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6"/>
    <p:sldMasterId id="2147483751" r:id="rId7"/>
    <p:sldMasterId id="2147483778" r:id="rId8"/>
  </p:sldMasterIdLst>
  <p:notesMasterIdLst>
    <p:notesMasterId r:id="rId56"/>
  </p:notesMasterIdLst>
  <p:sldIdLst>
    <p:sldId id="599" r:id="rId9"/>
    <p:sldId id="447" r:id="rId10"/>
    <p:sldId id="464" r:id="rId11"/>
    <p:sldId id="481" r:id="rId12"/>
    <p:sldId id="483" r:id="rId13"/>
    <p:sldId id="482" r:id="rId14"/>
    <p:sldId id="510" r:id="rId15"/>
    <p:sldId id="475" r:id="rId16"/>
    <p:sldId id="491" r:id="rId17"/>
    <p:sldId id="488" r:id="rId18"/>
    <p:sldId id="525" r:id="rId19"/>
    <p:sldId id="499" r:id="rId20"/>
    <p:sldId id="526" r:id="rId21"/>
    <p:sldId id="489" r:id="rId22"/>
    <p:sldId id="492" r:id="rId23"/>
    <p:sldId id="527" r:id="rId24"/>
    <p:sldId id="484" r:id="rId25"/>
    <p:sldId id="511" r:id="rId26"/>
    <p:sldId id="513" r:id="rId27"/>
    <p:sldId id="514" r:id="rId28"/>
    <p:sldId id="515" r:id="rId29"/>
    <p:sldId id="497" r:id="rId30"/>
    <p:sldId id="500" r:id="rId31"/>
    <p:sldId id="493" r:id="rId32"/>
    <p:sldId id="494" r:id="rId33"/>
    <p:sldId id="495" r:id="rId34"/>
    <p:sldId id="496" r:id="rId35"/>
    <p:sldId id="528" r:id="rId36"/>
    <p:sldId id="485" r:id="rId37"/>
    <p:sldId id="505" r:id="rId38"/>
    <p:sldId id="506" r:id="rId39"/>
    <p:sldId id="507" r:id="rId40"/>
    <p:sldId id="503" r:id="rId41"/>
    <p:sldId id="529" r:id="rId42"/>
    <p:sldId id="486" r:id="rId43"/>
    <p:sldId id="501" r:id="rId44"/>
    <p:sldId id="530" r:id="rId45"/>
    <p:sldId id="487" r:id="rId46"/>
    <p:sldId id="502" r:id="rId47"/>
    <p:sldId id="490" r:id="rId48"/>
    <p:sldId id="508" r:id="rId49"/>
    <p:sldId id="509" r:id="rId50"/>
    <p:sldId id="524" r:id="rId51"/>
    <p:sldId id="476" r:id="rId52"/>
    <p:sldId id="531" r:id="rId53"/>
    <p:sldId id="516" r:id="rId54"/>
    <p:sldId id="6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oleil Kelley" initials="SK [2]" lastIdx="2" clrIdx="6">
    <p:extLst>
      <p:ext uri="{19B8F6BF-5375-455C-9EA6-DF929625EA0E}">
        <p15:presenceInfo xmlns:p15="http://schemas.microsoft.com/office/powerpoint/2012/main" userId="Soleil Kelley" providerId="None"/>
      </p:ext>
    </p:extLst>
  </p:cmAuthor>
  <p:cmAuthor id="1" name="Soleil Kelley" initials="SK" lastIdx="118" clrIdx="0">
    <p:extLst>
      <p:ext uri="{19B8F6BF-5375-455C-9EA6-DF929625EA0E}">
        <p15:presenceInfo xmlns:p15="http://schemas.microsoft.com/office/powerpoint/2012/main" userId="13e165963ebaf9de" providerId="Windows Live"/>
      </p:ext>
    </p:extLst>
  </p:cmAuthor>
  <p:cmAuthor id="2" name="Theresa Howe" initials="TH" lastIdx="14" clrIdx="1">
    <p:extLst>
      <p:ext uri="{19B8F6BF-5375-455C-9EA6-DF929625EA0E}">
        <p15:presenceInfo xmlns:p15="http://schemas.microsoft.com/office/powerpoint/2012/main" userId="8dfc3a0cf05d9ab4" providerId="Windows Live"/>
      </p:ext>
    </p:extLst>
  </p:cmAuthor>
  <p:cmAuthor id="3" name="Abby Breckenridge" initials="AB" lastIdx="18" clrIdx="2">
    <p:extLst>
      <p:ext uri="{19B8F6BF-5375-455C-9EA6-DF929625EA0E}">
        <p15:presenceInfo xmlns:p15="http://schemas.microsoft.com/office/powerpoint/2012/main" userId="a28c51f58fbc3752" providerId="Windows Live"/>
      </p:ext>
    </p:extLst>
  </p:cmAuthor>
  <p:cmAuthor id="4" name="Saptarshi Mukherjee" initials="SM" lastIdx="7" clrIdx="3">
    <p:extLst>
      <p:ext uri="{19B8F6BF-5375-455C-9EA6-DF929625EA0E}">
        <p15:presenceInfo xmlns:p15="http://schemas.microsoft.com/office/powerpoint/2012/main" userId="S-1-5-21-2146773085-903363285-719344707-909818" providerId="AD"/>
      </p:ext>
    </p:extLst>
  </p:cmAuthor>
  <p:cmAuthor id="5" name="Daniel Schmeichler" initials="DS" lastIdx="11" clrIdx="4">
    <p:extLst>
      <p:ext uri="{19B8F6BF-5375-455C-9EA6-DF929625EA0E}">
        <p15:presenceInfo xmlns:p15="http://schemas.microsoft.com/office/powerpoint/2012/main" userId="Daniel Schmeichler" providerId="None"/>
      </p:ext>
    </p:extLst>
  </p:cmAuthor>
  <p:cmAuthor id="6" name="John Doyle" initials="JD" lastIdx="8" clrIdx="5">
    <p:extLst>
      <p:ext uri="{19B8F6BF-5375-455C-9EA6-DF929625EA0E}">
        <p15:presenceInfo xmlns:p15="http://schemas.microsoft.com/office/powerpoint/2012/main" userId="S-1-5-21-2127521184-1604012920-1887927527-2390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C30D"/>
    <a:srgbClr val="00BCF2"/>
    <a:srgbClr val="DEEBF7"/>
    <a:srgbClr val="89C402"/>
    <a:srgbClr val="E5E8ED"/>
    <a:srgbClr val="8594AB"/>
    <a:srgbClr val="002050"/>
    <a:srgbClr val="667996"/>
    <a:srgbClr val="F0F2F5"/>
    <a:srgbClr val="D9DE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6" autoAdjust="0"/>
    <p:restoredTop sz="86626" autoAdjust="0"/>
  </p:normalViewPr>
  <p:slideViewPr>
    <p:cSldViewPr snapToGrid="0">
      <p:cViewPr varScale="1">
        <p:scale>
          <a:sx n="72" d="100"/>
          <a:sy n="72" d="100"/>
        </p:scale>
        <p:origin x="869" y="58"/>
      </p:cViewPr>
      <p:guideLst/>
    </p:cSldViewPr>
  </p:slideViewPr>
  <p:outlineViewPr>
    <p:cViewPr>
      <p:scale>
        <a:sx n="33" d="100"/>
        <a:sy n="33" d="100"/>
      </p:scale>
      <p:origin x="0" y="-214469"/>
    </p:cViewPr>
  </p:outlineViewPr>
  <p:notesTextViewPr>
    <p:cViewPr>
      <p:scale>
        <a:sx n="3" d="2"/>
        <a:sy n="3" d="2"/>
      </p:scale>
      <p:origin x="0" y="0"/>
    </p:cViewPr>
  </p:notesTextViewPr>
  <p:sorterViewPr>
    <p:cViewPr>
      <p:scale>
        <a:sx n="180" d="100"/>
        <a:sy n="180" d="100"/>
      </p:scale>
      <p:origin x="0" y="-222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commentAuthors" Target="commen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4A5546-0519-423E-BE93-E5800B5D947E}" type="doc">
      <dgm:prSet loTypeId="urn:microsoft.com/office/officeart/2005/8/layout/chevron1" loCatId="process" qsTypeId="urn:microsoft.com/office/officeart/2005/8/quickstyle/simple1" qsCatId="simple" csTypeId="urn:microsoft.com/office/officeart/2005/8/colors/accent0_3" csCatId="mainScheme" phldr="1"/>
      <dgm:spPr/>
    </dgm:pt>
    <dgm:pt modelId="{6417241B-212A-46F0-98C4-9DD967DF2EEF}">
      <dgm:prSet phldrT="[Text]"/>
      <dgm:spPr>
        <a:xfrm>
          <a:off x="1829" y="2435174"/>
          <a:ext cx="1628245" cy="651298"/>
        </a:xfrm>
        <a:prstGeom prst="chevron">
          <a:avLst/>
        </a:prstGeom>
      </dgm:spPr>
      <dgm:t>
        <a:bodyPr/>
        <a:lstStyle/>
        <a:p>
          <a:pPr>
            <a:buNone/>
          </a:pPr>
          <a:r>
            <a:rPr lang="en-US" dirty="0">
              <a:latin typeface="Segoe UI"/>
              <a:ea typeface="+mn-ea"/>
              <a:cs typeface="+mn-cs"/>
            </a:rPr>
            <a:t>Creation</a:t>
          </a:r>
        </a:p>
      </dgm:t>
    </dgm:pt>
    <dgm:pt modelId="{8820B065-A3E9-43DB-BB70-125B16BFD71F}" type="parTrans" cxnId="{227A2311-5431-4073-A152-8CE78A0CEA35}">
      <dgm:prSet/>
      <dgm:spPr/>
      <dgm:t>
        <a:bodyPr/>
        <a:lstStyle/>
        <a:p>
          <a:endParaRPr lang="en-US"/>
        </a:p>
      </dgm:t>
    </dgm:pt>
    <dgm:pt modelId="{7A6D32CC-6B5E-4203-8403-7143D26BAE41}" type="sibTrans" cxnId="{227A2311-5431-4073-A152-8CE78A0CEA35}">
      <dgm:prSet/>
      <dgm:spPr/>
      <dgm:t>
        <a:bodyPr/>
        <a:lstStyle/>
        <a:p>
          <a:endParaRPr lang="en-US"/>
        </a:p>
      </dgm:t>
    </dgm:pt>
    <dgm:pt modelId="{D57FCD79-2DD2-4827-971D-FC37BBF41A3C}">
      <dgm:prSet phldrT="[Text]"/>
      <dgm:spPr>
        <a:xfrm>
          <a:off x="1467250" y="2435174"/>
          <a:ext cx="1628245" cy="651298"/>
        </a:xfrm>
        <a:prstGeom prst="chevron">
          <a:avLst/>
        </a:prstGeom>
      </dgm:spPr>
      <dgm:t>
        <a:bodyPr/>
        <a:lstStyle/>
        <a:p>
          <a:pPr>
            <a:buNone/>
          </a:pPr>
          <a:r>
            <a:rPr lang="en-US" dirty="0">
              <a:latin typeface="Segoe UI"/>
              <a:ea typeface="+mn-ea"/>
              <a:cs typeface="+mn-cs"/>
            </a:rPr>
            <a:t>Coding</a:t>
          </a:r>
        </a:p>
      </dgm:t>
    </dgm:pt>
    <dgm:pt modelId="{ADCA17D4-5BB4-4FCD-BCA5-B2CEFF8F3FB6}" type="parTrans" cxnId="{D2F8049E-5419-4E90-9954-3D57D0F36550}">
      <dgm:prSet/>
      <dgm:spPr/>
      <dgm:t>
        <a:bodyPr/>
        <a:lstStyle/>
        <a:p>
          <a:endParaRPr lang="en-US"/>
        </a:p>
      </dgm:t>
    </dgm:pt>
    <dgm:pt modelId="{BA09C9D5-5145-40BB-8B8D-6D8A11146F52}" type="sibTrans" cxnId="{D2F8049E-5419-4E90-9954-3D57D0F36550}">
      <dgm:prSet/>
      <dgm:spPr/>
      <dgm:t>
        <a:bodyPr/>
        <a:lstStyle/>
        <a:p>
          <a:endParaRPr lang="en-US"/>
        </a:p>
      </dgm:t>
    </dgm:pt>
    <dgm:pt modelId="{476D1484-3012-40F2-BB42-A0B34A72C303}">
      <dgm:prSet phldrT="[Text]"/>
      <dgm:spPr>
        <a:xfrm>
          <a:off x="2932671" y="2435174"/>
          <a:ext cx="1628245" cy="651298"/>
        </a:xfrm>
        <a:prstGeom prst="chevron">
          <a:avLst/>
        </a:prstGeom>
      </dgm:spPr>
      <dgm:t>
        <a:bodyPr/>
        <a:lstStyle/>
        <a:p>
          <a:pPr>
            <a:buNone/>
          </a:pPr>
          <a:r>
            <a:rPr lang="en-US" dirty="0">
              <a:latin typeface="Segoe UI"/>
              <a:ea typeface="+mn-ea"/>
              <a:cs typeface="+mn-cs"/>
            </a:rPr>
            <a:t>Testing</a:t>
          </a:r>
        </a:p>
      </dgm:t>
    </dgm:pt>
    <dgm:pt modelId="{12E9C801-9BFF-4FD5-96AB-F2741EECB287}" type="parTrans" cxnId="{2924B070-F6CC-4770-8C42-811540C8EC02}">
      <dgm:prSet/>
      <dgm:spPr/>
      <dgm:t>
        <a:bodyPr/>
        <a:lstStyle/>
        <a:p>
          <a:endParaRPr lang="en-US"/>
        </a:p>
      </dgm:t>
    </dgm:pt>
    <dgm:pt modelId="{85DB01D1-08AE-446F-AB55-1CF442354ABA}" type="sibTrans" cxnId="{2924B070-F6CC-4770-8C42-811540C8EC02}">
      <dgm:prSet/>
      <dgm:spPr/>
      <dgm:t>
        <a:bodyPr/>
        <a:lstStyle/>
        <a:p>
          <a:endParaRPr lang="en-US"/>
        </a:p>
      </dgm:t>
    </dgm:pt>
    <dgm:pt modelId="{BABFFADB-E700-4DF2-900E-CF39638F3592}">
      <dgm:prSet phldrT="[Text]"/>
      <dgm:spPr>
        <a:xfrm>
          <a:off x="4398092" y="2435174"/>
          <a:ext cx="1628245" cy="651298"/>
        </a:xfrm>
        <a:prstGeom prst="chevron">
          <a:avLst/>
        </a:prstGeom>
      </dgm:spPr>
      <dgm:t>
        <a:bodyPr/>
        <a:lstStyle/>
        <a:p>
          <a:pPr>
            <a:buNone/>
          </a:pPr>
          <a:r>
            <a:rPr lang="en-US" dirty="0">
              <a:latin typeface="Segoe UI"/>
              <a:ea typeface="+mn-ea"/>
              <a:cs typeface="+mn-cs"/>
            </a:rPr>
            <a:t>Packaging</a:t>
          </a:r>
        </a:p>
      </dgm:t>
    </dgm:pt>
    <dgm:pt modelId="{0D087B95-A6CE-4765-B059-A8FD12C6E011}" type="parTrans" cxnId="{00D2A9B5-2DFA-48E7-959F-32A2D7C320BE}">
      <dgm:prSet/>
      <dgm:spPr/>
      <dgm:t>
        <a:bodyPr/>
        <a:lstStyle/>
        <a:p>
          <a:endParaRPr lang="en-US"/>
        </a:p>
      </dgm:t>
    </dgm:pt>
    <dgm:pt modelId="{D272060D-1EEF-4B9E-A876-7D86F2AE23E6}" type="sibTrans" cxnId="{00D2A9B5-2DFA-48E7-959F-32A2D7C320BE}">
      <dgm:prSet/>
      <dgm:spPr/>
      <dgm:t>
        <a:bodyPr/>
        <a:lstStyle/>
        <a:p>
          <a:endParaRPr lang="en-US"/>
        </a:p>
      </dgm:t>
    </dgm:pt>
    <dgm:pt modelId="{0D33EB70-906B-477B-A656-760DE5B4E1F3}">
      <dgm:prSet phldrT="[Text]"/>
      <dgm:spPr>
        <a:xfrm>
          <a:off x="5863513" y="2435174"/>
          <a:ext cx="1628245" cy="651298"/>
        </a:xfrm>
        <a:prstGeom prst="chevron">
          <a:avLst/>
        </a:prstGeom>
        <a:solidFill>
          <a:schemeClr val="accent1">
            <a:lumMod val="25000"/>
            <a:lumOff val="75000"/>
          </a:schemeClr>
        </a:solidFill>
      </dgm:spPr>
      <dgm:t>
        <a:bodyPr/>
        <a:lstStyle/>
        <a:p>
          <a:pPr>
            <a:buNone/>
          </a:pPr>
          <a:r>
            <a:rPr lang="en-US" dirty="0">
              <a:solidFill>
                <a:srgbClr val="002060"/>
              </a:solidFill>
              <a:latin typeface="Segoe UI"/>
              <a:ea typeface="+mn-ea"/>
              <a:cs typeface="+mn-cs"/>
            </a:rPr>
            <a:t>Submission</a:t>
          </a:r>
        </a:p>
      </dgm:t>
    </dgm:pt>
    <dgm:pt modelId="{97DAC241-04C3-4162-81CA-271AB699856D}" type="parTrans" cxnId="{13009E30-B5C2-4576-93CC-E803CD0BD0A8}">
      <dgm:prSet/>
      <dgm:spPr/>
      <dgm:t>
        <a:bodyPr/>
        <a:lstStyle/>
        <a:p>
          <a:endParaRPr lang="en-US"/>
        </a:p>
      </dgm:t>
    </dgm:pt>
    <dgm:pt modelId="{3D1F307C-1FA3-4598-86C6-A9FD6C17145B}" type="sibTrans" cxnId="{13009E30-B5C2-4576-93CC-E803CD0BD0A8}">
      <dgm:prSet/>
      <dgm:spPr/>
      <dgm:t>
        <a:bodyPr/>
        <a:lstStyle/>
        <a:p>
          <a:endParaRPr lang="en-US"/>
        </a:p>
      </dgm:t>
    </dgm:pt>
    <dgm:pt modelId="{3A32DEB9-C39D-4C3A-B72A-382ECBECCC5B}" type="pres">
      <dgm:prSet presAssocID="{0B4A5546-0519-423E-BE93-E5800B5D947E}" presName="Name0" presStyleCnt="0">
        <dgm:presLayoutVars>
          <dgm:dir/>
          <dgm:animLvl val="lvl"/>
          <dgm:resizeHandles val="exact"/>
        </dgm:presLayoutVars>
      </dgm:prSet>
      <dgm:spPr/>
    </dgm:pt>
    <dgm:pt modelId="{4ADBD504-2C77-49B1-8B61-5DAEA14BB47D}" type="pres">
      <dgm:prSet presAssocID="{6417241B-212A-46F0-98C4-9DD967DF2EEF}" presName="parTxOnly" presStyleLbl="node1" presStyleIdx="0" presStyleCnt="5">
        <dgm:presLayoutVars>
          <dgm:chMax val="0"/>
          <dgm:chPref val="0"/>
          <dgm:bulletEnabled val="1"/>
        </dgm:presLayoutVars>
      </dgm:prSet>
      <dgm:spPr/>
    </dgm:pt>
    <dgm:pt modelId="{AC43C155-04F2-4552-854A-5681226F0E4E}" type="pres">
      <dgm:prSet presAssocID="{7A6D32CC-6B5E-4203-8403-7143D26BAE41}" presName="parTxOnlySpace" presStyleCnt="0"/>
      <dgm:spPr/>
    </dgm:pt>
    <dgm:pt modelId="{E9FEDD4B-F4D1-43C4-8EC4-6C4D7A3FCE61}" type="pres">
      <dgm:prSet presAssocID="{D57FCD79-2DD2-4827-971D-FC37BBF41A3C}" presName="parTxOnly" presStyleLbl="node1" presStyleIdx="1" presStyleCnt="5">
        <dgm:presLayoutVars>
          <dgm:chMax val="0"/>
          <dgm:chPref val="0"/>
          <dgm:bulletEnabled val="1"/>
        </dgm:presLayoutVars>
      </dgm:prSet>
      <dgm:spPr/>
    </dgm:pt>
    <dgm:pt modelId="{E0546DE3-FBF4-4A6F-9C82-9AEF82E3357A}" type="pres">
      <dgm:prSet presAssocID="{BA09C9D5-5145-40BB-8B8D-6D8A11146F52}" presName="parTxOnlySpace" presStyleCnt="0"/>
      <dgm:spPr/>
    </dgm:pt>
    <dgm:pt modelId="{5A055868-D59D-427C-85E1-408B6557907A}" type="pres">
      <dgm:prSet presAssocID="{476D1484-3012-40F2-BB42-A0B34A72C303}" presName="parTxOnly" presStyleLbl="node1" presStyleIdx="2" presStyleCnt="5">
        <dgm:presLayoutVars>
          <dgm:chMax val="0"/>
          <dgm:chPref val="0"/>
          <dgm:bulletEnabled val="1"/>
        </dgm:presLayoutVars>
      </dgm:prSet>
      <dgm:spPr/>
    </dgm:pt>
    <dgm:pt modelId="{2C605D09-5F6C-4962-8EA5-09A9291D3C7A}" type="pres">
      <dgm:prSet presAssocID="{85DB01D1-08AE-446F-AB55-1CF442354ABA}" presName="parTxOnlySpace" presStyleCnt="0"/>
      <dgm:spPr/>
    </dgm:pt>
    <dgm:pt modelId="{861BC70F-5C08-4ECF-B187-686BC8C4F5A2}" type="pres">
      <dgm:prSet presAssocID="{BABFFADB-E700-4DF2-900E-CF39638F3592}" presName="parTxOnly" presStyleLbl="node1" presStyleIdx="3" presStyleCnt="5">
        <dgm:presLayoutVars>
          <dgm:chMax val="0"/>
          <dgm:chPref val="0"/>
          <dgm:bulletEnabled val="1"/>
        </dgm:presLayoutVars>
      </dgm:prSet>
      <dgm:spPr/>
    </dgm:pt>
    <dgm:pt modelId="{D8510176-7CCD-4ACC-8EF9-939DF3813EB8}" type="pres">
      <dgm:prSet presAssocID="{D272060D-1EEF-4B9E-A876-7D86F2AE23E6}" presName="parTxOnlySpace" presStyleCnt="0"/>
      <dgm:spPr/>
    </dgm:pt>
    <dgm:pt modelId="{BDB8AEAA-EABC-4A4A-9B31-F70E29430D73}" type="pres">
      <dgm:prSet presAssocID="{0D33EB70-906B-477B-A656-760DE5B4E1F3}" presName="parTxOnly" presStyleLbl="node1" presStyleIdx="4" presStyleCnt="5">
        <dgm:presLayoutVars>
          <dgm:chMax val="0"/>
          <dgm:chPref val="0"/>
          <dgm:bulletEnabled val="1"/>
        </dgm:presLayoutVars>
      </dgm:prSet>
      <dgm:spPr/>
    </dgm:pt>
  </dgm:ptLst>
  <dgm:cxnLst>
    <dgm:cxn modelId="{2924B070-F6CC-4770-8C42-811540C8EC02}" srcId="{0B4A5546-0519-423E-BE93-E5800B5D947E}" destId="{476D1484-3012-40F2-BB42-A0B34A72C303}" srcOrd="2" destOrd="0" parTransId="{12E9C801-9BFF-4FD5-96AB-F2741EECB287}" sibTransId="{85DB01D1-08AE-446F-AB55-1CF442354ABA}"/>
    <dgm:cxn modelId="{13009E30-B5C2-4576-93CC-E803CD0BD0A8}" srcId="{0B4A5546-0519-423E-BE93-E5800B5D947E}" destId="{0D33EB70-906B-477B-A656-760DE5B4E1F3}" srcOrd="4" destOrd="0" parTransId="{97DAC241-04C3-4162-81CA-271AB699856D}" sibTransId="{3D1F307C-1FA3-4598-86C6-A9FD6C17145B}"/>
    <dgm:cxn modelId="{B7B28427-D956-4208-B169-4F8469F15941}" type="presOf" srcId="{BABFFADB-E700-4DF2-900E-CF39638F3592}" destId="{861BC70F-5C08-4ECF-B187-686BC8C4F5A2}" srcOrd="0" destOrd="0" presId="urn:microsoft.com/office/officeart/2005/8/layout/chevron1"/>
    <dgm:cxn modelId="{591F9700-0A01-4B54-BD00-ACA82B281150}" type="presOf" srcId="{0D33EB70-906B-477B-A656-760DE5B4E1F3}" destId="{BDB8AEAA-EABC-4A4A-9B31-F70E29430D73}" srcOrd="0" destOrd="0" presId="urn:microsoft.com/office/officeart/2005/8/layout/chevron1"/>
    <dgm:cxn modelId="{D2F8049E-5419-4E90-9954-3D57D0F36550}" srcId="{0B4A5546-0519-423E-BE93-E5800B5D947E}" destId="{D57FCD79-2DD2-4827-971D-FC37BBF41A3C}" srcOrd="1" destOrd="0" parTransId="{ADCA17D4-5BB4-4FCD-BCA5-B2CEFF8F3FB6}" sibTransId="{BA09C9D5-5145-40BB-8B8D-6D8A11146F52}"/>
    <dgm:cxn modelId="{2A60FE8C-8A5C-47DB-B7C3-33FD6B343518}" type="presOf" srcId="{0B4A5546-0519-423E-BE93-E5800B5D947E}" destId="{3A32DEB9-C39D-4C3A-B72A-382ECBECCC5B}" srcOrd="0" destOrd="0" presId="urn:microsoft.com/office/officeart/2005/8/layout/chevron1"/>
    <dgm:cxn modelId="{62272F40-9728-4DA6-B3C7-24EAC11DA7C7}" type="presOf" srcId="{6417241B-212A-46F0-98C4-9DD967DF2EEF}" destId="{4ADBD504-2C77-49B1-8B61-5DAEA14BB47D}" srcOrd="0" destOrd="0" presId="urn:microsoft.com/office/officeart/2005/8/layout/chevron1"/>
    <dgm:cxn modelId="{227A2311-5431-4073-A152-8CE78A0CEA35}" srcId="{0B4A5546-0519-423E-BE93-E5800B5D947E}" destId="{6417241B-212A-46F0-98C4-9DD967DF2EEF}" srcOrd="0" destOrd="0" parTransId="{8820B065-A3E9-43DB-BB70-125B16BFD71F}" sibTransId="{7A6D32CC-6B5E-4203-8403-7143D26BAE41}"/>
    <dgm:cxn modelId="{C5659429-DBE7-48B7-9FB5-AB75607A70E5}" type="presOf" srcId="{D57FCD79-2DD2-4827-971D-FC37BBF41A3C}" destId="{E9FEDD4B-F4D1-43C4-8EC4-6C4D7A3FCE61}" srcOrd="0" destOrd="0" presId="urn:microsoft.com/office/officeart/2005/8/layout/chevron1"/>
    <dgm:cxn modelId="{00D2A9B5-2DFA-48E7-959F-32A2D7C320BE}" srcId="{0B4A5546-0519-423E-BE93-E5800B5D947E}" destId="{BABFFADB-E700-4DF2-900E-CF39638F3592}" srcOrd="3" destOrd="0" parTransId="{0D087B95-A6CE-4765-B059-A8FD12C6E011}" sibTransId="{D272060D-1EEF-4B9E-A876-7D86F2AE23E6}"/>
    <dgm:cxn modelId="{426E340F-454B-4F4F-9828-6B138DB797CE}" type="presOf" srcId="{476D1484-3012-40F2-BB42-A0B34A72C303}" destId="{5A055868-D59D-427C-85E1-408B6557907A}" srcOrd="0" destOrd="0" presId="urn:microsoft.com/office/officeart/2005/8/layout/chevron1"/>
    <dgm:cxn modelId="{B42D002C-E925-4558-BB97-892F9226549F}" type="presParOf" srcId="{3A32DEB9-C39D-4C3A-B72A-382ECBECCC5B}" destId="{4ADBD504-2C77-49B1-8B61-5DAEA14BB47D}" srcOrd="0" destOrd="0" presId="urn:microsoft.com/office/officeart/2005/8/layout/chevron1"/>
    <dgm:cxn modelId="{FAB49C39-C426-4782-902E-439124E5871C}" type="presParOf" srcId="{3A32DEB9-C39D-4C3A-B72A-382ECBECCC5B}" destId="{AC43C155-04F2-4552-854A-5681226F0E4E}" srcOrd="1" destOrd="0" presId="urn:microsoft.com/office/officeart/2005/8/layout/chevron1"/>
    <dgm:cxn modelId="{3163DA42-6472-4247-9D30-BE4D1EA2CF3B}" type="presParOf" srcId="{3A32DEB9-C39D-4C3A-B72A-382ECBECCC5B}" destId="{E9FEDD4B-F4D1-43C4-8EC4-6C4D7A3FCE61}" srcOrd="2" destOrd="0" presId="urn:microsoft.com/office/officeart/2005/8/layout/chevron1"/>
    <dgm:cxn modelId="{18A09FF1-5EFE-45A7-921C-922C0C3EF2CF}" type="presParOf" srcId="{3A32DEB9-C39D-4C3A-B72A-382ECBECCC5B}" destId="{E0546DE3-FBF4-4A6F-9C82-9AEF82E3357A}" srcOrd="3" destOrd="0" presId="urn:microsoft.com/office/officeart/2005/8/layout/chevron1"/>
    <dgm:cxn modelId="{616C921A-857A-4E7E-9758-2E092C86F02B}" type="presParOf" srcId="{3A32DEB9-C39D-4C3A-B72A-382ECBECCC5B}" destId="{5A055868-D59D-427C-85E1-408B6557907A}" srcOrd="4" destOrd="0" presId="urn:microsoft.com/office/officeart/2005/8/layout/chevron1"/>
    <dgm:cxn modelId="{F8D1B75F-A307-4560-A160-ADDCF82083E6}" type="presParOf" srcId="{3A32DEB9-C39D-4C3A-B72A-382ECBECCC5B}" destId="{2C605D09-5F6C-4962-8EA5-09A9291D3C7A}" srcOrd="5" destOrd="0" presId="urn:microsoft.com/office/officeart/2005/8/layout/chevron1"/>
    <dgm:cxn modelId="{F3CB42FA-3136-4D6C-96F4-7216FE86866F}" type="presParOf" srcId="{3A32DEB9-C39D-4C3A-B72A-382ECBECCC5B}" destId="{861BC70F-5C08-4ECF-B187-686BC8C4F5A2}" srcOrd="6" destOrd="0" presId="urn:microsoft.com/office/officeart/2005/8/layout/chevron1"/>
    <dgm:cxn modelId="{B70BF514-D722-48B0-AB87-0FB31EF35E1D}" type="presParOf" srcId="{3A32DEB9-C39D-4C3A-B72A-382ECBECCC5B}" destId="{D8510176-7CCD-4ACC-8EF9-939DF3813EB8}" srcOrd="7" destOrd="0" presId="urn:microsoft.com/office/officeart/2005/8/layout/chevron1"/>
    <dgm:cxn modelId="{DCE265F1-6706-4B7D-92B2-F1FBB3FA39BC}" type="presParOf" srcId="{3A32DEB9-C39D-4C3A-B72A-382ECBECCC5B}" destId="{BDB8AEAA-EABC-4A4A-9B31-F70E29430D73}"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4A5546-0519-423E-BE93-E5800B5D947E}" type="doc">
      <dgm:prSet loTypeId="urn:microsoft.com/office/officeart/2005/8/layout/chevron1" loCatId="process" qsTypeId="urn:microsoft.com/office/officeart/2005/8/quickstyle/simple1" qsCatId="simple" csTypeId="urn:microsoft.com/office/officeart/2005/8/colors/accent0_3" csCatId="mainScheme" phldr="1"/>
      <dgm:spPr/>
    </dgm:pt>
    <dgm:pt modelId="{6417241B-212A-46F0-98C4-9DD967DF2EEF}">
      <dgm:prSet phldrT="[Text]"/>
      <dgm:spPr>
        <a:xfrm>
          <a:off x="1829" y="2435174"/>
          <a:ext cx="1628245" cy="651298"/>
        </a:xfrm>
        <a:prstGeom prst="chevron">
          <a:avLst/>
        </a:prstGeom>
      </dgm:spPr>
      <dgm:t>
        <a:bodyPr/>
        <a:lstStyle/>
        <a:p>
          <a:pPr>
            <a:buNone/>
          </a:pPr>
          <a:r>
            <a:rPr lang="en-US" dirty="0">
              <a:latin typeface="Segoe UI"/>
              <a:ea typeface="+mn-ea"/>
              <a:cs typeface="+mn-cs"/>
            </a:rPr>
            <a:t>Creation</a:t>
          </a:r>
        </a:p>
      </dgm:t>
    </dgm:pt>
    <dgm:pt modelId="{8820B065-A3E9-43DB-BB70-125B16BFD71F}" type="parTrans" cxnId="{227A2311-5431-4073-A152-8CE78A0CEA35}">
      <dgm:prSet/>
      <dgm:spPr/>
      <dgm:t>
        <a:bodyPr/>
        <a:lstStyle/>
        <a:p>
          <a:endParaRPr lang="en-US"/>
        </a:p>
      </dgm:t>
    </dgm:pt>
    <dgm:pt modelId="{7A6D32CC-6B5E-4203-8403-7143D26BAE41}" type="sibTrans" cxnId="{227A2311-5431-4073-A152-8CE78A0CEA35}">
      <dgm:prSet/>
      <dgm:spPr/>
      <dgm:t>
        <a:bodyPr/>
        <a:lstStyle/>
        <a:p>
          <a:endParaRPr lang="en-US"/>
        </a:p>
      </dgm:t>
    </dgm:pt>
    <dgm:pt modelId="{D57FCD79-2DD2-4827-971D-FC37BBF41A3C}">
      <dgm:prSet phldrT="[Text]"/>
      <dgm:spPr>
        <a:xfrm>
          <a:off x="1467250" y="2435174"/>
          <a:ext cx="1628245" cy="651298"/>
        </a:xfrm>
        <a:prstGeom prst="chevron">
          <a:avLst/>
        </a:prstGeom>
      </dgm:spPr>
      <dgm:t>
        <a:bodyPr/>
        <a:lstStyle/>
        <a:p>
          <a:pPr>
            <a:buNone/>
          </a:pPr>
          <a:r>
            <a:rPr lang="en-US" dirty="0">
              <a:latin typeface="Segoe UI"/>
              <a:ea typeface="+mn-ea"/>
              <a:cs typeface="+mn-cs"/>
            </a:rPr>
            <a:t>Coding</a:t>
          </a:r>
        </a:p>
      </dgm:t>
    </dgm:pt>
    <dgm:pt modelId="{ADCA17D4-5BB4-4FCD-BCA5-B2CEFF8F3FB6}" type="parTrans" cxnId="{D2F8049E-5419-4E90-9954-3D57D0F36550}">
      <dgm:prSet/>
      <dgm:spPr/>
      <dgm:t>
        <a:bodyPr/>
        <a:lstStyle/>
        <a:p>
          <a:endParaRPr lang="en-US"/>
        </a:p>
      </dgm:t>
    </dgm:pt>
    <dgm:pt modelId="{BA09C9D5-5145-40BB-8B8D-6D8A11146F52}" type="sibTrans" cxnId="{D2F8049E-5419-4E90-9954-3D57D0F36550}">
      <dgm:prSet/>
      <dgm:spPr/>
      <dgm:t>
        <a:bodyPr/>
        <a:lstStyle/>
        <a:p>
          <a:endParaRPr lang="en-US"/>
        </a:p>
      </dgm:t>
    </dgm:pt>
    <dgm:pt modelId="{476D1484-3012-40F2-BB42-A0B34A72C303}">
      <dgm:prSet phldrT="[Text]"/>
      <dgm:spPr>
        <a:xfrm>
          <a:off x="2932671" y="2435174"/>
          <a:ext cx="1628245" cy="651298"/>
        </a:xfrm>
        <a:prstGeom prst="chevron">
          <a:avLst/>
        </a:prstGeom>
      </dgm:spPr>
      <dgm:t>
        <a:bodyPr/>
        <a:lstStyle/>
        <a:p>
          <a:pPr>
            <a:buNone/>
          </a:pPr>
          <a:r>
            <a:rPr lang="en-US" dirty="0">
              <a:latin typeface="Segoe UI"/>
              <a:ea typeface="+mn-ea"/>
              <a:cs typeface="+mn-cs"/>
            </a:rPr>
            <a:t>Testing</a:t>
          </a:r>
        </a:p>
      </dgm:t>
    </dgm:pt>
    <dgm:pt modelId="{12E9C801-9BFF-4FD5-96AB-F2741EECB287}" type="parTrans" cxnId="{2924B070-F6CC-4770-8C42-811540C8EC02}">
      <dgm:prSet/>
      <dgm:spPr/>
      <dgm:t>
        <a:bodyPr/>
        <a:lstStyle/>
        <a:p>
          <a:endParaRPr lang="en-US"/>
        </a:p>
      </dgm:t>
    </dgm:pt>
    <dgm:pt modelId="{85DB01D1-08AE-446F-AB55-1CF442354ABA}" type="sibTrans" cxnId="{2924B070-F6CC-4770-8C42-811540C8EC02}">
      <dgm:prSet/>
      <dgm:spPr/>
      <dgm:t>
        <a:bodyPr/>
        <a:lstStyle/>
        <a:p>
          <a:endParaRPr lang="en-US"/>
        </a:p>
      </dgm:t>
    </dgm:pt>
    <dgm:pt modelId="{BABFFADB-E700-4DF2-900E-CF39638F3592}">
      <dgm:prSet phldrT="[Text]"/>
      <dgm:spPr>
        <a:xfrm>
          <a:off x="4398092" y="2435174"/>
          <a:ext cx="1628245" cy="651298"/>
        </a:xfrm>
        <a:prstGeom prst="chevron">
          <a:avLst/>
        </a:prstGeom>
      </dgm:spPr>
      <dgm:t>
        <a:bodyPr/>
        <a:lstStyle/>
        <a:p>
          <a:pPr>
            <a:buNone/>
          </a:pPr>
          <a:r>
            <a:rPr lang="en-US" dirty="0">
              <a:latin typeface="Segoe UI"/>
              <a:ea typeface="+mn-ea"/>
              <a:cs typeface="+mn-cs"/>
            </a:rPr>
            <a:t>Packaging</a:t>
          </a:r>
        </a:p>
      </dgm:t>
    </dgm:pt>
    <dgm:pt modelId="{0D087B95-A6CE-4765-B059-A8FD12C6E011}" type="parTrans" cxnId="{00D2A9B5-2DFA-48E7-959F-32A2D7C320BE}">
      <dgm:prSet/>
      <dgm:spPr/>
      <dgm:t>
        <a:bodyPr/>
        <a:lstStyle/>
        <a:p>
          <a:endParaRPr lang="en-US"/>
        </a:p>
      </dgm:t>
    </dgm:pt>
    <dgm:pt modelId="{D272060D-1EEF-4B9E-A876-7D86F2AE23E6}" type="sibTrans" cxnId="{00D2A9B5-2DFA-48E7-959F-32A2D7C320BE}">
      <dgm:prSet/>
      <dgm:spPr/>
      <dgm:t>
        <a:bodyPr/>
        <a:lstStyle/>
        <a:p>
          <a:endParaRPr lang="en-US"/>
        </a:p>
      </dgm:t>
    </dgm:pt>
    <dgm:pt modelId="{0D33EB70-906B-477B-A656-760DE5B4E1F3}">
      <dgm:prSet phldrT="[Text]"/>
      <dgm:spPr>
        <a:xfrm>
          <a:off x="5863513" y="2435174"/>
          <a:ext cx="1628245" cy="651298"/>
        </a:xfrm>
        <a:prstGeom prst="chevron">
          <a:avLst/>
        </a:prstGeom>
        <a:solidFill>
          <a:schemeClr val="accent1">
            <a:lumMod val="25000"/>
            <a:lumOff val="75000"/>
          </a:schemeClr>
        </a:solidFill>
      </dgm:spPr>
      <dgm:t>
        <a:bodyPr/>
        <a:lstStyle/>
        <a:p>
          <a:pPr>
            <a:buNone/>
          </a:pPr>
          <a:r>
            <a:rPr lang="en-US" dirty="0">
              <a:solidFill>
                <a:srgbClr val="002060"/>
              </a:solidFill>
              <a:latin typeface="Segoe UI"/>
              <a:ea typeface="+mn-ea"/>
              <a:cs typeface="+mn-cs"/>
            </a:rPr>
            <a:t>Submission</a:t>
          </a:r>
        </a:p>
      </dgm:t>
    </dgm:pt>
    <dgm:pt modelId="{97DAC241-04C3-4162-81CA-271AB699856D}" type="parTrans" cxnId="{13009E30-B5C2-4576-93CC-E803CD0BD0A8}">
      <dgm:prSet/>
      <dgm:spPr/>
      <dgm:t>
        <a:bodyPr/>
        <a:lstStyle/>
        <a:p>
          <a:endParaRPr lang="en-US"/>
        </a:p>
      </dgm:t>
    </dgm:pt>
    <dgm:pt modelId="{3D1F307C-1FA3-4598-86C6-A9FD6C17145B}" type="sibTrans" cxnId="{13009E30-B5C2-4576-93CC-E803CD0BD0A8}">
      <dgm:prSet/>
      <dgm:spPr/>
      <dgm:t>
        <a:bodyPr/>
        <a:lstStyle/>
        <a:p>
          <a:endParaRPr lang="en-US"/>
        </a:p>
      </dgm:t>
    </dgm:pt>
    <dgm:pt modelId="{3A32DEB9-C39D-4C3A-B72A-382ECBECCC5B}" type="pres">
      <dgm:prSet presAssocID="{0B4A5546-0519-423E-BE93-E5800B5D947E}" presName="Name0" presStyleCnt="0">
        <dgm:presLayoutVars>
          <dgm:dir/>
          <dgm:animLvl val="lvl"/>
          <dgm:resizeHandles val="exact"/>
        </dgm:presLayoutVars>
      </dgm:prSet>
      <dgm:spPr/>
    </dgm:pt>
    <dgm:pt modelId="{4ADBD504-2C77-49B1-8B61-5DAEA14BB47D}" type="pres">
      <dgm:prSet presAssocID="{6417241B-212A-46F0-98C4-9DD967DF2EEF}" presName="parTxOnly" presStyleLbl="node1" presStyleIdx="0" presStyleCnt="5">
        <dgm:presLayoutVars>
          <dgm:chMax val="0"/>
          <dgm:chPref val="0"/>
          <dgm:bulletEnabled val="1"/>
        </dgm:presLayoutVars>
      </dgm:prSet>
      <dgm:spPr/>
    </dgm:pt>
    <dgm:pt modelId="{AC43C155-04F2-4552-854A-5681226F0E4E}" type="pres">
      <dgm:prSet presAssocID="{7A6D32CC-6B5E-4203-8403-7143D26BAE41}" presName="parTxOnlySpace" presStyleCnt="0"/>
      <dgm:spPr/>
    </dgm:pt>
    <dgm:pt modelId="{E9FEDD4B-F4D1-43C4-8EC4-6C4D7A3FCE61}" type="pres">
      <dgm:prSet presAssocID="{D57FCD79-2DD2-4827-971D-FC37BBF41A3C}" presName="parTxOnly" presStyleLbl="node1" presStyleIdx="1" presStyleCnt="5">
        <dgm:presLayoutVars>
          <dgm:chMax val="0"/>
          <dgm:chPref val="0"/>
          <dgm:bulletEnabled val="1"/>
        </dgm:presLayoutVars>
      </dgm:prSet>
      <dgm:spPr/>
    </dgm:pt>
    <dgm:pt modelId="{E0546DE3-FBF4-4A6F-9C82-9AEF82E3357A}" type="pres">
      <dgm:prSet presAssocID="{BA09C9D5-5145-40BB-8B8D-6D8A11146F52}" presName="parTxOnlySpace" presStyleCnt="0"/>
      <dgm:spPr/>
    </dgm:pt>
    <dgm:pt modelId="{5A055868-D59D-427C-85E1-408B6557907A}" type="pres">
      <dgm:prSet presAssocID="{476D1484-3012-40F2-BB42-A0B34A72C303}" presName="parTxOnly" presStyleLbl="node1" presStyleIdx="2" presStyleCnt="5">
        <dgm:presLayoutVars>
          <dgm:chMax val="0"/>
          <dgm:chPref val="0"/>
          <dgm:bulletEnabled val="1"/>
        </dgm:presLayoutVars>
      </dgm:prSet>
      <dgm:spPr/>
    </dgm:pt>
    <dgm:pt modelId="{2C605D09-5F6C-4962-8EA5-09A9291D3C7A}" type="pres">
      <dgm:prSet presAssocID="{85DB01D1-08AE-446F-AB55-1CF442354ABA}" presName="parTxOnlySpace" presStyleCnt="0"/>
      <dgm:spPr/>
    </dgm:pt>
    <dgm:pt modelId="{861BC70F-5C08-4ECF-B187-686BC8C4F5A2}" type="pres">
      <dgm:prSet presAssocID="{BABFFADB-E700-4DF2-900E-CF39638F3592}" presName="parTxOnly" presStyleLbl="node1" presStyleIdx="3" presStyleCnt="5">
        <dgm:presLayoutVars>
          <dgm:chMax val="0"/>
          <dgm:chPref val="0"/>
          <dgm:bulletEnabled val="1"/>
        </dgm:presLayoutVars>
      </dgm:prSet>
      <dgm:spPr/>
    </dgm:pt>
    <dgm:pt modelId="{D8510176-7CCD-4ACC-8EF9-939DF3813EB8}" type="pres">
      <dgm:prSet presAssocID="{D272060D-1EEF-4B9E-A876-7D86F2AE23E6}" presName="parTxOnlySpace" presStyleCnt="0"/>
      <dgm:spPr/>
    </dgm:pt>
    <dgm:pt modelId="{BDB8AEAA-EABC-4A4A-9B31-F70E29430D73}" type="pres">
      <dgm:prSet presAssocID="{0D33EB70-906B-477B-A656-760DE5B4E1F3}" presName="parTxOnly" presStyleLbl="node1" presStyleIdx="4" presStyleCnt="5">
        <dgm:presLayoutVars>
          <dgm:chMax val="0"/>
          <dgm:chPref val="0"/>
          <dgm:bulletEnabled val="1"/>
        </dgm:presLayoutVars>
      </dgm:prSet>
      <dgm:spPr/>
    </dgm:pt>
  </dgm:ptLst>
  <dgm:cxnLst>
    <dgm:cxn modelId="{2924B070-F6CC-4770-8C42-811540C8EC02}" srcId="{0B4A5546-0519-423E-BE93-E5800B5D947E}" destId="{476D1484-3012-40F2-BB42-A0B34A72C303}" srcOrd="2" destOrd="0" parTransId="{12E9C801-9BFF-4FD5-96AB-F2741EECB287}" sibTransId="{85DB01D1-08AE-446F-AB55-1CF442354ABA}"/>
    <dgm:cxn modelId="{13009E30-B5C2-4576-93CC-E803CD0BD0A8}" srcId="{0B4A5546-0519-423E-BE93-E5800B5D947E}" destId="{0D33EB70-906B-477B-A656-760DE5B4E1F3}" srcOrd="4" destOrd="0" parTransId="{97DAC241-04C3-4162-81CA-271AB699856D}" sibTransId="{3D1F307C-1FA3-4598-86C6-A9FD6C17145B}"/>
    <dgm:cxn modelId="{B7B28427-D956-4208-B169-4F8469F15941}" type="presOf" srcId="{BABFFADB-E700-4DF2-900E-CF39638F3592}" destId="{861BC70F-5C08-4ECF-B187-686BC8C4F5A2}" srcOrd="0" destOrd="0" presId="urn:microsoft.com/office/officeart/2005/8/layout/chevron1"/>
    <dgm:cxn modelId="{591F9700-0A01-4B54-BD00-ACA82B281150}" type="presOf" srcId="{0D33EB70-906B-477B-A656-760DE5B4E1F3}" destId="{BDB8AEAA-EABC-4A4A-9B31-F70E29430D73}" srcOrd="0" destOrd="0" presId="urn:microsoft.com/office/officeart/2005/8/layout/chevron1"/>
    <dgm:cxn modelId="{D2F8049E-5419-4E90-9954-3D57D0F36550}" srcId="{0B4A5546-0519-423E-BE93-E5800B5D947E}" destId="{D57FCD79-2DD2-4827-971D-FC37BBF41A3C}" srcOrd="1" destOrd="0" parTransId="{ADCA17D4-5BB4-4FCD-BCA5-B2CEFF8F3FB6}" sibTransId="{BA09C9D5-5145-40BB-8B8D-6D8A11146F52}"/>
    <dgm:cxn modelId="{2A60FE8C-8A5C-47DB-B7C3-33FD6B343518}" type="presOf" srcId="{0B4A5546-0519-423E-BE93-E5800B5D947E}" destId="{3A32DEB9-C39D-4C3A-B72A-382ECBECCC5B}" srcOrd="0" destOrd="0" presId="urn:microsoft.com/office/officeart/2005/8/layout/chevron1"/>
    <dgm:cxn modelId="{62272F40-9728-4DA6-B3C7-24EAC11DA7C7}" type="presOf" srcId="{6417241B-212A-46F0-98C4-9DD967DF2EEF}" destId="{4ADBD504-2C77-49B1-8B61-5DAEA14BB47D}" srcOrd="0" destOrd="0" presId="urn:microsoft.com/office/officeart/2005/8/layout/chevron1"/>
    <dgm:cxn modelId="{227A2311-5431-4073-A152-8CE78A0CEA35}" srcId="{0B4A5546-0519-423E-BE93-E5800B5D947E}" destId="{6417241B-212A-46F0-98C4-9DD967DF2EEF}" srcOrd="0" destOrd="0" parTransId="{8820B065-A3E9-43DB-BB70-125B16BFD71F}" sibTransId="{7A6D32CC-6B5E-4203-8403-7143D26BAE41}"/>
    <dgm:cxn modelId="{C5659429-DBE7-48B7-9FB5-AB75607A70E5}" type="presOf" srcId="{D57FCD79-2DD2-4827-971D-FC37BBF41A3C}" destId="{E9FEDD4B-F4D1-43C4-8EC4-6C4D7A3FCE61}" srcOrd="0" destOrd="0" presId="urn:microsoft.com/office/officeart/2005/8/layout/chevron1"/>
    <dgm:cxn modelId="{00D2A9B5-2DFA-48E7-959F-32A2D7C320BE}" srcId="{0B4A5546-0519-423E-BE93-E5800B5D947E}" destId="{BABFFADB-E700-4DF2-900E-CF39638F3592}" srcOrd="3" destOrd="0" parTransId="{0D087B95-A6CE-4765-B059-A8FD12C6E011}" sibTransId="{D272060D-1EEF-4B9E-A876-7D86F2AE23E6}"/>
    <dgm:cxn modelId="{426E340F-454B-4F4F-9828-6B138DB797CE}" type="presOf" srcId="{476D1484-3012-40F2-BB42-A0B34A72C303}" destId="{5A055868-D59D-427C-85E1-408B6557907A}" srcOrd="0" destOrd="0" presId="urn:microsoft.com/office/officeart/2005/8/layout/chevron1"/>
    <dgm:cxn modelId="{B42D002C-E925-4558-BB97-892F9226549F}" type="presParOf" srcId="{3A32DEB9-C39D-4C3A-B72A-382ECBECCC5B}" destId="{4ADBD504-2C77-49B1-8B61-5DAEA14BB47D}" srcOrd="0" destOrd="0" presId="urn:microsoft.com/office/officeart/2005/8/layout/chevron1"/>
    <dgm:cxn modelId="{FAB49C39-C426-4782-902E-439124E5871C}" type="presParOf" srcId="{3A32DEB9-C39D-4C3A-B72A-382ECBECCC5B}" destId="{AC43C155-04F2-4552-854A-5681226F0E4E}" srcOrd="1" destOrd="0" presId="urn:microsoft.com/office/officeart/2005/8/layout/chevron1"/>
    <dgm:cxn modelId="{3163DA42-6472-4247-9D30-BE4D1EA2CF3B}" type="presParOf" srcId="{3A32DEB9-C39D-4C3A-B72A-382ECBECCC5B}" destId="{E9FEDD4B-F4D1-43C4-8EC4-6C4D7A3FCE61}" srcOrd="2" destOrd="0" presId="urn:microsoft.com/office/officeart/2005/8/layout/chevron1"/>
    <dgm:cxn modelId="{18A09FF1-5EFE-45A7-921C-922C0C3EF2CF}" type="presParOf" srcId="{3A32DEB9-C39D-4C3A-B72A-382ECBECCC5B}" destId="{E0546DE3-FBF4-4A6F-9C82-9AEF82E3357A}" srcOrd="3" destOrd="0" presId="urn:microsoft.com/office/officeart/2005/8/layout/chevron1"/>
    <dgm:cxn modelId="{616C921A-857A-4E7E-9758-2E092C86F02B}" type="presParOf" srcId="{3A32DEB9-C39D-4C3A-B72A-382ECBECCC5B}" destId="{5A055868-D59D-427C-85E1-408B6557907A}" srcOrd="4" destOrd="0" presId="urn:microsoft.com/office/officeart/2005/8/layout/chevron1"/>
    <dgm:cxn modelId="{F8D1B75F-A307-4560-A160-ADDCF82083E6}" type="presParOf" srcId="{3A32DEB9-C39D-4C3A-B72A-382ECBECCC5B}" destId="{2C605D09-5F6C-4962-8EA5-09A9291D3C7A}" srcOrd="5" destOrd="0" presId="urn:microsoft.com/office/officeart/2005/8/layout/chevron1"/>
    <dgm:cxn modelId="{F3CB42FA-3136-4D6C-96F4-7216FE86866F}" type="presParOf" srcId="{3A32DEB9-C39D-4C3A-B72A-382ECBECCC5B}" destId="{861BC70F-5C08-4ECF-B187-686BC8C4F5A2}" srcOrd="6" destOrd="0" presId="urn:microsoft.com/office/officeart/2005/8/layout/chevron1"/>
    <dgm:cxn modelId="{B70BF514-D722-48B0-AB87-0FB31EF35E1D}" type="presParOf" srcId="{3A32DEB9-C39D-4C3A-B72A-382ECBECCC5B}" destId="{D8510176-7CCD-4ACC-8EF9-939DF3813EB8}" srcOrd="7" destOrd="0" presId="urn:microsoft.com/office/officeart/2005/8/layout/chevron1"/>
    <dgm:cxn modelId="{DCE265F1-6706-4B7D-92B2-F1FBB3FA39BC}" type="presParOf" srcId="{3A32DEB9-C39D-4C3A-B72A-382ECBECCC5B}" destId="{BDB8AEAA-EABC-4A4A-9B31-F70E29430D73}"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4A5546-0519-423E-BE93-E5800B5D947E}" type="doc">
      <dgm:prSet loTypeId="urn:microsoft.com/office/officeart/2005/8/layout/chevron1" loCatId="process" qsTypeId="urn:microsoft.com/office/officeart/2005/8/quickstyle/simple1" qsCatId="simple" csTypeId="urn:microsoft.com/office/officeart/2005/8/colors/accent0_3" csCatId="mainScheme" phldr="1"/>
      <dgm:spPr/>
    </dgm:pt>
    <dgm:pt modelId="{6417241B-212A-46F0-98C4-9DD967DF2EEF}">
      <dgm:prSet phldrT="[Text]"/>
      <dgm:spPr>
        <a:xfrm>
          <a:off x="1829" y="2435174"/>
          <a:ext cx="1628245" cy="651298"/>
        </a:xfrm>
        <a:prstGeom prst="chevron">
          <a:avLst/>
        </a:prstGeom>
      </dgm:spPr>
      <dgm:t>
        <a:bodyPr/>
        <a:lstStyle/>
        <a:p>
          <a:pPr>
            <a:buNone/>
          </a:pPr>
          <a:r>
            <a:rPr lang="en-US" dirty="0">
              <a:latin typeface="Segoe UI"/>
              <a:ea typeface="+mn-ea"/>
              <a:cs typeface="+mn-cs"/>
            </a:rPr>
            <a:t>Creation</a:t>
          </a:r>
        </a:p>
      </dgm:t>
    </dgm:pt>
    <dgm:pt modelId="{8820B065-A3E9-43DB-BB70-125B16BFD71F}" type="parTrans" cxnId="{227A2311-5431-4073-A152-8CE78A0CEA35}">
      <dgm:prSet/>
      <dgm:spPr/>
      <dgm:t>
        <a:bodyPr/>
        <a:lstStyle/>
        <a:p>
          <a:endParaRPr lang="en-US"/>
        </a:p>
      </dgm:t>
    </dgm:pt>
    <dgm:pt modelId="{7A6D32CC-6B5E-4203-8403-7143D26BAE41}" type="sibTrans" cxnId="{227A2311-5431-4073-A152-8CE78A0CEA35}">
      <dgm:prSet/>
      <dgm:spPr/>
      <dgm:t>
        <a:bodyPr/>
        <a:lstStyle/>
        <a:p>
          <a:endParaRPr lang="en-US"/>
        </a:p>
      </dgm:t>
    </dgm:pt>
    <dgm:pt modelId="{D57FCD79-2DD2-4827-971D-FC37BBF41A3C}">
      <dgm:prSet phldrT="[Text]"/>
      <dgm:spPr>
        <a:xfrm>
          <a:off x="1467250" y="2435174"/>
          <a:ext cx="1628245" cy="651298"/>
        </a:xfrm>
        <a:prstGeom prst="chevron">
          <a:avLst/>
        </a:prstGeom>
      </dgm:spPr>
      <dgm:t>
        <a:bodyPr/>
        <a:lstStyle/>
        <a:p>
          <a:pPr>
            <a:buNone/>
          </a:pPr>
          <a:r>
            <a:rPr lang="en-US" dirty="0">
              <a:latin typeface="Segoe UI"/>
              <a:ea typeface="+mn-ea"/>
              <a:cs typeface="+mn-cs"/>
            </a:rPr>
            <a:t>Coding</a:t>
          </a:r>
        </a:p>
      </dgm:t>
    </dgm:pt>
    <dgm:pt modelId="{ADCA17D4-5BB4-4FCD-BCA5-B2CEFF8F3FB6}" type="parTrans" cxnId="{D2F8049E-5419-4E90-9954-3D57D0F36550}">
      <dgm:prSet/>
      <dgm:spPr/>
      <dgm:t>
        <a:bodyPr/>
        <a:lstStyle/>
        <a:p>
          <a:endParaRPr lang="en-US"/>
        </a:p>
      </dgm:t>
    </dgm:pt>
    <dgm:pt modelId="{BA09C9D5-5145-40BB-8B8D-6D8A11146F52}" type="sibTrans" cxnId="{D2F8049E-5419-4E90-9954-3D57D0F36550}">
      <dgm:prSet/>
      <dgm:spPr/>
      <dgm:t>
        <a:bodyPr/>
        <a:lstStyle/>
        <a:p>
          <a:endParaRPr lang="en-US"/>
        </a:p>
      </dgm:t>
    </dgm:pt>
    <dgm:pt modelId="{476D1484-3012-40F2-BB42-A0B34A72C303}">
      <dgm:prSet phldrT="[Text]"/>
      <dgm:spPr>
        <a:xfrm>
          <a:off x="2932671" y="2435174"/>
          <a:ext cx="1628245" cy="651298"/>
        </a:xfrm>
        <a:prstGeom prst="chevron">
          <a:avLst/>
        </a:prstGeom>
      </dgm:spPr>
      <dgm:t>
        <a:bodyPr/>
        <a:lstStyle/>
        <a:p>
          <a:pPr>
            <a:buNone/>
          </a:pPr>
          <a:r>
            <a:rPr lang="en-US" dirty="0">
              <a:latin typeface="Segoe UI"/>
              <a:ea typeface="+mn-ea"/>
              <a:cs typeface="+mn-cs"/>
            </a:rPr>
            <a:t>Testing</a:t>
          </a:r>
        </a:p>
      </dgm:t>
    </dgm:pt>
    <dgm:pt modelId="{12E9C801-9BFF-4FD5-96AB-F2741EECB287}" type="parTrans" cxnId="{2924B070-F6CC-4770-8C42-811540C8EC02}">
      <dgm:prSet/>
      <dgm:spPr/>
      <dgm:t>
        <a:bodyPr/>
        <a:lstStyle/>
        <a:p>
          <a:endParaRPr lang="en-US"/>
        </a:p>
      </dgm:t>
    </dgm:pt>
    <dgm:pt modelId="{85DB01D1-08AE-446F-AB55-1CF442354ABA}" type="sibTrans" cxnId="{2924B070-F6CC-4770-8C42-811540C8EC02}">
      <dgm:prSet/>
      <dgm:spPr/>
      <dgm:t>
        <a:bodyPr/>
        <a:lstStyle/>
        <a:p>
          <a:endParaRPr lang="en-US"/>
        </a:p>
      </dgm:t>
    </dgm:pt>
    <dgm:pt modelId="{BABFFADB-E700-4DF2-900E-CF39638F3592}">
      <dgm:prSet phldrT="[Text]"/>
      <dgm:spPr>
        <a:xfrm>
          <a:off x="4398092" y="2435174"/>
          <a:ext cx="1628245" cy="651298"/>
        </a:xfrm>
        <a:prstGeom prst="chevron">
          <a:avLst/>
        </a:prstGeom>
      </dgm:spPr>
      <dgm:t>
        <a:bodyPr/>
        <a:lstStyle/>
        <a:p>
          <a:pPr>
            <a:buNone/>
          </a:pPr>
          <a:r>
            <a:rPr lang="en-US" dirty="0">
              <a:latin typeface="Segoe UI"/>
              <a:ea typeface="+mn-ea"/>
              <a:cs typeface="+mn-cs"/>
            </a:rPr>
            <a:t>Packaging</a:t>
          </a:r>
        </a:p>
      </dgm:t>
    </dgm:pt>
    <dgm:pt modelId="{0D087B95-A6CE-4765-B059-A8FD12C6E011}" type="parTrans" cxnId="{00D2A9B5-2DFA-48E7-959F-32A2D7C320BE}">
      <dgm:prSet/>
      <dgm:spPr/>
      <dgm:t>
        <a:bodyPr/>
        <a:lstStyle/>
        <a:p>
          <a:endParaRPr lang="en-US"/>
        </a:p>
      </dgm:t>
    </dgm:pt>
    <dgm:pt modelId="{D272060D-1EEF-4B9E-A876-7D86F2AE23E6}" type="sibTrans" cxnId="{00D2A9B5-2DFA-48E7-959F-32A2D7C320BE}">
      <dgm:prSet/>
      <dgm:spPr/>
      <dgm:t>
        <a:bodyPr/>
        <a:lstStyle/>
        <a:p>
          <a:endParaRPr lang="en-US"/>
        </a:p>
      </dgm:t>
    </dgm:pt>
    <dgm:pt modelId="{0D33EB70-906B-477B-A656-760DE5B4E1F3}">
      <dgm:prSet phldrT="[Text]"/>
      <dgm:spPr>
        <a:xfrm>
          <a:off x="5863513" y="2435174"/>
          <a:ext cx="1628245" cy="651298"/>
        </a:xfrm>
        <a:prstGeom prst="chevron">
          <a:avLst/>
        </a:prstGeom>
        <a:solidFill>
          <a:schemeClr val="accent1">
            <a:lumMod val="25000"/>
            <a:lumOff val="75000"/>
          </a:schemeClr>
        </a:solidFill>
      </dgm:spPr>
      <dgm:t>
        <a:bodyPr/>
        <a:lstStyle/>
        <a:p>
          <a:pPr>
            <a:buNone/>
          </a:pPr>
          <a:r>
            <a:rPr lang="en-US" dirty="0">
              <a:solidFill>
                <a:srgbClr val="002060"/>
              </a:solidFill>
              <a:latin typeface="Segoe UI"/>
              <a:ea typeface="+mn-ea"/>
              <a:cs typeface="+mn-cs"/>
            </a:rPr>
            <a:t>Submission</a:t>
          </a:r>
        </a:p>
      </dgm:t>
    </dgm:pt>
    <dgm:pt modelId="{97DAC241-04C3-4162-81CA-271AB699856D}" type="parTrans" cxnId="{13009E30-B5C2-4576-93CC-E803CD0BD0A8}">
      <dgm:prSet/>
      <dgm:spPr/>
      <dgm:t>
        <a:bodyPr/>
        <a:lstStyle/>
        <a:p>
          <a:endParaRPr lang="en-US"/>
        </a:p>
      </dgm:t>
    </dgm:pt>
    <dgm:pt modelId="{3D1F307C-1FA3-4598-86C6-A9FD6C17145B}" type="sibTrans" cxnId="{13009E30-B5C2-4576-93CC-E803CD0BD0A8}">
      <dgm:prSet/>
      <dgm:spPr/>
      <dgm:t>
        <a:bodyPr/>
        <a:lstStyle/>
        <a:p>
          <a:endParaRPr lang="en-US"/>
        </a:p>
      </dgm:t>
    </dgm:pt>
    <dgm:pt modelId="{3A32DEB9-C39D-4C3A-B72A-382ECBECCC5B}" type="pres">
      <dgm:prSet presAssocID="{0B4A5546-0519-423E-BE93-E5800B5D947E}" presName="Name0" presStyleCnt="0">
        <dgm:presLayoutVars>
          <dgm:dir/>
          <dgm:animLvl val="lvl"/>
          <dgm:resizeHandles val="exact"/>
        </dgm:presLayoutVars>
      </dgm:prSet>
      <dgm:spPr/>
    </dgm:pt>
    <dgm:pt modelId="{4ADBD504-2C77-49B1-8B61-5DAEA14BB47D}" type="pres">
      <dgm:prSet presAssocID="{6417241B-212A-46F0-98C4-9DD967DF2EEF}" presName="parTxOnly" presStyleLbl="node1" presStyleIdx="0" presStyleCnt="5">
        <dgm:presLayoutVars>
          <dgm:chMax val="0"/>
          <dgm:chPref val="0"/>
          <dgm:bulletEnabled val="1"/>
        </dgm:presLayoutVars>
      </dgm:prSet>
      <dgm:spPr/>
    </dgm:pt>
    <dgm:pt modelId="{AC43C155-04F2-4552-854A-5681226F0E4E}" type="pres">
      <dgm:prSet presAssocID="{7A6D32CC-6B5E-4203-8403-7143D26BAE41}" presName="parTxOnlySpace" presStyleCnt="0"/>
      <dgm:spPr/>
    </dgm:pt>
    <dgm:pt modelId="{E9FEDD4B-F4D1-43C4-8EC4-6C4D7A3FCE61}" type="pres">
      <dgm:prSet presAssocID="{D57FCD79-2DD2-4827-971D-FC37BBF41A3C}" presName="parTxOnly" presStyleLbl="node1" presStyleIdx="1" presStyleCnt="5">
        <dgm:presLayoutVars>
          <dgm:chMax val="0"/>
          <dgm:chPref val="0"/>
          <dgm:bulletEnabled val="1"/>
        </dgm:presLayoutVars>
      </dgm:prSet>
      <dgm:spPr/>
    </dgm:pt>
    <dgm:pt modelId="{E0546DE3-FBF4-4A6F-9C82-9AEF82E3357A}" type="pres">
      <dgm:prSet presAssocID="{BA09C9D5-5145-40BB-8B8D-6D8A11146F52}" presName="parTxOnlySpace" presStyleCnt="0"/>
      <dgm:spPr/>
    </dgm:pt>
    <dgm:pt modelId="{5A055868-D59D-427C-85E1-408B6557907A}" type="pres">
      <dgm:prSet presAssocID="{476D1484-3012-40F2-BB42-A0B34A72C303}" presName="parTxOnly" presStyleLbl="node1" presStyleIdx="2" presStyleCnt="5">
        <dgm:presLayoutVars>
          <dgm:chMax val="0"/>
          <dgm:chPref val="0"/>
          <dgm:bulletEnabled val="1"/>
        </dgm:presLayoutVars>
      </dgm:prSet>
      <dgm:spPr/>
    </dgm:pt>
    <dgm:pt modelId="{2C605D09-5F6C-4962-8EA5-09A9291D3C7A}" type="pres">
      <dgm:prSet presAssocID="{85DB01D1-08AE-446F-AB55-1CF442354ABA}" presName="parTxOnlySpace" presStyleCnt="0"/>
      <dgm:spPr/>
    </dgm:pt>
    <dgm:pt modelId="{861BC70F-5C08-4ECF-B187-686BC8C4F5A2}" type="pres">
      <dgm:prSet presAssocID="{BABFFADB-E700-4DF2-900E-CF39638F3592}" presName="parTxOnly" presStyleLbl="node1" presStyleIdx="3" presStyleCnt="5">
        <dgm:presLayoutVars>
          <dgm:chMax val="0"/>
          <dgm:chPref val="0"/>
          <dgm:bulletEnabled val="1"/>
        </dgm:presLayoutVars>
      </dgm:prSet>
      <dgm:spPr/>
    </dgm:pt>
    <dgm:pt modelId="{D8510176-7CCD-4ACC-8EF9-939DF3813EB8}" type="pres">
      <dgm:prSet presAssocID="{D272060D-1EEF-4B9E-A876-7D86F2AE23E6}" presName="parTxOnlySpace" presStyleCnt="0"/>
      <dgm:spPr/>
    </dgm:pt>
    <dgm:pt modelId="{BDB8AEAA-EABC-4A4A-9B31-F70E29430D73}" type="pres">
      <dgm:prSet presAssocID="{0D33EB70-906B-477B-A656-760DE5B4E1F3}" presName="parTxOnly" presStyleLbl="node1" presStyleIdx="4" presStyleCnt="5">
        <dgm:presLayoutVars>
          <dgm:chMax val="0"/>
          <dgm:chPref val="0"/>
          <dgm:bulletEnabled val="1"/>
        </dgm:presLayoutVars>
      </dgm:prSet>
      <dgm:spPr/>
    </dgm:pt>
  </dgm:ptLst>
  <dgm:cxnLst>
    <dgm:cxn modelId="{2924B070-F6CC-4770-8C42-811540C8EC02}" srcId="{0B4A5546-0519-423E-BE93-E5800B5D947E}" destId="{476D1484-3012-40F2-BB42-A0B34A72C303}" srcOrd="2" destOrd="0" parTransId="{12E9C801-9BFF-4FD5-96AB-F2741EECB287}" sibTransId="{85DB01D1-08AE-446F-AB55-1CF442354ABA}"/>
    <dgm:cxn modelId="{13009E30-B5C2-4576-93CC-E803CD0BD0A8}" srcId="{0B4A5546-0519-423E-BE93-E5800B5D947E}" destId="{0D33EB70-906B-477B-A656-760DE5B4E1F3}" srcOrd="4" destOrd="0" parTransId="{97DAC241-04C3-4162-81CA-271AB699856D}" sibTransId="{3D1F307C-1FA3-4598-86C6-A9FD6C17145B}"/>
    <dgm:cxn modelId="{B7B28427-D956-4208-B169-4F8469F15941}" type="presOf" srcId="{BABFFADB-E700-4DF2-900E-CF39638F3592}" destId="{861BC70F-5C08-4ECF-B187-686BC8C4F5A2}" srcOrd="0" destOrd="0" presId="urn:microsoft.com/office/officeart/2005/8/layout/chevron1"/>
    <dgm:cxn modelId="{591F9700-0A01-4B54-BD00-ACA82B281150}" type="presOf" srcId="{0D33EB70-906B-477B-A656-760DE5B4E1F3}" destId="{BDB8AEAA-EABC-4A4A-9B31-F70E29430D73}" srcOrd="0" destOrd="0" presId="urn:microsoft.com/office/officeart/2005/8/layout/chevron1"/>
    <dgm:cxn modelId="{D2F8049E-5419-4E90-9954-3D57D0F36550}" srcId="{0B4A5546-0519-423E-BE93-E5800B5D947E}" destId="{D57FCD79-2DD2-4827-971D-FC37BBF41A3C}" srcOrd="1" destOrd="0" parTransId="{ADCA17D4-5BB4-4FCD-BCA5-B2CEFF8F3FB6}" sibTransId="{BA09C9D5-5145-40BB-8B8D-6D8A11146F52}"/>
    <dgm:cxn modelId="{2A60FE8C-8A5C-47DB-B7C3-33FD6B343518}" type="presOf" srcId="{0B4A5546-0519-423E-BE93-E5800B5D947E}" destId="{3A32DEB9-C39D-4C3A-B72A-382ECBECCC5B}" srcOrd="0" destOrd="0" presId="urn:microsoft.com/office/officeart/2005/8/layout/chevron1"/>
    <dgm:cxn modelId="{62272F40-9728-4DA6-B3C7-24EAC11DA7C7}" type="presOf" srcId="{6417241B-212A-46F0-98C4-9DD967DF2EEF}" destId="{4ADBD504-2C77-49B1-8B61-5DAEA14BB47D}" srcOrd="0" destOrd="0" presId="urn:microsoft.com/office/officeart/2005/8/layout/chevron1"/>
    <dgm:cxn modelId="{227A2311-5431-4073-A152-8CE78A0CEA35}" srcId="{0B4A5546-0519-423E-BE93-E5800B5D947E}" destId="{6417241B-212A-46F0-98C4-9DD967DF2EEF}" srcOrd="0" destOrd="0" parTransId="{8820B065-A3E9-43DB-BB70-125B16BFD71F}" sibTransId="{7A6D32CC-6B5E-4203-8403-7143D26BAE41}"/>
    <dgm:cxn modelId="{C5659429-DBE7-48B7-9FB5-AB75607A70E5}" type="presOf" srcId="{D57FCD79-2DD2-4827-971D-FC37BBF41A3C}" destId="{E9FEDD4B-F4D1-43C4-8EC4-6C4D7A3FCE61}" srcOrd="0" destOrd="0" presId="urn:microsoft.com/office/officeart/2005/8/layout/chevron1"/>
    <dgm:cxn modelId="{00D2A9B5-2DFA-48E7-959F-32A2D7C320BE}" srcId="{0B4A5546-0519-423E-BE93-E5800B5D947E}" destId="{BABFFADB-E700-4DF2-900E-CF39638F3592}" srcOrd="3" destOrd="0" parTransId="{0D087B95-A6CE-4765-B059-A8FD12C6E011}" sibTransId="{D272060D-1EEF-4B9E-A876-7D86F2AE23E6}"/>
    <dgm:cxn modelId="{426E340F-454B-4F4F-9828-6B138DB797CE}" type="presOf" srcId="{476D1484-3012-40F2-BB42-A0B34A72C303}" destId="{5A055868-D59D-427C-85E1-408B6557907A}" srcOrd="0" destOrd="0" presId="urn:microsoft.com/office/officeart/2005/8/layout/chevron1"/>
    <dgm:cxn modelId="{B42D002C-E925-4558-BB97-892F9226549F}" type="presParOf" srcId="{3A32DEB9-C39D-4C3A-B72A-382ECBECCC5B}" destId="{4ADBD504-2C77-49B1-8B61-5DAEA14BB47D}" srcOrd="0" destOrd="0" presId="urn:microsoft.com/office/officeart/2005/8/layout/chevron1"/>
    <dgm:cxn modelId="{FAB49C39-C426-4782-902E-439124E5871C}" type="presParOf" srcId="{3A32DEB9-C39D-4C3A-B72A-382ECBECCC5B}" destId="{AC43C155-04F2-4552-854A-5681226F0E4E}" srcOrd="1" destOrd="0" presId="urn:microsoft.com/office/officeart/2005/8/layout/chevron1"/>
    <dgm:cxn modelId="{3163DA42-6472-4247-9D30-BE4D1EA2CF3B}" type="presParOf" srcId="{3A32DEB9-C39D-4C3A-B72A-382ECBECCC5B}" destId="{E9FEDD4B-F4D1-43C4-8EC4-6C4D7A3FCE61}" srcOrd="2" destOrd="0" presId="urn:microsoft.com/office/officeart/2005/8/layout/chevron1"/>
    <dgm:cxn modelId="{18A09FF1-5EFE-45A7-921C-922C0C3EF2CF}" type="presParOf" srcId="{3A32DEB9-C39D-4C3A-B72A-382ECBECCC5B}" destId="{E0546DE3-FBF4-4A6F-9C82-9AEF82E3357A}" srcOrd="3" destOrd="0" presId="urn:microsoft.com/office/officeart/2005/8/layout/chevron1"/>
    <dgm:cxn modelId="{616C921A-857A-4E7E-9758-2E092C86F02B}" type="presParOf" srcId="{3A32DEB9-C39D-4C3A-B72A-382ECBECCC5B}" destId="{5A055868-D59D-427C-85E1-408B6557907A}" srcOrd="4" destOrd="0" presId="urn:microsoft.com/office/officeart/2005/8/layout/chevron1"/>
    <dgm:cxn modelId="{F8D1B75F-A307-4560-A160-ADDCF82083E6}" type="presParOf" srcId="{3A32DEB9-C39D-4C3A-B72A-382ECBECCC5B}" destId="{2C605D09-5F6C-4962-8EA5-09A9291D3C7A}" srcOrd="5" destOrd="0" presId="urn:microsoft.com/office/officeart/2005/8/layout/chevron1"/>
    <dgm:cxn modelId="{F3CB42FA-3136-4D6C-96F4-7216FE86866F}" type="presParOf" srcId="{3A32DEB9-C39D-4C3A-B72A-382ECBECCC5B}" destId="{861BC70F-5C08-4ECF-B187-686BC8C4F5A2}" srcOrd="6" destOrd="0" presId="urn:microsoft.com/office/officeart/2005/8/layout/chevron1"/>
    <dgm:cxn modelId="{B70BF514-D722-48B0-AB87-0FB31EF35E1D}" type="presParOf" srcId="{3A32DEB9-C39D-4C3A-B72A-382ECBECCC5B}" destId="{D8510176-7CCD-4ACC-8EF9-939DF3813EB8}" srcOrd="7" destOrd="0" presId="urn:microsoft.com/office/officeart/2005/8/layout/chevron1"/>
    <dgm:cxn modelId="{DCE265F1-6706-4B7D-92B2-F1FBB3FA39BC}" type="presParOf" srcId="{3A32DEB9-C39D-4C3A-B72A-382ECBECCC5B}" destId="{BDB8AEAA-EABC-4A4A-9B31-F70E29430D73}"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AC5A96-8F89-4167-9992-A7493F7B7EF2}" type="doc">
      <dgm:prSet loTypeId="urn:microsoft.com/office/officeart/2005/8/layout/process1" loCatId="process" qsTypeId="urn:microsoft.com/office/officeart/2005/8/quickstyle/simple1" qsCatId="simple" csTypeId="urn:microsoft.com/office/officeart/2005/8/colors/accent1_2" csCatId="accent1" phldr="1"/>
      <dgm:spPr/>
    </dgm:pt>
    <dgm:pt modelId="{13869C51-A2ED-4352-A87C-5E2DA90259C8}">
      <dgm:prSet phldrT="[Text]"/>
      <dgm:spPr/>
      <dgm:t>
        <a:bodyPr/>
        <a:lstStyle/>
        <a:p>
          <a:r>
            <a:rPr lang="en-US" dirty="0"/>
            <a:t>Init</a:t>
          </a:r>
        </a:p>
      </dgm:t>
    </dgm:pt>
    <dgm:pt modelId="{2F8B63A8-0CAD-4C72-BD66-A6FE5C9C5C91}" type="parTrans" cxnId="{A4A87FF6-3C24-4E43-AF56-AD806339E959}">
      <dgm:prSet/>
      <dgm:spPr/>
      <dgm:t>
        <a:bodyPr/>
        <a:lstStyle/>
        <a:p>
          <a:endParaRPr lang="en-US"/>
        </a:p>
      </dgm:t>
    </dgm:pt>
    <dgm:pt modelId="{31BA94F2-C3CC-421B-B04F-3DC11DEABCAA}" type="sibTrans" cxnId="{A4A87FF6-3C24-4E43-AF56-AD806339E959}">
      <dgm:prSet/>
      <dgm:spPr/>
      <dgm:t>
        <a:bodyPr/>
        <a:lstStyle/>
        <a:p>
          <a:endParaRPr lang="en-US" dirty="0"/>
        </a:p>
      </dgm:t>
    </dgm:pt>
    <dgm:pt modelId="{77DC8D3E-E1AD-45A1-A713-57429FAE0353}">
      <dgm:prSet phldrT="[Text]"/>
      <dgm:spPr/>
      <dgm:t>
        <a:bodyPr/>
        <a:lstStyle/>
        <a:p>
          <a:r>
            <a:rPr lang="en-US" dirty="0"/>
            <a:t>Update</a:t>
          </a:r>
        </a:p>
      </dgm:t>
    </dgm:pt>
    <dgm:pt modelId="{3EF492E1-D43E-4521-99C6-965796C9F61C}" type="parTrans" cxnId="{6E7010C1-5A91-4626-9F27-EFD1B1266A93}">
      <dgm:prSet/>
      <dgm:spPr/>
      <dgm:t>
        <a:bodyPr/>
        <a:lstStyle/>
        <a:p>
          <a:endParaRPr lang="en-US"/>
        </a:p>
      </dgm:t>
    </dgm:pt>
    <dgm:pt modelId="{339834D6-5AE3-4544-BF7D-E1583945822E}" type="sibTrans" cxnId="{6E7010C1-5A91-4626-9F27-EFD1B1266A93}">
      <dgm:prSet/>
      <dgm:spPr/>
      <dgm:t>
        <a:bodyPr/>
        <a:lstStyle/>
        <a:p>
          <a:endParaRPr lang="en-US" dirty="0"/>
        </a:p>
      </dgm:t>
    </dgm:pt>
    <dgm:pt modelId="{2BDF9E75-3491-414C-A5A0-E590C6A07DA1}">
      <dgm:prSet phldrT="[Text]"/>
      <dgm:spPr/>
      <dgm:t>
        <a:bodyPr/>
        <a:lstStyle/>
        <a:p>
          <a:r>
            <a:rPr lang="en-US" dirty="0"/>
            <a:t>Destroy</a:t>
          </a:r>
        </a:p>
      </dgm:t>
    </dgm:pt>
    <dgm:pt modelId="{F07139A9-B681-42AA-9F50-0B39413392B8}" type="parTrans" cxnId="{E69CAAE9-7A56-4932-87B3-F09EACDA25A5}">
      <dgm:prSet/>
      <dgm:spPr/>
      <dgm:t>
        <a:bodyPr/>
        <a:lstStyle/>
        <a:p>
          <a:endParaRPr lang="en-US"/>
        </a:p>
      </dgm:t>
    </dgm:pt>
    <dgm:pt modelId="{AFAB8969-9577-4EAA-B744-A6836DCF2313}" type="sibTrans" cxnId="{E69CAAE9-7A56-4932-87B3-F09EACDA25A5}">
      <dgm:prSet/>
      <dgm:spPr/>
      <dgm:t>
        <a:bodyPr/>
        <a:lstStyle/>
        <a:p>
          <a:endParaRPr lang="en-US"/>
        </a:p>
      </dgm:t>
    </dgm:pt>
    <dgm:pt modelId="{C367C908-E204-43F8-B330-205123550A67}" type="pres">
      <dgm:prSet presAssocID="{BEAC5A96-8F89-4167-9992-A7493F7B7EF2}" presName="Name0" presStyleCnt="0">
        <dgm:presLayoutVars>
          <dgm:dir/>
          <dgm:resizeHandles val="exact"/>
        </dgm:presLayoutVars>
      </dgm:prSet>
      <dgm:spPr/>
    </dgm:pt>
    <dgm:pt modelId="{A9811F7B-7749-4BC9-8CF9-469908048633}" type="pres">
      <dgm:prSet presAssocID="{13869C51-A2ED-4352-A87C-5E2DA90259C8}" presName="node" presStyleLbl="node1" presStyleIdx="0" presStyleCnt="3">
        <dgm:presLayoutVars>
          <dgm:bulletEnabled val="1"/>
        </dgm:presLayoutVars>
      </dgm:prSet>
      <dgm:spPr/>
    </dgm:pt>
    <dgm:pt modelId="{65202556-09F6-4B95-9FC5-1F428D9DE14F}" type="pres">
      <dgm:prSet presAssocID="{31BA94F2-C3CC-421B-B04F-3DC11DEABCAA}" presName="sibTrans" presStyleLbl="sibTrans2D1" presStyleIdx="0" presStyleCnt="2"/>
      <dgm:spPr/>
    </dgm:pt>
    <dgm:pt modelId="{FED6C9C8-AF91-4977-A75F-C0564B3392FC}" type="pres">
      <dgm:prSet presAssocID="{31BA94F2-C3CC-421B-B04F-3DC11DEABCAA}" presName="connectorText" presStyleLbl="sibTrans2D1" presStyleIdx="0" presStyleCnt="2"/>
      <dgm:spPr/>
    </dgm:pt>
    <dgm:pt modelId="{21DF6EDC-D3DE-4EE2-A7D9-2385181C7687}" type="pres">
      <dgm:prSet presAssocID="{77DC8D3E-E1AD-45A1-A713-57429FAE0353}" presName="node" presStyleLbl="node1" presStyleIdx="1" presStyleCnt="3">
        <dgm:presLayoutVars>
          <dgm:bulletEnabled val="1"/>
        </dgm:presLayoutVars>
      </dgm:prSet>
      <dgm:spPr/>
    </dgm:pt>
    <dgm:pt modelId="{6E73A916-0283-464F-8490-F32007DA4FCB}" type="pres">
      <dgm:prSet presAssocID="{339834D6-5AE3-4544-BF7D-E1583945822E}" presName="sibTrans" presStyleLbl="sibTrans2D1" presStyleIdx="1" presStyleCnt="2"/>
      <dgm:spPr/>
    </dgm:pt>
    <dgm:pt modelId="{2B2CC146-BAF3-4935-B5C9-6BCAD25EAB4F}" type="pres">
      <dgm:prSet presAssocID="{339834D6-5AE3-4544-BF7D-E1583945822E}" presName="connectorText" presStyleLbl="sibTrans2D1" presStyleIdx="1" presStyleCnt="2"/>
      <dgm:spPr/>
    </dgm:pt>
    <dgm:pt modelId="{4E58E2BE-2297-4289-81B9-474FD72605CE}" type="pres">
      <dgm:prSet presAssocID="{2BDF9E75-3491-414C-A5A0-E590C6A07DA1}" presName="node" presStyleLbl="node1" presStyleIdx="2" presStyleCnt="3">
        <dgm:presLayoutVars>
          <dgm:bulletEnabled val="1"/>
        </dgm:presLayoutVars>
      </dgm:prSet>
      <dgm:spPr/>
    </dgm:pt>
  </dgm:ptLst>
  <dgm:cxnLst>
    <dgm:cxn modelId="{4AB98CC1-E323-4857-99B0-F7797276B85F}" type="presOf" srcId="{2BDF9E75-3491-414C-A5A0-E590C6A07DA1}" destId="{4E58E2BE-2297-4289-81B9-474FD72605CE}" srcOrd="0" destOrd="0" presId="urn:microsoft.com/office/officeart/2005/8/layout/process1"/>
    <dgm:cxn modelId="{6E7010C1-5A91-4626-9F27-EFD1B1266A93}" srcId="{BEAC5A96-8F89-4167-9992-A7493F7B7EF2}" destId="{77DC8D3E-E1AD-45A1-A713-57429FAE0353}" srcOrd="1" destOrd="0" parTransId="{3EF492E1-D43E-4521-99C6-965796C9F61C}" sibTransId="{339834D6-5AE3-4544-BF7D-E1583945822E}"/>
    <dgm:cxn modelId="{0D11D669-BA7A-4B2C-B337-5E52F157FD01}" type="presOf" srcId="{77DC8D3E-E1AD-45A1-A713-57429FAE0353}" destId="{21DF6EDC-D3DE-4EE2-A7D9-2385181C7687}" srcOrd="0" destOrd="0" presId="urn:microsoft.com/office/officeart/2005/8/layout/process1"/>
    <dgm:cxn modelId="{4D9C7ED9-88B0-42E6-8FD9-861F4D74D391}" type="presOf" srcId="{13869C51-A2ED-4352-A87C-5E2DA90259C8}" destId="{A9811F7B-7749-4BC9-8CF9-469908048633}" srcOrd="0" destOrd="0" presId="urn:microsoft.com/office/officeart/2005/8/layout/process1"/>
    <dgm:cxn modelId="{A4A87FF6-3C24-4E43-AF56-AD806339E959}" srcId="{BEAC5A96-8F89-4167-9992-A7493F7B7EF2}" destId="{13869C51-A2ED-4352-A87C-5E2DA90259C8}" srcOrd="0" destOrd="0" parTransId="{2F8B63A8-0CAD-4C72-BD66-A6FE5C9C5C91}" sibTransId="{31BA94F2-C3CC-421B-B04F-3DC11DEABCAA}"/>
    <dgm:cxn modelId="{B0D51C27-DA18-46AA-A262-B832EFC0DA4B}" type="presOf" srcId="{339834D6-5AE3-4544-BF7D-E1583945822E}" destId="{6E73A916-0283-464F-8490-F32007DA4FCB}" srcOrd="0" destOrd="0" presId="urn:microsoft.com/office/officeart/2005/8/layout/process1"/>
    <dgm:cxn modelId="{30A1193D-0552-4D73-A9C9-EB5917BB7167}" type="presOf" srcId="{31BA94F2-C3CC-421B-B04F-3DC11DEABCAA}" destId="{FED6C9C8-AF91-4977-A75F-C0564B3392FC}" srcOrd="1" destOrd="0" presId="urn:microsoft.com/office/officeart/2005/8/layout/process1"/>
    <dgm:cxn modelId="{06805F69-32AF-45D7-B05E-89A2C66073FA}" type="presOf" srcId="{339834D6-5AE3-4544-BF7D-E1583945822E}" destId="{2B2CC146-BAF3-4935-B5C9-6BCAD25EAB4F}" srcOrd="1" destOrd="0" presId="urn:microsoft.com/office/officeart/2005/8/layout/process1"/>
    <dgm:cxn modelId="{E69CAAE9-7A56-4932-87B3-F09EACDA25A5}" srcId="{BEAC5A96-8F89-4167-9992-A7493F7B7EF2}" destId="{2BDF9E75-3491-414C-A5A0-E590C6A07DA1}" srcOrd="2" destOrd="0" parTransId="{F07139A9-B681-42AA-9F50-0B39413392B8}" sibTransId="{AFAB8969-9577-4EAA-B744-A6836DCF2313}"/>
    <dgm:cxn modelId="{1899488D-73E0-49B9-A867-19F5626CB3CD}" type="presOf" srcId="{31BA94F2-C3CC-421B-B04F-3DC11DEABCAA}" destId="{65202556-09F6-4B95-9FC5-1F428D9DE14F}" srcOrd="0" destOrd="0" presId="urn:microsoft.com/office/officeart/2005/8/layout/process1"/>
    <dgm:cxn modelId="{D25B821F-0F29-498C-9A95-7ABB5302EB34}" type="presOf" srcId="{BEAC5A96-8F89-4167-9992-A7493F7B7EF2}" destId="{C367C908-E204-43F8-B330-205123550A67}" srcOrd="0" destOrd="0" presId="urn:microsoft.com/office/officeart/2005/8/layout/process1"/>
    <dgm:cxn modelId="{1CC16929-B1CC-418F-A38B-44B51446E457}" type="presParOf" srcId="{C367C908-E204-43F8-B330-205123550A67}" destId="{A9811F7B-7749-4BC9-8CF9-469908048633}" srcOrd="0" destOrd="0" presId="urn:microsoft.com/office/officeart/2005/8/layout/process1"/>
    <dgm:cxn modelId="{5608A9D7-B13E-44F7-B6B6-2A2476F6FD86}" type="presParOf" srcId="{C367C908-E204-43F8-B330-205123550A67}" destId="{65202556-09F6-4B95-9FC5-1F428D9DE14F}" srcOrd="1" destOrd="0" presId="urn:microsoft.com/office/officeart/2005/8/layout/process1"/>
    <dgm:cxn modelId="{C0D4C31D-40C0-4A62-B4E0-F4C11A2CA92A}" type="presParOf" srcId="{65202556-09F6-4B95-9FC5-1F428D9DE14F}" destId="{FED6C9C8-AF91-4977-A75F-C0564B3392FC}" srcOrd="0" destOrd="0" presId="urn:microsoft.com/office/officeart/2005/8/layout/process1"/>
    <dgm:cxn modelId="{5A066B96-ECAC-4632-AF50-D44871FE1819}" type="presParOf" srcId="{C367C908-E204-43F8-B330-205123550A67}" destId="{21DF6EDC-D3DE-4EE2-A7D9-2385181C7687}" srcOrd="2" destOrd="0" presId="urn:microsoft.com/office/officeart/2005/8/layout/process1"/>
    <dgm:cxn modelId="{8EE06B57-B7B5-419C-8865-4C9CF70A7CDA}" type="presParOf" srcId="{C367C908-E204-43F8-B330-205123550A67}" destId="{6E73A916-0283-464F-8490-F32007DA4FCB}" srcOrd="3" destOrd="0" presId="urn:microsoft.com/office/officeart/2005/8/layout/process1"/>
    <dgm:cxn modelId="{CA2F118A-6840-48AE-94D9-5B0C81F050D2}" type="presParOf" srcId="{6E73A916-0283-464F-8490-F32007DA4FCB}" destId="{2B2CC146-BAF3-4935-B5C9-6BCAD25EAB4F}" srcOrd="0" destOrd="0" presId="urn:microsoft.com/office/officeart/2005/8/layout/process1"/>
    <dgm:cxn modelId="{DDA15A9E-B6DA-412C-AA5A-0F534C5238AB}" type="presParOf" srcId="{C367C908-E204-43F8-B330-205123550A67}" destId="{4E58E2BE-2297-4289-81B9-474FD72605C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4A5546-0519-423E-BE93-E5800B5D947E}" type="doc">
      <dgm:prSet loTypeId="urn:microsoft.com/office/officeart/2005/8/layout/chevron1" loCatId="process" qsTypeId="urn:microsoft.com/office/officeart/2005/8/quickstyle/simple1" qsCatId="simple" csTypeId="urn:microsoft.com/office/officeart/2005/8/colors/accent0_3" csCatId="mainScheme" phldr="1"/>
      <dgm:spPr/>
    </dgm:pt>
    <dgm:pt modelId="{6417241B-212A-46F0-98C4-9DD967DF2EEF}">
      <dgm:prSet phldrT="[Text]"/>
      <dgm:spPr>
        <a:xfrm>
          <a:off x="1829" y="2435174"/>
          <a:ext cx="1628245" cy="651298"/>
        </a:xfrm>
        <a:prstGeom prst="chevron">
          <a:avLst/>
        </a:prstGeom>
      </dgm:spPr>
      <dgm:t>
        <a:bodyPr/>
        <a:lstStyle/>
        <a:p>
          <a:pPr>
            <a:buNone/>
          </a:pPr>
          <a:r>
            <a:rPr lang="en-US" dirty="0">
              <a:latin typeface="Segoe UI"/>
              <a:ea typeface="+mn-ea"/>
              <a:cs typeface="+mn-cs"/>
            </a:rPr>
            <a:t>Creation</a:t>
          </a:r>
        </a:p>
      </dgm:t>
    </dgm:pt>
    <dgm:pt modelId="{8820B065-A3E9-43DB-BB70-125B16BFD71F}" type="parTrans" cxnId="{227A2311-5431-4073-A152-8CE78A0CEA35}">
      <dgm:prSet/>
      <dgm:spPr/>
      <dgm:t>
        <a:bodyPr/>
        <a:lstStyle/>
        <a:p>
          <a:endParaRPr lang="en-US"/>
        </a:p>
      </dgm:t>
    </dgm:pt>
    <dgm:pt modelId="{7A6D32CC-6B5E-4203-8403-7143D26BAE41}" type="sibTrans" cxnId="{227A2311-5431-4073-A152-8CE78A0CEA35}">
      <dgm:prSet/>
      <dgm:spPr/>
      <dgm:t>
        <a:bodyPr/>
        <a:lstStyle/>
        <a:p>
          <a:endParaRPr lang="en-US"/>
        </a:p>
      </dgm:t>
    </dgm:pt>
    <dgm:pt modelId="{D57FCD79-2DD2-4827-971D-FC37BBF41A3C}">
      <dgm:prSet phldrT="[Text]"/>
      <dgm:spPr>
        <a:xfrm>
          <a:off x="1467250" y="2435174"/>
          <a:ext cx="1628245" cy="651298"/>
        </a:xfrm>
        <a:prstGeom prst="chevron">
          <a:avLst/>
        </a:prstGeom>
      </dgm:spPr>
      <dgm:t>
        <a:bodyPr/>
        <a:lstStyle/>
        <a:p>
          <a:pPr>
            <a:buNone/>
          </a:pPr>
          <a:r>
            <a:rPr lang="en-US" dirty="0">
              <a:latin typeface="Segoe UI"/>
              <a:ea typeface="+mn-ea"/>
              <a:cs typeface="+mn-cs"/>
            </a:rPr>
            <a:t>Coding</a:t>
          </a:r>
        </a:p>
      </dgm:t>
    </dgm:pt>
    <dgm:pt modelId="{ADCA17D4-5BB4-4FCD-BCA5-B2CEFF8F3FB6}" type="parTrans" cxnId="{D2F8049E-5419-4E90-9954-3D57D0F36550}">
      <dgm:prSet/>
      <dgm:spPr/>
      <dgm:t>
        <a:bodyPr/>
        <a:lstStyle/>
        <a:p>
          <a:endParaRPr lang="en-US"/>
        </a:p>
      </dgm:t>
    </dgm:pt>
    <dgm:pt modelId="{BA09C9D5-5145-40BB-8B8D-6D8A11146F52}" type="sibTrans" cxnId="{D2F8049E-5419-4E90-9954-3D57D0F36550}">
      <dgm:prSet/>
      <dgm:spPr/>
      <dgm:t>
        <a:bodyPr/>
        <a:lstStyle/>
        <a:p>
          <a:endParaRPr lang="en-US"/>
        </a:p>
      </dgm:t>
    </dgm:pt>
    <dgm:pt modelId="{476D1484-3012-40F2-BB42-A0B34A72C303}">
      <dgm:prSet phldrT="[Text]"/>
      <dgm:spPr>
        <a:xfrm>
          <a:off x="2932671" y="2435174"/>
          <a:ext cx="1628245" cy="651298"/>
        </a:xfrm>
        <a:prstGeom prst="chevron">
          <a:avLst/>
        </a:prstGeom>
      </dgm:spPr>
      <dgm:t>
        <a:bodyPr/>
        <a:lstStyle/>
        <a:p>
          <a:pPr>
            <a:buNone/>
          </a:pPr>
          <a:r>
            <a:rPr lang="en-US" dirty="0">
              <a:latin typeface="Segoe UI"/>
              <a:ea typeface="+mn-ea"/>
              <a:cs typeface="+mn-cs"/>
            </a:rPr>
            <a:t>Testing</a:t>
          </a:r>
        </a:p>
      </dgm:t>
    </dgm:pt>
    <dgm:pt modelId="{12E9C801-9BFF-4FD5-96AB-F2741EECB287}" type="parTrans" cxnId="{2924B070-F6CC-4770-8C42-811540C8EC02}">
      <dgm:prSet/>
      <dgm:spPr/>
      <dgm:t>
        <a:bodyPr/>
        <a:lstStyle/>
        <a:p>
          <a:endParaRPr lang="en-US"/>
        </a:p>
      </dgm:t>
    </dgm:pt>
    <dgm:pt modelId="{85DB01D1-08AE-446F-AB55-1CF442354ABA}" type="sibTrans" cxnId="{2924B070-F6CC-4770-8C42-811540C8EC02}">
      <dgm:prSet/>
      <dgm:spPr/>
      <dgm:t>
        <a:bodyPr/>
        <a:lstStyle/>
        <a:p>
          <a:endParaRPr lang="en-US"/>
        </a:p>
      </dgm:t>
    </dgm:pt>
    <dgm:pt modelId="{BABFFADB-E700-4DF2-900E-CF39638F3592}">
      <dgm:prSet phldrT="[Text]"/>
      <dgm:spPr>
        <a:xfrm>
          <a:off x="4398092" y="2435174"/>
          <a:ext cx="1628245" cy="651298"/>
        </a:xfrm>
        <a:prstGeom prst="chevron">
          <a:avLst/>
        </a:prstGeom>
      </dgm:spPr>
      <dgm:t>
        <a:bodyPr/>
        <a:lstStyle/>
        <a:p>
          <a:pPr>
            <a:buNone/>
          </a:pPr>
          <a:r>
            <a:rPr lang="en-US" dirty="0">
              <a:latin typeface="Segoe UI"/>
              <a:ea typeface="+mn-ea"/>
              <a:cs typeface="+mn-cs"/>
            </a:rPr>
            <a:t>Packaging</a:t>
          </a:r>
        </a:p>
      </dgm:t>
    </dgm:pt>
    <dgm:pt modelId="{0D087B95-A6CE-4765-B059-A8FD12C6E011}" type="parTrans" cxnId="{00D2A9B5-2DFA-48E7-959F-32A2D7C320BE}">
      <dgm:prSet/>
      <dgm:spPr/>
      <dgm:t>
        <a:bodyPr/>
        <a:lstStyle/>
        <a:p>
          <a:endParaRPr lang="en-US"/>
        </a:p>
      </dgm:t>
    </dgm:pt>
    <dgm:pt modelId="{D272060D-1EEF-4B9E-A876-7D86F2AE23E6}" type="sibTrans" cxnId="{00D2A9B5-2DFA-48E7-959F-32A2D7C320BE}">
      <dgm:prSet/>
      <dgm:spPr/>
      <dgm:t>
        <a:bodyPr/>
        <a:lstStyle/>
        <a:p>
          <a:endParaRPr lang="en-US"/>
        </a:p>
      </dgm:t>
    </dgm:pt>
    <dgm:pt modelId="{0D33EB70-906B-477B-A656-760DE5B4E1F3}">
      <dgm:prSet phldrT="[Text]"/>
      <dgm:spPr>
        <a:xfrm>
          <a:off x="5863513" y="2435174"/>
          <a:ext cx="1628245" cy="651298"/>
        </a:xfrm>
        <a:prstGeom prst="chevron">
          <a:avLst/>
        </a:prstGeom>
        <a:solidFill>
          <a:schemeClr val="accent1">
            <a:lumMod val="25000"/>
            <a:lumOff val="75000"/>
          </a:schemeClr>
        </a:solidFill>
      </dgm:spPr>
      <dgm:t>
        <a:bodyPr/>
        <a:lstStyle/>
        <a:p>
          <a:pPr>
            <a:buNone/>
          </a:pPr>
          <a:r>
            <a:rPr lang="en-US" dirty="0">
              <a:solidFill>
                <a:srgbClr val="002060"/>
              </a:solidFill>
              <a:latin typeface="Segoe UI"/>
              <a:ea typeface="+mn-ea"/>
              <a:cs typeface="+mn-cs"/>
            </a:rPr>
            <a:t>Submission</a:t>
          </a:r>
        </a:p>
      </dgm:t>
    </dgm:pt>
    <dgm:pt modelId="{97DAC241-04C3-4162-81CA-271AB699856D}" type="parTrans" cxnId="{13009E30-B5C2-4576-93CC-E803CD0BD0A8}">
      <dgm:prSet/>
      <dgm:spPr/>
      <dgm:t>
        <a:bodyPr/>
        <a:lstStyle/>
        <a:p>
          <a:endParaRPr lang="en-US"/>
        </a:p>
      </dgm:t>
    </dgm:pt>
    <dgm:pt modelId="{3D1F307C-1FA3-4598-86C6-A9FD6C17145B}" type="sibTrans" cxnId="{13009E30-B5C2-4576-93CC-E803CD0BD0A8}">
      <dgm:prSet/>
      <dgm:spPr/>
      <dgm:t>
        <a:bodyPr/>
        <a:lstStyle/>
        <a:p>
          <a:endParaRPr lang="en-US"/>
        </a:p>
      </dgm:t>
    </dgm:pt>
    <dgm:pt modelId="{3A32DEB9-C39D-4C3A-B72A-382ECBECCC5B}" type="pres">
      <dgm:prSet presAssocID="{0B4A5546-0519-423E-BE93-E5800B5D947E}" presName="Name0" presStyleCnt="0">
        <dgm:presLayoutVars>
          <dgm:dir/>
          <dgm:animLvl val="lvl"/>
          <dgm:resizeHandles val="exact"/>
        </dgm:presLayoutVars>
      </dgm:prSet>
      <dgm:spPr/>
    </dgm:pt>
    <dgm:pt modelId="{4ADBD504-2C77-49B1-8B61-5DAEA14BB47D}" type="pres">
      <dgm:prSet presAssocID="{6417241B-212A-46F0-98C4-9DD967DF2EEF}" presName="parTxOnly" presStyleLbl="node1" presStyleIdx="0" presStyleCnt="5">
        <dgm:presLayoutVars>
          <dgm:chMax val="0"/>
          <dgm:chPref val="0"/>
          <dgm:bulletEnabled val="1"/>
        </dgm:presLayoutVars>
      </dgm:prSet>
      <dgm:spPr/>
    </dgm:pt>
    <dgm:pt modelId="{AC43C155-04F2-4552-854A-5681226F0E4E}" type="pres">
      <dgm:prSet presAssocID="{7A6D32CC-6B5E-4203-8403-7143D26BAE41}" presName="parTxOnlySpace" presStyleCnt="0"/>
      <dgm:spPr/>
    </dgm:pt>
    <dgm:pt modelId="{E9FEDD4B-F4D1-43C4-8EC4-6C4D7A3FCE61}" type="pres">
      <dgm:prSet presAssocID="{D57FCD79-2DD2-4827-971D-FC37BBF41A3C}" presName="parTxOnly" presStyleLbl="node1" presStyleIdx="1" presStyleCnt="5">
        <dgm:presLayoutVars>
          <dgm:chMax val="0"/>
          <dgm:chPref val="0"/>
          <dgm:bulletEnabled val="1"/>
        </dgm:presLayoutVars>
      </dgm:prSet>
      <dgm:spPr/>
    </dgm:pt>
    <dgm:pt modelId="{E0546DE3-FBF4-4A6F-9C82-9AEF82E3357A}" type="pres">
      <dgm:prSet presAssocID="{BA09C9D5-5145-40BB-8B8D-6D8A11146F52}" presName="parTxOnlySpace" presStyleCnt="0"/>
      <dgm:spPr/>
    </dgm:pt>
    <dgm:pt modelId="{5A055868-D59D-427C-85E1-408B6557907A}" type="pres">
      <dgm:prSet presAssocID="{476D1484-3012-40F2-BB42-A0B34A72C303}" presName="parTxOnly" presStyleLbl="node1" presStyleIdx="2" presStyleCnt="5">
        <dgm:presLayoutVars>
          <dgm:chMax val="0"/>
          <dgm:chPref val="0"/>
          <dgm:bulletEnabled val="1"/>
        </dgm:presLayoutVars>
      </dgm:prSet>
      <dgm:spPr/>
    </dgm:pt>
    <dgm:pt modelId="{2C605D09-5F6C-4962-8EA5-09A9291D3C7A}" type="pres">
      <dgm:prSet presAssocID="{85DB01D1-08AE-446F-AB55-1CF442354ABA}" presName="parTxOnlySpace" presStyleCnt="0"/>
      <dgm:spPr/>
    </dgm:pt>
    <dgm:pt modelId="{861BC70F-5C08-4ECF-B187-686BC8C4F5A2}" type="pres">
      <dgm:prSet presAssocID="{BABFFADB-E700-4DF2-900E-CF39638F3592}" presName="parTxOnly" presStyleLbl="node1" presStyleIdx="3" presStyleCnt="5">
        <dgm:presLayoutVars>
          <dgm:chMax val="0"/>
          <dgm:chPref val="0"/>
          <dgm:bulletEnabled val="1"/>
        </dgm:presLayoutVars>
      </dgm:prSet>
      <dgm:spPr/>
    </dgm:pt>
    <dgm:pt modelId="{D8510176-7CCD-4ACC-8EF9-939DF3813EB8}" type="pres">
      <dgm:prSet presAssocID="{D272060D-1EEF-4B9E-A876-7D86F2AE23E6}" presName="parTxOnlySpace" presStyleCnt="0"/>
      <dgm:spPr/>
    </dgm:pt>
    <dgm:pt modelId="{BDB8AEAA-EABC-4A4A-9B31-F70E29430D73}" type="pres">
      <dgm:prSet presAssocID="{0D33EB70-906B-477B-A656-760DE5B4E1F3}" presName="parTxOnly" presStyleLbl="node1" presStyleIdx="4" presStyleCnt="5">
        <dgm:presLayoutVars>
          <dgm:chMax val="0"/>
          <dgm:chPref val="0"/>
          <dgm:bulletEnabled val="1"/>
        </dgm:presLayoutVars>
      </dgm:prSet>
      <dgm:spPr/>
    </dgm:pt>
  </dgm:ptLst>
  <dgm:cxnLst>
    <dgm:cxn modelId="{2924B070-F6CC-4770-8C42-811540C8EC02}" srcId="{0B4A5546-0519-423E-BE93-E5800B5D947E}" destId="{476D1484-3012-40F2-BB42-A0B34A72C303}" srcOrd="2" destOrd="0" parTransId="{12E9C801-9BFF-4FD5-96AB-F2741EECB287}" sibTransId="{85DB01D1-08AE-446F-AB55-1CF442354ABA}"/>
    <dgm:cxn modelId="{13009E30-B5C2-4576-93CC-E803CD0BD0A8}" srcId="{0B4A5546-0519-423E-BE93-E5800B5D947E}" destId="{0D33EB70-906B-477B-A656-760DE5B4E1F3}" srcOrd="4" destOrd="0" parTransId="{97DAC241-04C3-4162-81CA-271AB699856D}" sibTransId="{3D1F307C-1FA3-4598-86C6-A9FD6C17145B}"/>
    <dgm:cxn modelId="{B7B28427-D956-4208-B169-4F8469F15941}" type="presOf" srcId="{BABFFADB-E700-4DF2-900E-CF39638F3592}" destId="{861BC70F-5C08-4ECF-B187-686BC8C4F5A2}" srcOrd="0" destOrd="0" presId="urn:microsoft.com/office/officeart/2005/8/layout/chevron1"/>
    <dgm:cxn modelId="{591F9700-0A01-4B54-BD00-ACA82B281150}" type="presOf" srcId="{0D33EB70-906B-477B-A656-760DE5B4E1F3}" destId="{BDB8AEAA-EABC-4A4A-9B31-F70E29430D73}" srcOrd="0" destOrd="0" presId="urn:microsoft.com/office/officeart/2005/8/layout/chevron1"/>
    <dgm:cxn modelId="{D2F8049E-5419-4E90-9954-3D57D0F36550}" srcId="{0B4A5546-0519-423E-BE93-E5800B5D947E}" destId="{D57FCD79-2DD2-4827-971D-FC37BBF41A3C}" srcOrd="1" destOrd="0" parTransId="{ADCA17D4-5BB4-4FCD-BCA5-B2CEFF8F3FB6}" sibTransId="{BA09C9D5-5145-40BB-8B8D-6D8A11146F52}"/>
    <dgm:cxn modelId="{2A60FE8C-8A5C-47DB-B7C3-33FD6B343518}" type="presOf" srcId="{0B4A5546-0519-423E-BE93-E5800B5D947E}" destId="{3A32DEB9-C39D-4C3A-B72A-382ECBECCC5B}" srcOrd="0" destOrd="0" presId="urn:microsoft.com/office/officeart/2005/8/layout/chevron1"/>
    <dgm:cxn modelId="{62272F40-9728-4DA6-B3C7-24EAC11DA7C7}" type="presOf" srcId="{6417241B-212A-46F0-98C4-9DD967DF2EEF}" destId="{4ADBD504-2C77-49B1-8B61-5DAEA14BB47D}" srcOrd="0" destOrd="0" presId="urn:microsoft.com/office/officeart/2005/8/layout/chevron1"/>
    <dgm:cxn modelId="{227A2311-5431-4073-A152-8CE78A0CEA35}" srcId="{0B4A5546-0519-423E-BE93-E5800B5D947E}" destId="{6417241B-212A-46F0-98C4-9DD967DF2EEF}" srcOrd="0" destOrd="0" parTransId="{8820B065-A3E9-43DB-BB70-125B16BFD71F}" sibTransId="{7A6D32CC-6B5E-4203-8403-7143D26BAE41}"/>
    <dgm:cxn modelId="{C5659429-DBE7-48B7-9FB5-AB75607A70E5}" type="presOf" srcId="{D57FCD79-2DD2-4827-971D-FC37BBF41A3C}" destId="{E9FEDD4B-F4D1-43C4-8EC4-6C4D7A3FCE61}" srcOrd="0" destOrd="0" presId="urn:microsoft.com/office/officeart/2005/8/layout/chevron1"/>
    <dgm:cxn modelId="{00D2A9B5-2DFA-48E7-959F-32A2D7C320BE}" srcId="{0B4A5546-0519-423E-BE93-E5800B5D947E}" destId="{BABFFADB-E700-4DF2-900E-CF39638F3592}" srcOrd="3" destOrd="0" parTransId="{0D087B95-A6CE-4765-B059-A8FD12C6E011}" sibTransId="{D272060D-1EEF-4B9E-A876-7D86F2AE23E6}"/>
    <dgm:cxn modelId="{426E340F-454B-4F4F-9828-6B138DB797CE}" type="presOf" srcId="{476D1484-3012-40F2-BB42-A0B34A72C303}" destId="{5A055868-D59D-427C-85E1-408B6557907A}" srcOrd="0" destOrd="0" presId="urn:microsoft.com/office/officeart/2005/8/layout/chevron1"/>
    <dgm:cxn modelId="{B42D002C-E925-4558-BB97-892F9226549F}" type="presParOf" srcId="{3A32DEB9-C39D-4C3A-B72A-382ECBECCC5B}" destId="{4ADBD504-2C77-49B1-8B61-5DAEA14BB47D}" srcOrd="0" destOrd="0" presId="urn:microsoft.com/office/officeart/2005/8/layout/chevron1"/>
    <dgm:cxn modelId="{FAB49C39-C426-4782-902E-439124E5871C}" type="presParOf" srcId="{3A32DEB9-C39D-4C3A-B72A-382ECBECCC5B}" destId="{AC43C155-04F2-4552-854A-5681226F0E4E}" srcOrd="1" destOrd="0" presId="urn:microsoft.com/office/officeart/2005/8/layout/chevron1"/>
    <dgm:cxn modelId="{3163DA42-6472-4247-9D30-BE4D1EA2CF3B}" type="presParOf" srcId="{3A32DEB9-C39D-4C3A-B72A-382ECBECCC5B}" destId="{E9FEDD4B-F4D1-43C4-8EC4-6C4D7A3FCE61}" srcOrd="2" destOrd="0" presId="urn:microsoft.com/office/officeart/2005/8/layout/chevron1"/>
    <dgm:cxn modelId="{18A09FF1-5EFE-45A7-921C-922C0C3EF2CF}" type="presParOf" srcId="{3A32DEB9-C39D-4C3A-B72A-382ECBECCC5B}" destId="{E0546DE3-FBF4-4A6F-9C82-9AEF82E3357A}" srcOrd="3" destOrd="0" presId="urn:microsoft.com/office/officeart/2005/8/layout/chevron1"/>
    <dgm:cxn modelId="{616C921A-857A-4E7E-9758-2E092C86F02B}" type="presParOf" srcId="{3A32DEB9-C39D-4C3A-B72A-382ECBECCC5B}" destId="{5A055868-D59D-427C-85E1-408B6557907A}" srcOrd="4" destOrd="0" presId="urn:microsoft.com/office/officeart/2005/8/layout/chevron1"/>
    <dgm:cxn modelId="{F8D1B75F-A307-4560-A160-ADDCF82083E6}" type="presParOf" srcId="{3A32DEB9-C39D-4C3A-B72A-382ECBECCC5B}" destId="{2C605D09-5F6C-4962-8EA5-09A9291D3C7A}" srcOrd="5" destOrd="0" presId="urn:microsoft.com/office/officeart/2005/8/layout/chevron1"/>
    <dgm:cxn modelId="{F3CB42FA-3136-4D6C-96F4-7216FE86866F}" type="presParOf" srcId="{3A32DEB9-C39D-4C3A-B72A-382ECBECCC5B}" destId="{861BC70F-5C08-4ECF-B187-686BC8C4F5A2}" srcOrd="6" destOrd="0" presId="urn:microsoft.com/office/officeart/2005/8/layout/chevron1"/>
    <dgm:cxn modelId="{B70BF514-D722-48B0-AB87-0FB31EF35E1D}" type="presParOf" srcId="{3A32DEB9-C39D-4C3A-B72A-382ECBECCC5B}" destId="{D8510176-7CCD-4ACC-8EF9-939DF3813EB8}" srcOrd="7" destOrd="0" presId="urn:microsoft.com/office/officeart/2005/8/layout/chevron1"/>
    <dgm:cxn modelId="{DCE265F1-6706-4B7D-92B2-F1FBB3FA39BC}" type="presParOf" srcId="{3A32DEB9-C39D-4C3A-B72A-382ECBECCC5B}" destId="{BDB8AEAA-EABC-4A4A-9B31-F70E29430D73}"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4A5546-0519-423E-BE93-E5800B5D947E}" type="doc">
      <dgm:prSet loTypeId="urn:microsoft.com/office/officeart/2005/8/layout/chevron1" loCatId="process" qsTypeId="urn:microsoft.com/office/officeart/2005/8/quickstyle/simple1" qsCatId="simple" csTypeId="urn:microsoft.com/office/officeart/2005/8/colors/accent0_3" csCatId="mainScheme" phldr="1"/>
      <dgm:spPr/>
    </dgm:pt>
    <dgm:pt modelId="{6417241B-212A-46F0-98C4-9DD967DF2EEF}">
      <dgm:prSet phldrT="[Text]"/>
      <dgm:spPr>
        <a:xfrm>
          <a:off x="1829" y="2435174"/>
          <a:ext cx="1628245" cy="651298"/>
        </a:xfrm>
        <a:prstGeom prst="chevron">
          <a:avLst/>
        </a:prstGeom>
      </dgm:spPr>
      <dgm:t>
        <a:bodyPr/>
        <a:lstStyle/>
        <a:p>
          <a:pPr>
            <a:buNone/>
          </a:pPr>
          <a:r>
            <a:rPr lang="en-US" dirty="0">
              <a:latin typeface="Segoe UI"/>
              <a:ea typeface="+mn-ea"/>
              <a:cs typeface="+mn-cs"/>
            </a:rPr>
            <a:t>Creation</a:t>
          </a:r>
        </a:p>
      </dgm:t>
    </dgm:pt>
    <dgm:pt modelId="{8820B065-A3E9-43DB-BB70-125B16BFD71F}" type="parTrans" cxnId="{227A2311-5431-4073-A152-8CE78A0CEA35}">
      <dgm:prSet/>
      <dgm:spPr/>
      <dgm:t>
        <a:bodyPr/>
        <a:lstStyle/>
        <a:p>
          <a:endParaRPr lang="en-US"/>
        </a:p>
      </dgm:t>
    </dgm:pt>
    <dgm:pt modelId="{7A6D32CC-6B5E-4203-8403-7143D26BAE41}" type="sibTrans" cxnId="{227A2311-5431-4073-A152-8CE78A0CEA35}">
      <dgm:prSet/>
      <dgm:spPr/>
      <dgm:t>
        <a:bodyPr/>
        <a:lstStyle/>
        <a:p>
          <a:endParaRPr lang="en-US"/>
        </a:p>
      </dgm:t>
    </dgm:pt>
    <dgm:pt modelId="{D57FCD79-2DD2-4827-971D-FC37BBF41A3C}">
      <dgm:prSet phldrT="[Text]"/>
      <dgm:spPr>
        <a:xfrm>
          <a:off x="1467250" y="2435174"/>
          <a:ext cx="1628245" cy="651298"/>
        </a:xfrm>
        <a:prstGeom prst="chevron">
          <a:avLst/>
        </a:prstGeom>
      </dgm:spPr>
      <dgm:t>
        <a:bodyPr/>
        <a:lstStyle/>
        <a:p>
          <a:pPr>
            <a:buNone/>
          </a:pPr>
          <a:r>
            <a:rPr lang="en-US" dirty="0">
              <a:latin typeface="Segoe UI"/>
              <a:ea typeface="+mn-ea"/>
              <a:cs typeface="+mn-cs"/>
            </a:rPr>
            <a:t>Coding</a:t>
          </a:r>
        </a:p>
      </dgm:t>
    </dgm:pt>
    <dgm:pt modelId="{ADCA17D4-5BB4-4FCD-BCA5-B2CEFF8F3FB6}" type="parTrans" cxnId="{D2F8049E-5419-4E90-9954-3D57D0F36550}">
      <dgm:prSet/>
      <dgm:spPr/>
      <dgm:t>
        <a:bodyPr/>
        <a:lstStyle/>
        <a:p>
          <a:endParaRPr lang="en-US"/>
        </a:p>
      </dgm:t>
    </dgm:pt>
    <dgm:pt modelId="{BA09C9D5-5145-40BB-8B8D-6D8A11146F52}" type="sibTrans" cxnId="{D2F8049E-5419-4E90-9954-3D57D0F36550}">
      <dgm:prSet/>
      <dgm:spPr/>
      <dgm:t>
        <a:bodyPr/>
        <a:lstStyle/>
        <a:p>
          <a:endParaRPr lang="en-US"/>
        </a:p>
      </dgm:t>
    </dgm:pt>
    <dgm:pt modelId="{476D1484-3012-40F2-BB42-A0B34A72C303}">
      <dgm:prSet phldrT="[Text]"/>
      <dgm:spPr>
        <a:xfrm>
          <a:off x="2932671" y="2435174"/>
          <a:ext cx="1628245" cy="651298"/>
        </a:xfrm>
        <a:prstGeom prst="chevron">
          <a:avLst/>
        </a:prstGeom>
      </dgm:spPr>
      <dgm:t>
        <a:bodyPr/>
        <a:lstStyle/>
        <a:p>
          <a:pPr>
            <a:buNone/>
          </a:pPr>
          <a:r>
            <a:rPr lang="en-US" dirty="0">
              <a:latin typeface="Segoe UI"/>
              <a:ea typeface="+mn-ea"/>
              <a:cs typeface="+mn-cs"/>
            </a:rPr>
            <a:t>Testing</a:t>
          </a:r>
        </a:p>
      </dgm:t>
    </dgm:pt>
    <dgm:pt modelId="{12E9C801-9BFF-4FD5-96AB-F2741EECB287}" type="parTrans" cxnId="{2924B070-F6CC-4770-8C42-811540C8EC02}">
      <dgm:prSet/>
      <dgm:spPr/>
      <dgm:t>
        <a:bodyPr/>
        <a:lstStyle/>
        <a:p>
          <a:endParaRPr lang="en-US"/>
        </a:p>
      </dgm:t>
    </dgm:pt>
    <dgm:pt modelId="{85DB01D1-08AE-446F-AB55-1CF442354ABA}" type="sibTrans" cxnId="{2924B070-F6CC-4770-8C42-811540C8EC02}">
      <dgm:prSet/>
      <dgm:spPr/>
      <dgm:t>
        <a:bodyPr/>
        <a:lstStyle/>
        <a:p>
          <a:endParaRPr lang="en-US"/>
        </a:p>
      </dgm:t>
    </dgm:pt>
    <dgm:pt modelId="{BABFFADB-E700-4DF2-900E-CF39638F3592}">
      <dgm:prSet phldrT="[Text]"/>
      <dgm:spPr>
        <a:xfrm>
          <a:off x="4398092" y="2435174"/>
          <a:ext cx="1628245" cy="651298"/>
        </a:xfrm>
        <a:prstGeom prst="chevron">
          <a:avLst/>
        </a:prstGeom>
      </dgm:spPr>
      <dgm:t>
        <a:bodyPr/>
        <a:lstStyle/>
        <a:p>
          <a:pPr>
            <a:buNone/>
          </a:pPr>
          <a:r>
            <a:rPr lang="en-US" dirty="0">
              <a:latin typeface="Segoe UI"/>
              <a:ea typeface="+mn-ea"/>
              <a:cs typeface="+mn-cs"/>
            </a:rPr>
            <a:t>Packaging</a:t>
          </a:r>
        </a:p>
      </dgm:t>
    </dgm:pt>
    <dgm:pt modelId="{0D087B95-A6CE-4765-B059-A8FD12C6E011}" type="parTrans" cxnId="{00D2A9B5-2DFA-48E7-959F-32A2D7C320BE}">
      <dgm:prSet/>
      <dgm:spPr/>
      <dgm:t>
        <a:bodyPr/>
        <a:lstStyle/>
        <a:p>
          <a:endParaRPr lang="en-US"/>
        </a:p>
      </dgm:t>
    </dgm:pt>
    <dgm:pt modelId="{D272060D-1EEF-4B9E-A876-7D86F2AE23E6}" type="sibTrans" cxnId="{00D2A9B5-2DFA-48E7-959F-32A2D7C320BE}">
      <dgm:prSet/>
      <dgm:spPr/>
      <dgm:t>
        <a:bodyPr/>
        <a:lstStyle/>
        <a:p>
          <a:endParaRPr lang="en-US"/>
        </a:p>
      </dgm:t>
    </dgm:pt>
    <dgm:pt modelId="{0D33EB70-906B-477B-A656-760DE5B4E1F3}">
      <dgm:prSet phldrT="[Text]"/>
      <dgm:spPr>
        <a:xfrm>
          <a:off x="5863513" y="2435174"/>
          <a:ext cx="1628245" cy="651298"/>
        </a:xfrm>
        <a:prstGeom prst="chevron">
          <a:avLst/>
        </a:prstGeom>
        <a:solidFill>
          <a:schemeClr val="accent1">
            <a:lumMod val="25000"/>
            <a:lumOff val="75000"/>
          </a:schemeClr>
        </a:solidFill>
      </dgm:spPr>
      <dgm:t>
        <a:bodyPr/>
        <a:lstStyle/>
        <a:p>
          <a:pPr>
            <a:buNone/>
          </a:pPr>
          <a:r>
            <a:rPr lang="en-US" dirty="0">
              <a:solidFill>
                <a:srgbClr val="002060"/>
              </a:solidFill>
              <a:latin typeface="Segoe UI"/>
              <a:ea typeface="+mn-ea"/>
              <a:cs typeface="+mn-cs"/>
            </a:rPr>
            <a:t>Submission</a:t>
          </a:r>
        </a:p>
      </dgm:t>
    </dgm:pt>
    <dgm:pt modelId="{97DAC241-04C3-4162-81CA-271AB699856D}" type="parTrans" cxnId="{13009E30-B5C2-4576-93CC-E803CD0BD0A8}">
      <dgm:prSet/>
      <dgm:spPr/>
      <dgm:t>
        <a:bodyPr/>
        <a:lstStyle/>
        <a:p>
          <a:endParaRPr lang="en-US"/>
        </a:p>
      </dgm:t>
    </dgm:pt>
    <dgm:pt modelId="{3D1F307C-1FA3-4598-86C6-A9FD6C17145B}" type="sibTrans" cxnId="{13009E30-B5C2-4576-93CC-E803CD0BD0A8}">
      <dgm:prSet/>
      <dgm:spPr/>
      <dgm:t>
        <a:bodyPr/>
        <a:lstStyle/>
        <a:p>
          <a:endParaRPr lang="en-US"/>
        </a:p>
      </dgm:t>
    </dgm:pt>
    <dgm:pt modelId="{3A32DEB9-C39D-4C3A-B72A-382ECBECCC5B}" type="pres">
      <dgm:prSet presAssocID="{0B4A5546-0519-423E-BE93-E5800B5D947E}" presName="Name0" presStyleCnt="0">
        <dgm:presLayoutVars>
          <dgm:dir/>
          <dgm:animLvl val="lvl"/>
          <dgm:resizeHandles val="exact"/>
        </dgm:presLayoutVars>
      </dgm:prSet>
      <dgm:spPr/>
    </dgm:pt>
    <dgm:pt modelId="{4ADBD504-2C77-49B1-8B61-5DAEA14BB47D}" type="pres">
      <dgm:prSet presAssocID="{6417241B-212A-46F0-98C4-9DD967DF2EEF}" presName="parTxOnly" presStyleLbl="node1" presStyleIdx="0" presStyleCnt="5">
        <dgm:presLayoutVars>
          <dgm:chMax val="0"/>
          <dgm:chPref val="0"/>
          <dgm:bulletEnabled val="1"/>
        </dgm:presLayoutVars>
      </dgm:prSet>
      <dgm:spPr/>
    </dgm:pt>
    <dgm:pt modelId="{AC43C155-04F2-4552-854A-5681226F0E4E}" type="pres">
      <dgm:prSet presAssocID="{7A6D32CC-6B5E-4203-8403-7143D26BAE41}" presName="parTxOnlySpace" presStyleCnt="0"/>
      <dgm:spPr/>
    </dgm:pt>
    <dgm:pt modelId="{E9FEDD4B-F4D1-43C4-8EC4-6C4D7A3FCE61}" type="pres">
      <dgm:prSet presAssocID="{D57FCD79-2DD2-4827-971D-FC37BBF41A3C}" presName="parTxOnly" presStyleLbl="node1" presStyleIdx="1" presStyleCnt="5">
        <dgm:presLayoutVars>
          <dgm:chMax val="0"/>
          <dgm:chPref val="0"/>
          <dgm:bulletEnabled val="1"/>
        </dgm:presLayoutVars>
      </dgm:prSet>
      <dgm:spPr/>
    </dgm:pt>
    <dgm:pt modelId="{E0546DE3-FBF4-4A6F-9C82-9AEF82E3357A}" type="pres">
      <dgm:prSet presAssocID="{BA09C9D5-5145-40BB-8B8D-6D8A11146F52}" presName="parTxOnlySpace" presStyleCnt="0"/>
      <dgm:spPr/>
    </dgm:pt>
    <dgm:pt modelId="{5A055868-D59D-427C-85E1-408B6557907A}" type="pres">
      <dgm:prSet presAssocID="{476D1484-3012-40F2-BB42-A0B34A72C303}" presName="parTxOnly" presStyleLbl="node1" presStyleIdx="2" presStyleCnt="5">
        <dgm:presLayoutVars>
          <dgm:chMax val="0"/>
          <dgm:chPref val="0"/>
          <dgm:bulletEnabled val="1"/>
        </dgm:presLayoutVars>
      </dgm:prSet>
      <dgm:spPr/>
    </dgm:pt>
    <dgm:pt modelId="{2C605D09-5F6C-4962-8EA5-09A9291D3C7A}" type="pres">
      <dgm:prSet presAssocID="{85DB01D1-08AE-446F-AB55-1CF442354ABA}" presName="parTxOnlySpace" presStyleCnt="0"/>
      <dgm:spPr/>
    </dgm:pt>
    <dgm:pt modelId="{861BC70F-5C08-4ECF-B187-686BC8C4F5A2}" type="pres">
      <dgm:prSet presAssocID="{BABFFADB-E700-4DF2-900E-CF39638F3592}" presName="parTxOnly" presStyleLbl="node1" presStyleIdx="3" presStyleCnt="5">
        <dgm:presLayoutVars>
          <dgm:chMax val="0"/>
          <dgm:chPref val="0"/>
          <dgm:bulletEnabled val="1"/>
        </dgm:presLayoutVars>
      </dgm:prSet>
      <dgm:spPr/>
    </dgm:pt>
    <dgm:pt modelId="{D8510176-7CCD-4ACC-8EF9-939DF3813EB8}" type="pres">
      <dgm:prSet presAssocID="{D272060D-1EEF-4B9E-A876-7D86F2AE23E6}" presName="parTxOnlySpace" presStyleCnt="0"/>
      <dgm:spPr/>
    </dgm:pt>
    <dgm:pt modelId="{BDB8AEAA-EABC-4A4A-9B31-F70E29430D73}" type="pres">
      <dgm:prSet presAssocID="{0D33EB70-906B-477B-A656-760DE5B4E1F3}" presName="parTxOnly" presStyleLbl="node1" presStyleIdx="4" presStyleCnt="5">
        <dgm:presLayoutVars>
          <dgm:chMax val="0"/>
          <dgm:chPref val="0"/>
          <dgm:bulletEnabled val="1"/>
        </dgm:presLayoutVars>
      </dgm:prSet>
      <dgm:spPr/>
    </dgm:pt>
  </dgm:ptLst>
  <dgm:cxnLst>
    <dgm:cxn modelId="{2924B070-F6CC-4770-8C42-811540C8EC02}" srcId="{0B4A5546-0519-423E-BE93-E5800B5D947E}" destId="{476D1484-3012-40F2-BB42-A0B34A72C303}" srcOrd="2" destOrd="0" parTransId="{12E9C801-9BFF-4FD5-96AB-F2741EECB287}" sibTransId="{85DB01D1-08AE-446F-AB55-1CF442354ABA}"/>
    <dgm:cxn modelId="{13009E30-B5C2-4576-93CC-E803CD0BD0A8}" srcId="{0B4A5546-0519-423E-BE93-E5800B5D947E}" destId="{0D33EB70-906B-477B-A656-760DE5B4E1F3}" srcOrd="4" destOrd="0" parTransId="{97DAC241-04C3-4162-81CA-271AB699856D}" sibTransId="{3D1F307C-1FA3-4598-86C6-A9FD6C17145B}"/>
    <dgm:cxn modelId="{B7B28427-D956-4208-B169-4F8469F15941}" type="presOf" srcId="{BABFFADB-E700-4DF2-900E-CF39638F3592}" destId="{861BC70F-5C08-4ECF-B187-686BC8C4F5A2}" srcOrd="0" destOrd="0" presId="urn:microsoft.com/office/officeart/2005/8/layout/chevron1"/>
    <dgm:cxn modelId="{591F9700-0A01-4B54-BD00-ACA82B281150}" type="presOf" srcId="{0D33EB70-906B-477B-A656-760DE5B4E1F3}" destId="{BDB8AEAA-EABC-4A4A-9B31-F70E29430D73}" srcOrd="0" destOrd="0" presId="urn:microsoft.com/office/officeart/2005/8/layout/chevron1"/>
    <dgm:cxn modelId="{D2F8049E-5419-4E90-9954-3D57D0F36550}" srcId="{0B4A5546-0519-423E-BE93-E5800B5D947E}" destId="{D57FCD79-2DD2-4827-971D-FC37BBF41A3C}" srcOrd="1" destOrd="0" parTransId="{ADCA17D4-5BB4-4FCD-BCA5-B2CEFF8F3FB6}" sibTransId="{BA09C9D5-5145-40BB-8B8D-6D8A11146F52}"/>
    <dgm:cxn modelId="{2A60FE8C-8A5C-47DB-B7C3-33FD6B343518}" type="presOf" srcId="{0B4A5546-0519-423E-BE93-E5800B5D947E}" destId="{3A32DEB9-C39D-4C3A-B72A-382ECBECCC5B}" srcOrd="0" destOrd="0" presId="urn:microsoft.com/office/officeart/2005/8/layout/chevron1"/>
    <dgm:cxn modelId="{62272F40-9728-4DA6-B3C7-24EAC11DA7C7}" type="presOf" srcId="{6417241B-212A-46F0-98C4-9DD967DF2EEF}" destId="{4ADBD504-2C77-49B1-8B61-5DAEA14BB47D}" srcOrd="0" destOrd="0" presId="urn:microsoft.com/office/officeart/2005/8/layout/chevron1"/>
    <dgm:cxn modelId="{227A2311-5431-4073-A152-8CE78A0CEA35}" srcId="{0B4A5546-0519-423E-BE93-E5800B5D947E}" destId="{6417241B-212A-46F0-98C4-9DD967DF2EEF}" srcOrd="0" destOrd="0" parTransId="{8820B065-A3E9-43DB-BB70-125B16BFD71F}" sibTransId="{7A6D32CC-6B5E-4203-8403-7143D26BAE41}"/>
    <dgm:cxn modelId="{C5659429-DBE7-48B7-9FB5-AB75607A70E5}" type="presOf" srcId="{D57FCD79-2DD2-4827-971D-FC37BBF41A3C}" destId="{E9FEDD4B-F4D1-43C4-8EC4-6C4D7A3FCE61}" srcOrd="0" destOrd="0" presId="urn:microsoft.com/office/officeart/2005/8/layout/chevron1"/>
    <dgm:cxn modelId="{00D2A9B5-2DFA-48E7-959F-32A2D7C320BE}" srcId="{0B4A5546-0519-423E-BE93-E5800B5D947E}" destId="{BABFFADB-E700-4DF2-900E-CF39638F3592}" srcOrd="3" destOrd="0" parTransId="{0D087B95-A6CE-4765-B059-A8FD12C6E011}" sibTransId="{D272060D-1EEF-4B9E-A876-7D86F2AE23E6}"/>
    <dgm:cxn modelId="{426E340F-454B-4F4F-9828-6B138DB797CE}" type="presOf" srcId="{476D1484-3012-40F2-BB42-A0B34A72C303}" destId="{5A055868-D59D-427C-85E1-408B6557907A}" srcOrd="0" destOrd="0" presId="urn:microsoft.com/office/officeart/2005/8/layout/chevron1"/>
    <dgm:cxn modelId="{B42D002C-E925-4558-BB97-892F9226549F}" type="presParOf" srcId="{3A32DEB9-C39D-4C3A-B72A-382ECBECCC5B}" destId="{4ADBD504-2C77-49B1-8B61-5DAEA14BB47D}" srcOrd="0" destOrd="0" presId="urn:microsoft.com/office/officeart/2005/8/layout/chevron1"/>
    <dgm:cxn modelId="{FAB49C39-C426-4782-902E-439124E5871C}" type="presParOf" srcId="{3A32DEB9-C39D-4C3A-B72A-382ECBECCC5B}" destId="{AC43C155-04F2-4552-854A-5681226F0E4E}" srcOrd="1" destOrd="0" presId="urn:microsoft.com/office/officeart/2005/8/layout/chevron1"/>
    <dgm:cxn modelId="{3163DA42-6472-4247-9D30-BE4D1EA2CF3B}" type="presParOf" srcId="{3A32DEB9-C39D-4C3A-B72A-382ECBECCC5B}" destId="{E9FEDD4B-F4D1-43C4-8EC4-6C4D7A3FCE61}" srcOrd="2" destOrd="0" presId="urn:microsoft.com/office/officeart/2005/8/layout/chevron1"/>
    <dgm:cxn modelId="{18A09FF1-5EFE-45A7-921C-922C0C3EF2CF}" type="presParOf" srcId="{3A32DEB9-C39D-4C3A-B72A-382ECBECCC5B}" destId="{E0546DE3-FBF4-4A6F-9C82-9AEF82E3357A}" srcOrd="3" destOrd="0" presId="urn:microsoft.com/office/officeart/2005/8/layout/chevron1"/>
    <dgm:cxn modelId="{616C921A-857A-4E7E-9758-2E092C86F02B}" type="presParOf" srcId="{3A32DEB9-C39D-4C3A-B72A-382ECBECCC5B}" destId="{5A055868-D59D-427C-85E1-408B6557907A}" srcOrd="4" destOrd="0" presId="urn:microsoft.com/office/officeart/2005/8/layout/chevron1"/>
    <dgm:cxn modelId="{F8D1B75F-A307-4560-A160-ADDCF82083E6}" type="presParOf" srcId="{3A32DEB9-C39D-4C3A-B72A-382ECBECCC5B}" destId="{2C605D09-5F6C-4962-8EA5-09A9291D3C7A}" srcOrd="5" destOrd="0" presId="urn:microsoft.com/office/officeart/2005/8/layout/chevron1"/>
    <dgm:cxn modelId="{F3CB42FA-3136-4D6C-96F4-7216FE86866F}" type="presParOf" srcId="{3A32DEB9-C39D-4C3A-B72A-382ECBECCC5B}" destId="{861BC70F-5C08-4ECF-B187-686BC8C4F5A2}" srcOrd="6" destOrd="0" presId="urn:microsoft.com/office/officeart/2005/8/layout/chevron1"/>
    <dgm:cxn modelId="{B70BF514-D722-48B0-AB87-0FB31EF35E1D}" type="presParOf" srcId="{3A32DEB9-C39D-4C3A-B72A-382ECBECCC5B}" destId="{D8510176-7CCD-4ACC-8EF9-939DF3813EB8}" srcOrd="7" destOrd="0" presId="urn:microsoft.com/office/officeart/2005/8/layout/chevron1"/>
    <dgm:cxn modelId="{DCE265F1-6706-4B7D-92B2-F1FBB3FA39BC}" type="presParOf" srcId="{3A32DEB9-C39D-4C3A-B72A-382ECBECCC5B}" destId="{BDB8AEAA-EABC-4A4A-9B31-F70E29430D73}"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4A5546-0519-423E-BE93-E5800B5D947E}" type="doc">
      <dgm:prSet loTypeId="urn:microsoft.com/office/officeart/2005/8/layout/chevron1" loCatId="process" qsTypeId="urn:microsoft.com/office/officeart/2005/8/quickstyle/simple1" qsCatId="simple" csTypeId="urn:microsoft.com/office/officeart/2005/8/colors/accent0_3" csCatId="mainScheme" phldr="1"/>
      <dgm:spPr/>
    </dgm:pt>
    <dgm:pt modelId="{6417241B-212A-46F0-98C4-9DD967DF2EEF}">
      <dgm:prSet phldrT="[Text]"/>
      <dgm:spPr>
        <a:xfrm>
          <a:off x="1829" y="2435174"/>
          <a:ext cx="1628245" cy="651298"/>
        </a:xfrm>
        <a:prstGeom prst="chevron">
          <a:avLst/>
        </a:prstGeom>
      </dgm:spPr>
      <dgm:t>
        <a:bodyPr/>
        <a:lstStyle/>
        <a:p>
          <a:pPr>
            <a:buNone/>
          </a:pPr>
          <a:r>
            <a:rPr lang="en-US" dirty="0">
              <a:latin typeface="Segoe UI"/>
              <a:ea typeface="+mn-ea"/>
              <a:cs typeface="+mn-cs"/>
            </a:rPr>
            <a:t>Creation</a:t>
          </a:r>
        </a:p>
      </dgm:t>
    </dgm:pt>
    <dgm:pt modelId="{8820B065-A3E9-43DB-BB70-125B16BFD71F}" type="parTrans" cxnId="{227A2311-5431-4073-A152-8CE78A0CEA35}">
      <dgm:prSet/>
      <dgm:spPr/>
      <dgm:t>
        <a:bodyPr/>
        <a:lstStyle/>
        <a:p>
          <a:endParaRPr lang="en-US"/>
        </a:p>
      </dgm:t>
    </dgm:pt>
    <dgm:pt modelId="{7A6D32CC-6B5E-4203-8403-7143D26BAE41}" type="sibTrans" cxnId="{227A2311-5431-4073-A152-8CE78A0CEA35}">
      <dgm:prSet/>
      <dgm:spPr/>
      <dgm:t>
        <a:bodyPr/>
        <a:lstStyle/>
        <a:p>
          <a:endParaRPr lang="en-US"/>
        </a:p>
      </dgm:t>
    </dgm:pt>
    <dgm:pt modelId="{D57FCD79-2DD2-4827-971D-FC37BBF41A3C}">
      <dgm:prSet phldrT="[Text]"/>
      <dgm:spPr>
        <a:xfrm>
          <a:off x="1467250" y="2435174"/>
          <a:ext cx="1628245" cy="651298"/>
        </a:xfrm>
        <a:prstGeom prst="chevron">
          <a:avLst/>
        </a:prstGeom>
      </dgm:spPr>
      <dgm:t>
        <a:bodyPr/>
        <a:lstStyle/>
        <a:p>
          <a:pPr>
            <a:buNone/>
          </a:pPr>
          <a:r>
            <a:rPr lang="en-US" dirty="0">
              <a:latin typeface="Segoe UI"/>
              <a:ea typeface="+mn-ea"/>
              <a:cs typeface="+mn-cs"/>
            </a:rPr>
            <a:t>Coding</a:t>
          </a:r>
        </a:p>
      </dgm:t>
    </dgm:pt>
    <dgm:pt modelId="{ADCA17D4-5BB4-4FCD-BCA5-B2CEFF8F3FB6}" type="parTrans" cxnId="{D2F8049E-5419-4E90-9954-3D57D0F36550}">
      <dgm:prSet/>
      <dgm:spPr/>
      <dgm:t>
        <a:bodyPr/>
        <a:lstStyle/>
        <a:p>
          <a:endParaRPr lang="en-US"/>
        </a:p>
      </dgm:t>
    </dgm:pt>
    <dgm:pt modelId="{BA09C9D5-5145-40BB-8B8D-6D8A11146F52}" type="sibTrans" cxnId="{D2F8049E-5419-4E90-9954-3D57D0F36550}">
      <dgm:prSet/>
      <dgm:spPr/>
      <dgm:t>
        <a:bodyPr/>
        <a:lstStyle/>
        <a:p>
          <a:endParaRPr lang="en-US"/>
        </a:p>
      </dgm:t>
    </dgm:pt>
    <dgm:pt modelId="{476D1484-3012-40F2-BB42-A0B34A72C303}">
      <dgm:prSet phldrT="[Text]"/>
      <dgm:spPr>
        <a:xfrm>
          <a:off x="2932671" y="2435174"/>
          <a:ext cx="1628245" cy="651298"/>
        </a:xfrm>
        <a:prstGeom prst="chevron">
          <a:avLst/>
        </a:prstGeom>
      </dgm:spPr>
      <dgm:t>
        <a:bodyPr/>
        <a:lstStyle/>
        <a:p>
          <a:pPr>
            <a:buNone/>
          </a:pPr>
          <a:r>
            <a:rPr lang="en-US" dirty="0">
              <a:latin typeface="Segoe UI"/>
              <a:ea typeface="+mn-ea"/>
              <a:cs typeface="+mn-cs"/>
            </a:rPr>
            <a:t>Testing</a:t>
          </a:r>
        </a:p>
      </dgm:t>
    </dgm:pt>
    <dgm:pt modelId="{12E9C801-9BFF-4FD5-96AB-F2741EECB287}" type="parTrans" cxnId="{2924B070-F6CC-4770-8C42-811540C8EC02}">
      <dgm:prSet/>
      <dgm:spPr/>
      <dgm:t>
        <a:bodyPr/>
        <a:lstStyle/>
        <a:p>
          <a:endParaRPr lang="en-US"/>
        </a:p>
      </dgm:t>
    </dgm:pt>
    <dgm:pt modelId="{85DB01D1-08AE-446F-AB55-1CF442354ABA}" type="sibTrans" cxnId="{2924B070-F6CC-4770-8C42-811540C8EC02}">
      <dgm:prSet/>
      <dgm:spPr/>
      <dgm:t>
        <a:bodyPr/>
        <a:lstStyle/>
        <a:p>
          <a:endParaRPr lang="en-US"/>
        </a:p>
      </dgm:t>
    </dgm:pt>
    <dgm:pt modelId="{BABFFADB-E700-4DF2-900E-CF39638F3592}">
      <dgm:prSet phldrT="[Text]"/>
      <dgm:spPr>
        <a:xfrm>
          <a:off x="4398092" y="2435174"/>
          <a:ext cx="1628245" cy="651298"/>
        </a:xfrm>
        <a:prstGeom prst="chevron">
          <a:avLst/>
        </a:prstGeom>
      </dgm:spPr>
      <dgm:t>
        <a:bodyPr/>
        <a:lstStyle/>
        <a:p>
          <a:pPr>
            <a:buNone/>
          </a:pPr>
          <a:r>
            <a:rPr lang="en-US" dirty="0">
              <a:latin typeface="Segoe UI"/>
              <a:ea typeface="+mn-ea"/>
              <a:cs typeface="+mn-cs"/>
            </a:rPr>
            <a:t>Packaging</a:t>
          </a:r>
        </a:p>
      </dgm:t>
    </dgm:pt>
    <dgm:pt modelId="{0D087B95-A6CE-4765-B059-A8FD12C6E011}" type="parTrans" cxnId="{00D2A9B5-2DFA-48E7-959F-32A2D7C320BE}">
      <dgm:prSet/>
      <dgm:spPr/>
      <dgm:t>
        <a:bodyPr/>
        <a:lstStyle/>
        <a:p>
          <a:endParaRPr lang="en-US"/>
        </a:p>
      </dgm:t>
    </dgm:pt>
    <dgm:pt modelId="{D272060D-1EEF-4B9E-A876-7D86F2AE23E6}" type="sibTrans" cxnId="{00D2A9B5-2DFA-48E7-959F-32A2D7C320BE}">
      <dgm:prSet/>
      <dgm:spPr/>
      <dgm:t>
        <a:bodyPr/>
        <a:lstStyle/>
        <a:p>
          <a:endParaRPr lang="en-US"/>
        </a:p>
      </dgm:t>
    </dgm:pt>
    <dgm:pt modelId="{0D33EB70-906B-477B-A656-760DE5B4E1F3}">
      <dgm:prSet phldrT="[Text]"/>
      <dgm:spPr>
        <a:xfrm>
          <a:off x="5863513" y="2435174"/>
          <a:ext cx="1628245" cy="651298"/>
        </a:xfrm>
        <a:prstGeom prst="chevron">
          <a:avLst/>
        </a:prstGeom>
        <a:solidFill>
          <a:schemeClr val="accent1">
            <a:lumMod val="25000"/>
            <a:lumOff val="75000"/>
          </a:schemeClr>
        </a:solidFill>
      </dgm:spPr>
      <dgm:t>
        <a:bodyPr/>
        <a:lstStyle/>
        <a:p>
          <a:pPr>
            <a:buNone/>
          </a:pPr>
          <a:r>
            <a:rPr lang="en-US" dirty="0">
              <a:solidFill>
                <a:srgbClr val="002060"/>
              </a:solidFill>
              <a:latin typeface="Segoe UI"/>
              <a:ea typeface="+mn-ea"/>
              <a:cs typeface="+mn-cs"/>
            </a:rPr>
            <a:t>Submission</a:t>
          </a:r>
        </a:p>
      </dgm:t>
    </dgm:pt>
    <dgm:pt modelId="{97DAC241-04C3-4162-81CA-271AB699856D}" type="parTrans" cxnId="{13009E30-B5C2-4576-93CC-E803CD0BD0A8}">
      <dgm:prSet/>
      <dgm:spPr/>
      <dgm:t>
        <a:bodyPr/>
        <a:lstStyle/>
        <a:p>
          <a:endParaRPr lang="en-US"/>
        </a:p>
      </dgm:t>
    </dgm:pt>
    <dgm:pt modelId="{3D1F307C-1FA3-4598-86C6-A9FD6C17145B}" type="sibTrans" cxnId="{13009E30-B5C2-4576-93CC-E803CD0BD0A8}">
      <dgm:prSet/>
      <dgm:spPr/>
      <dgm:t>
        <a:bodyPr/>
        <a:lstStyle/>
        <a:p>
          <a:endParaRPr lang="en-US"/>
        </a:p>
      </dgm:t>
    </dgm:pt>
    <dgm:pt modelId="{3A32DEB9-C39D-4C3A-B72A-382ECBECCC5B}" type="pres">
      <dgm:prSet presAssocID="{0B4A5546-0519-423E-BE93-E5800B5D947E}" presName="Name0" presStyleCnt="0">
        <dgm:presLayoutVars>
          <dgm:dir/>
          <dgm:animLvl val="lvl"/>
          <dgm:resizeHandles val="exact"/>
        </dgm:presLayoutVars>
      </dgm:prSet>
      <dgm:spPr/>
    </dgm:pt>
    <dgm:pt modelId="{4ADBD504-2C77-49B1-8B61-5DAEA14BB47D}" type="pres">
      <dgm:prSet presAssocID="{6417241B-212A-46F0-98C4-9DD967DF2EEF}" presName="parTxOnly" presStyleLbl="node1" presStyleIdx="0" presStyleCnt="5">
        <dgm:presLayoutVars>
          <dgm:chMax val="0"/>
          <dgm:chPref val="0"/>
          <dgm:bulletEnabled val="1"/>
        </dgm:presLayoutVars>
      </dgm:prSet>
      <dgm:spPr/>
    </dgm:pt>
    <dgm:pt modelId="{AC43C155-04F2-4552-854A-5681226F0E4E}" type="pres">
      <dgm:prSet presAssocID="{7A6D32CC-6B5E-4203-8403-7143D26BAE41}" presName="parTxOnlySpace" presStyleCnt="0"/>
      <dgm:spPr/>
    </dgm:pt>
    <dgm:pt modelId="{E9FEDD4B-F4D1-43C4-8EC4-6C4D7A3FCE61}" type="pres">
      <dgm:prSet presAssocID="{D57FCD79-2DD2-4827-971D-FC37BBF41A3C}" presName="parTxOnly" presStyleLbl="node1" presStyleIdx="1" presStyleCnt="5">
        <dgm:presLayoutVars>
          <dgm:chMax val="0"/>
          <dgm:chPref val="0"/>
          <dgm:bulletEnabled val="1"/>
        </dgm:presLayoutVars>
      </dgm:prSet>
      <dgm:spPr/>
    </dgm:pt>
    <dgm:pt modelId="{E0546DE3-FBF4-4A6F-9C82-9AEF82E3357A}" type="pres">
      <dgm:prSet presAssocID="{BA09C9D5-5145-40BB-8B8D-6D8A11146F52}" presName="parTxOnlySpace" presStyleCnt="0"/>
      <dgm:spPr/>
    </dgm:pt>
    <dgm:pt modelId="{5A055868-D59D-427C-85E1-408B6557907A}" type="pres">
      <dgm:prSet presAssocID="{476D1484-3012-40F2-BB42-A0B34A72C303}" presName="parTxOnly" presStyleLbl="node1" presStyleIdx="2" presStyleCnt="5">
        <dgm:presLayoutVars>
          <dgm:chMax val="0"/>
          <dgm:chPref val="0"/>
          <dgm:bulletEnabled val="1"/>
        </dgm:presLayoutVars>
      </dgm:prSet>
      <dgm:spPr/>
    </dgm:pt>
    <dgm:pt modelId="{2C605D09-5F6C-4962-8EA5-09A9291D3C7A}" type="pres">
      <dgm:prSet presAssocID="{85DB01D1-08AE-446F-AB55-1CF442354ABA}" presName="parTxOnlySpace" presStyleCnt="0"/>
      <dgm:spPr/>
    </dgm:pt>
    <dgm:pt modelId="{861BC70F-5C08-4ECF-B187-686BC8C4F5A2}" type="pres">
      <dgm:prSet presAssocID="{BABFFADB-E700-4DF2-900E-CF39638F3592}" presName="parTxOnly" presStyleLbl="node1" presStyleIdx="3" presStyleCnt="5">
        <dgm:presLayoutVars>
          <dgm:chMax val="0"/>
          <dgm:chPref val="0"/>
          <dgm:bulletEnabled val="1"/>
        </dgm:presLayoutVars>
      </dgm:prSet>
      <dgm:spPr/>
    </dgm:pt>
    <dgm:pt modelId="{D8510176-7CCD-4ACC-8EF9-939DF3813EB8}" type="pres">
      <dgm:prSet presAssocID="{D272060D-1EEF-4B9E-A876-7D86F2AE23E6}" presName="parTxOnlySpace" presStyleCnt="0"/>
      <dgm:spPr/>
    </dgm:pt>
    <dgm:pt modelId="{BDB8AEAA-EABC-4A4A-9B31-F70E29430D73}" type="pres">
      <dgm:prSet presAssocID="{0D33EB70-906B-477B-A656-760DE5B4E1F3}" presName="parTxOnly" presStyleLbl="node1" presStyleIdx="4" presStyleCnt="5">
        <dgm:presLayoutVars>
          <dgm:chMax val="0"/>
          <dgm:chPref val="0"/>
          <dgm:bulletEnabled val="1"/>
        </dgm:presLayoutVars>
      </dgm:prSet>
      <dgm:spPr/>
    </dgm:pt>
  </dgm:ptLst>
  <dgm:cxnLst>
    <dgm:cxn modelId="{2924B070-F6CC-4770-8C42-811540C8EC02}" srcId="{0B4A5546-0519-423E-BE93-E5800B5D947E}" destId="{476D1484-3012-40F2-BB42-A0B34A72C303}" srcOrd="2" destOrd="0" parTransId="{12E9C801-9BFF-4FD5-96AB-F2741EECB287}" sibTransId="{85DB01D1-08AE-446F-AB55-1CF442354ABA}"/>
    <dgm:cxn modelId="{13009E30-B5C2-4576-93CC-E803CD0BD0A8}" srcId="{0B4A5546-0519-423E-BE93-E5800B5D947E}" destId="{0D33EB70-906B-477B-A656-760DE5B4E1F3}" srcOrd="4" destOrd="0" parTransId="{97DAC241-04C3-4162-81CA-271AB699856D}" sibTransId="{3D1F307C-1FA3-4598-86C6-A9FD6C17145B}"/>
    <dgm:cxn modelId="{B7B28427-D956-4208-B169-4F8469F15941}" type="presOf" srcId="{BABFFADB-E700-4DF2-900E-CF39638F3592}" destId="{861BC70F-5C08-4ECF-B187-686BC8C4F5A2}" srcOrd="0" destOrd="0" presId="urn:microsoft.com/office/officeart/2005/8/layout/chevron1"/>
    <dgm:cxn modelId="{591F9700-0A01-4B54-BD00-ACA82B281150}" type="presOf" srcId="{0D33EB70-906B-477B-A656-760DE5B4E1F3}" destId="{BDB8AEAA-EABC-4A4A-9B31-F70E29430D73}" srcOrd="0" destOrd="0" presId="urn:microsoft.com/office/officeart/2005/8/layout/chevron1"/>
    <dgm:cxn modelId="{D2F8049E-5419-4E90-9954-3D57D0F36550}" srcId="{0B4A5546-0519-423E-BE93-E5800B5D947E}" destId="{D57FCD79-2DD2-4827-971D-FC37BBF41A3C}" srcOrd="1" destOrd="0" parTransId="{ADCA17D4-5BB4-4FCD-BCA5-B2CEFF8F3FB6}" sibTransId="{BA09C9D5-5145-40BB-8B8D-6D8A11146F52}"/>
    <dgm:cxn modelId="{2A60FE8C-8A5C-47DB-B7C3-33FD6B343518}" type="presOf" srcId="{0B4A5546-0519-423E-BE93-E5800B5D947E}" destId="{3A32DEB9-C39D-4C3A-B72A-382ECBECCC5B}" srcOrd="0" destOrd="0" presId="urn:microsoft.com/office/officeart/2005/8/layout/chevron1"/>
    <dgm:cxn modelId="{62272F40-9728-4DA6-B3C7-24EAC11DA7C7}" type="presOf" srcId="{6417241B-212A-46F0-98C4-9DD967DF2EEF}" destId="{4ADBD504-2C77-49B1-8B61-5DAEA14BB47D}" srcOrd="0" destOrd="0" presId="urn:microsoft.com/office/officeart/2005/8/layout/chevron1"/>
    <dgm:cxn modelId="{227A2311-5431-4073-A152-8CE78A0CEA35}" srcId="{0B4A5546-0519-423E-BE93-E5800B5D947E}" destId="{6417241B-212A-46F0-98C4-9DD967DF2EEF}" srcOrd="0" destOrd="0" parTransId="{8820B065-A3E9-43DB-BB70-125B16BFD71F}" sibTransId="{7A6D32CC-6B5E-4203-8403-7143D26BAE41}"/>
    <dgm:cxn modelId="{C5659429-DBE7-48B7-9FB5-AB75607A70E5}" type="presOf" srcId="{D57FCD79-2DD2-4827-971D-FC37BBF41A3C}" destId="{E9FEDD4B-F4D1-43C4-8EC4-6C4D7A3FCE61}" srcOrd="0" destOrd="0" presId="urn:microsoft.com/office/officeart/2005/8/layout/chevron1"/>
    <dgm:cxn modelId="{00D2A9B5-2DFA-48E7-959F-32A2D7C320BE}" srcId="{0B4A5546-0519-423E-BE93-E5800B5D947E}" destId="{BABFFADB-E700-4DF2-900E-CF39638F3592}" srcOrd="3" destOrd="0" parTransId="{0D087B95-A6CE-4765-B059-A8FD12C6E011}" sibTransId="{D272060D-1EEF-4B9E-A876-7D86F2AE23E6}"/>
    <dgm:cxn modelId="{426E340F-454B-4F4F-9828-6B138DB797CE}" type="presOf" srcId="{476D1484-3012-40F2-BB42-A0B34A72C303}" destId="{5A055868-D59D-427C-85E1-408B6557907A}" srcOrd="0" destOrd="0" presId="urn:microsoft.com/office/officeart/2005/8/layout/chevron1"/>
    <dgm:cxn modelId="{B42D002C-E925-4558-BB97-892F9226549F}" type="presParOf" srcId="{3A32DEB9-C39D-4C3A-B72A-382ECBECCC5B}" destId="{4ADBD504-2C77-49B1-8B61-5DAEA14BB47D}" srcOrd="0" destOrd="0" presId="urn:microsoft.com/office/officeart/2005/8/layout/chevron1"/>
    <dgm:cxn modelId="{FAB49C39-C426-4782-902E-439124E5871C}" type="presParOf" srcId="{3A32DEB9-C39D-4C3A-B72A-382ECBECCC5B}" destId="{AC43C155-04F2-4552-854A-5681226F0E4E}" srcOrd="1" destOrd="0" presId="urn:microsoft.com/office/officeart/2005/8/layout/chevron1"/>
    <dgm:cxn modelId="{3163DA42-6472-4247-9D30-BE4D1EA2CF3B}" type="presParOf" srcId="{3A32DEB9-C39D-4C3A-B72A-382ECBECCC5B}" destId="{E9FEDD4B-F4D1-43C4-8EC4-6C4D7A3FCE61}" srcOrd="2" destOrd="0" presId="urn:microsoft.com/office/officeart/2005/8/layout/chevron1"/>
    <dgm:cxn modelId="{18A09FF1-5EFE-45A7-921C-922C0C3EF2CF}" type="presParOf" srcId="{3A32DEB9-C39D-4C3A-B72A-382ECBECCC5B}" destId="{E0546DE3-FBF4-4A6F-9C82-9AEF82E3357A}" srcOrd="3" destOrd="0" presId="urn:microsoft.com/office/officeart/2005/8/layout/chevron1"/>
    <dgm:cxn modelId="{616C921A-857A-4E7E-9758-2E092C86F02B}" type="presParOf" srcId="{3A32DEB9-C39D-4C3A-B72A-382ECBECCC5B}" destId="{5A055868-D59D-427C-85E1-408B6557907A}" srcOrd="4" destOrd="0" presId="urn:microsoft.com/office/officeart/2005/8/layout/chevron1"/>
    <dgm:cxn modelId="{F8D1B75F-A307-4560-A160-ADDCF82083E6}" type="presParOf" srcId="{3A32DEB9-C39D-4C3A-B72A-382ECBECCC5B}" destId="{2C605D09-5F6C-4962-8EA5-09A9291D3C7A}" srcOrd="5" destOrd="0" presId="urn:microsoft.com/office/officeart/2005/8/layout/chevron1"/>
    <dgm:cxn modelId="{F3CB42FA-3136-4D6C-96F4-7216FE86866F}" type="presParOf" srcId="{3A32DEB9-C39D-4C3A-B72A-382ECBECCC5B}" destId="{861BC70F-5C08-4ECF-B187-686BC8C4F5A2}" srcOrd="6" destOrd="0" presId="urn:microsoft.com/office/officeart/2005/8/layout/chevron1"/>
    <dgm:cxn modelId="{B70BF514-D722-48B0-AB87-0FB31EF35E1D}" type="presParOf" srcId="{3A32DEB9-C39D-4C3A-B72A-382ECBECCC5B}" destId="{D8510176-7CCD-4ACC-8EF9-939DF3813EB8}" srcOrd="7" destOrd="0" presId="urn:microsoft.com/office/officeart/2005/8/layout/chevron1"/>
    <dgm:cxn modelId="{DCE265F1-6706-4B7D-92B2-F1FBB3FA39BC}" type="presParOf" srcId="{3A32DEB9-C39D-4C3A-B72A-382ECBECCC5B}" destId="{BDB8AEAA-EABC-4A4A-9B31-F70E29430D73}"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BD504-2C77-49B1-8B61-5DAEA14BB47D}">
      <dsp:nvSpPr>
        <dsp:cNvPr id="0" name=""/>
        <dsp:cNvSpPr/>
      </dsp:nvSpPr>
      <dsp:spPr>
        <a:xfrm>
          <a:off x="1829"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Creation</a:t>
          </a:r>
        </a:p>
      </dsp:txBody>
      <dsp:txXfrm>
        <a:off x="327478" y="266557"/>
        <a:ext cx="976947" cy="651298"/>
      </dsp:txXfrm>
    </dsp:sp>
    <dsp:sp modelId="{E9FEDD4B-F4D1-43C4-8EC4-6C4D7A3FCE61}">
      <dsp:nvSpPr>
        <dsp:cNvPr id="0" name=""/>
        <dsp:cNvSpPr/>
      </dsp:nvSpPr>
      <dsp:spPr>
        <a:xfrm>
          <a:off x="1467250"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Coding</a:t>
          </a:r>
        </a:p>
      </dsp:txBody>
      <dsp:txXfrm>
        <a:off x="1792899" y="266557"/>
        <a:ext cx="976947" cy="651298"/>
      </dsp:txXfrm>
    </dsp:sp>
    <dsp:sp modelId="{5A055868-D59D-427C-85E1-408B6557907A}">
      <dsp:nvSpPr>
        <dsp:cNvPr id="0" name=""/>
        <dsp:cNvSpPr/>
      </dsp:nvSpPr>
      <dsp:spPr>
        <a:xfrm>
          <a:off x="2932671"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Testing</a:t>
          </a:r>
        </a:p>
      </dsp:txBody>
      <dsp:txXfrm>
        <a:off x="3258320" y="266557"/>
        <a:ext cx="976947" cy="651298"/>
      </dsp:txXfrm>
    </dsp:sp>
    <dsp:sp modelId="{861BC70F-5C08-4ECF-B187-686BC8C4F5A2}">
      <dsp:nvSpPr>
        <dsp:cNvPr id="0" name=""/>
        <dsp:cNvSpPr/>
      </dsp:nvSpPr>
      <dsp:spPr>
        <a:xfrm>
          <a:off x="4398092"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Packaging</a:t>
          </a:r>
        </a:p>
      </dsp:txBody>
      <dsp:txXfrm>
        <a:off x="4723741" y="266557"/>
        <a:ext cx="976947" cy="651298"/>
      </dsp:txXfrm>
    </dsp:sp>
    <dsp:sp modelId="{BDB8AEAA-EABC-4A4A-9B31-F70E29430D73}">
      <dsp:nvSpPr>
        <dsp:cNvPr id="0" name=""/>
        <dsp:cNvSpPr/>
      </dsp:nvSpPr>
      <dsp:spPr>
        <a:xfrm>
          <a:off x="5863513" y="266557"/>
          <a:ext cx="1628245" cy="651298"/>
        </a:xfrm>
        <a:prstGeom prst="chevron">
          <a:avLst/>
        </a:prstGeom>
        <a:solidFill>
          <a:schemeClr val="accent1">
            <a:lumMod val="25000"/>
            <a:lumOff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2060"/>
              </a:solidFill>
              <a:latin typeface="Segoe UI"/>
              <a:ea typeface="+mn-ea"/>
              <a:cs typeface="+mn-cs"/>
            </a:rPr>
            <a:t>Submission</a:t>
          </a:r>
        </a:p>
      </dsp:txBody>
      <dsp:txXfrm>
        <a:off x="6189162" y="266557"/>
        <a:ext cx="976947" cy="651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BD504-2C77-49B1-8B61-5DAEA14BB47D}">
      <dsp:nvSpPr>
        <dsp:cNvPr id="0" name=""/>
        <dsp:cNvSpPr/>
      </dsp:nvSpPr>
      <dsp:spPr>
        <a:xfrm>
          <a:off x="1829"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Creation</a:t>
          </a:r>
        </a:p>
      </dsp:txBody>
      <dsp:txXfrm>
        <a:off x="327478" y="266557"/>
        <a:ext cx="976947" cy="651298"/>
      </dsp:txXfrm>
    </dsp:sp>
    <dsp:sp modelId="{E9FEDD4B-F4D1-43C4-8EC4-6C4D7A3FCE61}">
      <dsp:nvSpPr>
        <dsp:cNvPr id="0" name=""/>
        <dsp:cNvSpPr/>
      </dsp:nvSpPr>
      <dsp:spPr>
        <a:xfrm>
          <a:off x="1467250"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Coding</a:t>
          </a:r>
        </a:p>
      </dsp:txBody>
      <dsp:txXfrm>
        <a:off x="1792899" y="266557"/>
        <a:ext cx="976947" cy="651298"/>
      </dsp:txXfrm>
    </dsp:sp>
    <dsp:sp modelId="{5A055868-D59D-427C-85E1-408B6557907A}">
      <dsp:nvSpPr>
        <dsp:cNvPr id="0" name=""/>
        <dsp:cNvSpPr/>
      </dsp:nvSpPr>
      <dsp:spPr>
        <a:xfrm>
          <a:off x="2932671"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Testing</a:t>
          </a:r>
        </a:p>
      </dsp:txBody>
      <dsp:txXfrm>
        <a:off x="3258320" y="266557"/>
        <a:ext cx="976947" cy="651298"/>
      </dsp:txXfrm>
    </dsp:sp>
    <dsp:sp modelId="{861BC70F-5C08-4ECF-B187-686BC8C4F5A2}">
      <dsp:nvSpPr>
        <dsp:cNvPr id="0" name=""/>
        <dsp:cNvSpPr/>
      </dsp:nvSpPr>
      <dsp:spPr>
        <a:xfrm>
          <a:off x="4398092"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Packaging</a:t>
          </a:r>
        </a:p>
      </dsp:txBody>
      <dsp:txXfrm>
        <a:off x="4723741" y="266557"/>
        <a:ext cx="976947" cy="651298"/>
      </dsp:txXfrm>
    </dsp:sp>
    <dsp:sp modelId="{BDB8AEAA-EABC-4A4A-9B31-F70E29430D73}">
      <dsp:nvSpPr>
        <dsp:cNvPr id="0" name=""/>
        <dsp:cNvSpPr/>
      </dsp:nvSpPr>
      <dsp:spPr>
        <a:xfrm>
          <a:off x="5863513" y="266557"/>
          <a:ext cx="1628245" cy="651298"/>
        </a:xfrm>
        <a:prstGeom prst="chevron">
          <a:avLst/>
        </a:prstGeom>
        <a:solidFill>
          <a:schemeClr val="accent1">
            <a:lumMod val="25000"/>
            <a:lumOff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2060"/>
              </a:solidFill>
              <a:latin typeface="Segoe UI"/>
              <a:ea typeface="+mn-ea"/>
              <a:cs typeface="+mn-cs"/>
            </a:rPr>
            <a:t>Submission</a:t>
          </a:r>
        </a:p>
      </dsp:txBody>
      <dsp:txXfrm>
        <a:off x="6189162" y="266557"/>
        <a:ext cx="976947" cy="6512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BD504-2C77-49B1-8B61-5DAEA14BB47D}">
      <dsp:nvSpPr>
        <dsp:cNvPr id="0" name=""/>
        <dsp:cNvSpPr/>
      </dsp:nvSpPr>
      <dsp:spPr>
        <a:xfrm>
          <a:off x="1829"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Creation</a:t>
          </a:r>
        </a:p>
      </dsp:txBody>
      <dsp:txXfrm>
        <a:off x="327478" y="266557"/>
        <a:ext cx="976947" cy="651298"/>
      </dsp:txXfrm>
    </dsp:sp>
    <dsp:sp modelId="{E9FEDD4B-F4D1-43C4-8EC4-6C4D7A3FCE61}">
      <dsp:nvSpPr>
        <dsp:cNvPr id="0" name=""/>
        <dsp:cNvSpPr/>
      </dsp:nvSpPr>
      <dsp:spPr>
        <a:xfrm>
          <a:off x="1467250"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Coding</a:t>
          </a:r>
        </a:p>
      </dsp:txBody>
      <dsp:txXfrm>
        <a:off x="1792899" y="266557"/>
        <a:ext cx="976947" cy="651298"/>
      </dsp:txXfrm>
    </dsp:sp>
    <dsp:sp modelId="{5A055868-D59D-427C-85E1-408B6557907A}">
      <dsp:nvSpPr>
        <dsp:cNvPr id="0" name=""/>
        <dsp:cNvSpPr/>
      </dsp:nvSpPr>
      <dsp:spPr>
        <a:xfrm>
          <a:off x="2932671"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Testing</a:t>
          </a:r>
        </a:p>
      </dsp:txBody>
      <dsp:txXfrm>
        <a:off x="3258320" y="266557"/>
        <a:ext cx="976947" cy="651298"/>
      </dsp:txXfrm>
    </dsp:sp>
    <dsp:sp modelId="{861BC70F-5C08-4ECF-B187-686BC8C4F5A2}">
      <dsp:nvSpPr>
        <dsp:cNvPr id="0" name=""/>
        <dsp:cNvSpPr/>
      </dsp:nvSpPr>
      <dsp:spPr>
        <a:xfrm>
          <a:off x="4398092"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Packaging</a:t>
          </a:r>
        </a:p>
      </dsp:txBody>
      <dsp:txXfrm>
        <a:off x="4723741" y="266557"/>
        <a:ext cx="976947" cy="651298"/>
      </dsp:txXfrm>
    </dsp:sp>
    <dsp:sp modelId="{BDB8AEAA-EABC-4A4A-9B31-F70E29430D73}">
      <dsp:nvSpPr>
        <dsp:cNvPr id="0" name=""/>
        <dsp:cNvSpPr/>
      </dsp:nvSpPr>
      <dsp:spPr>
        <a:xfrm>
          <a:off x="5863513" y="266557"/>
          <a:ext cx="1628245" cy="651298"/>
        </a:xfrm>
        <a:prstGeom prst="chevron">
          <a:avLst/>
        </a:prstGeom>
        <a:solidFill>
          <a:schemeClr val="accent1">
            <a:lumMod val="25000"/>
            <a:lumOff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2060"/>
              </a:solidFill>
              <a:latin typeface="Segoe UI"/>
              <a:ea typeface="+mn-ea"/>
              <a:cs typeface="+mn-cs"/>
            </a:rPr>
            <a:t>Submission</a:t>
          </a:r>
        </a:p>
      </dsp:txBody>
      <dsp:txXfrm>
        <a:off x="6189162" y="266557"/>
        <a:ext cx="976947" cy="6512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11F7B-7749-4BC9-8CF9-469908048633}">
      <dsp:nvSpPr>
        <dsp:cNvPr id="0" name=""/>
        <dsp:cNvSpPr/>
      </dsp:nvSpPr>
      <dsp:spPr>
        <a:xfrm>
          <a:off x="7143" y="390965"/>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Init</a:t>
          </a:r>
        </a:p>
      </dsp:txBody>
      <dsp:txXfrm>
        <a:off x="44665" y="428487"/>
        <a:ext cx="2060143" cy="1206068"/>
      </dsp:txXfrm>
    </dsp:sp>
    <dsp:sp modelId="{65202556-09F6-4B95-9FC5-1F428D9DE14F}">
      <dsp:nvSpPr>
        <dsp:cNvPr id="0" name=""/>
        <dsp:cNvSpPr/>
      </dsp:nvSpPr>
      <dsp:spPr>
        <a:xfrm>
          <a:off x="2355850" y="766758"/>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2355850" y="872663"/>
        <a:ext cx="316861" cy="317716"/>
      </dsp:txXfrm>
    </dsp:sp>
    <dsp:sp modelId="{21DF6EDC-D3DE-4EE2-A7D9-2385181C7687}">
      <dsp:nvSpPr>
        <dsp:cNvPr id="0" name=""/>
        <dsp:cNvSpPr/>
      </dsp:nvSpPr>
      <dsp:spPr>
        <a:xfrm>
          <a:off x="2996406" y="390965"/>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Update</a:t>
          </a:r>
        </a:p>
      </dsp:txBody>
      <dsp:txXfrm>
        <a:off x="3033928" y="428487"/>
        <a:ext cx="2060143" cy="1206068"/>
      </dsp:txXfrm>
    </dsp:sp>
    <dsp:sp modelId="{6E73A916-0283-464F-8490-F32007DA4FCB}">
      <dsp:nvSpPr>
        <dsp:cNvPr id="0" name=""/>
        <dsp:cNvSpPr/>
      </dsp:nvSpPr>
      <dsp:spPr>
        <a:xfrm>
          <a:off x="5345112" y="766758"/>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5345112" y="872663"/>
        <a:ext cx="316861" cy="317716"/>
      </dsp:txXfrm>
    </dsp:sp>
    <dsp:sp modelId="{4E58E2BE-2297-4289-81B9-474FD72605CE}">
      <dsp:nvSpPr>
        <dsp:cNvPr id="0" name=""/>
        <dsp:cNvSpPr/>
      </dsp:nvSpPr>
      <dsp:spPr>
        <a:xfrm>
          <a:off x="5985668" y="390965"/>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Destroy</a:t>
          </a:r>
        </a:p>
      </dsp:txBody>
      <dsp:txXfrm>
        <a:off x="6023190" y="428487"/>
        <a:ext cx="2060143" cy="1206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BD504-2C77-49B1-8B61-5DAEA14BB47D}">
      <dsp:nvSpPr>
        <dsp:cNvPr id="0" name=""/>
        <dsp:cNvSpPr/>
      </dsp:nvSpPr>
      <dsp:spPr>
        <a:xfrm>
          <a:off x="1829"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Creation</a:t>
          </a:r>
        </a:p>
      </dsp:txBody>
      <dsp:txXfrm>
        <a:off x="327478" y="266557"/>
        <a:ext cx="976947" cy="651298"/>
      </dsp:txXfrm>
    </dsp:sp>
    <dsp:sp modelId="{E9FEDD4B-F4D1-43C4-8EC4-6C4D7A3FCE61}">
      <dsp:nvSpPr>
        <dsp:cNvPr id="0" name=""/>
        <dsp:cNvSpPr/>
      </dsp:nvSpPr>
      <dsp:spPr>
        <a:xfrm>
          <a:off x="1467250"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Coding</a:t>
          </a:r>
        </a:p>
      </dsp:txBody>
      <dsp:txXfrm>
        <a:off x="1792899" y="266557"/>
        <a:ext cx="976947" cy="651298"/>
      </dsp:txXfrm>
    </dsp:sp>
    <dsp:sp modelId="{5A055868-D59D-427C-85E1-408B6557907A}">
      <dsp:nvSpPr>
        <dsp:cNvPr id="0" name=""/>
        <dsp:cNvSpPr/>
      </dsp:nvSpPr>
      <dsp:spPr>
        <a:xfrm>
          <a:off x="2932671"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Testing</a:t>
          </a:r>
        </a:p>
      </dsp:txBody>
      <dsp:txXfrm>
        <a:off x="3258320" y="266557"/>
        <a:ext cx="976947" cy="651298"/>
      </dsp:txXfrm>
    </dsp:sp>
    <dsp:sp modelId="{861BC70F-5C08-4ECF-B187-686BC8C4F5A2}">
      <dsp:nvSpPr>
        <dsp:cNvPr id="0" name=""/>
        <dsp:cNvSpPr/>
      </dsp:nvSpPr>
      <dsp:spPr>
        <a:xfrm>
          <a:off x="4398092"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Packaging</a:t>
          </a:r>
        </a:p>
      </dsp:txBody>
      <dsp:txXfrm>
        <a:off x="4723741" y="266557"/>
        <a:ext cx="976947" cy="651298"/>
      </dsp:txXfrm>
    </dsp:sp>
    <dsp:sp modelId="{BDB8AEAA-EABC-4A4A-9B31-F70E29430D73}">
      <dsp:nvSpPr>
        <dsp:cNvPr id="0" name=""/>
        <dsp:cNvSpPr/>
      </dsp:nvSpPr>
      <dsp:spPr>
        <a:xfrm>
          <a:off x="5863513" y="266557"/>
          <a:ext cx="1628245" cy="651298"/>
        </a:xfrm>
        <a:prstGeom prst="chevron">
          <a:avLst/>
        </a:prstGeom>
        <a:solidFill>
          <a:schemeClr val="accent1">
            <a:lumMod val="25000"/>
            <a:lumOff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2060"/>
              </a:solidFill>
              <a:latin typeface="Segoe UI"/>
              <a:ea typeface="+mn-ea"/>
              <a:cs typeface="+mn-cs"/>
            </a:rPr>
            <a:t>Submission</a:t>
          </a:r>
        </a:p>
      </dsp:txBody>
      <dsp:txXfrm>
        <a:off x="6189162" y="266557"/>
        <a:ext cx="976947" cy="6512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BD504-2C77-49B1-8B61-5DAEA14BB47D}">
      <dsp:nvSpPr>
        <dsp:cNvPr id="0" name=""/>
        <dsp:cNvSpPr/>
      </dsp:nvSpPr>
      <dsp:spPr>
        <a:xfrm>
          <a:off x="1829"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Creation</a:t>
          </a:r>
        </a:p>
      </dsp:txBody>
      <dsp:txXfrm>
        <a:off x="327478" y="266557"/>
        <a:ext cx="976947" cy="651298"/>
      </dsp:txXfrm>
    </dsp:sp>
    <dsp:sp modelId="{E9FEDD4B-F4D1-43C4-8EC4-6C4D7A3FCE61}">
      <dsp:nvSpPr>
        <dsp:cNvPr id="0" name=""/>
        <dsp:cNvSpPr/>
      </dsp:nvSpPr>
      <dsp:spPr>
        <a:xfrm>
          <a:off x="1467250"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Coding</a:t>
          </a:r>
        </a:p>
      </dsp:txBody>
      <dsp:txXfrm>
        <a:off x="1792899" y="266557"/>
        <a:ext cx="976947" cy="651298"/>
      </dsp:txXfrm>
    </dsp:sp>
    <dsp:sp modelId="{5A055868-D59D-427C-85E1-408B6557907A}">
      <dsp:nvSpPr>
        <dsp:cNvPr id="0" name=""/>
        <dsp:cNvSpPr/>
      </dsp:nvSpPr>
      <dsp:spPr>
        <a:xfrm>
          <a:off x="2932671"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Testing</a:t>
          </a:r>
        </a:p>
      </dsp:txBody>
      <dsp:txXfrm>
        <a:off x="3258320" y="266557"/>
        <a:ext cx="976947" cy="651298"/>
      </dsp:txXfrm>
    </dsp:sp>
    <dsp:sp modelId="{861BC70F-5C08-4ECF-B187-686BC8C4F5A2}">
      <dsp:nvSpPr>
        <dsp:cNvPr id="0" name=""/>
        <dsp:cNvSpPr/>
      </dsp:nvSpPr>
      <dsp:spPr>
        <a:xfrm>
          <a:off x="4398092"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Packaging</a:t>
          </a:r>
        </a:p>
      </dsp:txBody>
      <dsp:txXfrm>
        <a:off x="4723741" y="266557"/>
        <a:ext cx="976947" cy="651298"/>
      </dsp:txXfrm>
    </dsp:sp>
    <dsp:sp modelId="{BDB8AEAA-EABC-4A4A-9B31-F70E29430D73}">
      <dsp:nvSpPr>
        <dsp:cNvPr id="0" name=""/>
        <dsp:cNvSpPr/>
      </dsp:nvSpPr>
      <dsp:spPr>
        <a:xfrm>
          <a:off x="5863513" y="266557"/>
          <a:ext cx="1628245" cy="651298"/>
        </a:xfrm>
        <a:prstGeom prst="chevron">
          <a:avLst/>
        </a:prstGeom>
        <a:solidFill>
          <a:schemeClr val="accent1">
            <a:lumMod val="25000"/>
            <a:lumOff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2060"/>
              </a:solidFill>
              <a:latin typeface="Segoe UI"/>
              <a:ea typeface="+mn-ea"/>
              <a:cs typeface="+mn-cs"/>
            </a:rPr>
            <a:t>Submission</a:t>
          </a:r>
        </a:p>
      </dsp:txBody>
      <dsp:txXfrm>
        <a:off x="6189162" y="266557"/>
        <a:ext cx="976947" cy="6512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BD504-2C77-49B1-8B61-5DAEA14BB47D}">
      <dsp:nvSpPr>
        <dsp:cNvPr id="0" name=""/>
        <dsp:cNvSpPr/>
      </dsp:nvSpPr>
      <dsp:spPr>
        <a:xfrm>
          <a:off x="1829"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Creation</a:t>
          </a:r>
        </a:p>
      </dsp:txBody>
      <dsp:txXfrm>
        <a:off x="327478" y="266557"/>
        <a:ext cx="976947" cy="651298"/>
      </dsp:txXfrm>
    </dsp:sp>
    <dsp:sp modelId="{E9FEDD4B-F4D1-43C4-8EC4-6C4D7A3FCE61}">
      <dsp:nvSpPr>
        <dsp:cNvPr id="0" name=""/>
        <dsp:cNvSpPr/>
      </dsp:nvSpPr>
      <dsp:spPr>
        <a:xfrm>
          <a:off x="1467250"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Coding</a:t>
          </a:r>
        </a:p>
      </dsp:txBody>
      <dsp:txXfrm>
        <a:off x="1792899" y="266557"/>
        <a:ext cx="976947" cy="651298"/>
      </dsp:txXfrm>
    </dsp:sp>
    <dsp:sp modelId="{5A055868-D59D-427C-85E1-408B6557907A}">
      <dsp:nvSpPr>
        <dsp:cNvPr id="0" name=""/>
        <dsp:cNvSpPr/>
      </dsp:nvSpPr>
      <dsp:spPr>
        <a:xfrm>
          <a:off x="2932671"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Testing</a:t>
          </a:r>
        </a:p>
      </dsp:txBody>
      <dsp:txXfrm>
        <a:off x="3258320" y="266557"/>
        <a:ext cx="976947" cy="651298"/>
      </dsp:txXfrm>
    </dsp:sp>
    <dsp:sp modelId="{861BC70F-5C08-4ECF-B187-686BC8C4F5A2}">
      <dsp:nvSpPr>
        <dsp:cNvPr id="0" name=""/>
        <dsp:cNvSpPr/>
      </dsp:nvSpPr>
      <dsp:spPr>
        <a:xfrm>
          <a:off x="4398092" y="266557"/>
          <a:ext cx="1628245" cy="65129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a:ea typeface="+mn-ea"/>
              <a:cs typeface="+mn-cs"/>
            </a:rPr>
            <a:t>Packaging</a:t>
          </a:r>
        </a:p>
      </dsp:txBody>
      <dsp:txXfrm>
        <a:off x="4723741" y="266557"/>
        <a:ext cx="976947" cy="651298"/>
      </dsp:txXfrm>
    </dsp:sp>
    <dsp:sp modelId="{BDB8AEAA-EABC-4A4A-9B31-F70E29430D73}">
      <dsp:nvSpPr>
        <dsp:cNvPr id="0" name=""/>
        <dsp:cNvSpPr/>
      </dsp:nvSpPr>
      <dsp:spPr>
        <a:xfrm>
          <a:off x="5863513" y="266557"/>
          <a:ext cx="1628245" cy="651298"/>
        </a:xfrm>
        <a:prstGeom prst="chevron">
          <a:avLst/>
        </a:prstGeom>
        <a:solidFill>
          <a:schemeClr val="accent1">
            <a:lumMod val="25000"/>
            <a:lumOff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2060"/>
              </a:solidFill>
              <a:latin typeface="Segoe UI"/>
              <a:ea typeface="+mn-ea"/>
              <a:cs typeface="+mn-cs"/>
            </a:rPr>
            <a:t>Submission</a:t>
          </a:r>
        </a:p>
      </dsp:txBody>
      <dsp:txXfrm>
        <a:off x="6189162" y="266557"/>
        <a:ext cx="976947" cy="65129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5B2D53-8991-4AF2-B655-FC348EE9095D}" type="datetimeFigureOut">
              <a:rPr lang="en-US" smtClean="0"/>
              <a:t>6/4/2017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B2980-E44E-476A-9560-CECFB14A6762}" type="slidenum">
              <a:rPr lang="en-US" smtClean="0"/>
              <a:t>‹#›</a:t>
            </a:fld>
            <a:endParaRPr lang="en-US" dirty="0"/>
          </a:p>
        </p:txBody>
      </p:sp>
    </p:spTree>
    <p:extLst>
      <p:ext uri="{BB962C8B-B14F-4D97-AF65-F5344CB8AC3E}">
        <p14:creationId xmlns:p14="http://schemas.microsoft.com/office/powerpoint/2010/main" val="1697256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4</a:t>
            </a:fld>
            <a:endParaRPr lang="en-US" dirty="0"/>
          </a:p>
        </p:txBody>
      </p:sp>
    </p:spTree>
    <p:extLst>
      <p:ext uri="{BB962C8B-B14F-4D97-AF65-F5344CB8AC3E}">
        <p14:creationId xmlns:p14="http://schemas.microsoft.com/office/powerpoint/2010/main" val="3286379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15</a:t>
            </a:fld>
            <a:endParaRPr lang="en-US" dirty="0"/>
          </a:p>
        </p:txBody>
      </p:sp>
    </p:spTree>
    <p:extLst>
      <p:ext uri="{BB962C8B-B14F-4D97-AF65-F5344CB8AC3E}">
        <p14:creationId xmlns:p14="http://schemas.microsoft.com/office/powerpoint/2010/main" val="1847021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16</a:t>
            </a:fld>
            <a:endParaRPr lang="en-US" dirty="0"/>
          </a:p>
        </p:txBody>
      </p:sp>
    </p:spTree>
    <p:extLst>
      <p:ext uri="{BB962C8B-B14F-4D97-AF65-F5344CB8AC3E}">
        <p14:creationId xmlns:p14="http://schemas.microsoft.com/office/powerpoint/2010/main" val="3154465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17</a:t>
            </a:fld>
            <a:endParaRPr lang="en-US" dirty="0"/>
          </a:p>
        </p:txBody>
      </p:sp>
    </p:spTree>
    <p:extLst>
      <p:ext uri="{BB962C8B-B14F-4D97-AF65-F5344CB8AC3E}">
        <p14:creationId xmlns:p14="http://schemas.microsoft.com/office/powerpoint/2010/main" val="90077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18</a:t>
            </a:fld>
            <a:endParaRPr lang="en-US" dirty="0"/>
          </a:p>
        </p:txBody>
      </p:sp>
    </p:spTree>
    <p:extLst>
      <p:ext uri="{BB962C8B-B14F-4D97-AF65-F5344CB8AC3E}">
        <p14:creationId xmlns:p14="http://schemas.microsoft.com/office/powerpoint/2010/main" val="445484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19</a:t>
            </a:fld>
            <a:endParaRPr lang="en-US" dirty="0"/>
          </a:p>
        </p:txBody>
      </p:sp>
    </p:spTree>
    <p:extLst>
      <p:ext uri="{BB962C8B-B14F-4D97-AF65-F5344CB8AC3E}">
        <p14:creationId xmlns:p14="http://schemas.microsoft.com/office/powerpoint/2010/main" val="179346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20</a:t>
            </a:fld>
            <a:endParaRPr lang="en-US" dirty="0"/>
          </a:p>
        </p:txBody>
      </p:sp>
    </p:spTree>
    <p:extLst>
      <p:ext uri="{BB962C8B-B14F-4D97-AF65-F5344CB8AC3E}">
        <p14:creationId xmlns:p14="http://schemas.microsoft.com/office/powerpoint/2010/main" val="3055363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21</a:t>
            </a:fld>
            <a:endParaRPr lang="en-US" dirty="0"/>
          </a:p>
        </p:txBody>
      </p:sp>
    </p:spTree>
    <p:extLst>
      <p:ext uri="{BB962C8B-B14F-4D97-AF65-F5344CB8AC3E}">
        <p14:creationId xmlns:p14="http://schemas.microsoft.com/office/powerpoint/2010/main" val="212380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24</a:t>
            </a:fld>
            <a:endParaRPr lang="en-US" dirty="0"/>
          </a:p>
        </p:txBody>
      </p:sp>
    </p:spTree>
    <p:extLst>
      <p:ext uri="{BB962C8B-B14F-4D97-AF65-F5344CB8AC3E}">
        <p14:creationId xmlns:p14="http://schemas.microsoft.com/office/powerpoint/2010/main" val="1447164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25</a:t>
            </a:fld>
            <a:endParaRPr lang="en-US" dirty="0"/>
          </a:p>
        </p:txBody>
      </p:sp>
    </p:spTree>
    <p:extLst>
      <p:ext uri="{BB962C8B-B14F-4D97-AF65-F5344CB8AC3E}">
        <p14:creationId xmlns:p14="http://schemas.microsoft.com/office/powerpoint/2010/main" val="207273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26</a:t>
            </a:fld>
            <a:endParaRPr lang="en-US" dirty="0"/>
          </a:p>
        </p:txBody>
      </p:sp>
    </p:spTree>
    <p:extLst>
      <p:ext uri="{BB962C8B-B14F-4D97-AF65-F5344CB8AC3E}">
        <p14:creationId xmlns:p14="http://schemas.microsoft.com/office/powerpoint/2010/main" val="3385575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5</a:t>
            </a:fld>
            <a:endParaRPr lang="en-US" dirty="0"/>
          </a:p>
        </p:txBody>
      </p:sp>
    </p:spTree>
    <p:extLst>
      <p:ext uri="{BB962C8B-B14F-4D97-AF65-F5344CB8AC3E}">
        <p14:creationId xmlns:p14="http://schemas.microsoft.com/office/powerpoint/2010/main" val="2868401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27</a:t>
            </a:fld>
            <a:endParaRPr lang="en-US" dirty="0"/>
          </a:p>
        </p:txBody>
      </p:sp>
    </p:spTree>
    <p:extLst>
      <p:ext uri="{BB962C8B-B14F-4D97-AF65-F5344CB8AC3E}">
        <p14:creationId xmlns:p14="http://schemas.microsoft.com/office/powerpoint/2010/main" val="3006423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28</a:t>
            </a:fld>
            <a:endParaRPr lang="en-US" dirty="0"/>
          </a:p>
        </p:txBody>
      </p:sp>
    </p:spTree>
    <p:extLst>
      <p:ext uri="{BB962C8B-B14F-4D97-AF65-F5344CB8AC3E}">
        <p14:creationId xmlns:p14="http://schemas.microsoft.com/office/powerpoint/2010/main" val="2724239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30</a:t>
            </a:fld>
            <a:endParaRPr lang="en-US" dirty="0"/>
          </a:p>
        </p:txBody>
      </p:sp>
    </p:spTree>
    <p:extLst>
      <p:ext uri="{BB962C8B-B14F-4D97-AF65-F5344CB8AC3E}">
        <p14:creationId xmlns:p14="http://schemas.microsoft.com/office/powerpoint/2010/main" val="1312651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31</a:t>
            </a:fld>
            <a:endParaRPr lang="en-US" dirty="0"/>
          </a:p>
        </p:txBody>
      </p:sp>
    </p:spTree>
    <p:extLst>
      <p:ext uri="{BB962C8B-B14F-4D97-AF65-F5344CB8AC3E}">
        <p14:creationId xmlns:p14="http://schemas.microsoft.com/office/powerpoint/2010/main" val="3513972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32</a:t>
            </a:fld>
            <a:endParaRPr lang="en-US" dirty="0"/>
          </a:p>
        </p:txBody>
      </p:sp>
    </p:spTree>
    <p:extLst>
      <p:ext uri="{BB962C8B-B14F-4D97-AF65-F5344CB8AC3E}">
        <p14:creationId xmlns:p14="http://schemas.microsoft.com/office/powerpoint/2010/main" val="2470036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https://github.com/Microsoft/PowerBI-visuals/blob/master/tools/debugging.md</a:t>
            </a:r>
          </a:p>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33</a:t>
            </a:fld>
            <a:endParaRPr lang="en-US" dirty="0"/>
          </a:p>
        </p:txBody>
      </p:sp>
    </p:spTree>
    <p:extLst>
      <p:ext uri="{BB962C8B-B14F-4D97-AF65-F5344CB8AC3E}">
        <p14:creationId xmlns:p14="http://schemas.microsoft.com/office/powerpoint/2010/main" val="3999364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34</a:t>
            </a:fld>
            <a:endParaRPr lang="en-US" dirty="0"/>
          </a:p>
        </p:txBody>
      </p:sp>
    </p:spTree>
    <p:extLst>
      <p:ext uri="{BB962C8B-B14F-4D97-AF65-F5344CB8AC3E}">
        <p14:creationId xmlns:p14="http://schemas.microsoft.com/office/powerpoint/2010/main" val="74803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35</a:t>
            </a:fld>
            <a:endParaRPr lang="en-US" dirty="0"/>
          </a:p>
        </p:txBody>
      </p:sp>
    </p:spTree>
    <p:extLst>
      <p:ext uri="{BB962C8B-B14F-4D97-AF65-F5344CB8AC3E}">
        <p14:creationId xmlns:p14="http://schemas.microsoft.com/office/powerpoint/2010/main" val="947225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37</a:t>
            </a:fld>
            <a:endParaRPr lang="en-US" dirty="0"/>
          </a:p>
        </p:txBody>
      </p:sp>
    </p:spTree>
    <p:extLst>
      <p:ext uri="{BB962C8B-B14F-4D97-AF65-F5344CB8AC3E}">
        <p14:creationId xmlns:p14="http://schemas.microsoft.com/office/powerpoint/2010/main" val="2303272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39</a:t>
            </a:fld>
            <a:endParaRPr lang="en-US" dirty="0"/>
          </a:p>
        </p:txBody>
      </p:sp>
    </p:spTree>
    <p:extLst>
      <p:ext uri="{BB962C8B-B14F-4D97-AF65-F5344CB8AC3E}">
        <p14:creationId xmlns:p14="http://schemas.microsoft.com/office/powerpoint/2010/main" val="303724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6</a:t>
            </a:fld>
            <a:endParaRPr lang="en-US" dirty="0"/>
          </a:p>
        </p:txBody>
      </p:sp>
    </p:spTree>
    <p:extLst>
      <p:ext uri="{BB962C8B-B14F-4D97-AF65-F5344CB8AC3E}">
        <p14:creationId xmlns:p14="http://schemas.microsoft.com/office/powerpoint/2010/main" val="1685188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46</a:t>
            </a:fld>
            <a:endParaRPr lang="en-US" dirty="0"/>
          </a:p>
        </p:txBody>
      </p:sp>
    </p:spTree>
    <p:extLst>
      <p:ext uri="{BB962C8B-B14F-4D97-AF65-F5344CB8AC3E}">
        <p14:creationId xmlns:p14="http://schemas.microsoft.com/office/powerpoint/2010/main" val="4196309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47</a:t>
            </a:fld>
            <a:endParaRPr lang="en-US" dirty="0"/>
          </a:p>
        </p:txBody>
      </p:sp>
    </p:spTree>
    <p:extLst>
      <p:ext uri="{BB962C8B-B14F-4D97-AF65-F5344CB8AC3E}">
        <p14:creationId xmlns:p14="http://schemas.microsoft.com/office/powerpoint/2010/main" val="5525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https://powerbi.microsoft.com/en-us/blog/custom-visuals-sandbox/</a:t>
            </a:r>
          </a:p>
        </p:txBody>
      </p:sp>
      <p:sp>
        <p:nvSpPr>
          <p:cNvPr id="4" name="Slide Number Placeholder 3"/>
          <p:cNvSpPr>
            <a:spLocks noGrp="1"/>
          </p:cNvSpPr>
          <p:nvPr>
            <p:ph type="sldNum" sz="quarter" idx="10"/>
          </p:nvPr>
        </p:nvSpPr>
        <p:spPr/>
        <p:txBody>
          <a:bodyPr/>
          <a:lstStyle/>
          <a:p>
            <a:fld id="{16DB2980-E44E-476A-9560-CECFB14A6762}" type="slidenum">
              <a:rPr lang="en-US" smtClean="0"/>
              <a:t>7</a:t>
            </a:fld>
            <a:endParaRPr lang="en-US" dirty="0"/>
          </a:p>
        </p:txBody>
      </p:sp>
    </p:spTree>
    <p:extLst>
      <p:ext uri="{BB962C8B-B14F-4D97-AF65-F5344CB8AC3E}">
        <p14:creationId xmlns:p14="http://schemas.microsoft.com/office/powerpoint/2010/main" val="3785196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8</a:t>
            </a:fld>
            <a:endParaRPr lang="en-US" dirty="0"/>
          </a:p>
        </p:txBody>
      </p:sp>
    </p:spTree>
    <p:extLst>
      <p:ext uri="{BB962C8B-B14F-4D97-AF65-F5344CB8AC3E}">
        <p14:creationId xmlns:p14="http://schemas.microsoft.com/office/powerpoint/2010/main" val="3621508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10</a:t>
            </a:fld>
            <a:endParaRPr lang="en-US" dirty="0"/>
          </a:p>
        </p:txBody>
      </p:sp>
    </p:spTree>
    <p:extLst>
      <p:ext uri="{BB962C8B-B14F-4D97-AF65-F5344CB8AC3E}">
        <p14:creationId xmlns:p14="http://schemas.microsoft.com/office/powerpoint/2010/main" val="2244634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11</a:t>
            </a:fld>
            <a:endParaRPr lang="en-US" dirty="0"/>
          </a:p>
        </p:txBody>
      </p:sp>
    </p:spTree>
    <p:extLst>
      <p:ext uri="{BB962C8B-B14F-4D97-AF65-F5344CB8AC3E}">
        <p14:creationId xmlns:p14="http://schemas.microsoft.com/office/powerpoint/2010/main" val="252698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13</a:t>
            </a:fld>
            <a:endParaRPr lang="en-US" dirty="0"/>
          </a:p>
        </p:txBody>
      </p:sp>
    </p:spTree>
    <p:extLst>
      <p:ext uri="{BB962C8B-B14F-4D97-AF65-F5344CB8AC3E}">
        <p14:creationId xmlns:p14="http://schemas.microsoft.com/office/powerpoint/2010/main" val="1092424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6DB2980-E44E-476A-9560-CECFB14A6762}" type="slidenum">
              <a:rPr lang="en-US" smtClean="0"/>
              <a:t>14</a:t>
            </a:fld>
            <a:endParaRPr lang="en-US" dirty="0"/>
          </a:p>
        </p:txBody>
      </p:sp>
    </p:spTree>
    <p:extLst>
      <p:ext uri="{BB962C8B-B14F-4D97-AF65-F5344CB8AC3E}">
        <p14:creationId xmlns:p14="http://schemas.microsoft.com/office/powerpoint/2010/main" val="358421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770BDB5-9302-4A72-AFF3-5588E374E395}" type="datetimeFigureOut">
              <a:rPr lang="en-US" smtClean="0"/>
              <a:t>6/4/2017</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58B1C62-6523-40EB-A5E7-63AFE8AC4F95}" type="slidenum">
              <a:rPr lang="en-US" smtClean="0"/>
              <a:t>‹#›</a:t>
            </a:fld>
            <a:endParaRPr lang="en-US" dirty="0"/>
          </a:p>
        </p:txBody>
      </p:sp>
    </p:spTree>
    <p:extLst>
      <p:ext uri="{BB962C8B-B14F-4D97-AF65-F5344CB8AC3E}">
        <p14:creationId xmlns:p14="http://schemas.microsoft.com/office/powerpoint/2010/main" val="3950366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data">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userDrawn="1"/>
        </p:nvGrpSpPr>
        <p:grpSpPr>
          <a:xfrm>
            <a:off x="27237" y="62473"/>
            <a:ext cx="12125308" cy="6086475"/>
            <a:chOff x="0" y="50800"/>
            <a:chExt cx="12125308" cy="6086475"/>
          </a:xfrm>
        </p:grpSpPr>
        <p:sp>
          <p:nvSpPr>
            <p:cNvPr id="720" name="Freeform 2058"/>
            <p:cNvSpPr>
              <a:spLocks/>
            </p:cNvSpPr>
            <p:nvPr/>
          </p:nvSpPr>
          <p:spPr bwMode="auto">
            <a:xfrm>
              <a:off x="419975" y="35464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1" name="Freeform 2059"/>
            <p:cNvSpPr>
              <a:spLocks/>
            </p:cNvSpPr>
            <p:nvPr/>
          </p:nvSpPr>
          <p:spPr bwMode="auto">
            <a:xfrm>
              <a:off x="569239" y="3546475"/>
              <a:ext cx="82572"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2" name="Freeform 2060"/>
            <p:cNvSpPr>
              <a:spLocks/>
            </p:cNvSpPr>
            <p:nvPr/>
          </p:nvSpPr>
          <p:spPr bwMode="auto">
            <a:xfrm>
              <a:off x="715327" y="35464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3" name="Freeform 2061"/>
            <p:cNvSpPr>
              <a:spLocks/>
            </p:cNvSpPr>
            <p:nvPr/>
          </p:nvSpPr>
          <p:spPr bwMode="auto">
            <a:xfrm>
              <a:off x="858239" y="35464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4" name="Freeform 2062"/>
            <p:cNvSpPr>
              <a:spLocks/>
            </p:cNvSpPr>
            <p:nvPr/>
          </p:nvSpPr>
          <p:spPr bwMode="auto">
            <a:xfrm>
              <a:off x="1242514"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5" name="Freeform 2063"/>
            <p:cNvSpPr>
              <a:spLocks/>
            </p:cNvSpPr>
            <p:nvPr/>
          </p:nvSpPr>
          <p:spPr bwMode="auto">
            <a:xfrm>
              <a:off x="1388602" y="35464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6" name="Freeform 2064"/>
            <p:cNvSpPr>
              <a:spLocks/>
            </p:cNvSpPr>
            <p:nvPr/>
          </p:nvSpPr>
          <p:spPr bwMode="auto">
            <a:xfrm>
              <a:off x="1537866"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7" name="Freeform 2068"/>
            <p:cNvSpPr>
              <a:spLocks/>
            </p:cNvSpPr>
            <p:nvPr/>
          </p:nvSpPr>
          <p:spPr bwMode="auto">
            <a:xfrm>
              <a:off x="1102778" y="35433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8" name="Freeform 2069"/>
            <p:cNvSpPr>
              <a:spLocks/>
            </p:cNvSpPr>
            <p:nvPr/>
          </p:nvSpPr>
          <p:spPr bwMode="auto">
            <a:xfrm>
              <a:off x="2195262" y="35433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9" name="Freeform 2070"/>
            <p:cNvSpPr>
              <a:spLocks/>
            </p:cNvSpPr>
            <p:nvPr/>
          </p:nvSpPr>
          <p:spPr bwMode="auto">
            <a:xfrm>
              <a:off x="2195262" y="35433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0" name="Freeform 2071"/>
            <p:cNvSpPr>
              <a:spLocks/>
            </p:cNvSpPr>
            <p:nvPr/>
          </p:nvSpPr>
          <p:spPr bwMode="auto">
            <a:xfrm>
              <a:off x="2290537" y="35433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1" name="Freeform 2072"/>
            <p:cNvSpPr>
              <a:spLocks/>
            </p:cNvSpPr>
            <p:nvPr/>
          </p:nvSpPr>
          <p:spPr bwMode="auto">
            <a:xfrm>
              <a:off x="2290537" y="35433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2" name="Freeform 2073"/>
            <p:cNvSpPr>
              <a:spLocks/>
            </p:cNvSpPr>
            <p:nvPr/>
          </p:nvSpPr>
          <p:spPr bwMode="auto">
            <a:xfrm>
              <a:off x="2430273"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3" name="Freeform 2075"/>
            <p:cNvSpPr>
              <a:spLocks/>
            </p:cNvSpPr>
            <p:nvPr/>
          </p:nvSpPr>
          <p:spPr bwMode="auto">
            <a:xfrm>
              <a:off x="2722449"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10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4" name="Freeform 2076"/>
            <p:cNvSpPr>
              <a:spLocks/>
            </p:cNvSpPr>
            <p:nvPr/>
          </p:nvSpPr>
          <p:spPr bwMode="auto">
            <a:xfrm>
              <a:off x="3103549"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5" name="Freeform 2077"/>
            <p:cNvSpPr>
              <a:spLocks/>
            </p:cNvSpPr>
            <p:nvPr/>
          </p:nvSpPr>
          <p:spPr bwMode="auto">
            <a:xfrm>
              <a:off x="3249637" y="35464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6" name="Freeform 2078"/>
            <p:cNvSpPr>
              <a:spLocks/>
            </p:cNvSpPr>
            <p:nvPr/>
          </p:nvSpPr>
          <p:spPr bwMode="auto">
            <a:xfrm>
              <a:off x="3398901" y="35464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7" name="Freeform 2079"/>
            <p:cNvSpPr>
              <a:spLocks noEditPoints="1"/>
            </p:cNvSpPr>
            <p:nvPr/>
          </p:nvSpPr>
          <p:spPr bwMode="auto">
            <a:xfrm>
              <a:off x="3544989" y="35369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8" name="Freeform 2080"/>
            <p:cNvSpPr>
              <a:spLocks noEditPoints="1"/>
            </p:cNvSpPr>
            <p:nvPr/>
          </p:nvSpPr>
          <p:spPr bwMode="auto">
            <a:xfrm>
              <a:off x="3764121" y="35369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9" name="Freeform 2082"/>
            <p:cNvSpPr>
              <a:spLocks/>
            </p:cNvSpPr>
            <p:nvPr/>
          </p:nvSpPr>
          <p:spPr bwMode="auto">
            <a:xfrm>
              <a:off x="2868537" y="35433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0" name="Freeform 2084"/>
            <p:cNvSpPr>
              <a:spLocks/>
            </p:cNvSpPr>
            <p:nvPr/>
          </p:nvSpPr>
          <p:spPr bwMode="auto">
            <a:xfrm>
              <a:off x="2963812" y="35433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1" name="Freeform 2085"/>
            <p:cNvSpPr>
              <a:spLocks noEditPoints="1"/>
            </p:cNvSpPr>
            <p:nvPr/>
          </p:nvSpPr>
          <p:spPr bwMode="auto">
            <a:xfrm>
              <a:off x="4442542" y="35337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2" name="Freeform 2086"/>
            <p:cNvSpPr>
              <a:spLocks noEditPoints="1"/>
            </p:cNvSpPr>
            <p:nvPr/>
          </p:nvSpPr>
          <p:spPr bwMode="auto">
            <a:xfrm>
              <a:off x="4807762" y="3533775"/>
              <a:ext cx="158791"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4 w 100"/>
                <a:gd name="T45" fmla="*/ 26 h 150"/>
                <a:gd name="T46" fmla="*/ 28 w 100"/>
                <a:gd name="T47" fmla="*/ 40 h 150"/>
                <a:gd name="T48" fmla="*/ 24 w 100"/>
                <a:gd name="T49" fmla="*/ 76 h 150"/>
                <a:gd name="T50" fmla="*/ 26 w 100"/>
                <a:gd name="T51" fmla="*/ 100 h 150"/>
                <a:gd name="T52" fmla="*/ 32 w 100"/>
                <a:gd name="T53" fmla="*/ 116 h 150"/>
                <a:gd name="T54" fmla="*/ 40 w 100"/>
                <a:gd name="T55" fmla="*/ 126 h 150"/>
                <a:gd name="T56" fmla="*/ 50 w 100"/>
                <a:gd name="T57" fmla="*/ 130 h 150"/>
                <a:gd name="T58" fmla="*/ 56 w 100"/>
                <a:gd name="T59" fmla="*/ 130 h 150"/>
                <a:gd name="T60" fmla="*/ 66 w 100"/>
                <a:gd name="T61" fmla="*/ 122 h 150"/>
                <a:gd name="T62" fmla="*/ 74 w 100"/>
                <a:gd name="T63" fmla="*/ 100 h 150"/>
                <a:gd name="T64" fmla="*/ 74 w 100"/>
                <a:gd name="T65" fmla="*/ 76 h 150"/>
                <a:gd name="T66" fmla="*/ 70 w 100"/>
                <a:gd name="T67" fmla="*/ 32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38"/>
                  </a:lnTo>
                  <a:lnTo>
                    <a:pt x="14" y="130"/>
                  </a:lnTo>
                  <a:lnTo>
                    <a:pt x="14" y="130"/>
                  </a:lnTo>
                  <a:lnTo>
                    <a:pt x="8" y="120"/>
                  </a:lnTo>
                  <a:lnTo>
                    <a:pt x="4" y="108"/>
                  </a:lnTo>
                  <a:lnTo>
                    <a:pt x="2" y="94"/>
                  </a:lnTo>
                  <a:lnTo>
                    <a:pt x="0" y="78"/>
                  </a:lnTo>
                  <a:lnTo>
                    <a:pt x="0" y="78"/>
                  </a:lnTo>
                  <a:lnTo>
                    <a:pt x="2" y="58"/>
                  </a:lnTo>
                  <a:lnTo>
                    <a:pt x="4" y="44"/>
                  </a:lnTo>
                  <a:lnTo>
                    <a:pt x="8" y="30"/>
                  </a:lnTo>
                  <a:lnTo>
                    <a:pt x="14" y="18"/>
                  </a:lnTo>
                  <a:lnTo>
                    <a:pt x="14" y="18"/>
                  </a:lnTo>
                  <a:lnTo>
                    <a:pt x="20" y="10"/>
                  </a:lnTo>
                  <a:lnTo>
                    <a:pt x="30" y="4"/>
                  </a:lnTo>
                  <a:lnTo>
                    <a:pt x="40" y="0"/>
                  </a:lnTo>
                  <a:lnTo>
                    <a:pt x="52" y="0"/>
                  </a:lnTo>
                  <a:lnTo>
                    <a:pt x="52" y="0"/>
                  </a:lnTo>
                  <a:lnTo>
                    <a:pt x="64" y="0"/>
                  </a:lnTo>
                  <a:lnTo>
                    <a:pt x="72" y="4"/>
                  </a:lnTo>
                  <a:lnTo>
                    <a:pt x="80"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40" y="22"/>
                  </a:lnTo>
                  <a:lnTo>
                    <a:pt x="34" y="26"/>
                  </a:lnTo>
                  <a:lnTo>
                    <a:pt x="32" y="32"/>
                  </a:lnTo>
                  <a:lnTo>
                    <a:pt x="28" y="40"/>
                  </a:lnTo>
                  <a:lnTo>
                    <a:pt x="26" y="50"/>
                  </a:lnTo>
                  <a:lnTo>
                    <a:pt x="24" y="76"/>
                  </a:lnTo>
                  <a:lnTo>
                    <a:pt x="24" y="76"/>
                  </a:lnTo>
                  <a:lnTo>
                    <a:pt x="26" y="100"/>
                  </a:lnTo>
                  <a:lnTo>
                    <a:pt x="28" y="108"/>
                  </a:lnTo>
                  <a:lnTo>
                    <a:pt x="32" y="116"/>
                  </a:lnTo>
                  <a:lnTo>
                    <a:pt x="34" y="122"/>
                  </a:lnTo>
                  <a:lnTo>
                    <a:pt x="40" y="126"/>
                  </a:lnTo>
                  <a:lnTo>
                    <a:pt x="44" y="130"/>
                  </a:lnTo>
                  <a:lnTo>
                    <a:pt x="50" y="130"/>
                  </a:lnTo>
                  <a:lnTo>
                    <a:pt x="50" y="130"/>
                  </a:lnTo>
                  <a:lnTo>
                    <a:pt x="56" y="130"/>
                  </a:lnTo>
                  <a:lnTo>
                    <a:pt x="62" y="126"/>
                  </a:lnTo>
                  <a:lnTo>
                    <a:pt x="66" y="122"/>
                  </a:lnTo>
                  <a:lnTo>
                    <a:pt x="68" y="116"/>
                  </a:lnTo>
                  <a:lnTo>
                    <a:pt x="74" y="100"/>
                  </a:lnTo>
                  <a:lnTo>
                    <a:pt x="74" y="76"/>
                  </a:lnTo>
                  <a:lnTo>
                    <a:pt x="74" y="76"/>
                  </a:lnTo>
                  <a:lnTo>
                    <a:pt x="74" y="50"/>
                  </a:lnTo>
                  <a:lnTo>
                    <a:pt x="70"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3" name="Freeform 2087"/>
            <p:cNvSpPr>
              <a:spLocks/>
            </p:cNvSpPr>
            <p:nvPr/>
          </p:nvSpPr>
          <p:spPr bwMode="auto">
            <a:xfrm>
              <a:off x="4647001"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4" name="Freeform 2088"/>
            <p:cNvSpPr>
              <a:spLocks noEditPoints="1"/>
            </p:cNvSpPr>
            <p:nvPr/>
          </p:nvSpPr>
          <p:spPr bwMode="auto">
            <a:xfrm>
              <a:off x="5012221" y="35369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5" name="Freeform 2089"/>
            <p:cNvSpPr>
              <a:spLocks/>
            </p:cNvSpPr>
            <p:nvPr/>
          </p:nvSpPr>
          <p:spPr bwMode="auto">
            <a:xfrm>
              <a:off x="5234529" y="35433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6" name="Freeform 2091"/>
            <p:cNvSpPr>
              <a:spLocks/>
            </p:cNvSpPr>
            <p:nvPr/>
          </p:nvSpPr>
          <p:spPr bwMode="auto">
            <a:xfrm>
              <a:off x="5329803" y="35433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7" name="Freeform 2092"/>
            <p:cNvSpPr>
              <a:spLocks/>
            </p:cNvSpPr>
            <p:nvPr/>
          </p:nvSpPr>
          <p:spPr bwMode="auto">
            <a:xfrm>
              <a:off x="5329803" y="35433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8" name="Freeform 2093"/>
            <p:cNvSpPr>
              <a:spLocks noEditPoints="1"/>
            </p:cNvSpPr>
            <p:nvPr/>
          </p:nvSpPr>
          <p:spPr bwMode="auto">
            <a:xfrm>
              <a:off x="5704551" y="35369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9" name="Freeform 2094"/>
            <p:cNvSpPr>
              <a:spLocks/>
            </p:cNvSpPr>
            <p:nvPr/>
          </p:nvSpPr>
          <p:spPr bwMode="auto">
            <a:xfrm>
              <a:off x="5914156"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0" name="Freeform 2096"/>
            <p:cNvSpPr>
              <a:spLocks/>
            </p:cNvSpPr>
            <p:nvPr/>
          </p:nvSpPr>
          <p:spPr bwMode="auto">
            <a:xfrm>
              <a:off x="5539408" y="36417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1" name="Freeform 2097"/>
            <p:cNvSpPr>
              <a:spLocks/>
            </p:cNvSpPr>
            <p:nvPr/>
          </p:nvSpPr>
          <p:spPr bwMode="auto">
            <a:xfrm>
              <a:off x="5469540" y="35496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6" name="Freeform 2133"/>
            <p:cNvSpPr>
              <a:spLocks/>
            </p:cNvSpPr>
            <p:nvPr/>
          </p:nvSpPr>
          <p:spPr bwMode="auto">
            <a:xfrm>
              <a:off x="4132517" y="35464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7" name="Freeform 2134"/>
            <p:cNvSpPr>
              <a:spLocks/>
            </p:cNvSpPr>
            <p:nvPr/>
          </p:nvSpPr>
          <p:spPr bwMode="auto">
            <a:xfrm>
              <a:off x="4281780" y="35464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8" name="Freeform 2135"/>
            <p:cNvSpPr>
              <a:spLocks/>
            </p:cNvSpPr>
            <p:nvPr/>
          </p:nvSpPr>
          <p:spPr bwMode="auto">
            <a:xfrm>
              <a:off x="29348" y="3543300"/>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9" name="Freeform 2057"/>
            <p:cNvSpPr>
              <a:spLocks noEditPoints="1"/>
            </p:cNvSpPr>
            <p:nvPr/>
          </p:nvSpPr>
          <p:spPr bwMode="auto">
            <a:xfrm>
              <a:off x="6298431" y="35369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4"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0" name="Freeform 2058"/>
            <p:cNvSpPr>
              <a:spLocks/>
            </p:cNvSpPr>
            <p:nvPr/>
          </p:nvSpPr>
          <p:spPr bwMode="auto">
            <a:xfrm>
              <a:off x="6517563" y="35464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1" name="Freeform 2059"/>
            <p:cNvSpPr>
              <a:spLocks/>
            </p:cNvSpPr>
            <p:nvPr/>
          </p:nvSpPr>
          <p:spPr bwMode="auto">
            <a:xfrm>
              <a:off x="6666827" y="3546475"/>
              <a:ext cx="82572"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2" name="Freeform 2061"/>
            <p:cNvSpPr>
              <a:spLocks/>
            </p:cNvSpPr>
            <p:nvPr/>
          </p:nvSpPr>
          <p:spPr bwMode="auto">
            <a:xfrm>
              <a:off x="6955827" y="35464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3" name="Freeform 2062"/>
            <p:cNvSpPr>
              <a:spLocks/>
            </p:cNvSpPr>
            <p:nvPr/>
          </p:nvSpPr>
          <p:spPr bwMode="auto">
            <a:xfrm>
              <a:off x="7340102"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4" name="Freeform 2063"/>
            <p:cNvSpPr>
              <a:spLocks/>
            </p:cNvSpPr>
            <p:nvPr/>
          </p:nvSpPr>
          <p:spPr bwMode="auto">
            <a:xfrm>
              <a:off x="7486190" y="35464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5" name="Freeform 2065"/>
            <p:cNvSpPr>
              <a:spLocks/>
            </p:cNvSpPr>
            <p:nvPr/>
          </p:nvSpPr>
          <p:spPr bwMode="auto">
            <a:xfrm>
              <a:off x="7784718" y="35464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8" name="Freeform 2068"/>
            <p:cNvSpPr>
              <a:spLocks/>
            </p:cNvSpPr>
            <p:nvPr/>
          </p:nvSpPr>
          <p:spPr bwMode="auto">
            <a:xfrm>
              <a:off x="7200366" y="35433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9" name="Freeform 2069"/>
            <p:cNvSpPr>
              <a:spLocks/>
            </p:cNvSpPr>
            <p:nvPr/>
          </p:nvSpPr>
          <p:spPr bwMode="auto">
            <a:xfrm>
              <a:off x="8292850" y="35433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0" name="Freeform 2070"/>
            <p:cNvSpPr>
              <a:spLocks/>
            </p:cNvSpPr>
            <p:nvPr/>
          </p:nvSpPr>
          <p:spPr bwMode="auto">
            <a:xfrm>
              <a:off x="8292850" y="35433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1" name="Freeform 2071"/>
            <p:cNvSpPr>
              <a:spLocks/>
            </p:cNvSpPr>
            <p:nvPr/>
          </p:nvSpPr>
          <p:spPr bwMode="auto">
            <a:xfrm>
              <a:off x="8388125" y="35433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2" name="Freeform 2072"/>
            <p:cNvSpPr>
              <a:spLocks/>
            </p:cNvSpPr>
            <p:nvPr/>
          </p:nvSpPr>
          <p:spPr bwMode="auto">
            <a:xfrm>
              <a:off x="8388125" y="35433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3" name="Freeform 2074"/>
            <p:cNvSpPr>
              <a:spLocks/>
            </p:cNvSpPr>
            <p:nvPr/>
          </p:nvSpPr>
          <p:spPr bwMode="auto">
            <a:xfrm>
              <a:off x="8673949"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4" name="Freeform 2076"/>
            <p:cNvSpPr>
              <a:spLocks/>
            </p:cNvSpPr>
            <p:nvPr/>
          </p:nvSpPr>
          <p:spPr bwMode="auto">
            <a:xfrm>
              <a:off x="9201137"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5" name="Freeform 2077"/>
            <p:cNvSpPr>
              <a:spLocks/>
            </p:cNvSpPr>
            <p:nvPr/>
          </p:nvSpPr>
          <p:spPr bwMode="auto">
            <a:xfrm>
              <a:off x="9347225" y="35464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6" name="Freeform 2078"/>
            <p:cNvSpPr>
              <a:spLocks/>
            </p:cNvSpPr>
            <p:nvPr/>
          </p:nvSpPr>
          <p:spPr bwMode="auto">
            <a:xfrm>
              <a:off x="9496488" y="35464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7" name="Freeform 2079"/>
            <p:cNvSpPr>
              <a:spLocks noEditPoints="1"/>
            </p:cNvSpPr>
            <p:nvPr/>
          </p:nvSpPr>
          <p:spPr bwMode="auto">
            <a:xfrm>
              <a:off x="9642577" y="35369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8" name="Freeform 2080"/>
            <p:cNvSpPr>
              <a:spLocks noEditPoints="1"/>
            </p:cNvSpPr>
            <p:nvPr/>
          </p:nvSpPr>
          <p:spPr bwMode="auto">
            <a:xfrm>
              <a:off x="9861709" y="35369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9" name="Freeform 2081"/>
            <p:cNvSpPr>
              <a:spLocks/>
            </p:cNvSpPr>
            <p:nvPr/>
          </p:nvSpPr>
          <p:spPr bwMode="auto">
            <a:xfrm>
              <a:off x="8966125" y="35433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0" name="Freeform 2082"/>
            <p:cNvSpPr>
              <a:spLocks/>
            </p:cNvSpPr>
            <p:nvPr/>
          </p:nvSpPr>
          <p:spPr bwMode="auto">
            <a:xfrm>
              <a:off x="8966125" y="35433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1" name="Freeform 2083"/>
            <p:cNvSpPr>
              <a:spLocks/>
            </p:cNvSpPr>
            <p:nvPr/>
          </p:nvSpPr>
          <p:spPr bwMode="auto">
            <a:xfrm>
              <a:off x="9061400" y="35433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2" name="Freeform 2084"/>
            <p:cNvSpPr>
              <a:spLocks/>
            </p:cNvSpPr>
            <p:nvPr/>
          </p:nvSpPr>
          <p:spPr bwMode="auto">
            <a:xfrm>
              <a:off x="9061400" y="35433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3" name="Freeform 2085"/>
            <p:cNvSpPr>
              <a:spLocks noEditPoints="1"/>
            </p:cNvSpPr>
            <p:nvPr/>
          </p:nvSpPr>
          <p:spPr bwMode="auto">
            <a:xfrm>
              <a:off x="10540130" y="35337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4" name="Freeform 2086"/>
            <p:cNvSpPr>
              <a:spLocks noEditPoints="1"/>
            </p:cNvSpPr>
            <p:nvPr/>
          </p:nvSpPr>
          <p:spPr bwMode="auto">
            <a:xfrm>
              <a:off x="10897308" y="3533775"/>
              <a:ext cx="158791"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4 w 100"/>
                <a:gd name="T45" fmla="*/ 26 h 150"/>
                <a:gd name="T46" fmla="*/ 28 w 100"/>
                <a:gd name="T47" fmla="*/ 40 h 150"/>
                <a:gd name="T48" fmla="*/ 24 w 100"/>
                <a:gd name="T49" fmla="*/ 76 h 150"/>
                <a:gd name="T50" fmla="*/ 26 w 100"/>
                <a:gd name="T51" fmla="*/ 100 h 150"/>
                <a:gd name="T52" fmla="*/ 32 w 100"/>
                <a:gd name="T53" fmla="*/ 116 h 150"/>
                <a:gd name="T54" fmla="*/ 40 w 100"/>
                <a:gd name="T55" fmla="*/ 126 h 150"/>
                <a:gd name="T56" fmla="*/ 50 w 100"/>
                <a:gd name="T57" fmla="*/ 130 h 150"/>
                <a:gd name="T58" fmla="*/ 56 w 100"/>
                <a:gd name="T59" fmla="*/ 130 h 150"/>
                <a:gd name="T60" fmla="*/ 66 w 100"/>
                <a:gd name="T61" fmla="*/ 122 h 150"/>
                <a:gd name="T62" fmla="*/ 74 w 100"/>
                <a:gd name="T63" fmla="*/ 100 h 150"/>
                <a:gd name="T64" fmla="*/ 74 w 100"/>
                <a:gd name="T65" fmla="*/ 76 h 150"/>
                <a:gd name="T66" fmla="*/ 70 w 100"/>
                <a:gd name="T67" fmla="*/ 32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38"/>
                  </a:lnTo>
                  <a:lnTo>
                    <a:pt x="14" y="130"/>
                  </a:lnTo>
                  <a:lnTo>
                    <a:pt x="14" y="130"/>
                  </a:lnTo>
                  <a:lnTo>
                    <a:pt x="8" y="120"/>
                  </a:lnTo>
                  <a:lnTo>
                    <a:pt x="4" y="108"/>
                  </a:lnTo>
                  <a:lnTo>
                    <a:pt x="2" y="94"/>
                  </a:lnTo>
                  <a:lnTo>
                    <a:pt x="0" y="78"/>
                  </a:lnTo>
                  <a:lnTo>
                    <a:pt x="0" y="78"/>
                  </a:lnTo>
                  <a:lnTo>
                    <a:pt x="2" y="58"/>
                  </a:lnTo>
                  <a:lnTo>
                    <a:pt x="4" y="44"/>
                  </a:lnTo>
                  <a:lnTo>
                    <a:pt x="8" y="30"/>
                  </a:lnTo>
                  <a:lnTo>
                    <a:pt x="14" y="18"/>
                  </a:lnTo>
                  <a:lnTo>
                    <a:pt x="14" y="18"/>
                  </a:lnTo>
                  <a:lnTo>
                    <a:pt x="20" y="10"/>
                  </a:lnTo>
                  <a:lnTo>
                    <a:pt x="30" y="4"/>
                  </a:lnTo>
                  <a:lnTo>
                    <a:pt x="40" y="0"/>
                  </a:lnTo>
                  <a:lnTo>
                    <a:pt x="52" y="0"/>
                  </a:lnTo>
                  <a:lnTo>
                    <a:pt x="52" y="0"/>
                  </a:lnTo>
                  <a:lnTo>
                    <a:pt x="64" y="0"/>
                  </a:lnTo>
                  <a:lnTo>
                    <a:pt x="72" y="4"/>
                  </a:lnTo>
                  <a:lnTo>
                    <a:pt x="80"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40" y="22"/>
                  </a:lnTo>
                  <a:lnTo>
                    <a:pt x="34" y="26"/>
                  </a:lnTo>
                  <a:lnTo>
                    <a:pt x="32" y="32"/>
                  </a:lnTo>
                  <a:lnTo>
                    <a:pt x="28" y="40"/>
                  </a:lnTo>
                  <a:lnTo>
                    <a:pt x="26" y="50"/>
                  </a:lnTo>
                  <a:lnTo>
                    <a:pt x="24" y="76"/>
                  </a:lnTo>
                  <a:lnTo>
                    <a:pt x="24" y="76"/>
                  </a:lnTo>
                  <a:lnTo>
                    <a:pt x="26" y="100"/>
                  </a:lnTo>
                  <a:lnTo>
                    <a:pt x="28" y="108"/>
                  </a:lnTo>
                  <a:lnTo>
                    <a:pt x="32" y="116"/>
                  </a:lnTo>
                  <a:lnTo>
                    <a:pt x="34" y="122"/>
                  </a:lnTo>
                  <a:lnTo>
                    <a:pt x="40" y="126"/>
                  </a:lnTo>
                  <a:lnTo>
                    <a:pt x="44" y="130"/>
                  </a:lnTo>
                  <a:lnTo>
                    <a:pt x="50" y="130"/>
                  </a:lnTo>
                  <a:lnTo>
                    <a:pt x="50" y="130"/>
                  </a:lnTo>
                  <a:lnTo>
                    <a:pt x="56" y="130"/>
                  </a:lnTo>
                  <a:lnTo>
                    <a:pt x="62" y="126"/>
                  </a:lnTo>
                  <a:lnTo>
                    <a:pt x="66" y="122"/>
                  </a:lnTo>
                  <a:lnTo>
                    <a:pt x="68" y="116"/>
                  </a:lnTo>
                  <a:lnTo>
                    <a:pt x="74" y="100"/>
                  </a:lnTo>
                  <a:lnTo>
                    <a:pt x="74" y="76"/>
                  </a:lnTo>
                  <a:lnTo>
                    <a:pt x="74" y="76"/>
                  </a:lnTo>
                  <a:lnTo>
                    <a:pt x="74" y="50"/>
                  </a:lnTo>
                  <a:lnTo>
                    <a:pt x="70"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5" name="Freeform 2088"/>
            <p:cNvSpPr>
              <a:spLocks noEditPoints="1"/>
            </p:cNvSpPr>
            <p:nvPr/>
          </p:nvSpPr>
          <p:spPr bwMode="auto">
            <a:xfrm>
              <a:off x="11109809" y="35369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6" name="Freeform 2089"/>
            <p:cNvSpPr>
              <a:spLocks/>
            </p:cNvSpPr>
            <p:nvPr/>
          </p:nvSpPr>
          <p:spPr bwMode="auto">
            <a:xfrm>
              <a:off x="11332117" y="35433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7" name="Freeform 2090"/>
            <p:cNvSpPr>
              <a:spLocks/>
            </p:cNvSpPr>
            <p:nvPr/>
          </p:nvSpPr>
          <p:spPr bwMode="auto">
            <a:xfrm>
              <a:off x="11332117" y="35433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8" name="Freeform 2091"/>
            <p:cNvSpPr>
              <a:spLocks/>
            </p:cNvSpPr>
            <p:nvPr/>
          </p:nvSpPr>
          <p:spPr bwMode="auto">
            <a:xfrm>
              <a:off x="11427391" y="35433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9" name="Freeform 2092"/>
            <p:cNvSpPr>
              <a:spLocks/>
            </p:cNvSpPr>
            <p:nvPr/>
          </p:nvSpPr>
          <p:spPr bwMode="auto">
            <a:xfrm>
              <a:off x="11427391" y="35433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0" name="Freeform 2093"/>
            <p:cNvSpPr>
              <a:spLocks noEditPoints="1"/>
            </p:cNvSpPr>
            <p:nvPr/>
          </p:nvSpPr>
          <p:spPr bwMode="auto">
            <a:xfrm>
              <a:off x="11802139" y="35369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1" name="Freeform 2094"/>
            <p:cNvSpPr>
              <a:spLocks/>
            </p:cNvSpPr>
            <p:nvPr/>
          </p:nvSpPr>
          <p:spPr bwMode="auto">
            <a:xfrm>
              <a:off x="12011743"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2" name="Freeform 2096"/>
            <p:cNvSpPr>
              <a:spLocks/>
            </p:cNvSpPr>
            <p:nvPr/>
          </p:nvSpPr>
          <p:spPr bwMode="auto">
            <a:xfrm>
              <a:off x="11636996" y="36417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3" name="Freeform 2097"/>
            <p:cNvSpPr>
              <a:spLocks/>
            </p:cNvSpPr>
            <p:nvPr/>
          </p:nvSpPr>
          <p:spPr bwMode="auto">
            <a:xfrm>
              <a:off x="11567128" y="35496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8" name="Freeform 2132"/>
            <p:cNvSpPr>
              <a:spLocks/>
            </p:cNvSpPr>
            <p:nvPr/>
          </p:nvSpPr>
          <p:spPr bwMode="auto">
            <a:xfrm>
              <a:off x="10084016" y="35464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9" name="Freeform 2133"/>
            <p:cNvSpPr>
              <a:spLocks/>
            </p:cNvSpPr>
            <p:nvPr/>
          </p:nvSpPr>
          <p:spPr bwMode="auto">
            <a:xfrm>
              <a:off x="10230105" y="35464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0" name="Freeform 2134"/>
            <p:cNvSpPr>
              <a:spLocks/>
            </p:cNvSpPr>
            <p:nvPr/>
          </p:nvSpPr>
          <p:spPr bwMode="auto">
            <a:xfrm>
              <a:off x="10379368" y="35464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9" name="Freeform 2058"/>
            <p:cNvSpPr>
              <a:spLocks/>
            </p:cNvSpPr>
            <p:nvPr/>
          </p:nvSpPr>
          <p:spPr bwMode="auto">
            <a:xfrm>
              <a:off x="419975" y="3876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0" name="Freeform 2059"/>
            <p:cNvSpPr>
              <a:spLocks/>
            </p:cNvSpPr>
            <p:nvPr/>
          </p:nvSpPr>
          <p:spPr bwMode="auto">
            <a:xfrm>
              <a:off x="569239" y="3876675"/>
              <a:ext cx="82572"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1" name="Freeform 2060"/>
            <p:cNvSpPr>
              <a:spLocks/>
            </p:cNvSpPr>
            <p:nvPr/>
          </p:nvSpPr>
          <p:spPr bwMode="auto">
            <a:xfrm>
              <a:off x="715327" y="38766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2" name="Freeform 2061"/>
            <p:cNvSpPr>
              <a:spLocks/>
            </p:cNvSpPr>
            <p:nvPr/>
          </p:nvSpPr>
          <p:spPr bwMode="auto">
            <a:xfrm>
              <a:off x="858239" y="3876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3" name="Freeform 2062"/>
            <p:cNvSpPr>
              <a:spLocks/>
            </p:cNvSpPr>
            <p:nvPr/>
          </p:nvSpPr>
          <p:spPr bwMode="auto">
            <a:xfrm>
              <a:off x="1242514"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4" name="Freeform 2063"/>
            <p:cNvSpPr>
              <a:spLocks/>
            </p:cNvSpPr>
            <p:nvPr/>
          </p:nvSpPr>
          <p:spPr bwMode="auto">
            <a:xfrm>
              <a:off x="1388602" y="3876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5" name="Freeform 2064"/>
            <p:cNvSpPr>
              <a:spLocks/>
            </p:cNvSpPr>
            <p:nvPr/>
          </p:nvSpPr>
          <p:spPr bwMode="auto">
            <a:xfrm>
              <a:off x="1537866"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6" name="Freeform 2068"/>
            <p:cNvSpPr>
              <a:spLocks/>
            </p:cNvSpPr>
            <p:nvPr/>
          </p:nvSpPr>
          <p:spPr bwMode="auto">
            <a:xfrm>
              <a:off x="1102778" y="38735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7" name="Freeform 2069"/>
            <p:cNvSpPr>
              <a:spLocks/>
            </p:cNvSpPr>
            <p:nvPr/>
          </p:nvSpPr>
          <p:spPr bwMode="auto">
            <a:xfrm>
              <a:off x="2195262" y="38735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8" name="Freeform 2070"/>
            <p:cNvSpPr>
              <a:spLocks/>
            </p:cNvSpPr>
            <p:nvPr/>
          </p:nvSpPr>
          <p:spPr bwMode="auto">
            <a:xfrm>
              <a:off x="2195262" y="38735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9" name="Freeform 2071"/>
            <p:cNvSpPr>
              <a:spLocks/>
            </p:cNvSpPr>
            <p:nvPr/>
          </p:nvSpPr>
          <p:spPr bwMode="auto">
            <a:xfrm>
              <a:off x="2290537" y="38735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0" name="Freeform 2072"/>
            <p:cNvSpPr>
              <a:spLocks/>
            </p:cNvSpPr>
            <p:nvPr/>
          </p:nvSpPr>
          <p:spPr bwMode="auto">
            <a:xfrm>
              <a:off x="2290537" y="38735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1" name="Freeform 2073"/>
            <p:cNvSpPr>
              <a:spLocks/>
            </p:cNvSpPr>
            <p:nvPr/>
          </p:nvSpPr>
          <p:spPr bwMode="auto">
            <a:xfrm>
              <a:off x="2430273"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2" name="Freeform 2075"/>
            <p:cNvSpPr>
              <a:spLocks/>
            </p:cNvSpPr>
            <p:nvPr/>
          </p:nvSpPr>
          <p:spPr bwMode="auto">
            <a:xfrm>
              <a:off x="2722449"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10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3" name="Freeform 2076"/>
            <p:cNvSpPr>
              <a:spLocks/>
            </p:cNvSpPr>
            <p:nvPr/>
          </p:nvSpPr>
          <p:spPr bwMode="auto">
            <a:xfrm>
              <a:off x="3103549"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4" name="Freeform 2077"/>
            <p:cNvSpPr>
              <a:spLocks/>
            </p:cNvSpPr>
            <p:nvPr/>
          </p:nvSpPr>
          <p:spPr bwMode="auto">
            <a:xfrm>
              <a:off x="3249637" y="3876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5" name="Freeform 2078"/>
            <p:cNvSpPr>
              <a:spLocks/>
            </p:cNvSpPr>
            <p:nvPr/>
          </p:nvSpPr>
          <p:spPr bwMode="auto">
            <a:xfrm>
              <a:off x="3398901" y="38766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6" name="Freeform 2079"/>
            <p:cNvSpPr>
              <a:spLocks noEditPoints="1"/>
            </p:cNvSpPr>
            <p:nvPr/>
          </p:nvSpPr>
          <p:spPr bwMode="auto">
            <a:xfrm>
              <a:off x="3544989" y="38671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7" name="Freeform 2080"/>
            <p:cNvSpPr>
              <a:spLocks noEditPoints="1"/>
            </p:cNvSpPr>
            <p:nvPr/>
          </p:nvSpPr>
          <p:spPr bwMode="auto">
            <a:xfrm>
              <a:off x="3764121" y="38671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8" name="Freeform 2082"/>
            <p:cNvSpPr>
              <a:spLocks/>
            </p:cNvSpPr>
            <p:nvPr/>
          </p:nvSpPr>
          <p:spPr bwMode="auto">
            <a:xfrm>
              <a:off x="2868537" y="38735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9" name="Freeform 2084"/>
            <p:cNvSpPr>
              <a:spLocks/>
            </p:cNvSpPr>
            <p:nvPr/>
          </p:nvSpPr>
          <p:spPr bwMode="auto">
            <a:xfrm>
              <a:off x="2963812" y="38735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0" name="Freeform 2085"/>
            <p:cNvSpPr>
              <a:spLocks noEditPoints="1"/>
            </p:cNvSpPr>
            <p:nvPr/>
          </p:nvSpPr>
          <p:spPr bwMode="auto">
            <a:xfrm>
              <a:off x="4442542" y="38639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1" name="Freeform 2086"/>
            <p:cNvSpPr>
              <a:spLocks noEditPoints="1"/>
            </p:cNvSpPr>
            <p:nvPr/>
          </p:nvSpPr>
          <p:spPr bwMode="auto">
            <a:xfrm>
              <a:off x="4807762" y="3863975"/>
              <a:ext cx="158791"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4 w 100"/>
                <a:gd name="T45" fmla="*/ 26 h 150"/>
                <a:gd name="T46" fmla="*/ 28 w 100"/>
                <a:gd name="T47" fmla="*/ 40 h 150"/>
                <a:gd name="T48" fmla="*/ 24 w 100"/>
                <a:gd name="T49" fmla="*/ 76 h 150"/>
                <a:gd name="T50" fmla="*/ 26 w 100"/>
                <a:gd name="T51" fmla="*/ 100 h 150"/>
                <a:gd name="T52" fmla="*/ 32 w 100"/>
                <a:gd name="T53" fmla="*/ 116 h 150"/>
                <a:gd name="T54" fmla="*/ 40 w 100"/>
                <a:gd name="T55" fmla="*/ 126 h 150"/>
                <a:gd name="T56" fmla="*/ 50 w 100"/>
                <a:gd name="T57" fmla="*/ 130 h 150"/>
                <a:gd name="T58" fmla="*/ 56 w 100"/>
                <a:gd name="T59" fmla="*/ 130 h 150"/>
                <a:gd name="T60" fmla="*/ 66 w 100"/>
                <a:gd name="T61" fmla="*/ 122 h 150"/>
                <a:gd name="T62" fmla="*/ 74 w 100"/>
                <a:gd name="T63" fmla="*/ 100 h 150"/>
                <a:gd name="T64" fmla="*/ 74 w 100"/>
                <a:gd name="T65" fmla="*/ 76 h 150"/>
                <a:gd name="T66" fmla="*/ 70 w 100"/>
                <a:gd name="T67" fmla="*/ 32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38"/>
                  </a:lnTo>
                  <a:lnTo>
                    <a:pt x="14" y="130"/>
                  </a:lnTo>
                  <a:lnTo>
                    <a:pt x="14" y="130"/>
                  </a:lnTo>
                  <a:lnTo>
                    <a:pt x="8" y="120"/>
                  </a:lnTo>
                  <a:lnTo>
                    <a:pt x="4" y="108"/>
                  </a:lnTo>
                  <a:lnTo>
                    <a:pt x="2" y="94"/>
                  </a:lnTo>
                  <a:lnTo>
                    <a:pt x="0" y="78"/>
                  </a:lnTo>
                  <a:lnTo>
                    <a:pt x="0" y="78"/>
                  </a:lnTo>
                  <a:lnTo>
                    <a:pt x="2" y="58"/>
                  </a:lnTo>
                  <a:lnTo>
                    <a:pt x="4" y="44"/>
                  </a:lnTo>
                  <a:lnTo>
                    <a:pt x="8" y="30"/>
                  </a:lnTo>
                  <a:lnTo>
                    <a:pt x="14" y="18"/>
                  </a:lnTo>
                  <a:lnTo>
                    <a:pt x="14" y="18"/>
                  </a:lnTo>
                  <a:lnTo>
                    <a:pt x="20" y="10"/>
                  </a:lnTo>
                  <a:lnTo>
                    <a:pt x="30" y="4"/>
                  </a:lnTo>
                  <a:lnTo>
                    <a:pt x="40" y="0"/>
                  </a:lnTo>
                  <a:lnTo>
                    <a:pt x="52" y="0"/>
                  </a:lnTo>
                  <a:lnTo>
                    <a:pt x="52" y="0"/>
                  </a:lnTo>
                  <a:lnTo>
                    <a:pt x="64" y="0"/>
                  </a:lnTo>
                  <a:lnTo>
                    <a:pt x="72" y="4"/>
                  </a:lnTo>
                  <a:lnTo>
                    <a:pt x="80"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40" y="22"/>
                  </a:lnTo>
                  <a:lnTo>
                    <a:pt x="34" y="26"/>
                  </a:lnTo>
                  <a:lnTo>
                    <a:pt x="32" y="32"/>
                  </a:lnTo>
                  <a:lnTo>
                    <a:pt x="28" y="40"/>
                  </a:lnTo>
                  <a:lnTo>
                    <a:pt x="26" y="50"/>
                  </a:lnTo>
                  <a:lnTo>
                    <a:pt x="24" y="76"/>
                  </a:lnTo>
                  <a:lnTo>
                    <a:pt x="24" y="76"/>
                  </a:lnTo>
                  <a:lnTo>
                    <a:pt x="26" y="100"/>
                  </a:lnTo>
                  <a:lnTo>
                    <a:pt x="28" y="108"/>
                  </a:lnTo>
                  <a:lnTo>
                    <a:pt x="32" y="116"/>
                  </a:lnTo>
                  <a:lnTo>
                    <a:pt x="34" y="122"/>
                  </a:lnTo>
                  <a:lnTo>
                    <a:pt x="40" y="126"/>
                  </a:lnTo>
                  <a:lnTo>
                    <a:pt x="44" y="130"/>
                  </a:lnTo>
                  <a:lnTo>
                    <a:pt x="50" y="130"/>
                  </a:lnTo>
                  <a:lnTo>
                    <a:pt x="50" y="130"/>
                  </a:lnTo>
                  <a:lnTo>
                    <a:pt x="56" y="130"/>
                  </a:lnTo>
                  <a:lnTo>
                    <a:pt x="62" y="126"/>
                  </a:lnTo>
                  <a:lnTo>
                    <a:pt x="66" y="122"/>
                  </a:lnTo>
                  <a:lnTo>
                    <a:pt x="68" y="116"/>
                  </a:lnTo>
                  <a:lnTo>
                    <a:pt x="74" y="100"/>
                  </a:lnTo>
                  <a:lnTo>
                    <a:pt x="74" y="76"/>
                  </a:lnTo>
                  <a:lnTo>
                    <a:pt x="74" y="76"/>
                  </a:lnTo>
                  <a:lnTo>
                    <a:pt x="74" y="50"/>
                  </a:lnTo>
                  <a:lnTo>
                    <a:pt x="70"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2" name="Freeform 2087"/>
            <p:cNvSpPr>
              <a:spLocks/>
            </p:cNvSpPr>
            <p:nvPr/>
          </p:nvSpPr>
          <p:spPr bwMode="auto">
            <a:xfrm>
              <a:off x="4647001"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3" name="Freeform 2088"/>
            <p:cNvSpPr>
              <a:spLocks noEditPoints="1"/>
            </p:cNvSpPr>
            <p:nvPr/>
          </p:nvSpPr>
          <p:spPr bwMode="auto">
            <a:xfrm>
              <a:off x="5012221" y="38671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4" name="Freeform 2089"/>
            <p:cNvSpPr>
              <a:spLocks/>
            </p:cNvSpPr>
            <p:nvPr/>
          </p:nvSpPr>
          <p:spPr bwMode="auto">
            <a:xfrm>
              <a:off x="5234529" y="38735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5" name="Freeform 2091"/>
            <p:cNvSpPr>
              <a:spLocks/>
            </p:cNvSpPr>
            <p:nvPr/>
          </p:nvSpPr>
          <p:spPr bwMode="auto">
            <a:xfrm>
              <a:off x="5329803" y="38735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6" name="Freeform 2092"/>
            <p:cNvSpPr>
              <a:spLocks/>
            </p:cNvSpPr>
            <p:nvPr/>
          </p:nvSpPr>
          <p:spPr bwMode="auto">
            <a:xfrm>
              <a:off x="5329803" y="38735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7" name="Freeform 2093"/>
            <p:cNvSpPr>
              <a:spLocks noEditPoints="1"/>
            </p:cNvSpPr>
            <p:nvPr/>
          </p:nvSpPr>
          <p:spPr bwMode="auto">
            <a:xfrm>
              <a:off x="5704551" y="38671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8" name="Freeform 2094"/>
            <p:cNvSpPr>
              <a:spLocks/>
            </p:cNvSpPr>
            <p:nvPr/>
          </p:nvSpPr>
          <p:spPr bwMode="auto">
            <a:xfrm>
              <a:off x="5914156"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9" name="Freeform 2096"/>
            <p:cNvSpPr>
              <a:spLocks/>
            </p:cNvSpPr>
            <p:nvPr/>
          </p:nvSpPr>
          <p:spPr bwMode="auto">
            <a:xfrm>
              <a:off x="5539408" y="39719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0" name="Freeform 2097"/>
            <p:cNvSpPr>
              <a:spLocks/>
            </p:cNvSpPr>
            <p:nvPr/>
          </p:nvSpPr>
          <p:spPr bwMode="auto">
            <a:xfrm>
              <a:off x="5469540" y="38798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5" name="Freeform 2133"/>
            <p:cNvSpPr>
              <a:spLocks/>
            </p:cNvSpPr>
            <p:nvPr/>
          </p:nvSpPr>
          <p:spPr bwMode="auto">
            <a:xfrm>
              <a:off x="4132517" y="3876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6" name="Freeform 2134"/>
            <p:cNvSpPr>
              <a:spLocks/>
            </p:cNvSpPr>
            <p:nvPr/>
          </p:nvSpPr>
          <p:spPr bwMode="auto">
            <a:xfrm>
              <a:off x="4281780" y="38766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7" name="Freeform 2135"/>
            <p:cNvSpPr>
              <a:spLocks/>
            </p:cNvSpPr>
            <p:nvPr/>
          </p:nvSpPr>
          <p:spPr bwMode="auto">
            <a:xfrm>
              <a:off x="29348" y="3873500"/>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8" name="Freeform 2057"/>
            <p:cNvSpPr>
              <a:spLocks noEditPoints="1"/>
            </p:cNvSpPr>
            <p:nvPr/>
          </p:nvSpPr>
          <p:spPr bwMode="auto">
            <a:xfrm>
              <a:off x="6298431" y="38671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4"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9" name="Freeform 2058"/>
            <p:cNvSpPr>
              <a:spLocks/>
            </p:cNvSpPr>
            <p:nvPr/>
          </p:nvSpPr>
          <p:spPr bwMode="auto">
            <a:xfrm>
              <a:off x="6517563" y="3876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0" name="Freeform 2059"/>
            <p:cNvSpPr>
              <a:spLocks/>
            </p:cNvSpPr>
            <p:nvPr/>
          </p:nvSpPr>
          <p:spPr bwMode="auto">
            <a:xfrm>
              <a:off x="6666827" y="3876675"/>
              <a:ext cx="82572"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1" name="Freeform 2061"/>
            <p:cNvSpPr>
              <a:spLocks/>
            </p:cNvSpPr>
            <p:nvPr/>
          </p:nvSpPr>
          <p:spPr bwMode="auto">
            <a:xfrm>
              <a:off x="6955827" y="3876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2" name="Freeform 2062"/>
            <p:cNvSpPr>
              <a:spLocks/>
            </p:cNvSpPr>
            <p:nvPr/>
          </p:nvSpPr>
          <p:spPr bwMode="auto">
            <a:xfrm>
              <a:off x="7340102"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3" name="Freeform 2063"/>
            <p:cNvSpPr>
              <a:spLocks/>
            </p:cNvSpPr>
            <p:nvPr/>
          </p:nvSpPr>
          <p:spPr bwMode="auto">
            <a:xfrm>
              <a:off x="7486190" y="3876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2065"/>
            <p:cNvSpPr>
              <a:spLocks/>
            </p:cNvSpPr>
            <p:nvPr/>
          </p:nvSpPr>
          <p:spPr bwMode="auto">
            <a:xfrm>
              <a:off x="7784718" y="38766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2068"/>
            <p:cNvSpPr>
              <a:spLocks/>
            </p:cNvSpPr>
            <p:nvPr/>
          </p:nvSpPr>
          <p:spPr bwMode="auto">
            <a:xfrm>
              <a:off x="7200366" y="38735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2069"/>
            <p:cNvSpPr>
              <a:spLocks/>
            </p:cNvSpPr>
            <p:nvPr/>
          </p:nvSpPr>
          <p:spPr bwMode="auto">
            <a:xfrm>
              <a:off x="8292850" y="38735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9" name="Freeform 2070"/>
            <p:cNvSpPr>
              <a:spLocks/>
            </p:cNvSpPr>
            <p:nvPr/>
          </p:nvSpPr>
          <p:spPr bwMode="auto">
            <a:xfrm>
              <a:off x="8292850" y="38735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0" name="Freeform 2071"/>
            <p:cNvSpPr>
              <a:spLocks/>
            </p:cNvSpPr>
            <p:nvPr/>
          </p:nvSpPr>
          <p:spPr bwMode="auto">
            <a:xfrm>
              <a:off x="8388125" y="38735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2072"/>
            <p:cNvSpPr>
              <a:spLocks/>
            </p:cNvSpPr>
            <p:nvPr/>
          </p:nvSpPr>
          <p:spPr bwMode="auto">
            <a:xfrm>
              <a:off x="8388125" y="38735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2074"/>
            <p:cNvSpPr>
              <a:spLocks/>
            </p:cNvSpPr>
            <p:nvPr/>
          </p:nvSpPr>
          <p:spPr bwMode="auto">
            <a:xfrm>
              <a:off x="8673949"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2076"/>
            <p:cNvSpPr>
              <a:spLocks/>
            </p:cNvSpPr>
            <p:nvPr/>
          </p:nvSpPr>
          <p:spPr bwMode="auto">
            <a:xfrm>
              <a:off x="9201137"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2077"/>
            <p:cNvSpPr>
              <a:spLocks/>
            </p:cNvSpPr>
            <p:nvPr/>
          </p:nvSpPr>
          <p:spPr bwMode="auto">
            <a:xfrm>
              <a:off x="9347225" y="3876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2078"/>
            <p:cNvSpPr>
              <a:spLocks/>
            </p:cNvSpPr>
            <p:nvPr/>
          </p:nvSpPr>
          <p:spPr bwMode="auto">
            <a:xfrm>
              <a:off x="9496488" y="38766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6" name="Freeform 2079"/>
            <p:cNvSpPr>
              <a:spLocks noEditPoints="1"/>
            </p:cNvSpPr>
            <p:nvPr/>
          </p:nvSpPr>
          <p:spPr bwMode="auto">
            <a:xfrm>
              <a:off x="9642577" y="38671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2080"/>
            <p:cNvSpPr>
              <a:spLocks noEditPoints="1"/>
            </p:cNvSpPr>
            <p:nvPr/>
          </p:nvSpPr>
          <p:spPr bwMode="auto">
            <a:xfrm>
              <a:off x="9861709" y="38671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2081"/>
            <p:cNvSpPr>
              <a:spLocks/>
            </p:cNvSpPr>
            <p:nvPr/>
          </p:nvSpPr>
          <p:spPr bwMode="auto">
            <a:xfrm>
              <a:off x="8966125" y="38735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2082"/>
            <p:cNvSpPr>
              <a:spLocks/>
            </p:cNvSpPr>
            <p:nvPr/>
          </p:nvSpPr>
          <p:spPr bwMode="auto">
            <a:xfrm>
              <a:off x="8966125" y="38735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2083"/>
            <p:cNvSpPr>
              <a:spLocks/>
            </p:cNvSpPr>
            <p:nvPr/>
          </p:nvSpPr>
          <p:spPr bwMode="auto">
            <a:xfrm>
              <a:off x="9061400" y="38735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2084"/>
            <p:cNvSpPr>
              <a:spLocks/>
            </p:cNvSpPr>
            <p:nvPr/>
          </p:nvSpPr>
          <p:spPr bwMode="auto">
            <a:xfrm>
              <a:off x="9061400" y="38735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2" name="Freeform 2085"/>
            <p:cNvSpPr>
              <a:spLocks noEditPoints="1"/>
            </p:cNvSpPr>
            <p:nvPr/>
          </p:nvSpPr>
          <p:spPr bwMode="auto">
            <a:xfrm>
              <a:off x="10540130" y="38639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3" name="Freeform 2086"/>
            <p:cNvSpPr>
              <a:spLocks noEditPoints="1"/>
            </p:cNvSpPr>
            <p:nvPr/>
          </p:nvSpPr>
          <p:spPr bwMode="auto">
            <a:xfrm>
              <a:off x="10897308" y="3867150"/>
              <a:ext cx="158791"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4 w 100"/>
                <a:gd name="T45" fmla="*/ 26 h 150"/>
                <a:gd name="T46" fmla="*/ 28 w 100"/>
                <a:gd name="T47" fmla="*/ 40 h 150"/>
                <a:gd name="T48" fmla="*/ 24 w 100"/>
                <a:gd name="T49" fmla="*/ 76 h 150"/>
                <a:gd name="T50" fmla="*/ 26 w 100"/>
                <a:gd name="T51" fmla="*/ 100 h 150"/>
                <a:gd name="T52" fmla="*/ 32 w 100"/>
                <a:gd name="T53" fmla="*/ 116 h 150"/>
                <a:gd name="T54" fmla="*/ 40 w 100"/>
                <a:gd name="T55" fmla="*/ 126 h 150"/>
                <a:gd name="T56" fmla="*/ 50 w 100"/>
                <a:gd name="T57" fmla="*/ 130 h 150"/>
                <a:gd name="T58" fmla="*/ 56 w 100"/>
                <a:gd name="T59" fmla="*/ 130 h 150"/>
                <a:gd name="T60" fmla="*/ 66 w 100"/>
                <a:gd name="T61" fmla="*/ 122 h 150"/>
                <a:gd name="T62" fmla="*/ 74 w 100"/>
                <a:gd name="T63" fmla="*/ 100 h 150"/>
                <a:gd name="T64" fmla="*/ 74 w 100"/>
                <a:gd name="T65" fmla="*/ 76 h 150"/>
                <a:gd name="T66" fmla="*/ 70 w 100"/>
                <a:gd name="T67" fmla="*/ 32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38"/>
                  </a:lnTo>
                  <a:lnTo>
                    <a:pt x="14" y="130"/>
                  </a:lnTo>
                  <a:lnTo>
                    <a:pt x="14" y="130"/>
                  </a:lnTo>
                  <a:lnTo>
                    <a:pt x="8" y="120"/>
                  </a:lnTo>
                  <a:lnTo>
                    <a:pt x="4" y="108"/>
                  </a:lnTo>
                  <a:lnTo>
                    <a:pt x="2" y="94"/>
                  </a:lnTo>
                  <a:lnTo>
                    <a:pt x="0" y="78"/>
                  </a:lnTo>
                  <a:lnTo>
                    <a:pt x="0" y="78"/>
                  </a:lnTo>
                  <a:lnTo>
                    <a:pt x="2" y="58"/>
                  </a:lnTo>
                  <a:lnTo>
                    <a:pt x="4" y="44"/>
                  </a:lnTo>
                  <a:lnTo>
                    <a:pt x="8" y="30"/>
                  </a:lnTo>
                  <a:lnTo>
                    <a:pt x="14" y="18"/>
                  </a:lnTo>
                  <a:lnTo>
                    <a:pt x="14" y="18"/>
                  </a:lnTo>
                  <a:lnTo>
                    <a:pt x="20" y="10"/>
                  </a:lnTo>
                  <a:lnTo>
                    <a:pt x="30" y="4"/>
                  </a:lnTo>
                  <a:lnTo>
                    <a:pt x="40" y="0"/>
                  </a:lnTo>
                  <a:lnTo>
                    <a:pt x="52" y="0"/>
                  </a:lnTo>
                  <a:lnTo>
                    <a:pt x="52" y="0"/>
                  </a:lnTo>
                  <a:lnTo>
                    <a:pt x="64" y="0"/>
                  </a:lnTo>
                  <a:lnTo>
                    <a:pt x="72" y="4"/>
                  </a:lnTo>
                  <a:lnTo>
                    <a:pt x="80"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40" y="22"/>
                  </a:lnTo>
                  <a:lnTo>
                    <a:pt x="34" y="26"/>
                  </a:lnTo>
                  <a:lnTo>
                    <a:pt x="32" y="32"/>
                  </a:lnTo>
                  <a:lnTo>
                    <a:pt x="28" y="40"/>
                  </a:lnTo>
                  <a:lnTo>
                    <a:pt x="26" y="50"/>
                  </a:lnTo>
                  <a:lnTo>
                    <a:pt x="24" y="76"/>
                  </a:lnTo>
                  <a:lnTo>
                    <a:pt x="24" y="76"/>
                  </a:lnTo>
                  <a:lnTo>
                    <a:pt x="26" y="100"/>
                  </a:lnTo>
                  <a:lnTo>
                    <a:pt x="28" y="108"/>
                  </a:lnTo>
                  <a:lnTo>
                    <a:pt x="32" y="116"/>
                  </a:lnTo>
                  <a:lnTo>
                    <a:pt x="34" y="122"/>
                  </a:lnTo>
                  <a:lnTo>
                    <a:pt x="40" y="126"/>
                  </a:lnTo>
                  <a:lnTo>
                    <a:pt x="44" y="130"/>
                  </a:lnTo>
                  <a:lnTo>
                    <a:pt x="50" y="130"/>
                  </a:lnTo>
                  <a:lnTo>
                    <a:pt x="50" y="130"/>
                  </a:lnTo>
                  <a:lnTo>
                    <a:pt x="56" y="130"/>
                  </a:lnTo>
                  <a:lnTo>
                    <a:pt x="62" y="126"/>
                  </a:lnTo>
                  <a:lnTo>
                    <a:pt x="66" y="122"/>
                  </a:lnTo>
                  <a:lnTo>
                    <a:pt x="68" y="116"/>
                  </a:lnTo>
                  <a:lnTo>
                    <a:pt x="74" y="100"/>
                  </a:lnTo>
                  <a:lnTo>
                    <a:pt x="74" y="76"/>
                  </a:lnTo>
                  <a:lnTo>
                    <a:pt x="74" y="76"/>
                  </a:lnTo>
                  <a:lnTo>
                    <a:pt x="74" y="50"/>
                  </a:lnTo>
                  <a:lnTo>
                    <a:pt x="70"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4" name="Freeform 2088"/>
            <p:cNvSpPr>
              <a:spLocks noEditPoints="1"/>
            </p:cNvSpPr>
            <p:nvPr/>
          </p:nvSpPr>
          <p:spPr bwMode="auto">
            <a:xfrm>
              <a:off x="11109809" y="38671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5" name="Freeform 2089"/>
            <p:cNvSpPr>
              <a:spLocks/>
            </p:cNvSpPr>
            <p:nvPr/>
          </p:nvSpPr>
          <p:spPr bwMode="auto">
            <a:xfrm>
              <a:off x="11332117" y="38735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6" name="Freeform 2090"/>
            <p:cNvSpPr>
              <a:spLocks/>
            </p:cNvSpPr>
            <p:nvPr/>
          </p:nvSpPr>
          <p:spPr bwMode="auto">
            <a:xfrm>
              <a:off x="11332117" y="38735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7" name="Freeform 2091"/>
            <p:cNvSpPr>
              <a:spLocks/>
            </p:cNvSpPr>
            <p:nvPr/>
          </p:nvSpPr>
          <p:spPr bwMode="auto">
            <a:xfrm>
              <a:off x="11427391" y="38735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8" name="Freeform 2092"/>
            <p:cNvSpPr>
              <a:spLocks/>
            </p:cNvSpPr>
            <p:nvPr/>
          </p:nvSpPr>
          <p:spPr bwMode="auto">
            <a:xfrm>
              <a:off x="11427391" y="38735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9" name="Freeform 2093"/>
            <p:cNvSpPr>
              <a:spLocks noEditPoints="1"/>
            </p:cNvSpPr>
            <p:nvPr/>
          </p:nvSpPr>
          <p:spPr bwMode="auto">
            <a:xfrm>
              <a:off x="11802139" y="38671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0" name="Freeform 2094"/>
            <p:cNvSpPr>
              <a:spLocks/>
            </p:cNvSpPr>
            <p:nvPr/>
          </p:nvSpPr>
          <p:spPr bwMode="auto">
            <a:xfrm>
              <a:off x="12011743"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1" name="Freeform 2096"/>
            <p:cNvSpPr>
              <a:spLocks/>
            </p:cNvSpPr>
            <p:nvPr/>
          </p:nvSpPr>
          <p:spPr bwMode="auto">
            <a:xfrm>
              <a:off x="11636996" y="39719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2" name="Freeform 2097"/>
            <p:cNvSpPr>
              <a:spLocks/>
            </p:cNvSpPr>
            <p:nvPr/>
          </p:nvSpPr>
          <p:spPr bwMode="auto">
            <a:xfrm>
              <a:off x="11567128" y="38798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7" name="Freeform 2132"/>
            <p:cNvSpPr>
              <a:spLocks/>
            </p:cNvSpPr>
            <p:nvPr/>
          </p:nvSpPr>
          <p:spPr bwMode="auto">
            <a:xfrm>
              <a:off x="10084016" y="3876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8" name="Freeform 2133"/>
            <p:cNvSpPr>
              <a:spLocks/>
            </p:cNvSpPr>
            <p:nvPr/>
          </p:nvSpPr>
          <p:spPr bwMode="auto">
            <a:xfrm>
              <a:off x="10230105" y="3876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9" name="Freeform 2134"/>
            <p:cNvSpPr>
              <a:spLocks/>
            </p:cNvSpPr>
            <p:nvPr/>
          </p:nvSpPr>
          <p:spPr bwMode="auto">
            <a:xfrm>
              <a:off x="10379368" y="38766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Freeform 2058"/>
            <p:cNvSpPr>
              <a:spLocks/>
            </p:cNvSpPr>
            <p:nvPr/>
          </p:nvSpPr>
          <p:spPr bwMode="auto">
            <a:xfrm>
              <a:off x="419975" y="42195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9" name="Freeform 2059"/>
            <p:cNvSpPr>
              <a:spLocks/>
            </p:cNvSpPr>
            <p:nvPr/>
          </p:nvSpPr>
          <p:spPr bwMode="auto">
            <a:xfrm>
              <a:off x="569239" y="4219575"/>
              <a:ext cx="82572"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0" name="Freeform 2060"/>
            <p:cNvSpPr>
              <a:spLocks/>
            </p:cNvSpPr>
            <p:nvPr/>
          </p:nvSpPr>
          <p:spPr bwMode="auto">
            <a:xfrm>
              <a:off x="715327" y="42195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1" name="Freeform 2061"/>
            <p:cNvSpPr>
              <a:spLocks/>
            </p:cNvSpPr>
            <p:nvPr/>
          </p:nvSpPr>
          <p:spPr bwMode="auto">
            <a:xfrm>
              <a:off x="858239" y="42195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2" name="Freeform 2062"/>
            <p:cNvSpPr>
              <a:spLocks/>
            </p:cNvSpPr>
            <p:nvPr/>
          </p:nvSpPr>
          <p:spPr bwMode="auto">
            <a:xfrm>
              <a:off x="1242514"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3" name="Freeform 2063"/>
            <p:cNvSpPr>
              <a:spLocks/>
            </p:cNvSpPr>
            <p:nvPr/>
          </p:nvSpPr>
          <p:spPr bwMode="auto">
            <a:xfrm>
              <a:off x="1388602" y="42195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4" name="Freeform 2064"/>
            <p:cNvSpPr>
              <a:spLocks/>
            </p:cNvSpPr>
            <p:nvPr/>
          </p:nvSpPr>
          <p:spPr bwMode="auto">
            <a:xfrm>
              <a:off x="1537866"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5" name="Freeform 2068"/>
            <p:cNvSpPr>
              <a:spLocks/>
            </p:cNvSpPr>
            <p:nvPr/>
          </p:nvSpPr>
          <p:spPr bwMode="auto">
            <a:xfrm>
              <a:off x="1102778" y="42164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6" name="Freeform 2069"/>
            <p:cNvSpPr>
              <a:spLocks/>
            </p:cNvSpPr>
            <p:nvPr/>
          </p:nvSpPr>
          <p:spPr bwMode="auto">
            <a:xfrm>
              <a:off x="2195262" y="42164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7" name="Freeform 2070"/>
            <p:cNvSpPr>
              <a:spLocks/>
            </p:cNvSpPr>
            <p:nvPr/>
          </p:nvSpPr>
          <p:spPr bwMode="auto">
            <a:xfrm>
              <a:off x="2195262" y="42164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8" name="Freeform 2071"/>
            <p:cNvSpPr>
              <a:spLocks/>
            </p:cNvSpPr>
            <p:nvPr/>
          </p:nvSpPr>
          <p:spPr bwMode="auto">
            <a:xfrm>
              <a:off x="2290537" y="42164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9" name="Freeform 2072"/>
            <p:cNvSpPr>
              <a:spLocks/>
            </p:cNvSpPr>
            <p:nvPr/>
          </p:nvSpPr>
          <p:spPr bwMode="auto">
            <a:xfrm>
              <a:off x="2290537" y="42164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0" name="Freeform 2073"/>
            <p:cNvSpPr>
              <a:spLocks/>
            </p:cNvSpPr>
            <p:nvPr/>
          </p:nvSpPr>
          <p:spPr bwMode="auto">
            <a:xfrm>
              <a:off x="2430273"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1" name="Freeform 2075"/>
            <p:cNvSpPr>
              <a:spLocks/>
            </p:cNvSpPr>
            <p:nvPr/>
          </p:nvSpPr>
          <p:spPr bwMode="auto">
            <a:xfrm>
              <a:off x="2722449"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10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2" name="Freeform 2076"/>
            <p:cNvSpPr>
              <a:spLocks/>
            </p:cNvSpPr>
            <p:nvPr/>
          </p:nvSpPr>
          <p:spPr bwMode="auto">
            <a:xfrm>
              <a:off x="3103549"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3" name="Freeform 2077"/>
            <p:cNvSpPr>
              <a:spLocks/>
            </p:cNvSpPr>
            <p:nvPr/>
          </p:nvSpPr>
          <p:spPr bwMode="auto">
            <a:xfrm>
              <a:off x="3249637" y="42195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4" name="Freeform 2078"/>
            <p:cNvSpPr>
              <a:spLocks/>
            </p:cNvSpPr>
            <p:nvPr/>
          </p:nvSpPr>
          <p:spPr bwMode="auto">
            <a:xfrm>
              <a:off x="3398901" y="42195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5" name="Freeform 2079"/>
            <p:cNvSpPr>
              <a:spLocks noEditPoints="1"/>
            </p:cNvSpPr>
            <p:nvPr/>
          </p:nvSpPr>
          <p:spPr bwMode="auto">
            <a:xfrm>
              <a:off x="3544989" y="42100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6" name="Freeform 2080"/>
            <p:cNvSpPr>
              <a:spLocks noEditPoints="1"/>
            </p:cNvSpPr>
            <p:nvPr/>
          </p:nvSpPr>
          <p:spPr bwMode="auto">
            <a:xfrm>
              <a:off x="3764121" y="42100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7" name="Freeform 2082"/>
            <p:cNvSpPr>
              <a:spLocks/>
            </p:cNvSpPr>
            <p:nvPr/>
          </p:nvSpPr>
          <p:spPr bwMode="auto">
            <a:xfrm>
              <a:off x="2868537" y="42164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8" name="Freeform 2084"/>
            <p:cNvSpPr>
              <a:spLocks/>
            </p:cNvSpPr>
            <p:nvPr/>
          </p:nvSpPr>
          <p:spPr bwMode="auto">
            <a:xfrm>
              <a:off x="2963812" y="42164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9" name="Freeform 2085"/>
            <p:cNvSpPr>
              <a:spLocks noEditPoints="1"/>
            </p:cNvSpPr>
            <p:nvPr/>
          </p:nvSpPr>
          <p:spPr bwMode="auto">
            <a:xfrm>
              <a:off x="4442542" y="42068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0" name="Freeform 2086"/>
            <p:cNvSpPr>
              <a:spLocks noEditPoints="1"/>
            </p:cNvSpPr>
            <p:nvPr/>
          </p:nvSpPr>
          <p:spPr bwMode="auto">
            <a:xfrm>
              <a:off x="4807762" y="4206875"/>
              <a:ext cx="158791"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4 w 100"/>
                <a:gd name="T45" fmla="*/ 26 h 150"/>
                <a:gd name="T46" fmla="*/ 28 w 100"/>
                <a:gd name="T47" fmla="*/ 40 h 150"/>
                <a:gd name="T48" fmla="*/ 24 w 100"/>
                <a:gd name="T49" fmla="*/ 76 h 150"/>
                <a:gd name="T50" fmla="*/ 26 w 100"/>
                <a:gd name="T51" fmla="*/ 100 h 150"/>
                <a:gd name="T52" fmla="*/ 32 w 100"/>
                <a:gd name="T53" fmla="*/ 116 h 150"/>
                <a:gd name="T54" fmla="*/ 40 w 100"/>
                <a:gd name="T55" fmla="*/ 126 h 150"/>
                <a:gd name="T56" fmla="*/ 50 w 100"/>
                <a:gd name="T57" fmla="*/ 130 h 150"/>
                <a:gd name="T58" fmla="*/ 56 w 100"/>
                <a:gd name="T59" fmla="*/ 130 h 150"/>
                <a:gd name="T60" fmla="*/ 66 w 100"/>
                <a:gd name="T61" fmla="*/ 122 h 150"/>
                <a:gd name="T62" fmla="*/ 74 w 100"/>
                <a:gd name="T63" fmla="*/ 100 h 150"/>
                <a:gd name="T64" fmla="*/ 74 w 100"/>
                <a:gd name="T65" fmla="*/ 76 h 150"/>
                <a:gd name="T66" fmla="*/ 70 w 100"/>
                <a:gd name="T67" fmla="*/ 32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38"/>
                  </a:lnTo>
                  <a:lnTo>
                    <a:pt x="14" y="130"/>
                  </a:lnTo>
                  <a:lnTo>
                    <a:pt x="14" y="130"/>
                  </a:lnTo>
                  <a:lnTo>
                    <a:pt x="8" y="120"/>
                  </a:lnTo>
                  <a:lnTo>
                    <a:pt x="4" y="108"/>
                  </a:lnTo>
                  <a:lnTo>
                    <a:pt x="2" y="94"/>
                  </a:lnTo>
                  <a:lnTo>
                    <a:pt x="0" y="78"/>
                  </a:lnTo>
                  <a:lnTo>
                    <a:pt x="0" y="78"/>
                  </a:lnTo>
                  <a:lnTo>
                    <a:pt x="2" y="58"/>
                  </a:lnTo>
                  <a:lnTo>
                    <a:pt x="4" y="44"/>
                  </a:lnTo>
                  <a:lnTo>
                    <a:pt x="8" y="30"/>
                  </a:lnTo>
                  <a:lnTo>
                    <a:pt x="14" y="18"/>
                  </a:lnTo>
                  <a:lnTo>
                    <a:pt x="14" y="18"/>
                  </a:lnTo>
                  <a:lnTo>
                    <a:pt x="20" y="10"/>
                  </a:lnTo>
                  <a:lnTo>
                    <a:pt x="30" y="4"/>
                  </a:lnTo>
                  <a:lnTo>
                    <a:pt x="40" y="0"/>
                  </a:lnTo>
                  <a:lnTo>
                    <a:pt x="52" y="0"/>
                  </a:lnTo>
                  <a:lnTo>
                    <a:pt x="52" y="0"/>
                  </a:lnTo>
                  <a:lnTo>
                    <a:pt x="64" y="0"/>
                  </a:lnTo>
                  <a:lnTo>
                    <a:pt x="72" y="4"/>
                  </a:lnTo>
                  <a:lnTo>
                    <a:pt x="80"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40" y="22"/>
                  </a:lnTo>
                  <a:lnTo>
                    <a:pt x="34" y="26"/>
                  </a:lnTo>
                  <a:lnTo>
                    <a:pt x="32" y="32"/>
                  </a:lnTo>
                  <a:lnTo>
                    <a:pt x="28" y="40"/>
                  </a:lnTo>
                  <a:lnTo>
                    <a:pt x="26" y="50"/>
                  </a:lnTo>
                  <a:lnTo>
                    <a:pt x="24" y="76"/>
                  </a:lnTo>
                  <a:lnTo>
                    <a:pt x="24" y="76"/>
                  </a:lnTo>
                  <a:lnTo>
                    <a:pt x="26" y="100"/>
                  </a:lnTo>
                  <a:lnTo>
                    <a:pt x="28" y="108"/>
                  </a:lnTo>
                  <a:lnTo>
                    <a:pt x="32" y="116"/>
                  </a:lnTo>
                  <a:lnTo>
                    <a:pt x="34" y="122"/>
                  </a:lnTo>
                  <a:lnTo>
                    <a:pt x="40" y="126"/>
                  </a:lnTo>
                  <a:lnTo>
                    <a:pt x="44" y="130"/>
                  </a:lnTo>
                  <a:lnTo>
                    <a:pt x="50" y="130"/>
                  </a:lnTo>
                  <a:lnTo>
                    <a:pt x="50" y="130"/>
                  </a:lnTo>
                  <a:lnTo>
                    <a:pt x="56" y="130"/>
                  </a:lnTo>
                  <a:lnTo>
                    <a:pt x="62" y="126"/>
                  </a:lnTo>
                  <a:lnTo>
                    <a:pt x="66" y="122"/>
                  </a:lnTo>
                  <a:lnTo>
                    <a:pt x="68" y="116"/>
                  </a:lnTo>
                  <a:lnTo>
                    <a:pt x="74" y="100"/>
                  </a:lnTo>
                  <a:lnTo>
                    <a:pt x="74" y="76"/>
                  </a:lnTo>
                  <a:lnTo>
                    <a:pt x="74" y="76"/>
                  </a:lnTo>
                  <a:lnTo>
                    <a:pt x="74" y="50"/>
                  </a:lnTo>
                  <a:lnTo>
                    <a:pt x="70"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1" name="Freeform 2087"/>
            <p:cNvSpPr>
              <a:spLocks/>
            </p:cNvSpPr>
            <p:nvPr/>
          </p:nvSpPr>
          <p:spPr bwMode="auto">
            <a:xfrm>
              <a:off x="4647001"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2" name="Freeform 2088"/>
            <p:cNvSpPr>
              <a:spLocks noEditPoints="1"/>
            </p:cNvSpPr>
            <p:nvPr/>
          </p:nvSpPr>
          <p:spPr bwMode="auto">
            <a:xfrm>
              <a:off x="5012221" y="42100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Freeform 2089"/>
            <p:cNvSpPr>
              <a:spLocks/>
            </p:cNvSpPr>
            <p:nvPr/>
          </p:nvSpPr>
          <p:spPr bwMode="auto">
            <a:xfrm>
              <a:off x="5234529" y="42164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4" name="Freeform 2091"/>
            <p:cNvSpPr>
              <a:spLocks/>
            </p:cNvSpPr>
            <p:nvPr/>
          </p:nvSpPr>
          <p:spPr bwMode="auto">
            <a:xfrm>
              <a:off x="5329803" y="42164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5" name="Freeform 2092"/>
            <p:cNvSpPr>
              <a:spLocks/>
            </p:cNvSpPr>
            <p:nvPr/>
          </p:nvSpPr>
          <p:spPr bwMode="auto">
            <a:xfrm>
              <a:off x="5329803" y="42164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6" name="Freeform 2093"/>
            <p:cNvSpPr>
              <a:spLocks noEditPoints="1"/>
            </p:cNvSpPr>
            <p:nvPr/>
          </p:nvSpPr>
          <p:spPr bwMode="auto">
            <a:xfrm>
              <a:off x="5704551" y="42100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7" name="Freeform 2094"/>
            <p:cNvSpPr>
              <a:spLocks/>
            </p:cNvSpPr>
            <p:nvPr/>
          </p:nvSpPr>
          <p:spPr bwMode="auto">
            <a:xfrm>
              <a:off x="5914156"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8" name="Freeform 2096"/>
            <p:cNvSpPr>
              <a:spLocks/>
            </p:cNvSpPr>
            <p:nvPr/>
          </p:nvSpPr>
          <p:spPr bwMode="auto">
            <a:xfrm>
              <a:off x="5539408" y="43148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9" name="Freeform 2097"/>
            <p:cNvSpPr>
              <a:spLocks/>
            </p:cNvSpPr>
            <p:nvPr/>
          </p:nvSpPr>
          <p:spPr bwMode="auto">
            <a:xfrm>
              <a:off x="5469540" y="42227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2133"/>
            <p:cNvSpPr>
              <a:spLocks/>
            </p:cNvSpPr>
            <p:nvPr/>
          </p:nvSpPr>
          <p:spPr bwMode="auto">
            <a:xfrm>
              <a:off x="4132517" y="42195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2134"/>
            <p:cNvSpPr>
              <a:spLocks/>
            </p:cNvSpPr>
            <p:nvPr/>
          </p:nvSpPr>
          <p:spPr bwMode="auto">
            <a:xfrm>
              <a:off x="4281780" y="42195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Freeform 2135"/>
            <p:cNvSpPr>
              <a:spLocks/>
            </p:cNvSpPr>
            <p:nvPr/>
          </p:nvSpPr>
          <p:spPr bwMode="auto">
            <a:xfrm>
              <a:off x="29348" y="4216400"/>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Freeform 2057"/>
            <p:cNvSpPr>
              <a:spLocks noEditPoints="1"/>
            </p:cNvSpPr>
            <p:nvPr/>
          </p:nvSpPr>
          <p:spPr bwMode="auto">
            <a:xfrm>
              <a:off x="6298431" y="42100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4"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8" name="Freeform 2058"/>
            <p:cNvSpPr>
              <a:spLocks/>
            </p:cNvSpPr>
            <p:nvPr/>
          </p:nvSpPr>
          <p:spPr bwMode="auto">
            <a:xfrm>
              <a:off x="6517563" y="42195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9" name="Freeform 2059"/>
            <p:cNvSpPr>
              <a:spLocks/>
            </p:cNvSpPr>
            <p:nvPr/>
          </p:nvSpPr>
          <p:spPr bwMode="auto">
            <a:xfrm>
              <a:off x="6666827" y="4219575"/>
              <a:ext cx="82572"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0" name="Freeform 2061"/>
            <p:cNvSpPr>
              <a:spLocks/>
            </p:cNvSpPr>
            <p:nvPr/>
          </p:nvSpPr>
          <p:spPr bwMode="auto">
            <a:xfrm>
              <a:off x="6955827" y="42195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1" name="Freeform 2062"/>
            <p:cNvSpPr>
              <a:spLocks/>
            </p:cNvSpPr>
            <p:nvPr/>
          </p:nvSpPr>
          <p:spPr bwMode="auto">
            <a:xfrm>
              <a:off x="7340102"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2" name="Freeform 2063"/>
            <p:cNvSpPr>
              <a:spLocks/>
            </p:cNvSpPr>
            <p:nvPr/>
          </p:nvSpPr>
          <p:spPr bwMode="auto">
            <a:xfrm>
              <a:off x="7486190" y="42195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3" name="Freeform 2065"/>
            <p:cNvSpPr>
              <a:spLocks/>
            </p:cNvSpPr>
            <p:nvPr/>
          </p:nvSpPr>
          <p:spPr bwMode="auto">
            <a:xfrm>
              <a:off x="7784718" y="42195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6" name="Freeform 2068"/>
            <p:cNvSpPr>
              <a:spLocks/>
            </p:cNvSpPr>
            <p:nvPr/>
          </p:nvSpPr>
          <p:spPr bwMode="auto">
            <a:xfrm>
              <a:off x="7200366" y="42164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7" name="Freeform 2069"/>
            <p:cNvSpPr>
              <a:spLocks/>
            </p:cNvSpPr>
            <p:nvPr/>
          </p:nvSpPr>
          <p:spPr bwMode="auto">
            <a:xfrm>
              <a:off x="8292850" y="42164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Freeform 2070"/>
            <p:cNvSpPr>
              <a:spLocks/>
            </p:cNvSpPr>
            <p:nvPr/>
          </p:nvSpPr>
          <p:spPr bwMode="auto">
            <a:xfrm>
              <a:off x="8292850" y="42164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2071"/>
            <p:cNvSpPr>
              <a:spLocks/>
            </p:cNvSpPr>
            <p:nvPr/>
          </p:nvSpPr>
          <p:spPr bwMode="auto">
            <a:xfrm>
              <a:off x="8388125" y="42164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0" name="Freeform 2072"/>
            <p:cNvSpPr>
              <a:spLocks/>
            </p:cNvSpPr>
            <p:nvPr/>
          </p:nvSpPr>
          <p:spPr bwMode="auto">
            <a:xfrm>
              <a:off x="8388125" y="42164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1" name="Freeform 2074"/>
            <p:cNvSpPr>
              <a:spLocks/>
            </p:cNvSpPr>
            <p:nvPr/>
          </p:nvSpPr>
          <p:spPr bwMode="auto">
            <a:xfrm>
              <a:off x="8673949"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2" name="Freeform 2076"/>
            <p:cNvSpPr>
              <a:spLocks/>
            </p:cNvSpPr>
            <p:nvPr/>
          </p:nvSpPr>
          <p:spPr bwMode="auto">
            <a:xfrm>
              <a:off x="9201137"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3" name="Freeform 2077"/>
            <p:cNvSpPr>
              <a:spLocks/>
            </p:cNvSpPr>
            <p:nvPr/>
          </p:nvSpPr>
          <p:spPr bwMode="auto">
            <a:xfrm>
              <a:off x="9347225" y="42195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4" name="Freeform 2078"/>
            <p:cNvSpPr>
              <a:spLocks/>
            </p:cNvSpPr>
            <p:nvPr/>
          </p:nvSpPr>
          <p:spPr bwMode="auto">
            <a:xfrm>
              <a:off x="9496488" y="42195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5" name="Freeform 2079"/>
            <p:cNvSpPr>
              <a:spLocks noEditPoints="1"/>
            </p:cNvSpPr>
            <p:nvPr/>
          </p:nvSpPr>
          <p:spPr bwMode="auto">
            <a:xfrm>
              <a:off x="9642577" y="42100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6" name="Freeform 2080"/>
            <p:cNvSpPr>
              <a:spLocks noEditPoints="1"/>
            </p:cNvSpPr>
            <p:nvPr/>
          </p:nvSpPr>
          <p:spPr bwMode="auto">
            <a:xfrm>
              <a:off x="9861709" y="42100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7" name="Freeform 2081"/>
            <p:cNvSpPr>
              <a:spLocks/>
            </p:cNvSpPr>
            <p:nvPr/>
          </p:nvSpPr>
          <p:spPr bwMode="auto">
            <a:xfrm>
              <a:off x="8966125" y="42164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Freeform 2082"/>
            <p:cNvSpPr>
              <a:spLocks/>
            </p:cNvSpPr>
            <p:nvPr/>
          </p:nvSpPr>
          <p:spPr bwMode="auto">
            <a:xfrm>
              <a:off x="8966125" y="42164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9" name="Freeform 2083"/>
            <p:cNvSpPr>
              <a:spLocks/>
            </p:cNvSpPr>
            <p:nvPr/>
          </p:nvSpPr>
          <p:spPr bwMode="auto">
            <a:xfrm>
              <a:off x="9061400" y="42164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0" name="Freeform 2084"/>
            <p:cNvSpPr>
              <a:spLocks/>
            </p:cNvSpPr>
            <p:nvPr/>
          </p:nvSpPr>
          <p:spPr bwMode="auto">
            <a:xfrm>
              <a:off x="9061400" y="42164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1" name="Freeform 2085"/>
            <p:cNvSpPr>
              <a:spLocks noEditPoints="1"/>
            </p:cNvSpPr>
            <p:nvPr/>
          </p:nvSpPr>
          <p:spPr bwMode="auto">
            <a:xfrm>
              <a:off x="10540130" y="42068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2" name="Freeform 2086"/>
            <p:cNvSpPr>
              <a:spLocks noEditPoints="1"/>
            </p:cNvSpPr>
            <p:nvPr/>
          </p:nvSpPr>
          <p:spPr bwMode="auto">
            <a:xfrm>
              <a:off x="10897308" y="4210050"/>
              <a:ext cx="158791"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4 w 100"/>
                <a:gd name="T45" fmla="*/ 26 h 150"/>
                <a:gd name="T46" fmla="*/ 28 w 100"/>
                <a:gd name="T47" fmla="*/ 40 h 150"/>
                <a:gd name="T48" fmla="*/ 24 w 100"/>
                <a:gd name="T49" fmla="*/ 76 h 150"/>
                <a:gd name="T50" fmla="*/ 26 w 100"/>
                <a:gd name="T51" fmla="*/ 100 h 150"/>
                <a:gd name="T52" fmla="*/ 32 w 100"/>
                <a:gd name="T53" fmla="*/ 116 h 150"/>
                <a:gd name="T54" fmla="*/ 40 w 100"/>
                <a:gd name="T55" fmla="*/ 126 h 150"/>
                <a:gd name="T56" fmla="*/ 50 w 100"/>
                <a:gd name="T57" fmla="*/ 130 h 150"/>
                <a:gd name="T58" fmla="*/ 56 w 100"/>
                <a:gd name="T59" fmla="*/ 130 h 150"/>
                <a:gd name="T60" fmla="*/ 66 w 100"/>
                <a:gd name="T61" fmla="*/ 122 h 150"/>
                <a:gd name="T62" fmla="*/ 74 w 100"/>
                <a:gd name="T63" fmla="*/ 100 h 150"/>
                <a:gd name="T64" fmla="*/ 74 w 100"/>
                <a:gd name="T65" fmla="*/ 76 h 150"/>
                <a:gd name="T66" fmla="*/ 70 w 100"/>
                <a:gd name="T67" fmla="*/ 32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38"/>
                  </a:lnTo>
                  <a:lnTo>
                    <a:pt x="14" y="130"/>
                  </a:lnTo>
                  <a:lnTo>
                    <a:pt x="14" y="130"/>
                  </a:lnTo>
                  <a:lnTo>
                    <a:pt x="8" y="120"/>
                  </a:lnTo>
                  <a:lnTo>
                    <a:pt x="4" y="108"/>
                  </a:lnTo>
                  <a:lnTo>
                    <a:pt x="2" y="94"/>
                  </a:lnTo>
                  <a:lnTo>
                    <a:pt x="0" y="78"/>
                  </a:lnTo>
                  <a:lnTo>
                    <a:pt x="0" y="78"/>
                  </a:lnTo>
                  <a:lnTo>
                    <a:pt x="2" y="58"/>
                  </a:lnTo>
                  <a:lnTo>
                    <a:pt x="4" y="44"/>
                  </a:lnTo>
                  <a:lnTo>
                    <a:pt x="8" y="30"/>
                  </a:lnTo>
                  <a:lnTo>
                    <a:pt x="14" y="18"/>
                  </a:lnTo>
                  <a:lnTo>
                    <a:pt x="14" y="18"/>
                  </a:lnTo>
                  <a:lnTo>
                    <a:pt x="20" y="10"/>
                  </a:lnTo>
                  <a:lnTo>
                    <a:pt x="30" y="4"/>
                  </a:lnTo>
                  <a:lnTo>
                    <a:pt x="40" y="0"/>
                  </a:lnTo>
                  <a:lnTo>
                    <a:pt x="52" y="0"/>
                  </a:lnTo>
                  <a:lnTo>
                    <a:pt x="52" y="0"/>
                  </a:lnTo>
                  <a:lnTo>
                    <a:pt x="64" y="0"/>
                  </a:lnTo>
                  <a:lnTo>
                    <a:pt x="72" y="4"/>
                  </a:lnTo>
                  <a:lnTo>
                    <a:pt x="80"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40" y="22"/>
                  </a:lnTo>
                  <a:lnTo>
                    <a:pt x="34" y="26"/>
                  </a:lnTo>
                  <a:lnTo>
                    <a:pt x="32" y="32"/>
                  </a:lnTo>
                  <a:lnTo>
                    <a:pt x="28" y="40"/>
                  </a:lnTo>
                  <a:lnTo>
                    <a:pt x="26" y="50"/>
                  </a:lnTo>
                  <a:lnTo>
                    <a:pt x="24" y="76"/>
                  </a:lnTo>
                  <a:lnTo>
                    <a:pt x="24" y="76"/>
                  </a:lnTo>
                  <a:lnTo>
                    <a:pt x="26" y="100"/>
                  </a:lnTo>
                  <a:lnTo>
                    <a:pt x="28" y="108"/>
                  </a:lnTo>
                  <a:lnTo>
                    <a:pt x="32" y="116"/>
                  </a:lnTo>
                  <a:lnTo>
                    <a:pt x="34" y="122"/>
                  </a:lnTo>
                  <a:lnTo>
                    <a:pt x="40" y="126"/>
                  </a:lnTo>
                  <a:lnTo>
                    <a:pt x="44" y="130"/>
                  </a:lnTo>
                  <a:lnTo>
                    <a:pt x="50" y="130"/>
                  </a:lnTo>
                  <a:lnTo>
                    <a:pt x="50" y="130"/>
                  </a:lnTo>
                  <a:lnTo>
                    <a:pt x="56" y="130"/>
                  </a:lnTo>
                  <a:lnTo>
                    <a:pt x="62" y="126"/>
                  </a:lnTo>
                  <a:lnTo>
                    <a:pt x="66" y="122"/>
                  </a:lnTo>
                  <a:lnTo>
                    <a:pt x="68" y="116"/>
                  </a:lnTo>
                  <a:lnTo>
                    <a:pt x="74" y="100"/>
                  </a:lnTo>
                  <a:lnTo>
                    <a:pt x="74" y="76"/>
                  </a:lnTo>
                  <a:lnTo>
                    <a:pt x="74" y="76"/>
                  </a:lnTo>
                  <a:lnTo>
                    <a:pt x="74" y="50"/>
                  </a:lnTo>
                  <a:lnTo>
                    <a:pt x="70"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3" name="Freeform 2088"/>
            <p:cNvSpPr>
              <a:spLocks noEditPoints="1"/>
            </p:cNvSpPr>
            <p:nvPr/>
          </p:nvSpPr>
          <p:spPr bwMode="auto">
            <a:xfrm>
              <a:off x="11109809" y="42100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4" name="Freeform 2089"/>
            <p:cNvSpPr>
              <a:spLocks/>
            </p:cNvSpPr>
            <p:nvPr/>
          </p:nvSpPr>
          <p:spPr bwMode="auto">
            <a:xfrm>
              <a:off x="11332117" y="42164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5" name="Freeform 2090"/>
            <p:cNvSpPr>
              <a:spLocks/>
            </p:cNvSpPr>
            <p:nvPr/>
          </p:nvSpPr>
          <p:spPr bwMode="auto">
            <a:xfrm>
              <a:off x="11332117" y="42164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6" name="Freeform 2091"/>
            <p:cNvSpPr>
              <a:spLocks/>
            </p:cNvSpPr>
            <p:nvPr/>
          </p:nvSpPr>
          <p:spPr bwMode="auto">
            <a:xfrm>
              <a:off x="11427391" y="42164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Freeform 2092"/>
            <p:cNvSpPr>
              <a:spLocks/>
            </p:cNvSpPr>
            <p:nvPr/>
          </p:nvSpPr>
          <p:spPr bwMode="auto">
            <a:xfrm>
              <a:off x="11427391" y="42164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8" name="Freeform 2093"/>
            <p:cNvSpPr>
              <a:spLocks noEditPoints="1"/>
            </p:cNvSpPr>
            <p:nvPr/>
          </p:nvSpPr>
          <p:spPr bwMode="auto">
            <a:xfrm>
              <a:off x="11802139" y="42100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9" name="Freeform 2094"/>
            <p:cNvSpPr>
              <a:spLocks/>
            </p:cNvSpPr>
            <p:nvPr/>
          </p:nvSpPr>
          <p:spPr bwMode="auto">
            <a:xfrm>
              <a:off x="12011743"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0" name="Freeform 2096"/>
            <p:cNvSpPr>
              <a:spLocks/>
            </p:cNvSpPr>
            <p:nvPr/>
          </p:nvSpPr>
          <p:spPr bwMode="auto">
            <a:xfrm>
              <a:off x="11636996" y="43148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1" name="Freeform 2097"/>
            <p:cNvSpPr>
              <a:spLocks/>
            </p:cNvSpPr>
            <p:nvPr/>
          </p:nvSpPr>
          <p:spPr bwMode="auto">
            <a:xfrm>
              <a:off x="11567128" y="42227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6" name="Freeform 2132"/>
            <p:cNvSpPr>
              <a:spLocks/>
            </p:cNvSpPr>
            <p:nvPr/>
          </p:nvSpPr>
          <p:spPr bwMode="auto">
            <a:xfrm>
              <a:off x="10084016" y="42195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7" name="Freeform 2133"/>
            <p:cNvSpPr>
              <a:spLocks/>
            </p:cNvSpPr>
            <p:nvPr/>
          </p:nvSpPr>
          <p:spPr bwMode="auto">
            <a:xfrm>
              <a:off x="10230105" y="42195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8" name="Freeform 2134"/>
            <p:cNvSpPr>
              <a:spLocks/>
            </p:cNvSpPr>
            <p:nvPr/>
          </p:nvSpPr>
          <p:spPr bwMode="auto">
            <a:xfrm>
              <a:off x="10379368" y="42195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2062"/>
            <p:cNvSpPr>
              <a:spLocks/>
            </p:cNvSpPr>
            <p:nvPr/>
          </p:nvSpPr>
          <p:spPr bwMode="auto">
            <a:xfrm>
              <a:off x="1242514" y="45497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2063"/>
            <p:cNvSpPr>
              <a:spLocks/>
            </p:cNvSpPr>
            <p:nvPr/>
          </p:nvSpPr>
          <p:spPr bwMode="auto">
            <a:xfrm>
              <a:off x="1388602" y="45497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2064"/>
            <p:cNvSpPr>
              <a:spLocks/>
            </p:cNvSpPr>
            <p:nvPr/>
          </p:nvSpPr>
          <p:spPr bwMode="auto">
            <a:xfrm>
              <a:off x="1537866" y="45497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2068"/>
            <p:cNvSpPr>
              <a:spLocks/>
            </p:cNvSpPr>
            <p:nvPr/>
          </p:nvSpPr>
          <p:spPr bwMode="auto">
            <a:xfrm>
              <a:off x="1102778" y="45466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2069"/>
            <p:cNvSpPr>
              <a:spLocks/>
            </p:cNvSpPr>
            <p:nvPr/>
          </p:nvSpPr>
          <p:spPr bwMode="auto">
            <a:xfrm>
              <a:off x="2195262" y="45466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2070"/>
            <p:cNvSpPr>
              <a:spLocks/>
            </p:cNvSpPr>
            <p:nvPr/>
          </p:nvSpPr>
          <p:spPr bwMode="auto">
            <a:xfrm>
              <a:off x="2195262" y="45466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2071"/>
            <p:cNvSpPr>
              <a:spLocks/>
            </p:cNvSpPr>
            <p:nvPr/>
          </p:nvSpPr>
          <p:spPr bwMode="auto">
            <a:xfrm>
              <a:off x="2290537" y="45466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2072"/>
            <p:cNvSpPr>
              <a:spLocks/>
            </p:cNvSpPr>
            <p:nvPr/>
          </p:nvSpPr>
          <p:spPr bwMode="auto">
            <a:xfrm>
              <a:off x="2290537" y="45466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2073"/>
            <p:cNvSpPr>
              <a:spLocks/>
            </p:cNvSpPr>
            <p:nvPr/>
          </p:nvSpPr>
          <p:spPr bwMode="auto">
            <a:xfrm>
              <a:off x="2430273" y="45497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2076"/>
            <p:cNvSpPr>
              <a:spLocks/>
            </p:cNvSpPr>
            <p:nvPr/>
          </p:nvSpPr>
          <p:spPr bwMode="auto">
            <a:xfrm>
              <a:off x="3103549" y="45497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2077"/>
            <p:cNvSpPr>
              <a:spLocks/>
            </p:cNvSpPr>
            <p:nvPr/>
          </p:nvSpPr>
          <p:spPr bwMode="auto">
            <a:xfrm>
              <a:off x="3249637" y="45497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2078"/>
            <p:cNvSpPr>
              <a:spLocks/>
            </p:cNvSpPr>
            <p:nvPr/>
          </p:nvSpPr>
          <p:spPr bwMode="auto">
            <a:xfrm>
              <a:off x="3398901" y="45497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Freeform 2079"/>
            <p:cNvSpPr>
              <a:spLocks noEditPoints="1"/>
            </p:cNvSpPr>
            <p:nvPr/>
          </p:nvSpPr>
          <p:spPr bwMode="auto">
            <a:xfrm>
              <a:off x="3544989" y="45402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2080"/>
            <p:cNvSpPr>
              <a:spLocks noEditPoints="1"/>
            </p:cNvSpPr>
            <p:nvPr/>
          </p:nvSpPr>
          <p:spPr bwMode="auto">
            <a:xfrm>
              <a:off x="3764121" y="45402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2084"/>
            <p:cNvSpPr>
              <a:spLocks/>
            </p:cNvSpPr>
            <p:nvPr/>
          </p:nvSpPr>
          <p:spPr bwMode="auto">
            <a:xfrm>
              <a:off x="2963812" y="45466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2085"/>
            <p:cNvSpPr>
              <a:spLocks noEditPoints="1"/>
            </p:cNvSpPr>
            <p:nvPr/>
          </p:nvSpPr>
          <p:spPr bwMode="auto">
            <a:xfrm>
              <a:off x="4442542" y="45370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2086"/>
            <p:cNvSpPr>
              <a:spLocks noEditPoints="1"/>
            </p:cNvSpPr>
            <p:nvPr/>
          </p:nvSpPr>
          <p:spPr bwMode="auto">
            <a:xfrm>
              <a:off x="4807762" y="4537075"/>
              <a:ext cx="158791"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4 w 100"/>
                <a:gd name="T45" fmla="*/ 26 h 150"/>
                <a:gd name="T46" fmla="*/ 28 w 100"/>
                <a:gd name="T47" fmla="*/ 40 h 150"/>
                <a:gd name="T48" fmla="*/ 24 w 100"/>
                <a:gd name="T49" fmla="*/ 76 h 150"/>
                <a:gd name="T50" fmla="*/ 26 w 100"/>
                <a:gd name="T51" fmla="*/ 100 h 150"/>
                <a:gd name="T52" fmla="*/ 32 w 100"/>
                <a:gd name="T53" fmla="*/ 116 h 150"/>
                <a:gd name="T54" fmla="*/ 40 w 100"/>
                <a:gd name="T55" fmla="*/ 126 h 150"/>
                <a:gd name="T56" fmla="*/ 50 w 100"/>
                <a:gd name="T57" fmla="*/ 130 h 150"/>
                <a:gd name="T58" fmla="*/ 56 w 100"/>
                <a:gd name="T59" fmla="*/ 130 h 150"/>
                <a:gd name="T60" fmla="*/ 66 w 100"/>
                <a:gd name="T61" fmla="*/ 122 h 150"/>
                <a:gd name="T62" fmla="*/ 74 w 100"/>
                <a:gd name="T63" fmla="*/ 100 h 150"/>
                <a:gd name="T64" fmla="*/ 74 w 100"/>
                <a:gd name="T65" fmla="*/ 76 h 150"/>
                <a:gd name="T66" fmla="*/ 70 w 100"/>
                <a:gd name="T67" fmla="*/ 32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38"/>
                  </a:lnTo>
                  <a:lnTo>
                    <a:pt x="14" y="130"/>
                  </a:lnTo>
                  <a:lnTo>
                    <a:pt x="14" y="130"/>
                  </a:lnTo>
                  <a:lnTo>
                    <a:pt x="8" y="120"/>
                  </a:lnTo>
                  <a:lnTo>
                    <a:pt x="4" y="108"/>
                  </a:lnTo>
                  <a:lnTo>
                    <a:pt x="2" y="94"/>
                  </a:lnTo>
                  <a:lnTo>
                    <a:pt x="0" y="78"/>
                  </a:lnTo>
                  <a:lnTo>
                    <a:pt x="0" y="78"/>
                  </a:lnTo>
                  <a:lnTo>
                    <a:pt x="2" y="58"/>
                  </a:lnTo>
                  <a:lnTo>
                    <a:pt x="4" y="44"/>
                  </a:lnTo>
                  <a:lnTo>
                    <a:pt x="8" y="30"/>
                  </a:lnTo>
                  <a:lnTo>
                    <a:pt x="14" y="18"/>
                  </a:lnTo>
                  <a:lnTo>
                    <a:pt x="14" y="18"/>
                  </a:lnTo>
                  <a:lnTo>
                    <a:pt x="20" y="10"/>
                  </a:lnTo>
                  <a:lnTo>
                    <a:pt x="30" y="4"/>
                  </a:lnTo>
                  <a:lnTo>
                    <a:pt x="40" y="0"/>
                  </a:lnTo>
                  <a:lnTo>
                    <a:pt x="52" y="0"/>
                  </a:lnTo>
                  <a:lnTo>
                    <a:pt x="52" y="0"/>
                  </a:lnTo>
                  <a:lnTo>
                    <a:pt x="64" y="0"/>
                  </a:lnTo>
                  <a:lnTo>
                    <a:pt x="72" y="4"/>
                  </a:lnTo>
                  <a:lnTo>
                    <a:pt x="80"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40" y="22"/>
                  </a:lnTo>
                  <a:lnTo>
                    <a:pt x="34" y="26"/>
                  </a:lnTo>
                  <a:lnTo>
                    <a:pt x="32" y="32"/>
                  </a:lnTo>
                  <a:lnTo>
                    <a:pt x="28" y="40"/>
                  </a:lnTo>
                  <a:lnTo>
                    <a:pt x="26" y="50"/>
                  </a:lnTo>
                  <a:lnTo>
                    <a:pt x="24" y="76"/>
                  </a:lnTo>
                  <a:lnTo>
                    <a:pt x="24" y="76"/>
                  </a:lnTo>
                  <a:lnTo>
                    <a:pt x="26" y="100"/>
                  </a:lnTo>
                  <a:lnTo>
                    <a:pt x="28" y="108"/>
                  </a:lnTo>
                  <a:lnTo>
                    <a:pt x="32" y="116"/>
                  </a:lnTo>
                  <a:lnTo>
                    <a:pt x="34" y="122"/>
                  </a:lnTo>
                  <a:lnTo>
                    <a:pt x="40" y="126"/>
                  </a:lnTo>
                  <a:lnTo>
                    <a:pt x="44" y="130"/>
                  </a:lnTo>
                  <a:lnTo>
                    <a:pt x="50" y="130"/>
                  </a:lnTo>
                  <a:lnTo>
                    <a:pt x="50" y="130"/>
                  </a:lnTo>
                  <a:lnTo>
                    <a:pt x="56" y="130"/>
                  </a:lnTo>
                  <a:lnTo>
                    <a:pt x="62" y="126"/>
                  </a:lnTo>
                  <a:lnTo>
                    <a:pt x="66" y="122"/>
                  </a:lnTo>
                  <a:lnTo>
                    <a:pt x="68" y="116"/>
                  </a:lnTo>
                  <a:lnTo>
                    <a:pt x="74" y="100"/>
                  </a:lnTo>
                  <a:lnTo>
                    <a:pt x="74" y="76"/>
                  </a:lnTo>
                  <a:lnTo>
                    <a:pt x="74" y="76"/>
                  </a:lnTo>
                  <a:lnTo>
                    <a:pt x="74" y="50"/>
                  </a:lnTo>
                  <a:lnTo>
                    <a:pt x="70"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2087"/>
            <p:cNvSpPr>
              <a:spLocks/>
            </p:cNvSpPr>
            <p:nvPr/>
          </p:nvSpPr>
          <p:spPr bwMode="auto">
            <a:xfrm>
              <a:off x="4647001" y="45497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2088"/>
            <p:cNvSpPr>
              <a:spLocks noEditPoints="1"/>
            </p:cNvSpPr>
            <p:nvPr/>
          </p:nvSpPr>
          <p:spPr bwMode="auto">
            <a:xfrm>
              <a:off x="5012221" y="45402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2089"/>
            <p:cNvSpPr>
              <a:spLocks/>
            </p:cNvSpPr>
            <p:nvPr/>
          </p:nvSpPr>
          <p:spPr bwMode="auto">
            <a:xfrm>
              <a:off x="5234529" y="45466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2091"/>
            <p:cNvSpPr>
              <a:spLocks/>
            </p:cNvSpPr>
            <p:nvPr/>
          </p:nvSpPr>
          <p:spPr bwMode="auto">
            <a:xfrm>
              <a:off x="5329803" y="45466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2092"/>
            <p:cNvSpPr>
              <a:spLocks/>
            </p:cNvSpPr>
            <p:nvPr/>
          </p:nvSpPr>
          <p:spPr bwMode="auto">
            <a:xfrm>
              <a:off x="5329803" y="45466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2093"/>
            <p:cNvSpPr>
              <a:spLocks noEditPoints="1"/>
            </p:cNvSpPr>
            <p:nvPr/>
          </p:nvSpPr>
          <p:spPr bwMode="auto">
            <a:xfrm>
              <a:off x="5704551" y="45402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2094"/>
            <p:cNvSpPr>
              <a:spLocks/>
            </p:cNvSpPr>
            <p:nvPr/>
          </p:nvSpPr>
          <p:spPr bwMode="auto">
            <a:xfrm>
              <a:off x="5914156" y="45497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2096"/>
            <p:cNvSpPr>
              <a:spLocks/>
            </p:cNvSpPr>
            <p:nvPr/>
          </p:nvSpPr>
          <p:spPr bwMode="auto">
            <a:xfrm>
              <a:off x="5539408" y="46450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2097"/>
            <p:cNvSpPr>
              <a:spLocks/>
            </p:cNvSpPr>
            <p:nvPr/>
          </p:nvSpPr>
          <p:spPr bwMode="auto">
            <a:xfrm>
              <a:off x="5469540" y="45529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2134"/>
            <p:cNvSpPr>
              <a:spLocks/>
            </p:cNvSpPr>
            <p:nvPr/>
          </p:nvSpPr>
          <p:spPr bwMode="auto">
            <a:xfrm>
              <a:off x="4281780" y="45497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Freeform 2057"/>
            <p:cNvSpPr>
              <a:spLocks noEditPoints="1"/>
            </p:cNvSpPr>
            <p:nvPr/>
          </p:nvSpPr>
          <p:spPr bwMode="auto">
            <a:xfrm>
              <a:off x="6298431" y="45402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4"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Freeform 2058"/>
            <p:cNvSpPr>
              <a:spLocks/>
            </p:cNvSpPr>
            <p:nvPr/>
          </p:nvSpPr>
          <p:spPr bwMode="auto">
            <a:xfrm>
              <a:off x="6517563" y="45497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2059"/>
            <p:cNvSpPr>
              <a:spLocks/>
            </p:cNvSpPr>
            <p:nvPr/>
          </p:nvSpPr>
          <p:spPr bwMode="auto">
            <a:xfrm>
              <a:off x="6666827" y="4549775"/>
              <a:ext cx="82572"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Freeform 2061"/>
            <p:cNvSpPr>
              <a:spLocks/>
            </p:cNvSpPr>
            <p:nvPr/>
          </p:nvSpPr>
          <p:spPr bwMode="auto">
            <a:xfrm>
              <a:off x="6955827" y="45497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Freeform 2062"/>
            <p:cNvSpPr>
              <a:spLocks/>
            </p:cNvSpPr>
            <p:nvPr/>
          </p:nvSpPr>
          <p:spPr bwMode="auto">
            <a:xfrm>
              <a:off x="7340102" y="45497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Freeform 2063"/>
            <p:cNvSpPr>
              <a:spLocks/>
            </p:cNvSpPr>
            <p:nvPr/>
          </p:nvSpPr>
          <p:spPr bwMode="auto">
            <a:xfrm>
              <a:off x="7486190" y="45497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2065"/>
            <p:cNvSpPr>
              <a:spLocks/>
            </p:cNvSpPr>
            <p:nvPr/>
          </p:nvSpPr>
          <p:spPr bwMode="auto">
            <a:xfrm>
              <a:off x="7784718" y="45497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Freeform 2069"/>
            <p:cNvSpPr>
              <a:spLocks/>
            </p:cNvSpPr>
            <p:nvPr/>
          </p:nvSpPr>
          <p:spPr bwMode="auto">
            <a:xfrm>
              <a:off x="8292850" y="45466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Freeform 2070"/>
            <p:cNvSpPr>
              <a:spLocks/>
            </p:cNvSpPr>
            <p:nvPr/>
          </p:nvSpPr>
          <p:spPr bwMode="auto">
            <a:xfrm>
              <a:off x="8292850" y="45466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2071"/>
            <p:cNvSpPr>
              <a:spLocks/>
            </p:cNvSpPr>
            <p:nvPr/>
          </p:nvSpPr>
          <p:spPr bwMode="auto">
            <a:xfrm>
              <a:off x="8388125" y="45466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2072"/>
            <p:cNvSpPr>
              <a:spLocks/>
            </p:cNvSpPr>
            <p:nvPr/>
          </p:nvSpPr>
          <p:spPr bwMode="auto">
            <a:xfrm>
              <a:off x="8388125" y="45466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2076"/>
            <p:cNvSpPr>
              <a:spLocks/>
            </p:cNvSpPr>
            <p:nvPr/>
          </p:nvSpPr>
          <p:spPr bwMode="auto">
            <a:xfrm>
              <a:off x="9201137" y="45497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2077"/>
            <p:cNvSpPr>
              <a:spLocks/>
            </p:cNvSpPr>
            <p:nvPr/>
          </p:nvSpPr>
          <p:spPr bwMode="auto">
            <a:xfrm>
              <a:off x="9347225" y="45497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2078"/>
            <p:cNvSpPr>
              <a:spLocks/>
            </p:cNvSpPr>
            <p:nvPr/>
          </p:nvSpPr>
          <p:spPr bwMode="auto">
            <a:xfrm>
              <a:off x="9496488" y="45497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2079"/>
            <p:cNvSpPr>
              <a:spLocks noEditPoints="1"/>
            </p:cNvSpPr>
            <p:nvPr/>
          </p:nvSpPr>
          <p:spPr bwMode="auto">
            <a:xfrm>
              <a:off x="9642577" y="45402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2080"/>
            <p:cNvSpPr>
              <a:spLocks noEditPoints="1"/>
            </p:cNvSpPr>
            <p:nvPr/>
          </p:nvSpPr>
          <p:spPr bwMode="auto">
            <a:xfrm>
              <a:off x="9861709" y="45402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2081"/>
            <p:cNvSpPr>
              <a:spLocks/>
            </p:cNvSpPr>
            <p:nvPr/>
          </p:nvSpPr>
          <p:spPr bwMode="auto">
            <a:xfrm>
              <a:off x="8966125" y="45466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2082"/>
            <p:cNvSpPr>
              <a:spLocks/>
            </p:cNvSpPr>
            <p:nvPr/>
          </p:nvSpPr>
          <p:spPr bwMode="auto">
            <a:xfrm>
              <a:off x="8966125" y="45466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2083"/>
            <p:cNvSpPr>
              <a:spLocks/>
            </p:cNvSpPr>
            <p:nvPr/>
          </p:nvSpPr>
          <p:spPr bwMode="auto">
            <a:xfrm>
              <a:off x="9061400" y="45466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2084"/>
            <p:cNvSpPr>
              <a:spLocks/>
            </p:cNvSpPr>
            <p:nvPr/>
          </p:nvSpPr>
          <p:spPr bwMode="auto">
            <a:xfrm>
              <a:off x="9061400" y="45466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2085"/>
            <p:cNvSpPr>
              <a:spLocks noEditPoints="1"/>
            </p:cNvSpPr>
            <p:nvPr/>
          </p:nvSpPr>
          <p:spPr bwMode="auto">
            <a:xfrm>
              <a:off x="10540130" y="45370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2086"/>
            <p:cNvSpPr>
              <a:spLocks noEditPoints="1"/>
            </p:cNvSpPr>
            <p:nvPr/>
          </p:nvSpPr>
          <p:spPr bwMode="auto">
            <a:xfrm>
              <a:off x="10897308" y="4540250"/>
              <a:ext cx="158791"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4 w 100"/>
                <a:gd name="T45" fmla="*/ 26 h 150"/>
                <a:gd name="T46" fmla="*/ 28 w 100"/>
                <a:gd name="T47" fmla="*/ 40 h 150"/>
                <a:gd name="T48" fmla="*/ 24 w 100"/>
                <a:gd name="T49" fmla="*/ 76 h 150"/>
                <a:gd name="T50" fmla="*/ 26 w 100"/>
                <a:gd name="T51" fmla="*/ 100 h 150"/>
                <a:gd name="T52" fmla="*/ 32 w 100"/>
                <a:gd name="T53" fmla="*/ 116 h 150"/>
                <a:gd name="T54" fmla="*/ 40 w 100"/>
                <a:gd name="T55" fmla="*/ 126 h 150"/>
                <a:gd name="T56" fmla="*/ 50 w 100"/>
                <a:gd name="T57" fmla="*/ 130 h 150"/>
                <a:gd name="T58" fmla="*/ 56 w 100"/>
                <a:gd name="T59" fmla="*/ 130 h 150"/>
                <a:gd name="T60" fmla="*/ 66 w 100"/>
                <a:gd name="T61" fmla="*/ 122 h 150"/>
                <a:gd name="T62" fmla="*/ 74 w 100"/>
                <a:gd name="T63" fmla="*/ 100 h 150"/>
                <a:gd name="T64" fmla="*/ 74 w 100"/>
                <a:gd name="T65" fmla="*/ 76 h 150"/>
                <a:gd name="T66" fmla="*/ 70 w 100"/>
                <a:gd name="T67" fmla="*/ 32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38"/>
                  </a:lnTo>
                  <a:lnTo>
                    <a:pt x="14" y="130"/>
                  </a:lnTo>
                  <a:lnTo>
                    <a:pt x="14" y="130"/>
                  </a:lnTo>
                  <a:lnTo>
                    <a:pt x="8" y="120"/>
                  </a:lnTo>
                  <a:lnTo>
                    <a:pt x="4" y="108"/>
                  </a:lnTo>
                  <a:lnTo>
                    <a:pt x="2" y="94"/>
                  </a:lnTo>
                  <a:lnTo>
                    <a:pt x="0" y="78"/>
                  </a:lnTo>
                  <a:lnTo>
                    <a:pt x="0" y="78"/>
                  </a:lnTo>
                  <a:lnTo>
                    <a:pt x="2" y="58"/>
                  </a:lnTo>
                  <a:lnTo>
                    <a:pt x="4" y="44"/>
                  </a:lnTo>
                  <a:lnTo>
                    <a:pt x="8" y="30"/>
                  </a:lnTo>
                  <a:lnTo>
                    <a:pt x="14" y="18"/>
                  </a:lnTo>
                  <a:lnTo>
                    <a:pt x="14" y="18"/>
                  </a:lnTo>
                  <a:lnTo>
                    <a:pt x="20" y="10"/>
                  </a:lnTo>
                  <a:lnTo>
                    <a:pt x="30" y="4"/>
                  </a:lnTo>
                  <a:lnTo>
                    <a:pt x="40" y="0"/>
                  </a:lnTo>
                  <a:lnTo>
                    <a:pt x="52" y="0"/>
                  </a:lnTo>
                  <a:lnTo>
                    <a:pt x="52" y="0"/>
                  </a:lnTo>
                  <a:lnTo>
                    <a:pt x="64" y="0"/>
                  </a:lnTo>
                  <a:lnTo>
                    <a:pt x="72" y="4"/>
                  </a:lnTo>
                  <a:lnTo>
                    <a:pt x="80"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40" y="22"/>
                  </a:lnTo>
                  <a:lnTo>
                    <a:pt x="34" y="26"/>
                  </a:lnTo>
                  <a:lnTo>
                    <a:pt x="32" y="32"/>
                  </a:lnTo>
                  <a:lnTo>
                    <a:pt x="28" y="40"/>
                  </a:lnTo>
                  <a:lnTo>
                    <a:pt x="26" y="50"/>
                  </a:lnTo>
                  <a:lnTo>
                    <a:pt x="24" y="76"/>
                  </a:lnTo>
                  <a:lnTo>
                    <a:pt x="24" y="76"/>
                  </a:lnTo>
                  <a:lnTo>
                    <a:pt x="26" y="100"/>
                  </a:lnTo>
                  <a:lnTo>
                    <a:pt x="28" y="108"/>
                  </a:lnTo>
                  <a:lnTo>
                    <a:pt x="32" y="116"/>
                  </a:lnTo>
                  <a:lnTo>
                    <a:pt x="34" y="122"/>
                  </a:lnTo>
                  <a:lnTo>
                    <a:pt x="40" y="126"/>
                  </a:lnTo>
                  <a:lnTo>
                    <a:pt x="44" y="130"/>
                  </a:lnTo>
                  <a:lnTo>
                    <a:pt x="50" y="130"/>
                  </a:lnTo>
                  <a:lnTo>
                    <a:pt x="50" y="130"/>
                  </a:lnTo>
                  <a:lnTo>
                    <a:pt x="56" y="130"/>
                  </a:lnTo>
                  <a:lnTo>
                    <a:pt x="62" y="126"/>
                  </a:lnTo>
                  <a:lnTo>
                    <a:pt x="66" y="122"/>
                  </a:lnTo>
                  <a:lnTo>
                    <a:pt x="68" y="116"/>
                  </a:lnTo>
                  <a:lnTo>
                    <a:pt x="74" y="100"/>
                  </a:lnTo>
                  <a:lnTo>
                    <a:pt x="74" y="76"/>
                  </a:lnTo>
                  <a:lnTo>
                    <a:pt x="74" y="76"/>
                  </a:lnTo>
                  <a:lnTo>
                    <a:pt x="74" y="50"/>
                  </a:lnTo>
                  <a:lnTo>
                    <a:pt x="70"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Freeform 2088"/>
            <p:cNvSpPr>
              <a:spLocks noEditPoints="1"/>
            </p:cNvSpPr>
            <p:nvPr/>
          </p:nvSpPr>
          <p:spPr bwMode="auto">
            <a:xfrm>
              <a:off x="11109809" y="45402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Freeform 2089"/>
            <p:cNvSpPr>
              <a:spLocks/>
            </p:cNvSpPr>
            <p:nvPr/>
          </p:nvSpPr>
          <p:spPr bwMode="auto">
            <a:xfrm>
              <a:off x="11332117" y="45466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2090"/>
            <p:cNvSpPr>
              <a:spLocks/>
            </p:cNvSpPr>
            <p:nvPr/>
          </p:nvSpPr>
          <p:spPr bwMode="auto">
            <a:xfrm>
              <a:off x="11332117" y="45466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Freeform 2091"/>
            <p:cNvSpPr>
              <a:spLocks/>
            </p:cNvSpPr>
            <p:nvPr/>
          </p:nvSpPr>
          <p:spPr bwMode="auto">
            <a:xfrm>
              <a:off x="11427391" y="45466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Freeform 2092"/>
            <p:cNvSpPr>
              <a:spLocks/>
            </p:cNvSpPr>
            <p:nvPr/>
          </p:nvSpPr>
          <p:spPr bwMode="auto">
            <a:xfrm>
              <a:off x="11427391" y="45466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2093"/>
            <p:cNvSpPr>
              <a:spLocks noEditPoints="1"/>
            </p:cNvSpPr>
            <p:nvPr/>
          </p:nvSpPr>
          <p:spPr bwMode="auto">
            <a:xfrm>
              <a:off x="11802139" y="45402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2094"/>
            <p:cNvSpPr>
              <a:spLocks/>
            </p:cNvSpPr>
            <p:nvPr/>
          </p:nvSpPr>
          <p:spPr bwMode="auto">
            <a:xfrm>
              <a:off x="12011743" y="45497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2096"/>
            <p:cNvSpPr>
              <a:spLocks/>
            </p:cNvSpPr>
            <p:nvPr/>
          </p:nvSpPr>
          <p:spPr bwMode="auto">
            <a:xfrm>
              <a:off x="11636996" y="46450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2097"/>
            <p:cNvSpPr>
              <a:spLocks/>
            </p:cNvSpPr>
            <p:nvPr/>
          </p:nvSpPr>
          <p:spPr bwMode="auto">
            <a:xfrm>
              <a:off x="11567128" y="45529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Freeform 2132"/>
            <p:cNvSpPr>
              <a:spLocks/>
            </p:cNvSpPr>
            <p:nvPr/>
          </p:nvSpPr>
          <p:spPr bwMode="auto">
            <a:xfrm>
              <a:off x="10084016" y="45497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Freeform 2058"/>
            <p:cNvSpPr>
              <a:spLocks/>
            </p:cNvSpPr>
            <p:nvPr/>
          </p:nvSpPr>
          <p:spPr bwMode="auto">
            <a:xfrm>
              <a:off x="419975" y="49053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Freeform 2059"/>
            <p:cNvSpPr>
              <a:spLocks/>
            </p:cNvSpPr>
            <p:nvPr/>
          </p:nvSpPr>
          <p:spPr bwMode="auto">
            <a:xfrm>
              <a:off x="569239" y="4905375"/>
              <a:ext cx="82572"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6" name="Freeform 2060"/>
            <p:cNvSpPr>
              <a:spLocks/>
            </p:cNvSpPr>
            <p:nvPr/>
          </p:nvSpPr>
          <p:spPr bwMode="auto">
            <a:xfrm>
              <a:off x="715327" y="49053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7" name="Freeform 2061"/>
            <p:cNvSpPr>
              <a:spLocks/>
            </p:cNvSpPr>
            <p:nvPr/>
          </p:nvSpPr>
          <p:spPr bwMode="auto">
            <a:xfrm>
              <a:off x="858239" y="49053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8" name="Freeform 2062"/>
            <p:cNvSpPr>
              <a:spLocks/>
            </p:cNvSpPr>
            <p:nvPr/>
          </p:nvSpPr>
          <p:spPr bwMode="auto">
            <a:xfrm>
              <a:off x="1242514" y="49053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Freeform 2063"/>
            <p:cNvSpPr>
              <a:spLocks/>
            </p:cNvSpPr>
            <p:nvPr/>
          </p:nvSpPr>
          <p:spPr bwMode="auto">
            <a:xfrm>
              <a:off x="1388602" y="49053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2064"/>
            <p:cNvSpPr>
              <a:spLocks/>
            </p:cNvSpPr>
            <p:nvPr/>
          </p:nvSpPr>
          <p:spPr bwMode="auto">
            <a:xfrm>
              <a:off x="1537866" y="49053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2068"/>
            <p:cNvSpPr>
              <a:spLocks/>
            </p:cNvSpPr>
            <p:nvPr/>
          </p:nvSpPr>
          <p:spPr bwMode="auto">
            <a:xfrm>
              <a:off x="1102778" y="49022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2069"/>
            <p:cNvSpPr>
              <a:spLocks/>
            </p:cNvSpPr>
            <p:nvPr/>
          </p:nvSpPr>
          <p:spPr bwMode="auto">
            <a:xfrm>
              <a:off x="2195262" y="49022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2070"/>
            <p:cNvSpPr>
              <a:spLocks/>
            </p:cNvSpPr>
            <p:nvPr/>
          </p:nvSpPr>
          <p:spPr bwMode="auto">
            <a:xfrm>
              <a:off x="2195262" y="49022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Freeform 2071"/>
            <p:cNvSpPr>
              <a:spLocks/>
            </p:cNvSpPr>
            <p:nvPr/>
          </p:nvSpPr>
          <p:spPr bwMode="auto">
            <a:xfrm>
              <a:off x="2290537" y="49022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2072"/>
            <p:cNvSpPr>
              <a:spLocks/>
            </p:cNvSpPr>
            <p:nvPr/>
          </p:nvSpPr>
          <p:spPr bwMode="auto">
            <a:xfrm>
              <a:off x="2290537" y="49022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 name="Freeform 2073"/>
            <p:cNvSpPr>
              <a:spLocks/>
            </p:cNvSpPr>
            <p:nvPr/>
          </p:nvSpPr>
          <p:spPr bwMode="auto">
            <a:xfrm>
              <a:off x="2430273" y="49053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Freeform 2076"/>
            <p:cNvSpPr>
              <a:spLocks/>
            </p:cNvSpPr>
            <p:nvPr/>
          </p:nvSpPr>
          <p:spPr bwMode="auto">
            <a:xfrm>
              <a:off x="3103549" y="49053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Freeform 2077"/>
            <p:cNvSpPr>
              <a:spLocks/>
            </p:cNvSpPr>
            <p:nvPr/>
          </p:nvSpPr>
          <p:spPr bwMode="auto">
            <a:xfrm>
              <a:off x="3249637" y="49053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Freeform 2078"/>
            <p:cNvSpPr>
              <a:spLocks/>
            </p:cNvSpPr>
            <p:nvPr/>
          </p:nvSpPr>
          <p:spPr bwMode="auto">
            <a:xfrm>
              <a:off x="3398901" y="49053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Freeform 2079"/>
            <p:cNvSpPr>
              <a:spLocks noEditPoints="1"/>
            </p:cNvSpPr>
            <p:nvPr/>
          </p:nvSpPr>
          <p:spPr bwMode="auto">
            <a:xfrm>
              <a:off x="3544989" y="48958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2084"/>
            <p:cNvSpPr>
              <a:spLocks/>
            </p:cNvSpPr>
            <p:nvPr/>
          </p:nvSpPr>
          <p:spPr bwMode="auto">
            <a:xfrm>
              <a:off x="2963812" y="49022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2085"/>
            <p:cNvSpPr>
              <a:spLocks noEditPoints="1"/>
            </p:cNvSpPr>
            <p:nvPr/>
          </p:nvSpPr>
          <p:spPr bwMode="auto">
            <a:xfrm>
              <a:off x="4442542" y="48926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2087"/>
            <p:cNvSpPr>
              <a:spLocks/>
            </p:cNvSpPr>
            <p:nvPr/>
          </p:nvSpPr>
          <p:spPr bwMode="auto">
            <a:xfrm>
              <a:off x="4647001" y="49053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2088"/>
            <p:cNvSpPr>
              <a:spLocks noEditPoints="1"/>
            </p:cNvSpPr>
            <p:nvPr/>
          </p:nvSpPr>
          <p:spPr bwMode="auto">
            <a:xfrm>
              <a:off x="5012221" y="48958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2089"/>
            <p:cNvSpPr>
              <a:spLocks/>
            </p:cNvSpPr>
            <p:nvPr/>
          </p:nvSpPr>
          <p:spPr bwMode="auto">
            <a:xfrm>
              <a:off x="5234529" y="49022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Freeform 2091"/>
            <p:cNvSpPr>
              <a:spLocks/>
            </p:cNvSpPr>
            <p:nvPr/>
          </p:nvSpPr>
          <p:spPr bwMode="auto">
            <a:xfrm>
              <a:off x="5329803" y="49022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7" name="Freeform 2092"/>
            <p:cNvSpPr>
              <a:spLocks/>
            </p:cNvSpPr>
            <p:nvPr/>
          </p:nvSpPr>
          <p:spPr bwMode="auto">
            <a:xfrm>
              <a:off x="5329803" y="49022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2094"/>
            <p:cNvSpPr>
              <a:spLocks/>
            </p:cNvSpPr>
            <p:nvPr/>
          </p:nvSpPr>
          <p:spPr bwMode="auto">
            <a:xfrm>
              <a:off x="5914156" y="49053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2096"/>
            <p:cNvSpPr>
              <a:spLocks/>
            </p:cNvSpPr>
            <p:nvPr/>
          </p:nvSpPr>
          <p:spPr bwMode="auto">
            <a:xfrm>
              <a:off x="5539408" y="50006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2097"/>
            <p:cNvSpPr>
              <a:spLocks/>
            </p:cNvSpPr>
            <p:nvPr/>
          </p:nvSpPr>
          <p:spPr bwMode="auto">
            <a:xfrm>
              <a:off x="5469540" y="49085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2134"/>
            <p:cNvSpPr>
              <a:spLocks/>
            </p:cNvSpPr>
            <p:nvPr/>
          </p:nvSpPr>
          <p:spPr bwMode="auto">
            <a:xfrm>
              <a:off x="4281780" y="49053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2057"/>
            <p:cNvSpPr>
              <a:spLocks noEditPoints="1"/>
            </p:cNvSpPr>
            <p:nvPr/>
          </p:nvSpPr>
          <p:spPr bwMode="auto">
            <a:xfrm>
              <a:off x="6298431" y="48958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4"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Freeform 2058"/>
            <p:cNvSpPr>
              <a:spLocks/>
            </p:cNvSpPr>
            <p:nvPr/>
          </p:nvSpPr>
          <p:spPr bwMode="auto">
            <a:xfrm>
              <a:off x="6517563" y="49053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2061"/>
            <p:cNvSpPr>
              <a:spLocks/>
            </p:cNvSpPr>
            <p:nvPr/>
          </p:nvSpPr>
          <p:spPr bwMode="auto">
            <a:xfrm>
              <a:off x="6955827" y="49053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2063"/>
            <p:cNvSpPr>
              <a:spLocks/>
            </p:cNvSpPr>
            <p:nvPr/>
          </p:nvSpPr>
          <p:spPr bwMode="auto">
            <a:xfrm>
              <a:off x="7486190" y="49053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2065"/>
            <p:cNvSpPr>
              <a:spLocks/>
            </p:cNvSpPr>
            <p:nvPr/>
          </p:nvSpPr>
          <p:spPr bwMode="auto">
            <a:xfrm>
              <a:off x="7784718" y="49053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2069"/>
            <p:cNvSpPr>
              <a:spLocks/>
            </p:cNvSpPr>
            <p:nvPr/>
          </p:nvSpPr>
          <p:spPr bwMode="auto">
            <a:xfrm>
              <a:off x="8292850" y="49022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2070"/>
            <p:cNvSpPr>
              <a:spLocks/>
            </p:cNvSpPr>
            <p:nvPr/>
          </p:nvSpPr>
          <p:spPr bwMode="auto">
            <a:xfrm>
              <a:off x="8292850" y="49022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Freeform 2071"/>
            <p:cNvSpPr>
              <a:spLocks/>
            </p:cNvSpPr>
            <p:nvPr/>
          </p:nvSpPr>
          <p:spPr bwMode="auto">
            <a:xfrm>
              <a:off x="8388125" y="49022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2072"/>
            <p:cNvSpPr>
              <a:spLocks/>
            </p:cNvSpPr>
            <p:nvPr/>
          </p:nvSpPr>
          <p:spPr bwMode="auto">
            <a:xfrm>
              <a:off x="8388125" y="49022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2076"/>
            <p:cNvSpPr>
              <a:spLocks/>
            </p:cNvSpPr>
            <p:nvPr/>
          </p:nvSpPr>
          <p:spPr bwMode="auto">
            <a:xfrm>
              <a:off x="9201137" y="49053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2077"/>
            <p:cNvSpPr>
              <a:spLocks/>
            </p:cNvSpPr>
            <p:nvPr/>
          </p:nvSpPr>
          <p:spPr bwMode="auto">
            <a:xfrm>
              <a:off x="9347225" y="49053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2078"/>
            <p:cNvSpPr>
              <a:spLocks/>
            </p:cNvSpPr>
            <p:nvPr/>
          </p:nvSpPr>
          <p:spPr bwMode="auto">
            <a:xfrm>
              <a:off x="9496488" y="49053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2080"/>
            <p:cNvSpPr>
              <a:spLocks noEditPoints="1"/>
            </p:cNvSpPr>
            <p:nvPr/>
          </p:nvSpPr>
          <p:spPr bwMode="auto">
            <a:xfrm>
              <a:off x="9861709" y="48958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Freeform 2081"/>
            <p:cNvSpPr>
              <a:spLocks/>
            </p:cNvSpPr>
            <p:nvPr/>
          </p:nvSpPr>
          <p:spPr bwMode="auto">
            <a:xfrm>
              <a:off x="8966125" y="49022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reeform 2082"/>
            <p:cNvSpPr>
              <a:spLocks/>
            </p:cNvSpPr>
            <p:nvPr/>
          </p:nvSpPr>
          <p:spPr bwMode="auto">
            <a:xfrm>
              <a:off x="8966125" y="49022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Freeform 2083"/>
            <p:cNvSpPr>
              <a:spLocks/>
            </p:cNvSpPr>
            <p:nvPr/>
          </p:nvSpPr>
          <p:spPr bwMode="auto">
            <a:xfrm>
              <a:off x="9061400" y="49022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2084"/>
            <p:cNvSpPr>
              <a:spLocks/>
            </p:cNvSpPr>
            <p:nvPr/>
          </p:nvSpPr>
          <p:spPr bwMode="auto">
            <a:xfrm>
              <a:off x="9061400" y="49022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Freeform 2085"/>
            <p:cNvSpPr>
              <a:spLocks noEditPoints="1"/>
            </p:cNvSpPr>
            <p:nvPr/>
          </p:nvSpPr>
          <p:spPr bwMode="auto">
            <a:xfrm>
              <a:off x="10540130" y="48926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Freeform 2088"/>
            <p:cNvSpPr>
              <a:spLocks noEditPoints="1"/>
            </p:cNvSpPr>
            <p:nvPr/>
          </p:nvSpPr>
          <p:spPr bwMode="auto">
            <a:xfrm>
              <a:off x="11109809" y="48958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 name="Freeform 2089"/>
            <p:cNvSpPr>
              <a:spLocks/>
            </p:cNvSpPr>
            <p:nvPr/>
          </p:nvSpPr>
          <p:spPr bwMode="auto">
            <a:xfrm>
              <a:off x="11332117" y="49022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Freeform 2090"/>
            <p:cNvSpPr>
              <a:spLocks/>
            </p:cNvSpPr>
            <p:nvPr/>
          </p:nvSpPr>
          <p:spPr bwMode="auto">
            <a:xfrm>
              <a:off x="11332117" y="49022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3" name="Freeform 2091"/>
            <p:cNvSpPr>
              <a:spLocks/>
            </p:cNvSpPr>
            <p:nvPr/>
          </p:nvSpPr>
          <p:spPr bwMode="auto">
            <a:xfrm>
              <a:off x="11427391" y="49022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4" name="Freeform 2092"/>
            <p:cNvSpPr>
              <a:spLocks/>
            </p:cNvSpPr>
            <p:nvPr/>
          </p:nvSpPr>
          <p:spPr bwMode="auto">
            <a:xfrm>
              <a:off x="11427391" y="49022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Freeform 2093"/>
            <p:cNvSpPr>
              <a:spLocks noEditPoints="1"/>
            </p:cNvSpPr>
            <p:nvPr/>
          </p:nvSpPr>
          <p:spPr bwMode="auto">
            <a:xfrm>
              <a:off x="11802139" y="48958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Freeform 2094"/>
            <p:cNvSpPr>
              <a:spLocks/>
            </p:cNvSpPr>
            <p:nvPr/>
          </p:nvSpPr>
          <p:spPr bwMode="auto">
            <a:xfrm>
              <a:off x="12011743" y="49053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 name="Freeform 2096"/>
            <p:cNvSpPr>
              <a:spLocks/>
            </p:cNvSpPr>
            <p:nvPr/>
          </p:nvSpPr>
          <p:spPr bwMode="auto">
            <a:xfrm>
              <a:off x="11636996" y="50006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 name="Freeform 2097"/>
            <p:cNvSpPr>
              <a:spLocks/>
            </p:cNvSpPr>
            <p:nvPr/>
          </p:nvSpPr>
          <p:spPr bwMode="auto">
            <a:xfrm>
              <a:off x="11567128" y="49085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Freeform 2132"/>
            <p:cNvSpPr>
              <a:spLocks/>
            </p:cNvSpPr>
            <p:nvPr/>
          </p:nvSpPr>
          <p:spPr bwMode="auto">
            <a:xfrm>
              <a:off x="10084016" y="49053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4" name="Freeform 2063"/>
            <p:cNvSpPr>
              <a:spLocks/>
            </p:cNvSpPr>
            <p:nvPr/>
          </p:nvSpPr>
          <p:spPr bwMode="auto">
            <a:xfrm>
              <a:off x="1388602" y="52101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Freeform 2064"/>
            <p:cNvSpPr>
              <a:spLocks/>
            </p:cNvSpPr>
            <p:nvPr/>
          </p:nvSpPr>
          <p:spPr bwMode="auto">
            <a:xfrm>
              <a:off x="1537866" y="52101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6" name="Freeform 2068"/>
            <p:cNvSpPr>
              <a:spLocks/>
            </p:cNvSpPr>
            <p:nvPr/>
          </p:nvSpPr>
          <p:spPr bwMode="auto">
            <a:xfrm>
              <a:off x="1102778" y="52070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7" name="Freeform 2073"/>
            <p:cNvSpPr>
              <a:spLocks/>
            </p:cNvSpPr>
            <p:nvPr/>
          </p:nvSpPr>
          <p:spPr bwMode="auto">
            <a:xfrm>
              <a:off x="2430273" y="52101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2076"/>
            <p:cNvSpPr>
              <a:spLocks/>
            </p:cNvSpPr>
            <p:nvPr/>
          </p:nvSpPr>
          <p:spPr bwMode="auto">
            <a:xfrm>
              <a:off x="3103549" y="52101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2077"/>
            <p:cNvSpPr>
              <a:spLocks/>
            </p:cNvSpPr>
            <p:nvPr/>
          </p:nvSpPr>
          <p:spPr bwMode="auto">
            <a:xfrm>
              <a:off x="3249637" y="52101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2084"/>
            <p:cNvSpPr>
              <a:spLocks/>
            </p:cNvSpPr>
            <p:nvPr/>
          </p:nvSpPr>
          <p:spPr bwMode="auto">
            <a:xfrm>
              <a:off x="2963812" y="52070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2085"/>
            <p:cNvSpPr>
              <a:spLocks noEditPoints="1"/>
            </p:cNvSpPr>
            <p:nvPr/>
          </p:nvSpPr>
          <p:spPr bwMode="auto">
            <a:xfrm>
              <a:off x="4442542" y="51974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Freeform 2087"/>
            <p:cNvSpPr>
              <a:spLocks/>
            </p:cNvSpPr>
            <p:nvPr/>
          </p:nvSpPr>
          <p:spPr bwMode="auto">
            <a:xfrm>
              <a:off x="4647001" y="52101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 name="Freeform 2088"/>
            <p:cNvSpPr>
              <a:spLocks noEditPoints="1"/>
            </p:cNvSpPr>
            <p:nvPr/>
          </p:nvSpPr>
          <p:spPr bwMode="auto">
            <a:xfrm>
              <a:off x="5012221" y="52006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 name="Freeform 2089"/>
            <p:cNvSpPr>
              <a:spLocks/>
            </p:cNvSpPr>
            <p:nvPr/>
          </p:nvSpPr>
          <p:spPr bwMode="auto">
            <a:xfrm>
              <a:off x="5234529" y="52070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Freeform 2091"/>
            <p:cNvSpPr>
              <a:spLocks/>
            </p:cNvSpPr>
            <p:nvPr/>
          </p:nvSpPr>
          <p:spPr bwMode="auto">
            <a:xfrm>
              <a:off x="5329803" y="52070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 name="Freeform 2092"/>
            <p:cNvSpPr>
              <a:spLocks/>
            </p:cNvSpPr>
            <p:nvPr/>
          </p:nvSpPr>
          <p:spPr bwMode="auto">
            <a:xfrm>
              <a:off x="5329803" y="52070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Freeform 2094"/>
            <p:cNvSpPr>
              <a:spLocks/>
            </p:cNvSpPr>
            <p:nvPr/>
          </p:nvSpPr>
          <p:spPr bwMode="auto">
            <a:xfrm>
              <a:off x="5914156" y="52101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 name="Freeform 2096"/>
            <p:cNvSpPr>
              <a:spLocks/>
            </p:cNvSpPr>
            <p:nvPr/>
          </p:nvSpPr>
          <p:spPr bwMode="auto">
            <a:xfrm>
              <a:off x="5539408" y="53054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Freeform 2097"/>
            <p:cNvSpPr>
              <a:spLocks/>
            </p:cNvSpPr>
            <p:nvPr/>
          </p:nvSpPr>
          <p:spPr bwMode="auto">
            <a:xfrm>
              <a:off x="5469540" y="52133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Freeform 2057"/>
            <p:cNvSpPr>
              <a:spLocks noEditPoints="1"/>
            </p:cNvSpPr>
            <p:nvPr/>
          </p:nvSpPr>
          <p:spPr bwMode="auto">
            <a:xfrm>
              <a:off x="6298431" y="52006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4"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 name="Freeform 2058"/>
            <p:cNvSpPr>
              <a:spLocks/>
            </p:cNvSpPr>
            <p:nvPr/>
          </p:nvSpPr>
          <p:spPr bwMode="auto">
            <a:xfrm>
              <a:off x="6517563" y="52101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 name="Freeform 2061"/>
            <p:cNvSpPr>
              <a:spLocks/>
            </p:cNvSpPr>
            <p:nvPr/>
          </p:nvSpPr>
          <p:spPr bwMode="auto">
            <a:xfrm>
              <a:off x="6955827" y="52101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Freeform 2063"/>
            <p:cNvSpPr>
              <a:spLocks/>
            </p:cNvSpPr>
            <p:nvPr/>
          </p:nvSpPr>
          <p:spPr bwMode="auto">
            <a:xfrm>
              <a:off x="7486190" y="52101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Freeform 2065"/>
            <p:cNvSpPr>
              <a:spLocks/>
            </p:cNvSpPr>
            <p:nvPr/>
          </p:nvSpPr>
          <p:spPr bwMode="auto">
            <a:xfrm>
              <a:off x="7784718" y="52101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Freeform 2069"/>
            <p:cNvSpPr>
              <a:spLocks/>
            </p:cNvSpPr>
            <p:nvPr/>
          </p:nvSpPr>
          <p:spPr bwMode="auto">
            <a:xfrm>
              <a:off x="8292850" y="52070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Freeform 2070"/>
            <p:cNvSpPr>
              <a:spLocks/>
            </p:cNvSpPr>
            <p:nvPr/>
          </p:nvSpPr>
          <p:spPr bwMode="auto">
            <a:xfrm>
              <a:off x="8292850" y="52070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Freeform 2071"/>
            <p:cNvSpPr>
              <a:spLocks/>
            </p:cNvSpPr>
            <p:nvPr/>
          </p:nvSpPr>
          <p:spPr bwMode="auto">
            <a:xfrm>
              <a:off x="8388125" y="52070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Freeform 2072"/>
            <p:cNvSpPr>
              <a:spLocks/>
            </p:cNvSpPr>
            <p:nvPr/>
          </p:nvSpPr>
          <p:spPr bwMode="auto">
            <a:xfrm>
              <a:off x="8388125" y="52070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Freeform 2076"/>
            <p:cNvSpPr>
              <a:spLocks/>
            </p:cNvSpPr>
            <p:nvPr/>
          </p:nvSpPr>
          <p:spPr bwMode="auto">
            <a:xfrm>
              <a:off x="9201137" y="52101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Freeform 2077"/>
            <p:cNvSpPr>
              <a:spLocks/>
            </p:cNvSpPr>
            <p:nvPr/>
          </p:nvSpPr>
          <p:spPr bwMode="auto">
            <a:xfrm>
              <a:off x="9347225" y="52101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Freeform 2080"/>
            <p:cNvSpPr>
              <a:spLocks noEditPoints="1"/>
            </p:cNvSpPr>
            <p:nvPr/>
          </p:nvSpPr>
          <p:spPr bwMode="auto">
            <a:xfrm>
              <a:off x="9861709" y="52006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Freeform 2081"/>
            <p:cNvSpPr>
              <a:spLocks/>
            </p:cNvSpPr>
            <p:nvPr/>
          </p:nvSpPr>
          <p:spPr bwMode="auto">
            <a:xfrm>
              <a:off x="8966125" y="52070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Freeform 2082"/>
            <p:cNvSpPr>
              <a:spLocks/>
            </p:cNvSpPr>
            <p:nvPr/>
          </p:nvSpPr>
          <p:spPr bwMode="auto">
            <a:xfrm>
              <a:off x="8966125" y="52070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Freeform 2083"/>
            <p:cNvSpPr>
              <a:spLocks/>
            </p:cNvSpPr>
            <p:nvPr/>
          </p:nvSpPr>
          <p:spPr bwMode="auto">
            <a:xfrm>
              <a:off x="9061400" y="52070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2084"/>
            <p:cNvSpPr>
              <a:spLocks/>
            </p:cNvSpPr>
            <p:nvPr/>
          </p:nvSpPr>
          <p:spPr bwMode="auto">
            <a:xfrm>
              <a:off x="9061400" y="52070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2085"/>
            <p:cNvSpPr>
              <a:spLocks noEditPoints="1"/>
            </p:cNvSpPr>
            <p:nvPr/>
          </p:nvSpPr>
          <p:spPr bwMode="auto">
            <a:xfrm>
              <a:off x="10540130" y="51974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2089"/>
            <p:cNvSpPr>
              <a:spLocks/>
            </p:cNvSpPr>
            <p:nvPr/>
          </p:nvSpPr>
          <p:spPr bwMode="auto">
            <a:xfrm>
              <a:off x="11332117" y="52070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2090"/>
            <p:cNvSpPr>
              <a:spLocks/>
            </p:cNvSpPr>
            <p:nvPr/>
          </p:nvSpPr>
          <p:spPr bwMode="auto">
            <a:xfrm>
              <a:off x="11332117" y="52070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2091"/>
            <p:cNvSpPr>
              <a:spLocks/>
            </p:cNvSpPr>
            <p:nvPr/>
          </p:nvSpPr>
          <p:spPr bwMode="auto">
            <a:xfrm>
              <a:off x="11427391" y="52070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 name="Freeform 2092"/>
            <p:cNvSpPr>
              <a:spLocks/>
            </p:cNvSpPr>
            <p:nvPr/>
          </p:nvSpPr>
          <p:spPr bwMode="auto">
            <a:xfrm>
              <a:off x="11427391" y="52070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 name="Freeform 2093"/>
            <p:cNvSpPr>
              <a:spLocks noEditPoints="1"/>
            </p:cNvSpPr>
            <p:nvPr/>
          </p:nvSpPr>
          <p:spPr bwMode="auto">
            <a:xfrm>
              <a:off x="11802139" y="52006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2094"/>
            <p:cNvSpPr>
              <a:spLocks/>
            </p:cNvSpPr>
            <p:nvPr/>
          </p:nvSpPr>
          <p:spPr bwMode="auto">
            <a:xfrm>
              <a:off x="12011743" y="52101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2096"/>
            <p:cNvSpPr>
              <a:spLocks/>
            </p:cNvSpPr>
            <p:nvPr/>
          </p:nvSpPr>
          <p:spPr bwMode="auto">
            <a:xfrm>
              <a:off x="11636996" y="53054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 name="Freeform 2097"/>
            <p:cNvSpPr>
              <a:spLocks/>
            </p:cNvSpPr>
            <p:nvPr/>
          </p:nvSpPr>
          <p:spPr bwMode="auto">
            <a:xfrm>
              <a:off x="11567128" y="52133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2132"/>
            <p:cNvSpPr>
              <a:spLocks/>
            </p:cNvSpPr>
            <p:nvPr/>
          </p:nvSpPr>
          <p:spPr bwMode="auto">
            <a:xfrm>
              <a:off x="10084016" y="52101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2058"/>
            <p:cNvSpPr>
              <a:spLocks/>
            </p:cNvSpPr>
            <p:nvPr/>
          </p:nvSpPr>
          <p:spPr bwMode="auto">
            <a:xfrm>
              <a:off x="419975" y="55530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2063"/>
            <p:cNvSpPr>
              <a:spLocks/>
            </p:cNvSpPr>
            <p:nvPr/>
          </p:nvSpPr>
          <p:spPr bwMode="auto">
            <a:xfrm>
              <a:off x="1388602" y="55530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2064"/>
            <p:cNvSpPr>
              <a:spLocks/>
            </p:cNvSpPr>
            <p:nvPr/>
          </p:nvSpPr>
          <p:spPr bwMode="auto">
            <a:xfrm>
              <a:off x="1537866" y="55530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2068"/>
            <p:cNvSpPr>
              <a:spLocks/>
            </p:cNvSpPr>
            <p:nvPr/>
          </p:nvSpPr>
          <p:spPr bwMode="auto">
            <a:xfrm>
              <a:off x="1102778" y="55499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4" name="Freeform 2073"/>
            <p:cNvSpPr>
              <a:spLocks/>
            </p:cNvSpPr>
            <p:nvPr/>
          </p:nvSpPr>
          <p:spPr bwMode="auto">
            <a:xfrm>
              <a:off x="2430273" y="55530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Freeform 2076"/>
            <p:cNvSpPr>
              <a:spLocks/>
            </p:cNvSpPr>
            <p:nvPr/>
          </p:nvSpPr>
          <p:spPr bwMode="auto">
            <a:xfrm>
              <a:off x="3103549" y="55530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Freeform 2077"/>
            <p:cNvSpPr>
              <a:spLocks/>
            </p:cNvSpPr>
            <p:nvPr/>
          </p:nvSpPr>
          <p:spPr bwMode="auto">
            <a:xfrm>
              <a:off x="3249637" y="55530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Freeform 2084"/>
            <p:cNvSpPr>
              <a:spLocks/>
            </p:cNvSpPr>
            <p:nvPr/>
          </p:nvSpPr>
          <p:spPr bwMode="auto">
            <a:xfrm>
              <a:off x="2963812" y="55499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Freeform 2085"/>
            <p:cNvSpPr>
              <a:spLocks noEditPoints="1"/>
            </p:cNvSpPr>
            <p:nvPr/>
          </p:nvSpPr>
          <p:spPr bwMode="auto">
            <a:xfrm>
              <a:off x="4442542" y="55403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Freeform 2087"/>
            <p:cNvSpPr>
              <a:spLocks/>
            </p:cNvSpPr>
            <p:nvPr/>
          </p:nvSpPr>
          <p:spPr bwMode="auto">
            <a:xfrm>
              <a:off x="4647001" y="55530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0" name="Freeform 2088"/>
            <p:cNvSpPr>
              <a:spLocks noEditPoints="1"/>
            </p:cNvSpPr>
            <p:nvPr/>
          </p:nvSpPr>
          <p:spPr bwMode="auto">
            <a:xfrm>
              <a:off x="5012221" y="55435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1" name="Freeform 2096"/>
            <p:cNvSpPr>
              <a:spLocks/>
            </p:cNvSpPr>
            <p:nvPr/>
          </p:nvSpPr>
          <p:spPr bwMode="auto">
            <a:xfrm>
              <a:off x="5539408" y="56483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2" name="Freeform 2097"/>
            <p:cNvSpPr>
              <a:spLocks/>
            </p:cNvSpPr>
            <p:nvPr/>
          </p:nvSpPr>
          <p:spPr bwMode="auto">
            <a:xfrm>
              <a:off x="5469540" y="55562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3" name="Freeform 2057"/>
            <p:cNvSpPr>
              <a:spLocks noEditPoints="1"/>
            </p:cNvSpPr>
            <p:nvPr/>
          </p:nvSpPr>
          <p:spPr bwMode="auto">
            <a:xfrm>
              <a:off x="6298431" y="55435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4"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4" name="Freeform 2061"/>
            <p:cNvSpPr>
              <a:spLocks/>
            </p:cNvSpPr>
            <p:nvPr/>
          </p:nvSpPr>
          <p:spPr bwMode="auto">
            <a:xfrm>
              <a:off x="6955827" y="55530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5" name="Freeform 2065"/>
            <p:cNvSpPr>
              <a:spLocks/>
            </p:cNvSpPr>
            <p:nvPr/>
          </p:nvSpPr>
          <p:spPr bwMode="auto">
            <a:xfrm>
              <a:off x="7784718" y="5553075"/>
              <a:ext cx="79396"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6" name="Freeform 2069"/>
            <p:cNvSpPr>
              <a:spLocks/>
            </p:cNvSpPr>
            <p:nvPr/>
          </p:nvSpPr>
          <p:spPr bwMode="auto">
            <a:xfrm>
              <a:off x="8292850" y="55499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7" name="Freeform 2070"/>
            <p:cNvSpPr>
              <a:spLocks/>
            </p:cNvSpPr>
            <p:nvPr/>
          </p:nvSpPr>
          <p:spPr bwMode="auto">
            <a:xfrm>
              <a:off x="8292850" y="55499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8" name="Freeform 2071"/>
            <p:cNvSpPr>
              <a:spLocks/>
            </p:cNvSpPr>
            <p:nvPr/>
          </p:nvSpPr>
          <p:spPr bwMode="auto">
            <a:xfrm>
              <a:off x="8388125" y="55499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9" name="Freeform 2072"/>
            <p:cNvSpPr>
              <a:spLocks/>
            </p:cNvSpPr>
            <p:nvPr/>
          </p:nvSpPr>
          <p:spPr bwMode="auto">
            <a:xfrm>
              <a:off x="8388125" y="55499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0" name="Freeform 2076"/>
            <p:cNvSpPr>
              <a:spLocks/>
            </p:cNvSpPr>
            <p:nvPr/>
          </p:nvSpPr>
          <p:spPr bwMode="auto">
            <a:xfrm>
              <a:off x="9201137" y="55530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1" name="Freeform 2080"/>
            <p:cNvSpPr>
              <a:spLocks noEditPoints="1"/>
            </p:cNvSpPr>
            <p:nvPr/>
          </p:nvSpPr>
          <p:spPr bwMode="auto">
            <a:xfrm>
              <a:off x="9861709" y="55435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2" name="Freeform 2081"/>
            <p:cNvSpPr>
              <a:spLocks/>
            </p:cNvSpPr>
            <p:nvPr/>
          </p:nvSpPr>
          <p:spPr bwMode="auto">
            <a:xfrm>
              <a:off x="8966125" y="55499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3" name="Freeform 2082"/>
            <p:cNvSpPr>
              <a:spLocks/>
            </p:cNvSpPr>
            <p:nvPr/>
          </p:nvSpPr>
          <p:spPr bwMode="auto">
            <a:xfrm>
              <a:off x="8966125" y="55499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4" name="Freeform 2083"/>
            <p:cNvSpPr>
              <a:spLocks/>
            </p:cNvSpPr>
            <p:nvPr/>
          </p:nvSpPr>
          <p:spPr bwMode="auto">
            <a:xfrm>
              <a:off x="9061400" y="55499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Freeform 2084"/>
            <p:cNvSpPr>
              <a:spLocks/>
            </p:cNvSpPr>
            <p:nvPr/>
          </p:nvSpPr>
          <p:spPr bwMode="auto">
            <a:xfrm>
              <a:off x="9061400" y="55499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6" name="Freeform 2085"/>
            <p:cNvSpPr>
              <a:spLocks noEditPoints="1"/>
            </p:cNvSpPr>
            <p:nvPr/>
          </p:nvSpPr>
          <p:spPr bwMode="auto">
            <a:xfrm>
              <a:off x="10540130" y="55403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2089"/>
            <p:cNvSpPr>
              <a:spLocks/>
            </p:cNvSpPr>
            <p:nvPr/>
          </p:nvSpPr>
          <p:spPr bwMode="auto">
            <a:xfrm>
              <a:off x="11332117" y="55499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Freeform 2090"/>
            <p:cNvSpPr>
              <a:spLocks/>
            </p:cNvSpPr>
            <p:nvPr/>
          </p:nvSpPr>
          <p:spPr bwMode="auto">
            <a:xfrm>
              <a:off x="11332117" y="5549900"/>
              <a:ext cx="762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9" name="Freeform 2091"/>
            <p:cNvSpPr>
              <a:spLocks/>
            </p:cNvSpPr>
            <p:nvPr/>
          </p:nvSpPr>
          <p:spPr bwMode="auto">
            <a:xfrm>
              <a:off x="11427391" y="55499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0" name="Freeform 2092"/>
            <p:cNvSpPr>
              <a:spLocks/>
            </p:cNvSpPr>
            <p:nvPr/>
          </p:nvSpPr>
          <p:spPr bwMode="auto">
            <a:xfrm>
              <a:off x="11427391" y="55499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1" name="Freeform 2093"/>
            <p:cNvSpPr>
              <a:spLocks noEditPoints="1"/>
            </p:cNvSpPr>
            <p:nvPr/>
          </p:nvSpPr>
          <p:spPr bwMode="auto">
            <a:xfrm>
              <a:off x="11802139" y="55435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2" name="Freeform 2094"/>
            <p:cNvSpPr>
              <a:spLocks/>
            </p:cNvSpPr>
            <p:nvPr/>
          </p:nvSpPr>
          <p:spPr bwMode="auto">
            <a:xfrm>
              <a:off x="12011743" y="55530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3" name="Freeform 2096"/>
            <p:cNvSpPr>
              <a:spLocks/>
            </p:cNvSpPr>
            <p:nvPr/>
          </p:nvSpPr>
          <p:spPr bwMode="auto">
            <a:xfrm>
              <a:off x="11636996" y="56483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4" name="Freeform 2097"/>
            <p:cNvSpPr>
              <a:spLocks/>
            </p:cNvSpPr>
            <p:nvPr/>
          </p:nvSpPr>
          <p:spPr bwMode="auto">
            <a:xfrm>
              <a:off x="11567128" y="55562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Freeform 2132"/>
            <p:cNvSpPr>
              <a:spLocks/>
            </p:cNvSpPr>
            <p:nvPr/>
          </p:nvSpPr>
          <p:spPr bwMode="auto">
            <a:xfrm>
              <a:off x="10084016" y="55530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0" name="Freeform 2058"/>
            <p:cNvSpPr>
              <a:spLocks/>
            </p:cNvSpPr>
            <p:nvPr/>
          </p:nvSpPr>
          <p:spPr bwMode="auto">
            <a:xfrm>
              <a:off x="419975" y="5908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1" name="Freeform 2064"/>
            <p:cNvSpPr>
              <a:spLocks/>
            </p:cNvSpPr>
            <p:nvPr/>
          </p:nvSpPr>
          <p:spPr bwMode="auto">
            <a:xfrm>
              <a:off x="1537866" y="5908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2068"/>
            <p:cNvSpPr>
              <a:spLocks/>
            </p:cNvSpPr>
            <p:nvPr/>
          </p:nvSpPr>
          <p:spPr bwMode="auto">
            <a:xfrm>
              <a:off x="1102778" y="59055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Freeform 2073"/>
            <p:cNvSpPr>
              <a:spLocks/>
            </p:cNvSpPr>
            <p:nvPr/>
          </p:nvSpPr>
          <p:spPr bwMode="auto">
            <a:xfrm>
              <a:off x="2430273" y="5908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4" name="Freeform 2076"/>
            <p:cNvSpPr>
              <a:spLocks/>
            </p:cNvSpPr>
            <p:nvPr/>
          </p:nvSpPr>
          <p:spPr bwMode="auto">
            <a:xfrm>
              <a:off x="3103549" y="5908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2077"/>
            <p:cNvSpPr>
              <a:spLocks/>
            </p:cNvSpPr>
            <p:nvPr/>
          </p:nvSpPr>
          <p:spPr bwMode="auto">
            <a:xfrm>
              <a:off x="3249637" y="5908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Freeform 2084"/>
            <p:cNvSpPr>
              <a:spLocks/>
            </p:cNvSpPr>
            <p:nvPr/>
          </p:nvSpPr>
          <p:spPr bwMode="auto">
            <a:xfrm>
              <a:off x="2963812" y="59055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7" name="Freeform 2085"/>
            <p:cNvSpPr>
              <a:spLocks noEditPoints="1"/>
            </p:cNvSpPr>
            <p:nvPr/>
          </p:nvSpPr>
          <p:spPr bwMode="auto">
            <a:xfrm>
              <a:off x="4442542" y="5895975"/>
              <a:ext cx="155616"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8" name="Freeform 2087"/>
            <p:cNvSpPr>
              <a:spLocks/>
            </p:cNvSpPr>
            <p:nvPr/>
          </p:nvSpPr>
          <p:spPr bwMode="auto">
            <a:xfrm>
              <a:off x="4647001" y="5908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9" name="Freeform 2088"/>
            <p:cNvSpPr>
              <a:spLocks noEditPoints="1"/>
            </p:cNvSpPr>
            <p:nvPr/>
          </p:nvSpPr>
          <p:spPr bwMode="auto">
            <a:xfrm>
              <a:off x="5012221" y="5899150"/>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Freeform 2096"/>
            <p:cNvSpPr>
              <a:spLocks/>
            </p:cNvSpPr>
            <p:nvPr/>
          </p:nvSpPr>
          <p:spPr bwMode="auto">
            <a:xfrm>
              <a:off x="5539408" y="60039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1" name="Freeform 2097"/>
            <p:cNvSpPr>
              <a:spLocks/>
            </p:cNvSpPr>
            <p:nvPr/>
          </p:nvSpPr>
          <p:spPr bwMode="auto">
            <a:xfrm>
              <a:off x="5469540" y="59118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Freeform 2057"/>
            <p:cNvSpPr>
              <a:spLocks noEditPoints="1"/>
            </p:cNvSpPr>
            <p:nvPr/>
          </p:nvSpPr>
          <p:spPr bwMode="auto">
            <a:xfrm>
              <a:off x="6298431" y="58991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4"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3" name="Freeform 2061"/>
            <p:cNvSpPr>
              <a:spLocks/>
            </p:cNvSpPr>
            <p:nvPr/>
          </p:nvSpPr>
          <p:spPr bwMode="auto">
            <a:xfrm>
              <a:off x="6955827" y="59086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4" name="Freeform 2069"/>
            <p:cNvSpPr>
              <a:spLocks/>
            </p:cNvSpPr>
            <p:nvPr/>
          </p:nvSpPr>
          <p:spPr bwMode="auto">
            <a:xfrm>
              <a:off x="8292850" y="59055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5" name="Freeform 2070"/>
            <p:cNvSpPr>
              <a:spLocks/>
            </p:cNvSpPr>
            <p:nvPr/>
          </p:nvSpPr>
          <p:spPr bwMode="auto">
            <a:xfrm>
              <a:off x="8292850" y="5905500"/>
              <a:ext cx="73044"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6" name="Freeform 2071"/>
            <p:cNvSpPr>
              <a:spLocks/>
            </p:cNvSpPr>
            <p:nvPr/>
          </p:nvSpPr>
          <p:spPr bwMode="auto">
            <a:xfrm>
              <a:off x="8388125" y="59055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7" name="Freeform 2072"/>
            <p:cNvSpPr>
              <a:spLocks/>
            </p:cNvSpPr>
            <p:nvPr/>
          </p:nvSpPr>
          <p:spPr bwMode="auto">
            <a:xfrm>
              <a:off x="8388125" y="5905500"/>
              <a:ext cx="762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8" name="Freeform 2076"/>
            <p:cNvSpPr>
              <a:spLocks/>
            </p:cNvSpPr>
            <p:nvPr/>
          </p:nvSpPr>
          <p:spPr bwMode="auto">
            <a:xfrm>
              <a:off x="9201137" y="5908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9" name="Freeform 2081"/>
            <p:cNvSpPr>
              <a:spLocks/>
            </p:cNvSpPr>
            <p:nvPr/>
          </p:nvSpPr>
          <p:spPr bwMode="auto">
            <a:xfrm>
              <a:off x="8966125" y="59055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0" name="Freeform 2082"/>
            <p:cNvSpPr>
              <a:spLocks/>
            </p:cNvSpPr>
            <p:nvPr/>
          </p:nvSpPr>
          <p:spPr bwMode="auto">
            <a:xfrm>
              <a:off x="8966125" y="5905500"/>
              <a:ext cx="762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1" name="Freeform 2083"/>
            <p:cNvSpPr>
              <a:spLocks/>
            </p:cNvSpPr>
            <p:nvPr/>
          </p:nvSpPr>
          <p:spPr bwMode="auto">
            <a:xfrm>
              <a:off x="9061400" y="59055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2" name="Freeform 2084"/>
            <p:cNvSpPr>
              <a:spLocks/>
            </p:cNvSpPr>
            <p:nvPr/>
          </p:nvSpPr>
          <p:spPr bwMode="auto">
            <a:xfrm>
              <a:off x="9061400" y="5905500"/>
              <a:ext cx="762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3" name="Freeform 2093"/>
            <p:cNvSpPr>
              <a:spLocks noEditPoints="1"/>
            </p:cNvSpPr>
            <p:nvPr/>
          </p:nvSpPr>
          <p:spPr bwMode="auto">
            <a:xfrm>
              <a:off x="11802139" y="5899150"/>
              <a:ext cx="158791"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4" name="Freeform 2094"/>
            <p:cNvSpPr>
              <a:spLocks/>
            </p:cNvSpPr>
            <p:nvPr/>
          </p:nvSpPr>
          <p:spPr bwMode="auto">
            <a:xfrm>
              <a:off x="12011743" y="5908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5" name="Freeform 2096"/>
            <p:cNvSpPr>
              <a:spLocks/>
            </p:cNvSpPr>
            <p:nvPr/>
          </p:nvSpPr>
          <p:spPr bwMode="auto">
            <a:xfrm>
              <a:off x="11636996" y="6003925"/>
              <a:ext cx="34934"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6" name="Freeform 2097"/>
            <p:cNvSpPr>
              <a:spLocks/>
            </p:cNvSpPr>
            <p:nvPr/>
          </p:nvSpPr>
          <p:spPr bwMode="auto">
            <a:xfrm>
              <a:off x="11567128" y="5911850"/>
              <a:ext cx="171495"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1" name="Freeform 2132"/>
            <p:cNvSpPr>
              <a:spLocks/>
            </p:cNvSpPr>
            <p:nvPr/>
          </p:nvSpPr>
          <p:spPr bwMode="auto">
            <a:xfrm>
              <a:off x="10084016" y="5908675"/>
              <a:ext cx="82572"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2" name="Freeform 2079"/>
            <p:cNvSpPr>
              <a:spLocks noEditPoints="1"/>
            </p:cNvSpPr>
            <p:nvPr/>
          </p:nvSpPr>
          <p:spPr bwMode="auto">
            <a:xfrm>
              <a:off x="70456" y="4540250"/>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3" name="Freeform 2079"/>
            <p:cNvSpPr>
              <a:spLocks noEditPoints="1"/>
            </p:cNvSpPr>
            <p:nvPr/>
          </p:nvSpPr>
          <p:spPr bwMode="auto">
            <a:xfrm>
              <a:off x="397744" y="5225415"/>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4" name="Freeform 2079"/>
            <p:cNvSpPr>
              <a:spLocks noEditPoints="1"/>
            </p:cNvSpPr>
            <p:nvPr/>
          </p:nvSpPr>
          <p:spPr bwMode="auto">
            <a:xfrm>
              <a:off x="705799" y="4562475"/>
              <a:ext cx="155616"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Freeform 2080"/>
            <p:cNvSpPr>
              <a:spLocks noEditPoints="1"/>
            </p:cNvSpPr>
            <p:nvPr/>
          </p:nvSpPr>
          <p:spPr bwMode="auto">
            <a:xfrm>
              <a:off x="886821" y="4562475"/>
              <a:ext cx="158791"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Freeform 2058"/>
            <p:cNvSpPr>
              <a:spLocks/>
            </p:cNvSpPr>
            <p:nvPr/>
          </p:nvSpPr>
          <p:spPr bwMode="auto">
            <a:xfrm>
              <a:off x="419975" y="4562475"/>
              <a:ext cx="85747"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7" name="Freeform 2059"/>
            <p:cNvSpPr>
              <a:spLocks/>
            </p:cNvSpPr>
            <p:nvPr/>
          </p:nvSpPr>
          <p:spPr bwMode="auto">
            <a:xfrm>
              <a:off x="569239" y="4562475"/>
              <a:ext cx="82572"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2" name="AutoShape 3"/>
            <p:cNvSpPr>
              <a:spLocks noChangeAspect="1" noChangeArrowheads="1" noTextEdit="1"/>
            </p:cNvSpPr>
            <p:nvPr/>
          </p:nvSpPr>
          <p:spPr bwMode="auto">
            <a:xfrm>
              <a:off x="0" y="50800"/>
              <a:ext cx="1212530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4" name="Freeform 5"/>
            <p:cNvSpPr>
              <a:spLocks noEditPoints="1"/>
            </p:cNvSpPr>
            <p:nvPr/>
          </p:nvSpPr>
          <p:spPr bwMode="auto">
            <a:xfrm>
              <a:off x="204323" y="3165475"/>
              <a:ext cx="156435" cy="238125"/>
            </a:xfrm>
            <a:custGeom>
              <a:avLst/>
              <a:gdLst>
                <a:gd name="T0" fmla="*/ 48 w 98"/>
                <a:gd name="T1" fmla="*/ 150 h 150"/>
                <a:gd name="T2" fmla="*/ 28 w 98"/>
                <a:gd name="T3" fmla="*/ 146 h 150"/>
                <a:gd name="T4" fmla="*/ 12 w 98"/>
                <a:gd name="T5" fmla="*/ 132 h 150"/>
                <a:gd name="T6" fmla="*/ 6 w 98"/>
                <a:gd name="T7" fmla="*/ 122 h 150"/>
                <a:gd name="T8" fmla="*/ 0 w 98"/>
                <a:gd name="T9" fmla="*/ 94 h 150"/>
                <a:gd name="T10" fmla="*/ 0 w 98"/>
                <a:gd name="T11" fmla="*/ 78 h 150"/>
                <a:gd name="T12" fmla="*/ 4 w 98"/>
                <a:gd name="T13" fmla="*/ 44 h 150"/>
                <a:gd name="T14" fmla="*/ 12 w 98"/>
                <a:gd name="T15" fmla="*/ 20 h 150"/>
                <a:gd name="T16" fmla="*/ 20 w 98"/>
                <a:gd name="T17" fmla="*/ 12 h 150"/>
                <a:gd name="T18" fmla="*/ 40 w 98"/>
                <a:gd name="T19" fmla="*/ 2 h 150"/>
                <a:gd name="T20" fmla="*/ 52 w 98"/>
                <a:gd name="T21" fmla="*/ 0 h 150"/>
                <a:gd name="T22" fmla="*/ 72 w 98"/>
                <a:gd name="T23" fmla="*/ 6 h 150"/>
                <a:gd name="T24" fmla="*/ 88 w 98"/>
                <a:gd name="T25" fmla="*/ 18 h 150"/>
                <a:gd name="T26" fmla="*/ 96 w 98"/>
                <a:gd name="T27" fmla="*/ 42 h 150"/>
                <a:gd name="T28" fmla="*/ 98 w 98"/>
                <a:gd name="T29" fmla="*/ 74 h 150"/>
                <a:gd name="T30" fmla="*/ 98 w 98"/>
                <a:gd name="T31" fmla="*/ 92 h 150"/>
                <a:gd name="T32" fmla="*/ 92 w 98"/>
                <a:gd name="T33" fmla="*/ 120 h 150"/>
                <a:gd name="T34" fmla="*/ 84 w 98"/>
                <a:gd name="T35" fmla="*/ 130 h 150"/>
                <a:gd name="T36" fmla="*/ 68 w 98"/>
                <a:gd name="T37" fmla="*/ 144 h 150"/>
                <a:gd name="T38" fmla="*/ 48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6"/>
                  </a:lnTo>
                  <a:lnTo>
                    <a:pt x="18" y="140"/>
                  </a:lnTo>
                  <a:lnTo>
                    <a:pt x="12" y="132"/>
                  </a:lnTo>
                  <a:lnTo>
                    <a:pt x="12" y="132"/>
                  </a:lnTo>
                  <a:lnTo>
                    <a:pt x="6" y="122"/>
                  </a:lnTo>
                  <a:lnTo>
                    <a:pt x="4" y="110"/>
                  </a:lnTo>
                  <a:lnTo>
                    <a:pt x="0" y="94"/>
                  </a:lnTo>
                  <a:lnTo>
                    <a:pt x="0" y="78"/>
                  </a:lnTo>
                  <a:lnTo>
                    <a:pt x="0" y="78"/>
                  </a:lnTo>
                  <a:lnTo>
                    <a:pt x="0" y="60"/>
                  </a:lnTo>
                  <a:lnTo>
                    <a:pt x="4" y="44"/>
                  </a:lnTo>
                  <a:lnTo>
                    <a:pt x="8" y="32"/>
                  </a:lnTo>
                  <a:lnTo>
                    <a:pt x="12" y="20"/>
                  </a:lnTo>
                  <a:lnTo>
                    <a:pt x="12" y="20"/>
                  </a:lnTo>
                  <a:lnTo>
                    <a:pt x="20" y="12"/>
                  </a:lnTo>
                  <a:lnTo>
                    <a:pt x="30" y="6"/>
                  </a:lnTo>
                  <a:lnTo>
                    <a:pt x="40" y="2"/>
                  </a:lnTo>
                  <a:lnTo>
                    <a:pt x="52" y="0"/>
                  </a:lnTo>
                  <a:lnTo>
                    <a:pt x="52" y="0"/>
                  </a:lnTo>
                  <a:lnTo>
                    <a:pt x="62" y="2"/>
                  </a:lnTo>
                  <a:lnTo>
                    <a:pt x="72" y="6"/>
                  </a:lnTo>
                  <a:lnTo>
                    <a:pt x="80" y="10"/>
                  </a:lnTo>
                  <a:lnTo>
                    <a:pt x="88" y="18"/>
                  </a:lnTo>
                  <a:lnTo>
                    <a:pt x="92" y="30"/>
                  </a:lnTo>
                  <a:lnTo>
                    <a:pt x="96" y="42"/>
                  </a:lnTo>
                  <a:lnTo>
                    <a:pt x="98" y="58"/>
                  </a:lnTo>
                  <a:lnTo>
                    <a:pt x="98" y="74"/>
                  </a:lnTo>
                  <a:lnTo>
                    <a:pt x="98" y="74"/>
                  </a:lnTo>
                  <a:lnTo>
                    <a:pt x="98" y="92"/>
                  </a:lnTo>
                  <a:lnTo>
                    <a:pt x="96" y="108"/>
                  </a:lnTo>
                  <a:lnTo>
                    <a:pt x="92" y="120"/>
                  </a:lnTo>
                  <a:lnTo>
                    <a:pt x="84" y="130"/>
                  </a:lnTo>
                  <a:lnTo>
                    <a:pt x="84" y="130"/>
                  </a:lnTo>
                  <a:lnTo>
                    <a:pt x="78" y="140"/>
                  </a:lnTo>
                  <a:lnTo>
                    <a:pt x="68" y="144"/>
                  </a:lnTo>
                  <a:lnTo>
                    <a:pt x="58" y="148"/>
                  </a:lnTo>
                  <a:lnTo>
                    <a:pt x="48" y="150"/>
                  </a:lnTo>
                  <a:lnTo>
                    <a:pt x="48" y="150"/>
                  </a:lnTo>
                  <a:close/>
                  <a:moveTo>
                    <a:pt x="50" y="20"/>
                  </a:moveTo>
                  <a:lnTo>
                    <a:pt x="50" y="20"/>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4"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2"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5" name="Freeform 6"/>
            <p:cNvSpPr>
              <a:spLocks/>
            </p:cNvSpPr>
            <p:nvPr/>
          </p:nvSpPr>
          <p:spPr bwMode="auto">
            <a:xfrm>
              <a:off x="427802"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6" name="Freeform 7"/>
            <p:cNvSpPr>
              <a:spLocks/>
            </p:cNvSpPr>
            <p:nvPr/>
          </p:nvSpPr>
          <p:spPr bwMode="auto">
            <a:xfrm>
              <a:off x="574659"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7" name="Freeform 8"/>
            <p:cNvSpPr>
              <a:spLocks/>
            </p:cNvSpPr>
            <p:nvPr/>
          </p:nvSpPr>
          <p:spPr bwMode="auto">
            <a:xfrm>
              <a:off x="721516" y="3175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8" name="Freeform 9"/>
            <p:cNvSpPr>
              <a:spLocks/>
            </p:cNvSpPr>
            <p:nvPr/>
          </p:nvSpPr>
          <p:spPr bwMode="auto">
            <a:xfrm>
              <a:off x="868373"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9" name="Freeform 10"/>
            <p:cNvSpPr>
              <a:spLocks/>
            </p:cNvSpPr>
            <p:nvPr/>
          </p:nvSpPr>
          <p:spPr bwMode="auto">
            <a:xfrm>
              <a:off x="1251479"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0" name="Freeform 11"/>
            <p:cNvSpPr>
              <a:spLocks/>
            </p:cNvSpPr>
            <p:nvPr/>
          </p:nvSpPr>
          <p:spPr bwMode="auto">
            <a:xfrm>
              <a:off x="1401529"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1" name="Freeform 12"/>
            <p:cNvSpPr>
              <a:spLocks/>
            </p:cNvSpPr>
            <p:nvPr/>
          </p:nvSpPr>
          <p:spPr bwMode="auto">
            <a:xfrm>
              <a:off x="1548387"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34 w 54"/>
                <a:gd name="T45" fmla="*/ 6 h 144"/>
                <a:gd name="T46" fmla="*/ 34 w 54"/>
                <a:gd name="T47" fmla="*/ 6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34" y="6"/>
                  </a:lnTo>
                  <a:lnTo>
                    <a:pt x="34" y="6"/>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2" name="Freeform 13"/>
            <p:cNvSpPr>
              <a:spLocks/>
            </p:cNvSpPr>
            <p:nvPr/>
          </p:nvSpPr>
          <p:spPr bwMode="auto">
            <a:xfrm>
              <a:off x="1698437" y="3175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3" name="Freeform 14"/>
            <p:cNvSpPr>
              <a:spLocks/>
            </p:cNvSpPr>
            <p:nvPr/>
          </p:nvSpPr>
          <p:spPr bwMode="auto">
            <a:xfrm>
              <a:off x="1015231" y="3171825"/>
              <a:ext cx="76621" cy="231775"/>
            </a:xfrm>
            <a:custGeom>
              <a:avLst/>
              <a:gdLst>
                <a:gd name="T0" fmla="*/ 48 w 48"/>
                <a:gd name="T1" fmla="*/ 0 h 146"/>
                <a:gd name="T2" fmla="*/ 40 w 48"/>
                <a:gd name="T3" fmla="*/ 0 h 146"/>
                <a:gd name="T4" fmla="*/ 20 w 48"/>
                <a:gd name="T5" fmla="*/ 6 h 146"/>
                <a:gd name="T6" fmla="*/ 12 w 48"/>
                <a:gd name="T7" fmla="*/ 24 h 146"/>
                <a:gd name="T8" fmla="*/ 14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8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8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4" y="40"/>
                  </a:lnTo>
                  <a:lnTo>
                    <a:pt x="14"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8" y="94"/>
                  </a:lnTo>
                  <a:lnTo>
                    <a:pt x="38" y="94"/>
                  </a:lnTo>
                  <a:lnTo>
                    <a:pt x="36" y="86"/>
                  </a:lnTo>
                  <a:lnTo>
                    <a:pt x="32" y="80"/>
                  </a:lnTo>
                  <a:lnTo>
                    <a:pt x="28" y="76"/>
                  </a:lnTo>
                  <a:lnTo>
                    <a:pt x="20" y="72"/>
                  </a:lnTo>
                  <a:lnTo>
                    <a:pt x="20" y="72"/>
                  </a:lnTo>
                  <a:lnTo>
                    <a:pt x="20" y="72"/>
                  </a:lnTo>
                  <a:lnTo>
                    <a:pt x="20" y="72"/>
                  </a:lnTo>
                  <a:lnTo>
                    <a:pt x="28" y="70"/>
                  </a:lnTo>
                  <a:lnTo>
                    <a:pt x="32" y="66"/>
                  </a:lnTo>
                  <a:lnTo>
                    <a:pt x="36" y="60"/>
                  </a:lnTo>
                  <a:lnTo>
                    <a:pt x="38" y="50"/>
                  </a:lnTo>
                  <a:lnTo>
                    <a:pt x="38"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4" name="Freeform 15"/>
            <p:cNvSpPr>
              <a:spLocks/>
            </p:cNvSpPr>
            <p:nvPr/>
          </p:nvSpPr>
          <p:spPr bwMode="auto">
            <a:xfrm>
              <a:off x="1015231" y="3171825"/>
              <a:ext cx="76621" cy="231775"/>
            </a:xfrm>
            <a:custGeom>
              <a:avLst/>
              <a:gdLst>
                <a:gd name="T0" fmla="*/ 48 w 48"/>
                <a:gd name="T1" fmla="*/ 0 h 146"/>
                <a:gd name="T2" fmla="*/ 40 w 48"/>
                <a:gd name="T3" fmla="*/ 0 h 146"/>
                <a:gd name="T4" fmla="*/ 20 w 48"/>
                <a:gd name="T5" fmla="*/ 6 h 146"/>
                <a:gd name="T6" fmla="*/ 12 w 48"/>
                <a:gd name="T7" fmla="*/ 24 h 146"/>
                <a:gd name="T8" fmla="*/ 14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8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8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4" y="40"/>
                  </a:lnTo>
                  <a:lnTo>
                    <a:pt x="14"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8" y="94"/>
                  </a:lnTo>
                  <a:lnTo>
                    <a:pt x="38" y="94"/>
                  </a:lnTo>
                  <a:lnTo>
                    <a:pt x="36" y="86"/>
                  </a:lnTo>
                  <a:lnTo>
                    <a:pt x="32" y="80"/>
                  </a:lnTo>
                  <a:lnTo>
                    <a:pt x="28" y="76"/>
                  </a:lnTo>
                  <a:lnTo>
                    <a:pt x="20" y="72"/>
                  </a:lnTo>
                  <a:lnTo>
                    <a:pt x="20" y="72"/>
                  </a:lnTo>
                  <a:lnTo>
                    <a:pt x="20" y="72"/>
                  </a:lnTo>
                  <a:lnTo>
                    <a:pt x="20" y="72"/>
                  </a:lnTo>
                  <a:lnTo>
                    <a:pt x="28" y="70"/>
                  </a:lnTo>
                  <a:lnTo>
                    <a:pt x="32" y="66"/>
                  </a:lnTo>
                  <a:lnTo>
                    <a:pt x="36" y="60"/>
                  </a:lnTo>
                  <a:lnTo>
                    <a:pt x="38" y="50"/>
                  </a:lnTo>
                  <a:lnTo>
                    <a:pt x="38"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5" name="Freeform 16"/>
            <p:cNvSpPr>
              <a:spLocks/>
            </p:cNvSpPr>
            <p:nvPr/>
          </p:nvSpPr>
          <p:spPr bwMode="auto">
            <a:xfrm>
              <a:off x="1114200" y="3171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6"/>
                  </a:lnTo>
                  <a:lnTo>
                    <a:pt x="40" y="82"/>
                  </a:lnTo>
                  <a:lnTo>
                    <a:pt x="46" y="80"/>
                  </a:lnTo>
                  <a:lnTo>
                    <a:pt x="46" y="64"/>
                  </a:lnTo>
                  <a:lnTo>
                    <a:pt x="46" y="64"/>
                  </a:lnTo>
                  <a:lnTo>
                    <a:pt x="40"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6" name="Freeform 17"/>
            <p:cNvSpPr>
              <a:spLocks/>
            </p:cNvSpPr>
            <p:nvPr/>
          </p:nvSpPr>
          <p:spPr bwMode="auto">
            <a:xfrm>
              <a:off x="1114200" y="3171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6"/>
                  </a:lnTo>
                  <a:lnTo>
                    <a:pt x="40" y="82"/>
                  </a:lnTo>
                  <a:lnTo>
                    <a:pt x="46" y="80"/>
                  </a:lnTo>
                  <a:lnTo>
                    <a:pt x="46" y="64"/>
                  </a:lnTo>
                  <a:lnTo>
                    <a:pt x="46" y="64"/>
                  </a:lnTo>
                  <a:lnTo>
                    <a:pt x="40"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7" name="Freeform 18"/>
            <p:cNvSpPr>
              <a:spLocks/>
            </p:cNvSpPr>
            <p:nvPr/>
          </p:nvSpPr>
          <p:spPr bwMode="auto">
            <a:xfrm>
              <a:off x="2209245" y="317182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8" name="Freeform 19"/>
            <p:cNvSpPr>
              <a:spLocks/>
            </p:cNvSpPr>
            <p:nvPr/>
          </p:nvSpPr>
          <p:spPr bwMode="auto">
            <a:xfrm>
              <a:off x="2209245" y="317182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9" name="Freeform 20"/>
            <p:cNvSpPr>
              <a:spLocks/>
            </p:cNvSpPr>
            <p:nvPr/>
          </p:nvSpPr>
          <p:spPr bwMode="auto">
            <a:xfrm>
              <a:off x="2308214" y="3171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6"/>
                  </a:lnTo>
                  <a:lnTo>
                    <a:pt x="38" y="82"/>
                  </a:lnTo>
                  <a:lnTo>
                    <a:pt x="46" y="80"/>
                  </a:lnTo>
                  <a:lnTo>
                    <a:pt x="46" y="64"/>
                  </a:lnTo>
                  <a:lnTo>
                    <a:pt x="46" y="64"/>
                  </a:lnTo>
                  <a:lnTo>
                    <a:pt x="38"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0" name="Freeform 21"/>
            <p:cNvSpPr>
              <a:spLocks/>
            </p:cNvSpPr>
            <p:nvPr/>
          </p:nvSpPr>
          <p:spPr bwMode="auto">
            <a:xfrm>
              <a:off x="2308214" y="3171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6"/>
                  </a:lnTo>
                  <a:lnTo>
                    <a:pt x="38" y="82"/>
                  </a:lnTo>
                  <a:lnTo>
                    <a:pt x="46" y="80"/>
                  </a:lnTo>
                  <a:lnTo>
                    <a:pt x="46" y="64"/>
                  </a:lnTo>
                  <a:lnTo>
                    <a:pt x="46" y="64"/>
                  </a:lnTo>
                  <a:lnTo>
                    <a:pt x="38"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1" name="Freeform 22"/>
            <p:cNvSpPr>
              <a:spLocks/>
            </p:cNvSpPr>
            <p:nvPr/>
          </p:nvSpPr>
          <p:spPr bwMode="auto">
            <a:xfrm>
              <a:off x="2445493"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2" name="Freeform 23"/>
            <p:cNvSpPr>
              <a:spLocks/>
            </p:cNvSpPr>
            <p:nvPr/>
          </p:nvSpPr>
          <p:spPr bwMode="auto">
            <a:xfrm>
              <a:off x="2595543"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3" name="Freeform 24"/>
            <p:cNvSpPr>
              <a:spLocks/>
            </p:cNvSpPr>
            <p:nvPr/>
          </p:nvSpPr>
          <p:spPr bwMode="auto">
            <a:xfrm>
              <a:off x="2742400" y="3175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2 w 50"/>
                <a:gd name="T37" fmla="*/ 12 h 144"/>
                <a:gd name="T38" fmla="*/ 22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8" y="38"/>
                  </a:lnTo>
                  <a:lnTo>
                    <a:pt x="0" y="40"/>
                  </a:lnTo>
                  <a:lnTo>
                    <a:pt x="0" y="40"/>
                  </a:lnTo>
                  <a:lnTo>
                    <a:pt x="0" y="20"/>
                  </a:lnTo>
                  <a:lnTo>
                    <a:pt x="0" y="20"/>
                  </a:lnTo>
                  <a:lnTo>
                    <a:pt x="10" y="18"/>
                  </a:lnTo>
                  <a:lnTo>
                    <a:pt x="10" y="18"/>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4" name="Freeform 25"/>
            <p:cNvSpPr>
              <a:spLocks/>
            </p:cNvSpPr>
            <p:nvPr/>
          </p:nvSpPr>
          <p:spPr bwMode="auto">
            <a:xfrm>
              <a:off x="3122314"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5" name="Freeform 26"/>
            <p:cNvSpPr>
              <a:spLocks/>
            </p:cNvSpPr>
            <p:nvPr/>
          </p:nvSpPr>
          <p:spPr bwMode="auto">
            <a:xfrm>
              <a:off x="3272364"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6" name="Freeform 27"/>
            <p:cNvSpPr>
              <a:spLocks/>
            </p:cNvSpPr>
            <p:nvPr/>
          </p:nvSpPr>
          <p:spPr bwMode="auto">
            <a:xfrm>
              <a:off x="3422414" y="3175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7" name="Freeform 28"/>
            <p:cNvSpPr>
              <a:spLocks noEditPoints="1"/>
            </p:cNvSpPr>
            <p:nvPr/>
          </p:nvSpPr>
          <p:spPr bwMode="auto">
            <a:xfrm>
              <a:off x="3566078" y="3165475"/>
              <a:ext cx="159628" cy="238125"/>
            </a:xfrm>
            <a:custGeom>
              <a:avLst/>
              <a:gdLst>
                <a:gd name="T0" fmla="*/ 48 w 100"/>
                <a:gd name="T1" fmla="*/ 150 h 150"/>
                <a:gd name="T2" fmla="*/ 28 w 100"/>
                <a:gd name="T3" fmla="*/ 146 h 150"/>
                <a:gd name="T4" fmla="*/ 12 w 100"/>
                <a:gd name="T5" fmla="*/ 132 h 150"/>
                <a:gd name="T6" fmla="*/ 6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4 w 100"/>
                <a:gd name="T35" fmla="*/ 130 h 150"/>
                <a:gd name="T36" fmla="*/ 68 w 100"/>
                <a:gd name="T37" fmla="*/ 144 h 150"/>
                <a:gd name="T38" fmla="*/ 48 w 100"/>
                <a:gd name="T39" fmla="*/ 150 h 150"/>
                <a:gd name="T40" fmla="*/ 50 w 100"/>
                <a:gd name="T41" fmla="*/ 20 h 150"/>
                <a:gd name="T42" fmla="*/ 44 w 100"/>
                <a:gd name="T43" fmla="*/ 20 h 150"/>
                <a:gd name="T44" fmla="*/ 34 w 100"/>
                <a:gd name="T45" fmla="*/ 28 h 150"/>
                <a:gd name="T46" fmla="*/ 26 w 100"/>
                <a:gd name="T47" fmla="*/ 42 h 150"/>
                <a:gd name="T48" fmla="*/ 24 w 100"/>
                <a:gd name="T49" fmla="*/ 78 h 150"/>
                <a:gd name="T50" fmla="*/ 24 w 100"/>
                <a:gd name="T51" fmla="*/ 102 h 150"/>
                <a:gd name="T52" fmla="*/ 30 w 100"/>
                <a:gd name="T53" fmla="*/ 118 h 150"/>
                <a:gd name="T54" fmla="*/ 38 w 100"/>
                <a:gd name="T55" fmla="*/ 128 h 150"/>
                <a:gd name="T56" fmla="*/ 50 w 100"/>
                <a:gd name="T57" fmla="*/ 130 h 150"/>
                <a:gd name="T58" fmla="*/ 56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0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18" y="140"/>
                  </a:lnTo>
                  <a:lnTo>
                    <a:pt x="12" y="132"/>
                  </a:lnTo>
                  <a:lnTo>
                    <a:pt x="12" y="132"/>
                  </a:lnTo>
                  <a:lnTo>
                    <a:pt x="6"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2" y="2"/>
                  </a:lnTo>
                  <a:lnTo>
                    <a:pt x="72" y="6"/>
                  </a:lnTo>
                  <a:lnTo>
                    <a:pt x="80" y="10"/>
                  </a:lnTo>
                  <a:lnTo>
                    <a:pt x="88" y="18"/>
                  </a:lnTo>
                  <a:lnTo>
                    <a:pt x="92" y="30"/>
                  </a:lnTo>
                  <a:lnTo>
                    <a:pt x="96" y="42"/>
                  </a:lnTo>
                  <a:lnTo>
                    <a:pt x="98" y="58"/>
                  </a:lnTo>
                  <a:lnTo>
                    <a:pt x="100" y="74"/>
                  </a:lnTo>
                  <a:lnTo>
                    <a:pt x="100" y="74"/>
                  </a:lnTo>
                  <a:lnTo>
                    <a:pt x="98" y="92"/>
                  </a:lnTo>
                  <a:lnTo>
                    <a:pt x="96" y="108"/>
                  </a:lnTo>
                  <a:lnTo>
                    <a:pt x="92" y="120"/>
                  </a:lnTo>
                  <a:lnTo>
                    <a:pt x="84" y="130"/>
                  </a:lnTo>
                  <a:lnTo>
                    <a:pt x="84" y="130"/>
                  </a:lnTo>
                  <a:lnTo>
                    <a:pt x="78" y="140"/>
                  </a:lnTo>
                  <a:lnTo>
                    <a:pt x="68" y="144"/>
                  </a:lnTo>
                  <a:lnTo>
                    <a:pt x="58" y="148"/>
                  </a:lnTo>
                  <a:lnTo>
                    <a:pt x="48" y="150"/>
                  </a:lnTo>
                  <a:lnTo>
                    <a:pt x="48" y="150"/>
                  </a:lnTo>
                  <a:close/>
                  <a:moveTo>
                    <a:pt x="50" y="20"/>
                  </a:moveTo>
                  <a:lnTo>
                    <a:pt x="50" y="20"/>
                  </a:lnTo>
                  <a:lnTo>
                    <a:pt x="44" y="20"/>
                  </a:lnTo>
                  <a:lnTo>
                    <a:pt x="38" y="22"/>
                  </a:lnTo>
                  <a:lnTo>
                    <a:pt x="34" y="28"/>
                  </a:lnTo>
                  <a:lnTo>
                    <a:pt x="30" y="34"/>
                  </a:lnTo>
                  <a:lnTo>
                    <a:pt x="26" y="42"/>
                  </a:lnTo>
                  <a:lnTo>
                    <a:pt x="24" y="52"/>
                  </a:lnTo>
                  <a:lnTo>
                    <a:pt x="24" y="78"/>
                  </a:lnTo>
                  <a:lnTo>
                    <a:pt x="24" y="78"/>
                  </a:lnTo>
                  <a:lnTo>
                    <a:pt x="24" y="102"/>
                  </a:lnTo>
                  <a:lnTo>
                    <a:pt x="26" y="110"/>
                  </a:lnTo>
                  <a:lnTo>
                    <a:pt x="30" y="118"/>
                  </a:lnTo>
                  <a:lnTo>
                    <a:pt x="34" y="124"/>
                  </a:lnTo>
                  <a:lnTo>
                    <a:pt x="38" y="128"/>
                  </a:lnTo>
                  <a:lnTo>
                    <a:pt x="42" y="130"/>
                  </a:lnTo>
                  <a:lnTo>
                    <a:pt x="50" y="130"/>
                  </a:lnTo>
                  <a:lnTo>
                    <a:pt x="50" y="130"/>
                  </a:lnTo>
                  <a:lnTo>
                    <a:pt x="56" y="130"/>
                  </a:lnTo>
                  <a:lnTo>
                    <a:pt x="60" y="128"/>
                  </a:lnTo>
                  <a:lnTo>
                    <a:pt x="64" y="124"/>
                  </a:lnTo>
                  <a:lnTo>
                    <a:pt x="68" y="118"/>
                  </a:lnTo>
                  <a:lnTo>
                    <a:pt x="72" y="110"/>
                  </a:lnTo>
                  <a:lnTo>
                    <a:pt x="74" y="100"/>
                  </a:lnTo>
                  <a:lnTo>
                    <a:pt x="74" y="76"/>
                  </a:lnTo>
                  <a:lnTo>
                    <a:pt x="74" y="76"/>
                  </a:lnTo>
                  <a:lnTo>
                    <a:pt x="74" y="52"/>
                  </a:lnTo>
                  <a:lnTo>
                    <a:pt x="72" y="42"/>
                  </a:lnTo>
                  <a:lnTo>
                    <a:pt x="68" y="34"/>
                  </a:lnTo>
                  <a:lnTo>
                    <a:pt x="66"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8" name="Freeform 29"/>
            <p:cNvSpPr>
              <a:spLocks noEditPoints="1"/>
            </p:cNvSpPr>
            <p:nvPr/>
          </p:nvSpPr>
          <p:spPr bwMode="auto">
            <a:xfrm>
              <a:off x="3789557" y="3165475"/>
              <a:ext cx="156435" cy="238125"/>
            </a:xfrm>
            <a:custGeom>
              <a:avLst/>
              <a:gdLst>
                <a:gd name="T0" fmla="*/ 46 w 98"/>
                <a:gd name="T1" fmla="*/ 150 h 150"/>
                <a:gd name="T2" fmla="*/ 26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68 w 98"/>
                <a:gd name="T37" fmla="*/ 144 h 150"/>
                <a:gd name="T38" fmla="*/ 46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2" y="0"/>
                  </a:lnTo>
                  <a:lnTo>
                    <a:pt x="52" y="0"/>
                  </a:lnTo>
                  <a:lnTo>
                    <a:pt x="62" y="2"/>
                  </a:lnTo>
                  <a:lnTo>
                    <a:pt x="72" y="6"/>
                  </a:lnTo>
                  <a:lnTo>
                    <a:pt x="80" y="10"/>
                  </a:lnTo>
                  <a:lnTo>
                    <a:pt x="86" y="18"/>
                  </a:lnTo>
                  <a:lnTo>
                    <a:pt x="92" y="30"/>
                  </a:lnTo>
                  <a:lnTo>
                    <a:pt x="96" y="42"/>
                  </a:lnTo>
                  <a:lnTo>
                    <a:pt x="98" y="58"/>
                  </a:lnTo>
                  <a:lnTo>
                    <a:pt x="98" y="74"/>
                  </a:lnTo>
                  <a:lnTo>
                    <a:pt x="98" y="74"/>
                  </a:lnTo>
                  <a:lnTo>
                    <a:pt x="98" y="92"/>
                  </a:lnTo>
                  <a:lnTo>
                    <a:pt x="96" y="108"/>
                  </a:lnTo>
                  <a:lnTo>
                    <a:pt x="92" y="120"/>
                  </a:lnTo>
                  <a:lnTo>
                    <a:pt x="86" y="130"/>
                  </a:lnTo>
                  <a:lnTo>
                    <a:pt x="86" y="130"/>
                  </a:lnTo>
                  <a:lnTo>
                    <a:pt x="78" y="140"/>
                  </a:lnTo>
                  <a:lnTo>
                    <a:pt x="68" y="144"/>
                  </a:lnTo>
                  <a:lnTo>
                    <a:pt x="58" y="148"/>
                  </a:lnTo>
                  <a:lnTo>
                    <a:pt x="46" y="150"/>
                  </a:lnTo>
                  <a:lnTo>
                    <a:pt x="46" y="150"/>
                  </a:lnTo>
                  <a:close/>
                  <a:moveTo>
                    <a:pt x="50" y="20"/>
                  </a:moveTo>
                  <a:lnTo>
                    <a:pt x="50" y="20"/>
                  </a:lnTo>
                  <a:lnTo>
                    <a:pt x="44" y="20"/>
                  </a:lnTo>
                  <a:lnTo>
                    <a:pt x="38" y="22"/>
                  </a:lnTo>
                  <a:lnTo>
                    <a:pt x="34" y="28"/>
                  </a:lnTo>
                  <a:lnTo>
                    <a:pt x="30" y="34"/>
                  </a:lnTo>
                  <a:lnTo>
                    <a:pt x="26" y="42"/>
                  </a:lnTo>
                  <a:lnTo>
                    <a:pt x="24" y="52"/>
                  </a:lnTo>
                  <a:lnTo>
                    <a:pt x="22" y="78"/>
                  </a:lnTo>
                  <a:lnTo>
                    <a:pt x="22" y="78"/>
                  </a:lnTo>
                  <a:lnTo>
                    <a:pt x="24" y="102"/>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9" name="Freeform 30"/>
            <p:cNvSpPr>
              <a:spLocks/>
            </p:cNvSpPr>
            <p:nvPr/>
          </p:nvSpPr>
          <p:spPr bwMode="auto">
            <a:xfrm>
              <a:off x="2889258" y="3171825"/>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40 h 146"/>
                <a:gd name="T10" fmla="*/ 12 w 46"/>
                <a:gd name="T11" fmla="*/ 52 h 146"/>
                <a:gd name="T12" fmla="*/ 12 w 46"/>
                <a:gd name="T13" fmla="*/ 56 h 146"/>
                <a:gd name="T14" fmla="*/ 6 w 46"/>
                <a:gd name="T15" fmla="*/ 64 h 146"/>
                <a:gd name="T16" fmla="*/ 0 w 46"/>
                <a:gd name="T17" fmla="*/ 80 h 146"/>
                <a:gd name="T18" fmla="*/ 6 w 46"/>
                <a:gd name="T19" fmla="*/ 82 h 146"/>
                <a:gd name="T20" fmla="*/ 12 w 46"/>
                <a:gd name="T21" fmla="*/ 88 h 146"/>
                <a:gd name="T22" fmla="*/ 12 w 46"/>
                <a:gd name="T23" fmla="*/ 92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6 h 146"/>
                <a:gd name="T42" fmla="*/ 34 w 46"/>
                <a:gd name="T43" fmla="*/ 120 h 146"/>
                <a:gd name="T44" fmla="*/ 34 w 46"/>
                <a:gd name="T45" fmla="*/ 116 h 146"/>
                <a:gd name="T46" fmla="*/ 34 w 46"/>
                <a:gd name="T47" fmla="*/ 106 h 146"/>
                <a:gd name="T48" fmla="*/ 36 w 46"/>
                <a:gd name="T49" fmla="*/ 94 h 146"/>
                <a:gd name="T50" fmla="*/ 30 w 46"/>
                <a:gd name="T51" fmla="*/ 80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0"/>
                  </a:lnTo>
                  <a:lnTo>
                    <a:pt x="18" y="6"/>
                  </a:lnTo>
                  <a:lnTo>
                    <a:pt x="12" y="14"/>
                  </a:lnTo>
                  <a:lnTo>
                    <a:pt x="10" y="24"/>
                  </a:lnTo>
                  <a:lnTo>
                    <a:pt x="10" y="24"/>
                  </a:lnTo>
                  <a:lnTo>
                    <a:pt x="12" y="40"/>
                  </a:lnTo>
                  <a:lnTo>
                    <a:pt x="12" y="40"/>
                  </a:lnTo>
                  <a:lnTo>
                    <a:pt x="12" y="52"/>
                  </a:lnTo>
                  <a:lnTo>
                    <a:pt x="12" y="52"/>
                  </a:lnTo>
                  <a:lnTo>
                    <a:pt x="12" y="56"/>
                  </a:lnTo>
                  <a:lnTo>
                    <a:pt x="10" y="60"/>
                  </a:lnTo>
                  <a:lnTo>
                    <a:pt x="6" y="64"/>
                  </a:lnTo>
                  <a:lnTo>
                    <a:pt x="0" y="64"/>
                  </a:lnTo>
                  <a:lnTo>
                    <a:pt x="0" y="80"/>
                  </a:lnTo>
                  <a:lnTo>
                    <a:pt x="0" y="80"/>
                  </a:lnTo>
                  <a:lnTo>
                    <a:pt x="6" y="82"/>
                  </a:lnTo>
                  <a:lnTo>
                    <a:pt x="10" y="86"/>
                  </a:lnTo>
                  <a:lnTo>
                    <a:pt x="12" y="88"/>
                  </a:lnTo>
                  <a:lnTo>
                    <a:pt x="12" y="92"/>
                  </a:lnTo>
                  <a:lnTo>
                    <a:pt x="12" y="92"/>
                  </a:lnTo>
                  <a:lnTo>
                    <a:pt x="12" y="106"/>
                  </a:lnTo>
                  <a:lnTo>
                    <a:pt x="12" y="106"/>
                  </a:lnTo>
                  <a:lnTo>
                    <a:pt x="10" y="120"/>
                  </a:lnTo>
                  <a:lnTo>
                    <a:pt x="10" y="120"/>
                  </a:lnTo>
                  <a:lnTo>
                    <a:pt x="12" y="126"/>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6"/>
                  </a:lnTo>
                  <a:lnTo>
                    <a:pt x="36" y="124"/>
                  </a:lnTo>
                  <a:lnTo>
                    <a:pt x="34" y="120"/>
                  </a:lnTo>
                  <a:lnTo>
                    <a:pt x="34" y="116"/>
                  </a:lnTo>
                  <a:lnTo>
                    <a:pt x="34" y="116"/>
                  </a:lnTo>
                  <a:lnTo>
                    <a:pt x="34" y="106"/>
                  </a:lnTo>
                  <a:lnTo>
                    <a:pt x="34" y="106"/>
                  </a:lnTo>
                  <a:lnTo>
                    <a:pt x="36" y="94"/>
                  </a:lnTo>
                  <a:lnTo>
                    <a:pt x="36" y="94"/>
                  </a:lnTo>
                  <a:lnTo>
                    <a:pt x="34" y="86"/>
                  </a:lnTo>
                  <a:lnTo>
                    <a:pt x="30" y="80"/>
                  </a:lnTo>
                  <a:lnTo>
                    <a:pt x="26" y="76"/>
                  </a:lnTo>
                  <a:lnTo>
                    <a:pt x="18" y="72"/>
                  </a:lnTo>
                  <a:lnTo>
                    <a:pt x="18" y="72"/>
                  </a:lnTo>
                  <a:lnTo>
                    <a:pt x="18" y="72"/>
                  </a:lnTo>
                  <a:lnTo>
                    <a:pt x="18" y="72"/>
                  </a:lnTo>
                  <a:lnTo>
                    <a:pt x="26" y="70"/>
                  </a:lnTo>
                  <a:lnTo>
                    <a:pt x="30"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20" name="Freeform 31"/>
            <p:cNvSpPr>
              <a:spLocks/>
            </p:cNvSpPr>
            <p:nvPr/>
          </p:nvSpPr>
          <p:spPr bwMode="auto">
            <a:xfrm>
              <a:off x="2889258" y="3171825"/>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40 h 146"/>
                <a:gd name="T10" fmla="*/ 12 w 46"/>
                <a:gd name="T11" fmla="*/ 52 h 146"/>
                <a:gd name="T12" fmla="*/ 12 w 46"/>
                <a:gd name="T13" fmla="*/ 56 h 146"/>
                <a:gd name="T14" fmla="*/ 6 w 46"/>
                <a:gd name="T15" fmla="*/ 64 h 146"/>
                <a:gd name="T16" fmla="*/ 0 w 46"/>
                <a:gd name="T17" fmla="*/ 80 h 146"/>
                <a:gd name="T18" fmla="*/ 6 w 46"/>
                <a:gd name="T19" fmla="*/ 82 h 146"/>
                <a:gd name="T20" fmla="*/ 12 w 46"/>
                <a:gd name="T21" fmla="*/ 88 h 146"/>
                <a:gd name="T22" fmla="*/ 12 w 46"/>
                <a:gd name="T23" fmla="*/ 92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6 h 146"/>
                <a:gd name="T42" fmla="*/ 34 w 46"/>
                <a:gd name="T43" fmla="*/ 120 h 146"/>
                <a:gd name="T44" fmla="*/ 34 w 46"/>
                <a:gd name="T45" fmla="*/ 116 h 146"/>
                <a:gd name="T46" fmla="*/ 34 w 46"/>
                <a:gd name="T47" fmla="*/ 106 h 146"/>
                <a:gd name="T48" fmla="*/ 36 w 46"/>
                <a:gd name="T49" fmla="*/ 94 h 146"/>
                <a:gd name="T50" fmla="*/ 30 w 46"/>
                <a:gd name="T51" fmla="*/ 80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0"/>
                  </a:lnTo>
                  <a:lnTo>
                    <a:pt x="18" y="6"/>
                  </a:lnTo>
                  <a:lnTo>
                    <a:pt x="12" y="14"/>
                  </a:lnTo>
                  <a:lnTo>
                    <a:pt x="10" y="24"/>
                  </a:lnTo>
                  <a:lnTo>
                    <a:pt x="10" y="24"/>
                  </a:lnTo>
                  <a:lnTo>
                    <a:pt x="12" y="40"/>
                  </a:lnTo>
                  <a:lnTo>
                    <a:pt x="12" y="40"/>
                  </a:lnTo>
                  <a:lnTo>
                    <a:pt x="12" y="52"/>
                  </a:lnTo>
                  <a:lnTo>
                    <a:pt x="12" y="52"/>
                  </a:lnTo>
                  <a:lnTo>
                    <a:pt x="12" y="56"/>
                  </a:lnTo>
                  <a:lnTo>
                    <a:pt x="10" y="60"/>
                  </a:lnTo>
                  <a:lnTo>
                    <a:pt x="6" y="64"/>
                  </a:lnTo>
                  <a:lnTo>
                    <a:pt x="0" y="64"/>
                  </a:lnTo>
                  <a:lnTo>
                    <a:pt x="0" y="80"/>
                  </a:lnTo>
                  <a:lnTo>
                    <a:pt x="0" y="80"/>
                  </a:lnTo>
                  <a:lnTo>
                    <a:pt x="6" y="82"/>
                  </a:lnTo>
                  <a:lnTo>
                    <a:pt x="10" y="86"/>
                  </a:lnTo>
                  <a:lnTo>
                    <a:pt x="12" y="88"/>
                  </a:lnTo>
                  <a:lnTo>
                    <a:pt x="12" y="92"/>
                  </a:lnTo>
                  <a:lnTo>
                    <a:pt x="12" y="92"/>
                  </a:lnTo>
                  <a:lnTo>
                    <a:pt x="12" y="106"/>
                  </a:lnTo>
                  <a:lnTo>
                    <a:pt x="12" y="106"/>
                  </a:lnTo>
                  <a:lnTo>
                    <a:pt x="10" y="120"/>
                  </a:lnTo>
                  <a:lnTo>
                    <a:pt x="10" y="120"/>
                  </a:lnTo>
                  <a:lnTo>
                    <a:pt x="12" y="126"/>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6"/>
                  </a:lnTo>
                  <a:lnTo>
                    <a:pt x="36" y="124"/>
                  </a:lnTo>
                  <a:lnTo>
                    <a:pt x="34" y="120"/>
                  </a:lnTo>
                  <a:lnTo>
                    <a:pt x="34" y="116"/>
                  </a:lnTo>
                  <a:lnTo>
                    <a:pt x="34" y="116"/>
                  </a:lnTo>
                  <a:lnTo>
                    <a:pt x="34" y="106"/>
                  </a:lnTo>
                  <a:lnTo>
                    <a:pt x="34" y="106"/>
                  </a:lnTo>
                  <a:lnTo>
                    <a:pt x="36" y="94"/>
                  </a:lnTo>
                  <a:lnTo>
                    <a:pt x="36" y="94"/>
                  </a:lnTo>
                  <a:lnTo>
                    <a:pt x="34" y="86"/>
                  </a:lnTo>
                  <a:lnTo>
                    <a:pt x="30" y="80"/>
                  </a:lnTo>
                  <a:lnTo>
                    <a:pt x="26" y="76"/>
                  </a:lnTo>
                  <a:lnTo>
                    <a:pt x="18" y="72"/>
                  </a:lnTo>
                  <a:lnTo>
                    <a:pt x="18" y="72"/>
                  </a:lnTo>
                  <a:lnTo>
                    <a:pt x="18" y="72"/>
                  </a:lnTo>
                  <a:lnTo>
                    <a:pt x="18" y="72"/>
                  </a:lnTo>
                  <a:lnTo>
                    <a:pt x="26" y="70"/>
                  </a:lnTo>
                  <a:lnTo>
                    <a:pt x="30"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21" name="Freeform 32"/>
            <p:cNvSpPr>
              <a:spLocks/>
            </p:cNvSpPr>
            <p:nvPr/>
          </p:nvSpPr>
          <p:spPr bwMode="auto">
            <a:xfrm>
              <a:off x="2985034" y="3171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80 h 146"/>
                <a:gd name="T26" fmla="*/ 12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4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6"/>
                  </a:lnTo>
                  <a:lnTo>
                    <a:pt x="40" y="82"/>
                  </a:lnTo>
                  <a:lnTo>
                    <a:pt x="46" y="80"/>
                  </a:lnTo>
                  <a:lnTo>
                    <a:pt x="46" y="64"/>
                  </a:lnTo>
                  <a:lnTo>
                    <a:pt x="46" y="64"/>
                  </a:lnTo>
                  <a:lnTo>
                    <a:pt x="40" y="64"/>
                  </a:lnTo>
                  <a:lnTo>
                    <a:pt x="36" y="60"/>
                  </a:lnTo>
                  <a:lnTo>
                    <a:pt x="34" y="56"/>
                  </a:lnTo>
                  <a:lnTo>
                    <a:pt x="34" y="52"/>
                  </a:lnTo>
                  <a:lnTo>
                    <a:pt x="34" y="52"/>
                  </a:lnTo>
                  <a:lnTo>
                    <a:pt x="34" y="40"/>
                  </a:lnTo>
                  <a:lnTo>
                    <a:pt x="34" y="40"/>
                  </a:lnTo>
                  <a:lnTo>
                    <a:pt x="34" y="24"/>
                  </a:lnTo>
                  <a:lnTo>
                    <a:pt x="34" y="24"/>
                  </a:lnTo>
                  <a:lnTo>
                    <a:pt x="34" y="14"/>
                  </a:lnTo>
                  <a:lnTo>
                    <a:pt x="28" y="6"/>
                  </a:lnTo>
                  <a:lnTo>
                    <a:pt x="18" y="0"/>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22" name="Freeform 33"/>
            <p:cNvSpPr>
              <a:spLocks/>
            </p:cNvSpPr>
            <p:nvPr/>
          </p:nvSpPr>
          <p:spPr bwMode="auto">
            <a:xfrm>
              <a:off x="2985034" y="3171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80 h 146"/>
                <a:gd name="T26" fmla="*/ 12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4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6"/>
                  </a:lnTo>
                  <a:lnTo>
                    <a:pt x="40" y="82"/>
                  </a:lnTo>
                  <a:lnTo>
                    <a:pt x="46" y="80"/>
                  </a:lnTo>
                  <a:lnTo>
                    <a:pt x="46" y="64"/>
                  </a:lnTo>
                  <a:lnTo>
                    <a:pt x="46" y="64"/>
                  </a:lnTo>
                  <a:lnTo>
                    <a:pt x="40" y="64"/>
                  </a:lnTo>
                  <a:lnTo>
                    <a:pt x="36" y="60"/>
                  </a:lnTo>
                  <a:lnTo>
                    <a:pt x="34" y="56"/>
                  </a:lnTo>
                  <a:lnTo>
                    <a:pt x="34" y="52"/>
                  </a:lnTo>
                  <a:lnTo>
                    <a:pt x="34" y="52"/>
                  </a:lnTo>
                  <a:lnTo>
                    <a:pt x="34" y="40"/>
                  </a:lnTo>
                  <a:lnTo>
                    <a:pt x="34" y="40"/>
                  </a:lnTo>
                  <a:lnTo>
                    <a:pt x="34" y="24"/>
                  </a:lnTo>
                  <a:lnTo>
                    <a:pt x="34" y="24"/>
                  </a:lnTo>
                  <a:lnTo>
                    <a:pt x="34"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23" name="Freeform 34"/>
            <p:cNvSpPr>
              <a:spLocks noEditPoints="1"/>
            </p:cNvSpPr>
            <p:nvPr/>
          </p:nvSpPr>
          <p:spPr bwMode="auto">
            <a:xfrm>
              <a:off x="4453607" y="3165475"/>
              <a:ext cx="159628" cy="238125"/>
            </a:xfrm>
            <a:custGeom>
              <a:avLst/>
              <a:gdLst>
                <a:gd name="T0" fmla="*/ 48 w 100"/>
                <a:gd name="T1" fmla="*/ 150 h 150"/>
                <a:gd name="T2" fmla="*/ 28 w 100"/>
                <a:gd name="T3" fmla="*/ 144 h 150"/>
                <a:gd name="T4" fmla="*/ 14 w 100"/>
                <a:gd name="T5" fmla="*/ 130 h 150"/>
                <a:gd name="T6" fmla="*/ 8 w 100"/>
                <a:gd name="T7" fmla="*/ 120 h 150"/>
                <a:gd name="T8" fmla="*/ 0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6 h 150"/>
                <a:gd name="T50" fmla="*/ 26 w 100"/>
                <a:gd name="T51" fmla="*/ 100 h 150"/>
                <a:gd name="T52" fmla="*/ 30 w 100"/>
                <a:gd name="T53" fmla="*/ 118 h 150"/>
                <a:gd name="T54" fmla="*/ 40 w 100"/>
                <a:gd name="T55" fmla="*/ 128 h 150"/>
                <a:gd name="T56" fmla="*/ 50 w 100"/>
                <a:gd name="T57" fmla="*/ 130 h 150"/>
                <a:gd name="T58" fmla="*/ 56 w 100"/>
                <a:gd name="T59" fmla="*/ 130 h 150"/>
                <a:gd name="T60" fmla="*/ 64 w 100"/>
                <a:gd name="T61" fmla="*/ 124 h 150"/>
                <a:gd name="T62" fmla="*/ 74 w 100"/>
                <a:gd name="T63" fmla="*/ 100 h 150"/>
                <a:gd name="T64" fmla="*/ 74 w 100"/>
                <a:gd name="T65" fmla="*/ 76 h 150"/>
                <a:gd name="T66" fmla="*/ 68 w 100"/>
                <a:gd name="T67" fmla="*/ 34 h 150"/>
                <a:gd name="T68" fmla="*/ 62 w 100"/>
                <a:gd name="T69" fmla="*/ 22 h 150"/>
                <a:gd name="T70" fmla="*/ 50 w 100"/>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40"/>
                  </a:lnTo>
                  <a:lnTo>
                    <a:pt x="14" y="130"/>
                  </a:lnTo>
                  <a:lnTo>
                    <a:pt x="14" y="130"/>
                  </a:lnTo>
                  <a:lnTo>
                    <a:pt x="8" y="120"/>
                  </a:lnTo>
                  <a:lnTo>
                    <a:pt x="4" y="108"/>
                  </a:lnTo>
                  <a:lnTo>
                    <a:pt x="0" y="94"/>
                  </a:lnTo>
                  <a:lnTo>
                    <a:pt x="0" y="78"/>
                  </a:lnTo>
                  <a:lnTo>
                    <a:pt x="0" y="78"/>
                  </a:lnTo>
                  <a:lnTo>
                    <a:pt x="0" y="60"/>
                  </a:lnTo>
                  <a:lnTo>
                    <a:pt x="4" y="44"/>
                  </a:lnTo>
                  <a:lnTo>
                    <a:pt x="8" y="30"/>
                  </a:lnTo>
                  <a:lnTo>
                    <a:pt x="14" y="20"/>
                  </a:lnTo>
                  <a:lnTo>
                    <a:pt x="14" y="20"/>
                  </a:lnTo>
                  <a:lnTo>
                    <a:pt x="20" y="10"/>
                  </a:lnTo>
                  <a:lnTo>
                    <a:pt x="30" y="6"/>
                  </a:lnTo>
                  <a:lnTo>
                    <a:pt x="40" y="2"/>
                  </a:lnTo>
                  <a:lnTo>
                    <a:pt x="52" y="0"/>
                  </a:lnTo>
                  <a:lnTo>
                    <a:pt x="52" y="0"/>
                  </a:lnTo>
                  <a:lnTo>
                    <a:pt x="62" y="2"/>
                  </a:lnTo>
                  <a:lnTo>
                    <a:pt x="72" y="6"/>
                  </a:lnTo>
                  <a:lnTo>
                    <a:pt x="80" y="10"/>
                  </a:lnTo>
                  <a:lnTo>
                    <a:pt x="88" y="18"/>
                  </a:lnTo>
                  <a:lnTo>
                    <a:pt x="92" y="30"/>
                  </a:lnTo>
                  <a:lnTo>
                    <a:pt x="96" y="42"/>
                  </a:lnTo>
                  <a:lnTo>
                    <a:pt x="98" y="56"/>
                  </a:lnTo>
                  <a:lnTo>
                    <a:pt x="100" y="74"/>
                  </a:lnTo>
                  <a:lnTo>
                    <a:pt x="100" y="74"/>
                  </a:lnTo>
                  <a:lnTo>
                    <a:pt x="98" y="92"/>
                  </a:lnTo>
                  <a:lnTo>
                    <a:pt x="96" y="106"/>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40" y="22"/>
                  </a:lnTo>
                  <a:lnTo>
                    <a:pt x="34" y="28"/>
                  </a:lnTo>
                  <a:lnTo>
                    <a:pt x="30" y="34"/>
                  </a:lnTo>
                  <a:lnTo>
                    <a:pt x="28" y="42"/>
                  </a:lnTo>
                  <a:lnTo>
                    <a:pt x="26" y="52"/>
                  </a:lnTo>
                  <a:lnTo>
                    <a:pt x="24" y="76"/>
                  </a:lnTo>
                  <a:lnTo>
                    <a:pt x="24" y="76"/>
                  </a:lnTo>
                  <a:lnTo>
                    <a:pt x="26" y="100"/>
                  </a:lnTo>
                  <a:lnTo>
                    <a:pt x="28" y="110"/>
                  </a:lnTo>
                  <a:lnTo>
                    <a:pt x="30" y="118"/>
                  </a:lnTo>
                  <a:lnTo>
                    <a:pt x="34" y="124"/>
                  </a:lnTo>
                  <a:lnTo>
                    <a:pt x="40" y="128"/>
                  </a:lnTo>
                  <a:lnTo>
                    <a:pt x="44" y="130"/>
                  </a:lnTo>
                  <a:lnTo>
                    <a:pt x="50" y="130"/>
                  </a:lnTo>
                  <a:lnTo>
                    <a:pt x="50" y="130"/>
                  </a:lnTo>
                  <a:lnTo>
                    <a:pt x="56" y="130"/>
                  </a:lnTo>
                  <a:lnTo>
                    <a:pt x="60" y="128"/>
                  </a:lnTo>
                  <a:lnTo>
                    <a:pt x="64" y="124"/>
                  </a:lnTo>
                  <a:lnTo>
                    <a:pt x="68" y="118"/>
                  </a:lnTo>
                  <a:lnTo>
                    <a:pt x="74" y="100"/>
                  </a:lnTo>
                  <a:lnTo>
                    <a:pt x="74" y="76"/>
                  </a:lnTo>
                  <a:lnTo>
                    <a:pt x="74" y="76"/>
                  </a:lnTo>
                  <a:lnTo>
                    <a:pt x="74" y="52"/>
                  </a:lnTo>
                  <a:lnTo>
                    <a:pt x="68" y="34"/>
                  </a:lnTo>
                  <a:lnTo>
                    <a:pt x="66" y="28"/>
                  </a:lnTo>
                  <a:lnTo>
                    <a:pt x="62"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24" name="Freeform 35"/>
            <p:cNvSpPr>
              <a:spLocks noEditPoints="1"/>
            </p:cNvSpPr>
            <p:nvPr/>
          </p:nvSpPr>
          <p:spPr bwMode="auto">
            <a:xfrm>
              <a:off x="4823943" y="3165475"/>
              <a:ext cx="156435"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68 w 98"/>
                <a:gd name="T37" fmla="*/ 144 h 150"/>
                <a:gd name="T38" fmla="*/ 46 w 98"/>
                <a:gd name="T39" fmla="*/ 150 h 150"/>
                <a:gd name="T40" fmla="*/ 50 w 98"/>
                <a:gd name="T41" fmla="*/ 20 h 150"/>
                <a:gd name="T42" fmla="*/ 44 w 98"/>
                <a:gd name="T43" fmla="*/ 20 h 150"/>
                <a:gd name="T44" fmla="*/ 34 w 98"/>
                <a:gd name="T45" fmla="*/ 28 h 150"/>
                <a:gd name="T46" fmla="*/ 28 w 98"/>
                <a:gd name="T47" fmla="*/ 42 h 150"/>
                <a:gd name="T48" fmla="*/ 24 w 98"/>
                <a:gd name="T49" fmla="*/ 76 h 150"/>
                <a:gd name="T50" fmla="*/ 26 w 98"/>
                <a:gd name="T51" fmla="*/ 100 h 150"/>
                <a:gd name="T52" fmla="*/ 30 w 98"/>
                <a:gd name="T53" fmla="*/ 118 h 150"/>
                <a:gd name="T54" fmla="*/ 38 w 98"/>
                <a:gd name="T55" fmla="*/ 128 h 150"/>
                <a:gd name="T56" fmla="*/ 50 w 98"/>
                <a:gd name="T57" fmla="*/ 130 h 150"/>
                <a:gd name="T58" fmla="*/ 56 w 98"/>
                <a:gd name="T59" fmla="*/ 130 h 150"/>
                <a:gd name="T60" fmla="*/ 64 w 98"/>
                <a:gd name="T61" fmla="*/ 124 h 150"/>
                <a:gd name="T62" fmla="*/ 72 w 98"/>
                <a:gd name="T63" fmla="*/ 100 h 150"/>
                <a:gd name="T64" fmla="*/ 74 w 98"/>
                <a:gd name="T65" fmla="*/ 76 h 150"/>
                <a:gd name="T66" fmla="*/ 68 w 98"/>
                <a:gd name="T67" fmla="*/ 34 h 150"/>
                <a:gd name="T68" fmla="*/ 60 w 98"/>
                <a:gd name="T69" fmla="*/ 22 h 150"/>
                <a:gd name="T70" fmla="*/ 50 w 98"/>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20" y="140"/>
                  </a:lnTo>
                  <a:lnTo>
                    <a:pt x="12" y="130"/>
                  </a:lnTo>
                  <a:lnTo>
                    <a:pt x="12" y="130"/>
                  </a:lnTo>
                  <a:lnTo>
                    <a:pt x="6" y="120"/>
                  </a:lnTo>
                  <a:lnTo>
                    <a:pt x="2" y="108"/>
                  </a:lnTo>
                  <a:lnTo>
                    <a:pt x="0" y="94"/>
                  </a:lnTo>
                  <a:lnTo>
                    <a:pt x="0" y="78"/>
                  </a:lnTo>
                  <a:lnTo>
                    <a:pt x="0" y="78"/>
                  </a:lnTo>
                  <a:lnTo>
                    <a:pt x="0" y="60"/>
                  </a:lnTo>
                  <a:lnTo>
                    <a:pt x="2" y="44"/>
                  </a:lnTo>
                  <a:lnTo>
                    <a:pt x="6" y="30"/>
                  </a:lnTo>
                  <a:lnTo>
                    <a:pt x="12" y="20"/>
                  </a:lnTo>
                  <a:lnTo>
                    <a:pt x="12" y="20"/>
                  </a:lnTo>
                  <a:lnTo>
                    <a:pt x="20" y="10"/>
                  </a:lnTo>
                  <a:lnTo>
                    <a:pt x="28" y="6"/>
                  </a:lnTo>
                  <a:lnTo>
                    <a:pt x="38" y="2"/>
                  </a:lnTo>
                  <a:lnTo>
                    <a:pt x="52" y="0"/>
                  </a:lnTo>
                  <a:lnTo>
                    <a:pt x="52" y="0"/>
                  </a:lnTo>
                  <a:lnTo>
                    <a:pt x="62" y="2"/>
                  </a:lnTo>
                  <a:lnTo>
                    <a:pt x="72" y="6"/>
                  </a:lnTo>
                  <a:lnTo>
                    <a:pt x="80" y="10"/>
                  </a:lnTo>
                  <a:lnTo>
                    <a:pt x="86" y="18"/>
                  </a:lnTo>
                  <a:lnTo>
                    <a:pt x="92" y="30"/>
                  </a:lnTo>
                  <a:lnTo>
                    <a:pt x="96" y="42"/>
                  </a:lnTo>
                  <a:lnTo>
                    <a:pt x="98" y="56"/>
                  </a:lnTo>
                  <a:lnTo>
                    <a:pt x="98" y="74"/>
                  </a:lnTo>
                  <a:lnTo>
                    <a:pt x="98" y="74"/>
                  </a:lnTo>
                  <a:lnTo>
                    <a:pt x="98" y="92"/>
                  </a:lnTo>
                  <a:lnTo>
                    <a:pt x="96" y="106"/>
                  </a:lnTo>
                  <a:lnTo>
                    <a:pt x="92" y="120"/>
                  </a:lnTo>
                  <a:lnTo>
                    <a:pt x="86" y="130"/>
                  </a:lnTo>
                  <a:lnTo>
                    <a:pt x="86" y="130"/>
                  </a:lnTo>
                  <a:lnTo>
                    <a:pt x="78" y="140"/>
                  </a:lnTo>
                  <a:lnTo>
                    <a:pt x="68" y="144"/>
                  </a:lnTo>
                  <a:lnTo>
                    <a:pt x="58" y="148"/>
                  </a:lnTo>
                  <a:lnTo>
                    <a:pt x="46" y="150"/>
                  </a:lnTo>
                  <a:lnTo>
                    <a:pt x="46" y="150"/>
                  </a:lnTo>
                  <a:close/>
                  <a:moveTo>
                    <a:pt x="50" y="20"/>
                  </a:moveTo>
                  <a:lnTo>
                    <a:pt x="50" y="20"/>
                  </a:lnTo>
                  <a:lnTo>
                    <a:pt x="44" y="20"/>
                  </a:lnTo>
                  <a:lnTo>
                    <a:pt x="38" y="22"/>
                  </a:lnTo>
                  <a:lnTo>
                    <a:pt x="34" y="28"/>
                  </a:lnTo>
                  <a:lnTo>
                    <a:pt x="30" y="34"/>
                  </a:lnTo>
                  <a:lnTo>
                    <a:pt x="28" y="42"/>
                  </a:lnTo>
                  <a:lnTo>
                    <a:pt x="26" y="52"/>
                  </a:lnTo>
                  <a:lnTo>
                    <a:pt x="24" y="76"/>
                  </a:lnTo>
                  <a:lnTo>
                    <a:pt x="24" y="76"/>
                  </a:lnTo>
                  <a:lnTo>
                    <a:pt x="26" y="100"/>
                  </a:lnTo>
                  <a:lnTo>
                    <a:pt x="28" y="110"/>
                  </a:lnTo>
                  <a:lnTo>
                    <a:pt x="30" y="118"/>
                  </a:lnTo>
                  <a:lnTo>
                    <a:pt x="34" y="124"/>
                  </a:lnTo>
                  <a:lnTo>
                    <a:pt x="38" y="128"/>
                  </a:lnTo>
                  <a:lnTo>
                    <a:pt x="44" y="130"/>
                  </a:lnTo>
                  <a:lnTo>
                    <a:pt x="50" y="130"/>
                  </a:lnTo>
                  <a:lnTo>
                    <a:pt x="50" y="130"/>
                  </a:lnTo>
                  <a:lnTo>
                    <a:pt x="56" y="130"/>
                  </a:lnTo>
                  <a:lnTo>
                    <a:pt x="60" y="128"/>
                  </a:lnTo>
                  <a:lnTo>
                    <a:pt x="64" y="124"/>
                  </a:lnTo>
                  <a:lnTo>
                    <a:pt x="68" y="118"/>
                  </a:lnTo>
                  <a:lnTo>
                    <a:pt x="72" y="100"/>
                  </a:lnTo>
                  <a:lnTo>
                    <a:pt x="74" y="76"/>
                  </a:lnTo>
                  <a:lnTo>
                    <a:pt x="74" y="76"/>
                  </a:lnTo>
                  <a:lnTo>
                    <a:pt x="72" y="52"/>
                  </a:lnTo>
                  <a:lnTo>
                    <a:pt x="68" y="34"/>
                  </a:lnTo>
                  <a:lnTo>
                    <a:pt x="64" y="28"/>
                  </a:lnTo>
                  <a:lnTo>
                    <a:pt x="60"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25" name="Freeform 36"/>
            <p:cNvSpPr>
              <a:spLocks/>
            </p:cNvSpPr>
            <p:nvPr/>
          </p:nvSpPr>
          <p:spPr bwMode="auto">
            <a:xfrm>
              <a:off x="4677086" y="3175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26" name="Freeform 37"/>
            <p:cNvSpPr>
              <a:spLocks noEditPoints="1"/>
            </p:cNvSpPr>
            <p:nvPr/>
          </p:nvSpPr>
          <p:spPr bwMode="auto">
            <a:xfrm>
              <a:off x="5044229" y="316547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68 w 100"/>
                <a:gd name="T69" fmla="*/ 34 h 150"/>
                <a:gd name="T70" fmla="*/ 62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6"/>
                  </a:lnTo>
                  <a:lnTo>
                    <a:pt x="82" y="10"/>
                  </a:lnTo>
                  <a:lnTo>
                    <a:pt x="88" y="18"/>
                  </a:lnTo>
                  <a:lnTo>
                    <a:pt x="92" y="30"/>
                  </a:lnTo>
                  <a:lnTo>
                    <a:pt x="96" y="42"/>
                  </a:lnTo>
                  <a:lnTo>
                    <a:pt x="98" y="58"/>
                  </a:lnTo>
                  <a:lnTo>
                    <a:pt x="100" y="74"/>
                  </a:lnTo>
                  <a:lnTo>
                    <a:pt x="100" y="74"/>
                  </a:lnTo>
                  <a:lnTo>
                    <a:pt x="98" y="92"/>
                  </a:lnTo>
                  <a:lnTo>
                    <a:pt x="96" y="108"/>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40" y="22"/>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2"/>
                  </a:lnTo>
                  <a:lnTo>
                    <a:pt x="72" y="42"/>
                  </a:lnTo>
                  <a:lnTo>
                    <a:pt x="68" y="34"/>
                  </a:lnTo>
                  <a:lnTo>
                    <a:pt x="66" y="28"/>
                  </a:lnTo>
                  <a:lnTo>
                    <a:pt x="62"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27" name="Freeform 38"/>
            <p:cNvSpPr>
              <a:spLocks/>
            </p:cNvSpPr>
            <p:nvPr/>
          </p:nvSpPr>
          <p:spPr bwMode="auto">
            <a:xfrm>
              <a:off x="5264515" y="3171825"/>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40 h 146"/>
                <a:gd name="T12" fmla="*/ 14 w 48"/>
                <a:gd name="T13" fmla="*/ 52 h 146"/>
                <a:gd name="T14" fmla="*/ 12 w 48"/>
                <a:gd name="T15" fmla="*/ 60 h 146"/>
                <a:gd name="T16" fmla="*/ 2 w 48"/>
                <a:gd name="T17" fmla="*/ 64 h 146"/>
                <a:gd name="T18" fmla="*/ 0 w 48"/>
                <a:gd name="T19" fmla="*/ 80 h 146"/>
                <a:gd name="T20" fmla="*/ 12 w 48"/>
                <a:gd name="T21" fmla="*/ 86 h 146"/>
                <a:gd name="T22" fmla="*/ 14 w 48"/>
                <a:gd name="T23" fmla="*/ 92 h 146"/>
                <a:gd name="T24" fmla="*/ 14 w 48"/>
                <a:gd name="T25" fmla="*/ 106 h 146"/>
                <a:gd name="T26" fmla="*/ 12 w 48"/>
                <a:gd name="T27" fmla="*/ 120 h 146"/>
                <a:gd name="T28" fmla="*/ 14 w 48"/>
                <a:gd name="T29" fmla="*/ 126 h 146"/>
                <a:gd name="T30" fmla="*/ 18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8 w 48"/>
                <a:gd name="T47" fmla="*/ 106 h 146"/>
                <a:gd name="T48" fmla="*/ 38 w 48"/>
                <a:gd name="T49" fmla="*/ 94 h 146"/>
                <a:gd name="T50" fmla="*/ 36 w 48"/>
                <a:gd name="T51" fmla="*/ 86 h 146"/>
                <a:gd name="T52" fmla="*/ 28 w 48"/>
                <a:gd name="T53" fmla="*/ 76 h 146"/>
                <a:gd name="T54" fmla="*/ 20 w 48"/>
                <a:gd name="T55" fmla="*/ 72 h 146"/>
                <a:gd name="T56" fmla="*/ 20 w 48"/>
                <a:gd name="T57" fmla="*/ 72 h 146"/>
                <a:gd name="T58" fmla="*/ 34 w 48"/>
                <a:gd name="T59" fmla="*/ 66 h 146"/>
                <a:gd name="T60" fmla="*/ 38 w 48"/>
                <a:gd name="T61" fmla="*/ 50 h 146"/>
                <a:gd name="T62" fmla="*/ 38 w 48"/>
                <a:gd name="T63" fmla="*/ 38 h 146"/>
                <a:gd name="T64" fmla="*/ 36 w 48"/>
                <a:gd name="T65" fmla="*/ 30 h 146"/>
                <a:gd name="T66" fmla="*/ 36 w 48"/>
                <a:gd name="T67" fmla="*/ 24 h 146"/>
                <a:gd name="T68" fmla="*/ 42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0"/>
                  </a:lnTo>
                  <a:lnTo>
                    <a:pt x="20" y="6"/>
                  </a:lnTo>
                  <a:lnTo>
                    <a:pt x="18" y="10"/>
                  </a:lnTo>
                  <a:lnTo>
                    <a:pt x="14" y="14"/>
                  </a:lnTo>
                  <a:lnTo>
                    <a:pt x="12" y="24"/>
                  </a:lnTo>
                  <a:lnTo>
                    <a:pt x="12" y="24"/>
                  </a:lnTo>
                  <a:lnTo>
                    <a:pt x="14" y="40"/>
                  </a:lnTo>
                  <a:lnTo>
                    <a:pt x="14"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4" y="126"/>
                  </a:lnTo>
                  <a:lnTo>
                    <a:pt x="14" y="132"/>
                  </a:lnTo>
                  <a:lnTo>
                    <a:pt x="18" y="136"/>
                  </a:lnTo>
                  <a:lnTo>
                    <a:pt x="20" y="140"/>
                  </a:lnTo>
                  <a:lnTo>
                    <a:pt x="30" y="144"/>
                  </a:lnTo>
                  <a:lnTo>
                    <a:pt x="42" y="146"/>
                  </a:lnTo>
                  <a:lnTo>
                    <a:pt x="42" y="146"/>
                  </a:lnTo>
                  <a:lnTo>
                    <a:pt x="48" y="146"/>
                  </a:lnTo>
                  <a:lnTo>
                    <a:pt x="48" y="146"/>
                  </a:lnTo>
                  <a:lnTo>
                    <a:pt x="48" y="128"/>
                  </a:lnTo>
                  <a:lnTo>
                    <a:pt x="48" y="128"/>
                  </a:lnTo>
                  <a:lnTo>
                    <a:pt x="46" y="128"/>
                  </a:lnTo>
                  <a:lnTo>
                    <a:pt x="46" y="128"/>
                  </a:lnTo>
                  <a:lnTo>
                    <a:pt x="42" y="126"/>
                  </a:lnTo>
                  <a:lnTo>
                    <a:pt x="38" y="124"/>
                  </a:lnTo>
                  <a:lnTo>
                    <a:pt x="36" y="120"/>
                  </a:lnTo>
                  <a:lnTo>
                    <a:pt x="36" y="116"/>
                  </a:lnTo>
                  <a:lnTo>
                    <a:pt x="36" y="116"/>
                  </a:lnTo>
                  <a:lnTo>
                    <a:pt x="38" y="106"/>
                  </a:lnTo>
                  <a:lnTo>
                    <a:pt x="38" y="106"/>
                  </a:lnTo>
                  <a:lnTo>
                    <a:pt x="38" y="94"/>
                  </a:lnTo>
                  <a:lnTo>
                    <a:pt x="38" y="94"/>
                  </a:lnTo>
                  <a:lnTo>
                    <a:pt x="36" y="86"/>
                  </a:lnTo>
                  <a:lnTo>
                    <a:pt x="34" y="80"/>
                  </a:lnTo>
                  <a:lnTo>
                    <a:pt x="28" y="76"/>
                  </a:lnTo>
                  <a:lnTo>
                    <a:pt x="20" y="72"/>
                  </a:lnTo>
                  <a:lnTo>
                    <a:pt x="20" y="72"/>
                  </a:lnTo>
                  <a:lnTo>
                    <a:pt x="20" y="72"/>
                  </a:lnTo>
                  <a:lnTo>
                    <a:pt x="20" y="72"/>
                  </a:lnTo>
                  <a:lnTo>
                    <a:pt x="28" y="70"/>
                  </a:lnTo>
                  <a:lnTo>
                    <a:pt x="34" y="66"/>
                  </a:lnTo>
                  <a:lnTo>
                    <a:pt x="36" y="60"/>
                  </a:lnTo>
                  <a:lnTo>
                    <a:pt x="38" y="50"/>
                  </a:lnTo>
                  <a:lnTo>
                    <a:pt x="38" y="50"/>
                  </a:lnTo>
                  <a:lnTo>
                    <a:pt x="38" y="38"/>
                  </a:lnTo>
                  <a:lnTo>
                    <a:pt x="38" y="38"/>
                  </a:lnTo>
                  <a:lnTo>
                    <a:pt x="36" y="30"/>
                  </a:lnTo>
                  <a:lnTo>
                    <a:pt x="36" y="30"/>
                  </a:lnTo>
                  <a:lnTo>
                    <a:pt x="36" y="24"/>
                  </a:lnTo>
                  <a:lnTo>
                    <a:pt x="38" y="20"/>
                  </a:lnTo>
                  <a:lnTo>
                    <a:pt x="42" y="18"/>
                  </a:lnTo>
                  <a:lnTo>
                    <a:pt x="46" y="18"/>
                  </a:lnTo>
                  <a:lnTo>
                    <a:pt x="46"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28" name="Freeform 39"/>
            <p:cNvSpPr>
              <a:spLocks/>
            </p:cNvSpPr>
            <p:nvPr/>
          </p:nvSpPr>
          <p:spPr bwMode="auto">
            <a:xfrm>
              <a:off x="5264515" y="3171825"/>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40 h 146"/>
                <a:gd name="T12" fmla="*/ 14 w 48"/>
                <a:gd name="T13" fmla="*/ 52 h 146"/>
                <a:gd name="T14" fmla="*/ 12 w 48"/>
                <a:gd name="T15" fmla="*/ 60 h 146"/>
                <a:gd name="T16" fmla="*/ 2 w 48"/>
                <a:gd name="T17" fmla="*/ 64 h 146"/>
                <a:gd name="T18" fmla="*/ 0 w 48"/>
                <a:gd name="T19" fmla="*/ 80 h 146"/>
                <a:gd name="T20" fmla="*/ 12 w 48"/>
                <a:gd name="T21" fmla="*/ 86 h 146"/>
                <a:gd name="T22" fmla="*/ 14 w 48"/>
                <a:gd name="T23" fmla="*/ 92 h 146"/>
                <a:gd name="T24" fmla="*/ 14 w 48"/>
                <a:gd name="T25" fmla="*/ 106 h 146"/>
                <a:gd name="T26" fmla="*/ 12 w 48"/>
                <a:gd name="T27" fmla="*/ 120 h 146"/>
                <a:gd name="T28" fmla="*/ 14 w 48"/>
                <a:gd name="T29" fmla="*/ 126 h 146"/>
                <a:gd name="T30" fmla="*/ 18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8 w 48"/>
                <a:gd name="T47" fmla="*/ 106 h 146"/>
                <a:gd name="T48" fmla="*/ 38 w 48"/>
                <a:gd name="T49" fmla="*/ 94 h 146"/>
                <a:gd name="T50" fmla="*/ 36 w 48"/>
                <a:gd name="T51" fmla="*/ 86 h 146"/>
                <a:gd name="T52" fmla="*/ 28 w 48"/>
                <a:gd name="T53" fmla="*/ 76 h 146"/>
                <a:gd name="T54" fmla="*/ 20 w 48"/>
                <a:gd name="T55" fmla="*/ 72 h 146"/>
                <a:gd name="T56" fmla="*/ 20 w 48"/>
                <a:gd name="T57" fmla="*/ 72 h 146"/>
                <a:gd name="T58" fmla="*/ 34 w 48"/>
                <a:gd name="T59" fmla="*/ 66 h 146"/>
                <a:gd name="T60" fmla="*/ 38 w 48"/>
                <a:gd name="T61" fmla="*/ 50 h 146"/>
                <a:gd name="T62" fmla="*/ 38 w 48"/>
                <a:gd name="T63" fmla="*/ 38 h 146"/>
                <a:gd name="T64" fmla="*/ 36 w 48"/>
                <a:gd name="T65" fmla="*/ 30 h 146"/>
                <a:gd name="T66" fmla="*/ 36 w 48"/>
                <a:gd name="T67" fmla="*/ 24 h 146"/>
                <a:gd name="T68" fmla="*/ 42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0"/>
                  </a:lnTo>
                  <a:lnTo>
                    <a:pt x="20" y="6"/>
                  </a:lnTo>
                  <a:lnTo>
                    <a:pt x="18" y="10"/>
                  </a:lnTo>
                  <a:lnTo>
                    <a:pt x="14" y="14"/>
                  </a:lnTo>
                  <a:lnTo>
                    <a:pt x="12" y="24"/>
                  </a:lnTo>
                  <a:lnTo>
                    <a:pt x="12" y="24"/>
                  </a:lnTo>
                  <a:lnTo>
                    <a:pt x="14" y="40"/>
                  </a:lnTo>
                  <a:lnTo>
                    <a:pt x="14"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4" y="126"/>
                  </a:lnTo>
                  <a:lnTo>
                    <a:pt x="14" y="132"/>
                  </a:lnTo>
                  <a:lnTo>
                    <a:pt x="18" y="136"/>
                  </a:lnTo>
                  <a:lnTo>
                    <a:pt x="20" y="140"/>
                  </a:lnTo>
                  <a:lnTo>
                    <a:pt x="30" y="144"/>
                  </a:lnTo>
                  <a:lnTo>
                    <a:pt x="42" y="146"/>
                  </a:lnTo>
                  <a:lnTo>
                    <a:pt x="42" y="146"/>
                  </a:lnTo>
                  <a:lnTo>
                    <a:pt x="48" y="146"/>
                  </a:lnTo>
                  <a:lnTo>
                    <a:pt x="48" y="146"/>
                  </a:lnTo>
                  <a:lnTo>
                    <a:pt x="48" y="128"/>
                  </a:lnTo>
                  <a:lnTo>
                    <a:pt x="48" y="128"/>
                  </a:lnTo>
                  <a:lnTo>
                    <a:pt x="46" y="128"/>
                  </a:lnTo>
                  <a:lnTo>
                    <a:pt x="46" y="128"/>
                  </a:lnTo>
                  <a:lnTo>
                    <a:pt x="42" y="126"/>
                  </a:lnTo>
                  <a:lnTo>
                    <a:pt x="38" y="124"/>
                  </a:lnTo>
                  <a:lnTo>
                    <a:pt x="36" y="120"/>
                  </a:lnTo>
                  <a:lnTo>
                    <a:pt x="36" y="116"/>
                  </a:lnTo>
                  <a:lnTo>
                    <a:pt x="36" y="116"/>
                  </a:lnTo>
                  <a:lnTo>
                    <a:pt x="38" y="106"/>
                  </a:lnTo>
                  <a:lnTo>
                    <a:pt x="38" y="106"/>
                  </a:lnTo>
                  <a:lnTo>
                    <a:pt x="38" y="94"/>
                  </a:lnTo>
                  <a:lnTo>
                    <a:pt x="38" y="94"/>
                  </a:lnTo>
                  <a:lnTo>
                    <a:pt x="36" y="86"/>
                  </a:lnTo>
                  <a:lnTo>
                    <a:pt x="34" y="80"/>
                  </a:lnTo>
                  <a:lnTo>
                    <a:pt x="28" y="76"/>
                  </a:lnTo>
                  <a:lnTo>
                    <a:pt x="20" y="72"/>
                  </a:lnTo>
                  <a:lnTo>
                    <a:pt x="20" y="72"/>
                  </a:lnTo>
                  <a:lnTo>
                    <a:pt x="20" y="72"/>
                  </a:lnTo>
                  <a:lnTo>
                    <a:pt x="20" y="72"/>
                  </a:lnTo>
                  <a:lnTo>
                    <a:pt x="28" y="70"/>
                  </a:lnTo>
                  <a:lnTo>
                    <a:pt x="34" y="66"/>
                  </a:lnTo>
                  <a:lnTo>
                    <a:pt x="36" y="60"/>
                  </a:lnTo>
                  <a:lnTo>
                    <a:pt x="38" y="50"/>
                  </a:lnTo>
                  <a:lnTo>
                    <a:pt x="38" y="50"/>
                  </a:lnTo>
                  <a:lnTo>
                    <a:pt x="38" y="38"/>
                  </a:lnTo>
                  <a:lnTo>
                    <a:pt x="38" y="38"/>
                  </a:lnTo>
                  <a:lnTo>
                    <a:pt x="36" y="30"/>
                  </a:lnTo>
                  <a:lnTo>
                    <a:pt x="36" y="30"/>
                  </a:lnTo>
                  <a:lnTo>
                    <a:pt x="36" y="24"/>
                  </a:lnTo>
                  <a:lnTo>
                    <a:pt x="38" y="20"/>
                  </a:lnTo>
                  <a:lnTo>
                    <a:pt x="42" y="18"/>
                  </a:lnTo>
                  <a:lnTo>
                    <a:pt x="46" y="18"/>
                  </a:lnTo>
                  <a:lnTo>
                    <a:pt x="46"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29" name="Freeform 40"/>
            <p:cNvSpPr>
              <a:spLocks/>
            </p:cNvSpPr>
            <p:nvPr/>
          </p:nvSpPr>
          <p:spPr bwMode="auto">
            <a:xfrm>
              <a:off x="5363484" y="317182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6"/>
                  </a:lnTo>
                  <a:lnTo>
                    <a:pt x="16" y="80"/>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0" name="Freeform 41"/>
            <p:cNvSpPr>
              <a:spLocks/>
            </p:cNvSpPr>
            <p:nvPr/>
          </p:nvSpPr>
          <p:spPr bwMode="auto">
            <a:xfrm>
              <a:off x="5363484" y="317182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6"/>
                  </a:lnTo>
                  <a:lnTo>
                    <a:pt x="16" y="80"/>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1" name="Freeform 42"/>
            <p:cNvSpPr>
              <a:spLocks noEditPoints="1"/>
            </p:cNvSpPr>
            <p:nvPr/>
          </p:nvSpPr>
          <p:spPr bwMode="auto">
            <a:xfrm>
              <a:off x="5740205" y="3165475"/>
              <a:ext cx="156435" cy="238125"/>
            </a:xfrm>
            <a:custGeom>
              <a:avLst/>
              <a:gdLst>
                <a:gd name="T0" fmla="*/ 46 w 98"/>
                <a:gd name="T1" fmla="*/ 150 h 150"/>
                <a:gd name="T2" fmla="*/ 26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40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20 h 150"/>
                <a:gd name="T42" fmla="*/ 44 w 98"/>
                <a:gd name="T43" fmla="*/ 20 h 150"/>
                <a:gd name="T44" fmla="*/ 32 w 98"/>
                <a:gd name="T45" fmla="*/ 28 h 150"/>
                <a:gd name="T46" fmla="*/ 26 w 98"/>
                <a:gd name="T47" fmla="*/ 42 h 150"/>
                <a:gd name="T48" fmla="*/ 22 w 98"/>
                <a:gd name="T49" fmla="*/ 78 h 150"/>
                <a:gd name="T50" fmla="*/ 24 w 98"/>
                <a:gd name="T51" fmla="*/ 102 h 150"/>
                <a:gd name="T52" fmla="*/ 28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40" y="2"/>
                  </a:lnTo>
                  <a:lnTo>
                    <a:pt x="52" y="0"/>
                  </a:lnTo>
                  <a:lnTo>
                    <a:pt x="52" y="0"/>
                  </a:lnTo>
                  <a:lnTo>
                    <a:pt x="62" y="2"/>
                  </a:lnTo>
                  <a:lnTo>
                    <a:pt x="72" y="6"/>
                  </a:lnTo>
                  <a:lnTo>
                    <a:pt x="80" y="10"/>
                  </a:lnTo>
                  <a:lnTo>
                    <a:pt x="86" y="18"/>
                  </a:lnTo>
                  <a:lnTo>
                    <a:pt x="92" y="30"/>
                  </a:lnTo>
                  <a:lnTo>
                    <a:pt x="96" y="42"/>
                  </a:lnTo>
                  <a:lnTo>
                    <a:pt x="98" y="58"/>
                  </a:lnTo>
                  <a:lnTo>
                    <a:pt x="98" y="74"/>
                  </a:lnTo>
                  <a:lnTo>
                    <a:pt x="98" y="74"/>
                  </a:lnTo>
                  <a:lnTo>
                    <a:pt x="98" y="92"/>
                  </a:lnTo>
                  <a:lnTo>
                    <a:pt x="96" y="108"/>
                  </a:lnTo>
                  <a:lnTo>
                    <a:pt x="90" y="120"/>
                  </a:lnTo>
                  <a:lnTo>
                    <a:pt x="84" y="130"/>
                  </a:lnTo>
                  <a:lnTo>
                    <a:pt x="84" y="130"/>
                  </a:lnTo>
                  <a:lnTo>
                    <a:pt x="76" y="140"/>
                  </a:lnTo>
                  <a:lnTo>
                    <a:pt x="68" y="144"/>
                  </a:lnTo>
                  <a:lnTo>
                    <a:pt x="58" y="148"/>
                  </a:lnTo>
                  <a:lnTo>
                    <a:pt x="46" y="150"/>
                  </a:lnTo>
                  <a:lnTo>
                    <a:pt x="46" y="150"/>
                  </a:lnTo>
                  <a:close/>
                  <a:moveTo>
                    <a:pt x="50" y="20"/>
                  </a:moveTo>
                  <a:lnTo>
                    <a:pt x="50" y="20"/>
                  </a:lnTo>
                  <a:lnTo>
                    <a:pt x="44" y="20"/>
                  </a:lnTo>
                  <a:lnTo>
                    <a:pt x="38" y="22"/>
                  </a:lnTo>
                  <a:lnTo>
                    <a:pt x="32" y="28"/>
                  </a:lnTo>
                  <a:lnTo>
                    <a:pt x="30" y="34"/>
                  </a:lnTo>
                  <a:lnTo>
                    <a:pt x="26" y="42"/>
                  </a:lnTo>
                  <a:lnTo>
                    <a:pt x="24" y="52"/>
                  </a:lnTo>
                  <a:lnTo>
                    <a:pt x="22" y="78"/>
                  </a:lnTo>
                  <a:lnTo>
                    <a:pt x="22" y="78"/>
                  </a:lnTo>
                  <a:lnTo>
                    <a:pt x="24" y="102"/>
                  </a:lnTo>
                  <a:lnTo>
                    <a:pt x="26" y="110"/>
                  </a:lnTo>
                  <a:lnTo>
                    <a:pt x="28"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2" name="Freeform 43"/>
            <p:cNvSpPr>
              <a:spLocks/>
            </p:cNvSpPr>
            <p:nvPr/>
          </p:nvSpPr>
          <p:spPr bwMode="auto">
            <a:xfrm>
              <a:off x="5960491"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8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3" name="Freeform 44"/>
            <p:cNvSpPr>
              <a:spLocks noEditPoints="1"/>
            </p:cNvSpPr>
            <p:nvPr/>
          </p:nvSpPr>
          <p:spPr bwMode="auto">
            <a:xfrm>
              <a:off x="217093" y="2873375"/>
              <a:ext cx="296907" cy="231775"/>
            </a:xfrm>
            <a:custGeom>
              <a:avLst/>
              <a:gdLst>
                <a:gd name="T0" fmla="*/ 118 w 186"/>
                <a:gd name="T1" fmla="*/ 112 h 146"/>
                <a:gd name="T2" fmla="*/ 112 w 186"/>
                <a:gd name="T3" fmla="*/ 130 h 146"/>
                <a:gd name="T4" fmla="*/ 6 w 186"/>
                <a:gd name="T5" fmla="*/ 104 h 146"/>
                <a:gd name="T6" fmla="*/ 22 w 186"/>
                <a:gd name="T7" fmla="*/ 116 h 146"/>
                <a:gd name="T8" fmla="*/ 12 w 186"/>
                <a:gd name="T9" fmla="*/ 120 h 146"/>
                <a:gd name="T10" fmla="*/ 8 w 186"/>
                <a:gd name="T11" fmla="*/ 50 h 146"/>
                <a:gd name="T12" fmla="*/ 10 w 186"/>
                <a:gd name="T13" fmla="*/ 66 h 146"/>
                <a:gd name="T14" fmla="*/ 14 w 186"/>
                <a:gd name="T15" fmla="*/ 64 h 146"/>
                <a:gd name="T16" fmla="*/ 6 w 186"/>
                <a:gd name="T17" fmla="*/ 68 h 146"/>
                <a:gd name="T18" fmla="*/ 8 w 186"/>
                <a:gd name="T19" fmla="*/ 50 h 146"/>
                <a:gd name="T20" fmla="*/ 114 w 186"/>
                <a:gd name="T21" fmla="*/ 4 h 146"/>
                <a:gd name="T22" fmla="*/ 148 w 186"/>
                <a:gd name="T23" fmla="*/ 22 h 146"/>
                <a:gd name="T24" fmla="*/ 154 w 186"/>
                <a:gd name="T25" fmla="*/ 42 h 146"/>
                <a:gd name="T26" fmla="*/ 144 w 186"/>
                <a:gd name="T27" fmla="*/ 52 h 146"/>
                <a:gd name="T28" fmla="*/ 150 w 186"/>
                <a:gd name="T29" fmla="*/ 56 h 146"/>
                <a:gd name="T30" fmla="*/ 158 w 186"/>
                <a:gd name="T31" fmla="*/ 60 h 146"/>
                <a:gd name="T32" fmla="*/ 172 w 186"/>
                <a:gd name="T33" fmla="*/ 30 h 146"/>
                <a:gd name="T34" fmla="*/ 184 w 186"/>
                <a:gd name="T35" fmla="*/ 56 h 146"/>
                <a:gd name="T36" fmla="*/ 158 w 186"/>
                <a:gd name="T37" fmla="*/ 88 h 146"/>
                <a:gd name="T38" fmla="*/ 130 w 186"/>
                <a:gd name="T39" fmla="*/ 98 h 146"/>
                <a:gd name="T40" fmla="*/ 142 w 186"/>
                <a:gd name="T41" fmla="*/ 92 h 146"/>
                <a:gd name="T42" fmla="*/ 136 w 186"/>
                <a:gd name="T43" fmla="*/ 102 h 146"/>
                <a:gd name="T44" fmla="*/ 106 w 186"/>
                <a:gd name="T45" fmla="*/ 88 h 146"/>
                <a:gd name="T46" fmla="*/ 98 w 186"/>
                <a:gd name="T47" fmla="*/ 128 h 146"/>
                <a:gd name="T48" fmla="*/ 76 w 186"/>
                <a:gd name="T49" fmla="*/ 140 h 146"/>
                <a:gd name="T50" fmla="*/ 78 w 186"/>
                <a:gd name="T51" fmla="*/ 118 h 146"/>
                <a:gd name="T52" fmla="*/ 66 w 186"/>
                <a:gd name="T53" fmla="*/ 116 h 146"/>
                <a:gd name="T54" fmla="*/ 52 w 186"/>
                <a:gd name="T55" fmla="*/ 112 h 146"/>
                <a:gd name="T56" fmla="*/ 46 w 186"/>
                <a:gd name="T57" fmla="*/ 138 h 146"/>
                <a:gd name="T58" fmla="*/ 24 w 186"/>
                <a:gd name="T59" fmla="*/ 130 h 146"/>
                <a:gd name="T60" fmla="*/ 16 w 186"/>
                <a:gd name="T61" fmla="*/ 96 h 146"/>
                <a:gd name="T62" fmla="*/ 30 w 186"/>
                <a:gd name="T63" fmla="*/ 46 h 146"/>
                <a:gd name="T64" fmla="*/ 44 w 186"/>
                <a:gd name="T65" fmla="*/ 54 h 146"/>
                <a:gd name="T66" fmla="*/ 48 w 186"/>
                <a:gd name="T67" fmla="*/ 84 h 146"/>
                <a:gd name="T68" fmla="*/ 62 w 186"/>
                <a:gd name="T69" fmla="*/ 98 h 146"/>
                <a:gd name="T70" fmla="*/ 94 w 186"/>
                <a:gd name="T71" fmla="*/ 84 h 146"/>
                <a:gd name="T72" fmla="*/ 92 w 186"/>
                <a:gd name="T73" fmla="*/ 60 h 146"/>
                <a:gd name="T74" fmla="*/ 72 w 186"/>
                <a:gd name="T75" fmla="*/ 92 h 146"/>
                <a:gd name="T76" fmla="*/ 52 w 186"/>
                <a:gd name="T77" fmla="*/ 84 h 146"/>
                <a:gd name="T78" fmla="*/ 44 w 186"/>
                <a:gd name="T79" fmla="*/ 66 h 146"/>
                <a:gd name="T80" fmla="*/ 74 w 186"/>
                <a:gd name="T81" fmla="*/ 24 h 146"/>
                <a:gd name="T82" fmla="*/ 112 w 186"/>
                <a:gd name="T83" fmla="*/ 0 h 146"/>
                <a:gd name="T84" fmla="*/ 72 w 186"/>
                <a:gd name="T85" fmla="*/ 22 h 146"/>
                <a:gd name="T86" fmla="*/ 32 w 186"/>
                <a:gd name="T87" fmla="*/ 40 h 146"/>
                <a:gd name="T88" fmla="*/ 10 w 186"/>
                <a:gd name="T89" fmla="*/ 54 h 146"/>
                <a:gd name="T90" fmla="*/ 4 w 186"/>
                <a:gd name="T91" fmla="*/ 50 h 146"/>
                <a:gd name="T92" fmla="*/ 12 w 186"/>
                <a:gd name="T93" fmla="*/ 72 h 146"/>
                <a:gd name="T94" fmla="*/ 4 w 186"/>
                <a:gd name="T95" fmla="*/ 102 h 146"/>
                <a:gd name="T96" fmla="*/ 22 w 186"/>
                <a:gd name="T97" fmla="*/ 128 h 146"/>
                <a:gd name="T98" fmla="*/ 32 w 186"/>
                <a:gd name="T99" fmla="*/ 142 h 146"/>
                <a:gd name="T100" fmla="*/ 50 w 186"/>
                <a:gd name="T101" fmla="*/ 136 h 146"/>
                <a:gd name="T102" fmla="*/ 64 w 186"/>
                <a:gd name="T103" fmla="*/ 128 h 146"/>
                <a:gd name="T104" fmla="*/ 88 w 186"/>
                <a:gd name="T105" fmla="*/ 142 h 146"/>
                <a:gd name="T106" fmla="*/ 120 w 186"/>
                <a:gd name="T107" fmla="*/ 132 h 146"/>
                <a:gd name="T108" fmla="*/ 120 w 186"/>
                <a:gd name="T109" fmla="*/ 104 h 146"/>
                <a:gd name="T110" fmla="*/ 132 w 186"/>
                <a:gd name="T111" fmla="*/ 104 h 146"/>
                <a:gd name="T112" fmla="*/ 150 w 186"/>
                <a:gd name="T113" fmla="*/ 90 h 146"/>
                <a:gd name="T114" fmla="*/ 184 w 186"/>
                <a:gd name="T115" fmla="*/ 72 h 146"/>
                <a:gd name="T116" fmla="*/ 180 w 186"/>
                <a:gd name="T117" fmla="*/ 24 h 146"/>
                <a:gd name="T118" fmla="*/ 162 w 186"/>
                <a:gd name="T119" fmla="*/ 34 h 146"/>
                <a:gd name="T120" fmla="*/ 138 w 186"/>
                <a:gd name="T121"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 h="146">
                  <a:moveTo>
                    <a:pt x="102" y="130"/>
                  </a:moveTo>
                  <a:lnTo>
                    <a:pt x="102" y="130"/>
                  </a:lnTo>
                  <a:lnTo>
                    <a:pt x="102" y="130"/>
                  </a:lnTo>
                  <a:lnTo>
                    <a:pt x="102" y="130"/>
                  </a:lnTo>
                  <a:lnTo>
                    <a:pt x="116" y="102"/>
                  </a:lnTo>
                  <a:lnTo>
                    <a:pt x="116" y="102"/>
                  </a:lnTo>
                  <a:lnTo>
                    <a:pt x="118" y="112"/>
                  </a:lnTo>
                  <a:lnTo>
                    <a:pt x="118" y="112"/>
                  </a:lnTo>
                  <a:lnTo>
                    <a:pt x="120" y="126"/>
                  </a:lnTo>
                  <a:lnTo>
                    <a:pt x="120" y="126"/>
                  </a:lnTo>
                  <a:lnTo>
                    <a:pt x="118" y="130"/>
                  </a:lnTo>
                  <a:lnTo>
                    <a:pt x="118" y="130"/>
                  </a:lnTo>
                  <a:lnTo>
                    <a:pt x="116" y="130"/>
                  </a:lnTo>
                  <a:lnTo>
                    <a:pt x="116" y="130"/>
                  </a:lnTo>
                  <a:lnTo>
                    <a:pt x="112" y="130"/>
                  </a:lnTo>
                  <a:lnTo>
                    <a:pt x="112" y="130"/>
                  </a:lnTo>
                  <a:lnTo>
                    <a:pt x="102" y="130"/>
                  </a:lnTo>
                  <a:lnTo>
                    <a:pt x="102" y="130"/>
                  </a:lnTo>
                  <a:lnTo>
                    <a:pt x="102" y="130"/>
                  </a:lnTo>
                  <a:close/>
                  <a:moveTo>
                    <a:pt x="6" y="112"/>
                  </a:moveTo>
                  <a:lnTo>
                    <a:pt x="6" y="112"/>
                  </a:lnTo>
                  <a:lnTo>
                    <a:pt x="4" y="108"/>
                  </a:lnTo>
                  <a:lnTo>
                    <a:pt x="4" y="108"/>
                  </a:lnTo>
                  <a:lnTo>
                    <a:pt x="6" y="104"/>
                  </a:lnTo>
                  <a:lnTo>
                    <a:pt x="6" y="104"/>
                  </a:lnTo>
                  <a:lnTo>
                    <a:pt x="12" y="100"/>
                  </a:lnTo>
                  <a:lnTo>
                    <a:pt x="12" y="100"/>
                  </a:lnTo>
                  <a:lnTo>
                    <a:pt x="14" y="100"/>
                  </a:lnTo>
                  <a:lnTo>
                    <a:pt x="14" y="100"/>
                  </a:lnTo>
                  <a:lnTo>
                    <a:pt x="14" y="100"/>
                  </a:lnTo>
                  <a:lnTo>
                    <a:pt x="14" y="100"/>
                  </a:lnTo>
                  <a:lnTo>
                    <a:pt x="22" y="116"/>
                  </a:lnTo>
                  <a:lnTo>
                    <a:pt x="22" y="116"/>
                  </a:lnTo>
                  <a:lnTo>
                    <a:pt x="22" y="120"/>
                  </a:lnTo>
                  <a:lnTo>
                    <a:pt x="20" y="122"/>
                  </a:lnTo>
                  <a:lnTo>
                    <a:pt x="20" y="122"/>
                  </a:lnTo>
                  <a:lnTo>
                    <a:pt x="18" y="122"/>
                  </a:lnTo>
                  <a:lnTo>
                    <a:pt x="18" y="122"/>
                  </a:lnTo>
                  <a:lnTo>
                    <a:pt x="14" y="122"/>
                  </a:lnTo>
                  <a:lnTo>
                    <a:pt x="12" y="120"/>
                  </a:lnTo>
                  <a:lnTo>
                    <a:pt x="6" y="112"/>
                  </a:lnTo>
                  <a:close/>
                  <a:moveTo>
                    <a:pt x="8" y="50"/>
                  </a:moveTo>
                  <a:lnTo>
                    <a:pt x="8" y="50"/>
                  </a:lnTo>
                  <a:lnTo>
                    <a:pt x="8" y="50"/>
                  </a:lnTo>
                  <a:lnTo>
                    <a:pt x="8" y="50"/>
                  </a:lnTo>
                  <a:lnTo>
                    <a:pt x="8" y="50"/>
                  </a:lnTo>
                  <a:lnTo>
                    <a:pt x="8" y="50"/>
                  </a:lnTo>
                  <a:lnTo>
                    <a:pt x="8" y="50"/>
                  </a:lnTo>
                  <a:lnTo>
                    <a:pt x="8" y="50"/>
                  </a:lnTo>
                  <a:lnTo>
                    <a:pt x="8" y="50"/>
                  </a:lnTo>
                  <a:lnTo>
                    <a:pt x="8" y="50"/>
                  </a:lnTo>
                  <a:lnTo>
                    <a:pt x="4" y="60"/>
                  </a:lnTo>
                  <a:lnTo>
                    <a:pt x="4" y="60"/>
                  </a:lnTo>
                  <a:lnTo>
                    <a:pt x="6" y="64"/>
                  </a:lnTo>
                  <a:lnTo>
                    <a:pt x="6" y="64"/>
                  </a:lnTo>
                  <a:lnTo>
                    <a:pt x="10" y="66"/>
                  </a:lnTo>
                  <a:lnTo>
                    <a:pt x="10" y="66"/>
                  </a:lnTo>
                  <a:lnTo>
                    <a:pt x="10" y="66"/>
                  </a:lnTo>
                  <a:lnTo>
                    <a:pt x="10" y="66"/>
                  </a:lnTo>
                  <a:lnTo>
                    <a:pt x="14" y="64"/>
                  </a:lnTo>
                  <a:lnTo>
                    <a:pt x="14" y="64"/>
                  </a:lnTo>
                  <a:lnTo>
                    <a:pt x="14" y="64"/>
                  </a:lnTo>
                  <a:lnTo>
                    <a:pt x="14" y="64"/>
                  </a:lnTo>
                  <a:lnTo>
                    <a:pt x="14" y="64"/>
                  </a:lnTo>
                  <a:lnTo>
                    <a:pt x="14" y="64"/>
                  </a:lnTo>
                  <a:lnTo>
                    <a:pt x="12" y="68"/>
                  </a:lnTo>
                  <a:lnTo>
                    <a:pt x="10" y="68"/>
                  </a:lnTo>
                  <a:lnTo>
                    <a:pt x="10" y="68"/>
                  </a:lnTo>
                  <a:lnTo>
                    <a:pt x="8" y="70"/>
                  </a:lnTo>
                  <a:lnTo>
                    <a:pt x="8" y="70"/>
                  </a:lnTo>
                  <a:lnTo>
                    <a:pt x="6" y="68"/>
                  </a:lnTo>
                  <a:lnTo>
                    <a:pt x="6" y="68"/>
                  </a:lnTo>
                  <a:lnTo>
                    <a:pt x="4" y="66"/>
                  </a:lnTo>
                  <a:lnTo>
                    <a:pt x="2" y="62"/>
                  </a:lnTo>
                  <a:lnTo>
                    <a:pt x="0" y="58"/>
                  </a:lnTo>
                  <a:lnTo>
                    <a:pt x="2" y="54"/>
                  </a:lnTo>
                  <a:lnTo>
                    <a:pt x="2" y="54"/>
                  </a:lnTo>
                  <a:lnTo>
                    <a:pt x="6" y="50"/>
                  </a:lnTo>
                  <a:lnTo>
                    <a:pt x="6" y="50"/>
                  </a:lnTo>
                  <a:lnTo>
                    <a:pt x="8" y="50"/>
                  </a:lnTo>
                  <a:close/>
                  <a:moveTo>
                    <a:pt x="82" y="20"/>
                  </a:moveTo>
                  <a:lnTo>
                    <a:pt x="82" y="20"/>
                  </a:lnTo>
                  <a:lnTo>
                    <a:pt x="84" y="16"/>
                  </a:lnTo>
                  <a:lnTo>
                    <a:pt x="88" y="12"/>
                  </a:lnTo>
                  <a:lnTo>
                    <a:pt x="96" y="8"/>
                  </a:lnTo>
                  <a:lnTo>
                    <a:pt x="96" y="8"/>
                  </a:lnTo>
                  <a:lnTo>
                    <a:pt x="114" y="4"/>
                  </a:lnTo>
                  <a:lnTo>
                    <a:pt x="114" y="4"/>
                  </a:lnTo>
                  <a:lnTo>
                    <a:pt x="122" y="4"/>
                  </a:lnTo>
                  <a:lnTo>
                    <a:pt x="128" y="8"/>
                  </a:lnTo>
                  <a:lnTo>
                    <a:pt x="128" y="8"/>
                  </a:lnTo>
                  <a:lnTo>
                    <a:pt x="144" y="20"/>
                  </a:lnTo>
                  <a:lnTo>
                    <a:pt x="144" y="20"/>
                  </a:lnTo>
                  <a:lnTo>
                    <a:pt x="144" y="22"/>
                  </a:lnTo>
                  <a:lnTo>
                    <a:pt x="144" y="22"/>
                  </a:lnTo>
                  <a:lnTo>
                    <a:pt x="148" y="22"/>
                  </a:lnTo>
                  <a:lnTo>
                    <a:pt x="152" y="26"/>
                  </a:lnTo>
                  <a:lnTo>
                    <a:pt x="158" y="32"/>
                  </a:lnTo>
                  <a:lnTo>
                    <a:pt x="158" y="32"/>
                  </a:lnTo>
                  <a:lnTo>
                    <a:pt x="148" y="34"/>
                  </a:lnTo>
                  <a:lnTo>
                    <a:pt x="148" y="34"/>
                  </a:lnTo>
                  <a:lnTo>
                    <a:pt x="150" y="40"/>
                  </a:lnTo>
                  <a:lnTo>
                    <a:pt x="154" y="42"/>
                  </a:lnTo>
                  <a:lnTo>
                    <a:pt x="154" y="42"/>
                  </a:lnTo>
                  <a:lnTo>
                    <a:pt x="156" y="40"/>
                  </a:lnTo>
                  <a:lnTo>
                    <a:pt x="156" y="40"/>
                  </a:lnTo>
                  <a:lnTo>
                    <a:pt x="158" y="44"/>
                  </a:lnTo>
                  <a:lnTo>
                    <a:pt x="158" y="44"/>
                  </a:lnTo>
                  <a:lnTo>
                    <a:pt x="148" y="46"/>
                  </a:lnTo>
                  <a:lnTo>
                    <a:pt x="146" y="48"/>
                  </a:lnTo>
                  <a:lnTo>
                    <a:pt x="144" y="52"/>
                  </a:lnTo>
                  <a:lnTo>
                    <a:pt x="144" y="52"/>
                  </a:lnTo>
                  <a:lnTo>
                    <a:pt x="148" y="48"/>
                  </a:lnTo>
                  <a:lnTo>
                    <a:pt x="148" y="48"/>
                  </a:lnTo>
                  <a:lnTo>
                    <a:pt x="152" y="44"/>
                  </a:lnTo>
                  <a:lnTo>
                    <a:pt x="152" y="44"/>
                  </a:lnTo>
                  <a:lnTo>
                    <a:pt x="150" y="56"/>
                  </a:lnTo>
                  <a:lnTo>
                    <a:pt x="150" y="56"/>
                  </a:lnTo>
                  <a:lnTo>
                    <a:pt x="150" y="56"/>
                  </a:lnTo>
                  <a:lnTo>
                    <a:pt x="150" y="56"/>
                  </a:lnTo>
                  <a:lnTo>
                    <a:pt x="154" y="48"/>
                  </a:lnTo>
                  <a:lnTo>
                    <a:pt x="154" y="48"/>
                  </a:lnTo>
                  <a:lnTo>
                    <a:pt x="158" y="46"/>
                  </a:lnTo>
                  <a:lnTo>
                    <a:pt x="158" y="46"/>
                  </a:lnTo>
                  <a:lnTo>
                    <a:pt x="158" y="50"/>
                  </a:lnTo>
                  <a:lnTo>
                    <a:pt x="158" y="50"/>
                  </a:lnTo>
                  <a:lnTo>
                    <a:pt x="158" y="60"/>
                  </a:lnTo>
                  <a:lnTo>
                    <a:pt x="158" y="60"/>
                  </a:lnTo>
                  <a:lnTo>
                    <a:pt x="160" y="50"/>
                  </a:lnTo>
                  <a:lnTo>
                    <a:pt x="160" y="42"/>
                  </a:lnTo>
                  <a:lnTo>
                    <a:pt x="160" y="42"/>
                  </a:lnTo>
                  <a:lnTo>
                    <a:pt x="160" y="38"/>
                  </a:lnTo>
                  <a:lnTo>
                    <a:pt x="162" y="36"/>
                  </a:lnTo>
                  <a:lnTo>
                    <a:pt x="162" y="36"/>
                  </a:lnTo>
                  <a:lnTo>
                    <a:pt x="168" y="34"/>
                  </a:lnTo>
                  <a:lnTo>
                    <a:pt x="172" y="30"/>
                  </a:lnTo>
                  <a:lnTo>
                    <a:pt x="172" y="30"/>
                  </a:lnTo>
                  <a:lnTo>
                    <a:pt x="176" y="28"/>
                  </a:lnTo>
                  <a:lnTo>
                    <a:pt x="176" y="28"/>
                  </a:lnTo>
                  <a:lnTo>
                    <a:pt x="178" y="30"/>
                  </a:lnTo>
                  <a:lnTo>
                    <a:pt x="178" y="30"/>
                  </a:lnTo>
                  <a:lnTo>
                    <a:pt x="182" y="40"/>
                  </a:lnTo>
                  <a:lnTo>
                    <a:pt x="182" y="40"/>
                  </a:lnTo>
                  <a:lnTo>
                    <a:pt x="184" y="56"/>
                  </a:lnTo>
                  <a:lnTo>
                    <a:pt x="184" y="62"/>
                  </a:lnTo>
                  <a:lnTo>
                    <a:pt x="182" y="70"/>
                  </a:lnTo>
                  <a:lnTo>
                    <a:pt x="182" y="70"/>
                  </a:lnTo>
                  <a:lnTo>
                    <a:pt x="178" y="78"/>
                  </a:lnTo>
                  <a:lnTo>
                    <a:pt x="172" y="84"/>
                  </a:lnTo>
                  <a:lnTo>
                    <a:pt x="166" y="88"/>
                  </a:lnTo>
                  <a:lnTo>
                    <a:pt x="158" y="88"/>
                  </a:lnTo>
                  <a:lnTo>
                    <a:pt x="158" y="88"/>
                  </a:lnTo>
                  <a:lnTo>
                    <a:pt x="150" y="88"/>
                  </a:lnTo>
                  <a:lnTo>
                    <a:pt x="150" y="88"/>
                  </a:lnTo>
                  <a:lnTo>
                    <a:pt x="140" y="86"/>
                  </a:lnTo>
                  <a:lnTo>
                    <a:pt x="130" y="82"/>
                  </a:lnTo>
                  <a:lnTo>
                    <a:pt x="130" y="82"/>
                  </a:lnTo>
                  <a:lnTo>
                    <a:pt x="128" y="96"/>
                  </a:lnTo>
                  <a:lnTo>
                    <a:pt x="128" y="96"/>
                  </a:lnTo>
                  <a:lnTo>
                    <a:pt x="130" y="98"/>
                  </a:lnTo>
                  <a:lnTo>
                    <a:pt x="132" y="98"/>
                  </a:lnTo>
                  <a:lnTo>
                    <a:pt x="132" y="98"/>
                  </a:lnTo>
                  <a:lnTo>
                    <a:pt x="134" y="100"/>
                  </a:lnTo>
                  <a:lnTo>
                    <a:pt x="134" y="100"/>
                  </a:lnTo>
                  <a:lnTo>
                    <a:pt x="138" y="98"/>
                  </a:lnTo>
                  <a:lnTo>
                    <a:pt x="138" y="98"/>
                  </a:lnTo>
                  <a:lnTo>
                    <a:pt x="140" y="94"/>
                  </a:lnTo>
                  <a:lnTo>
                    <a:pt x="142" y="92"/>
                  </a:lnTo>
                  <a:lnTo>
                    <a:pt x="142" y="92"/>
                  </a:lnTo>
                  <a:lnTo>
                    <a:pt x="144" y="90"/>
                  </a:lnTo>
                  <a:lnTo>
                    <a:pt x="144" y="90"/>
                  </a:lnTo>
                  <a:lnTo>
                    <a:pt x="144" y="94"/>
                  </a:lnTo>
                  <a:lnTo>
                    <a:pt x="142" y="98"/>
                  </a:lnTo>
                  <a:lnTo>
                    <a:pt x="140" y="100"/>
                  </a:lnTo>
                  <a:lnTo>
                    <a:pt x="136" y="102"/>
                  </a:lnTo>
                  <a:lnTo>
                    <a:pt x="136" y="102"/>
                  </a:lnTo>
                  <a:lnTo>
                    <a:pt x="132" y="102"/>
                  </a:lnTo>
                  <a:lnTo>
                    <a:pt x="132" y="102"/>
                  </a:lnTo>
                  <a:lnTo>
                    <a:pt x="128" y="100"/>
                  </a:lnTo>
                  <a:lnTo>
                    <a:pt x="124" y="98"/>
                  </a:lnTo>
                  <a:lnTo>
                    <a:pt x="124" y="98"/>
                  </a:lnTo>
                  <a:lnTo>
                    <a:pt x="116" y="92"/>
                  </a:lnTo>
                  <a:lnTo>
                    <a:pt x="106" y="88"/>
                  </a:lnTo>
                  <a:lnTo>
                    <a:pt x="106" y="88"/>
                  </a:lnTo>
                  <a:lnTo>
                    <a:pt x="112" y="92"/>
                  </a:lnTo>
                  <a:lnTo>
                    <a:pt x="112" y="92"/>
                  </a:lnTo>
                  <a:lnTo>
                    <a:pt x="114" y="96"/>
                  </a:lnTo>
                  <a:lnTo>
                    <a:pt x="114" y="96"/>
                  </a:lnTo>
                  <a:lnTo>
                    <a:pt x="108" y="112"/>
                  </a:lnTo>
                  <a:lnTo>
                    <a:pt x="104" y="120"/>
                  </a:lnTo>
                  <a:lnTo>
                    <a:pt x="98" y="128"/>
                  </a:lnTo>
                  <a:lnTo>
                    <a:pt x="98" y="128"/>
                  </a:lnTo>
                  <a:lnTo>
                    <a:pt x="90" y="136"/>
                  </a:lnTo>
                  <a:lnTo>
                    <a:pt x="90" y="136"/>
                  </a:lnTo>
                  <a:lnTo>
                    <a:pt x="86" y="140"/>
                  </a:lnTo>
                  <a:lnTo>
                    <a:pt x="86" y="140"/>
                  </a:lnTo>
                  <a:lnTo>
                    <a:pt x="82" y="142"/>
                  </a:lnTo>
                  <a:lnTo>
                    <a:pt x="80" y="142"/>
                  </a:lnTo>
                  <a:lnTo>
                    <a:pt x="80" y="142"/>
                  </a:lnTo>
                  <a:lnTo>
                    <a:pt x="76" y="140"/>
                  </a:lnTo>
                  <a:lnTo>
                    <a:pt x="76" y="140"/>
                  </a:lnTo>
                  <a:lnTo>
                    <a:pt x="68" y="128"/>
                  </a:lnTo>
                  <a:lnTo>
                    <a:pt x="68" y="128"/>
                  </a:lnTo>
                  <a:lnTo>
                    <a:pt x="68" y="126"/>
                  </a:lnTo>
                  <a:lnTo>
                    <a:pt x="70" y="122"/>
                  </a:lnTo>
                  <a:lnTo>
                    <a:pt x="70" y="122"/>
                  </a:lnTo>
                  <a:lnTo>
                    <a:pt x="78" y="118"/>
                  </a:lnTo>
                  <a:lnTo>
                    <a:pt x="78" y="118"/>
                  </a:lnTo>
                  <a:lnTo>
                    <a:pt x="78" y="110"/>
                  </a:lnTo>
                  <a:lnTo>
                    <a:pt x="78" y="110"/>
                  </a:lnTo>
                  <a:lnTo>
                    <a:pt x="76" y="112"/>
                  </a:lnTo>
                  <a:lnTo>
                    <a:pt x="74" y="114"/>
                  </a:lnTo>
                  <a:lnTo>
                    <a:pt x="70" y="116"/>
                  </a:lnTo>
                  <a:lnTo>
                    <a:pt x="70" y="116"/>
                  </a:lnTo>
                  <a:lnTo>
                    <a:pt x="66" y="116"/>
                  </a:lnTo>
                  <a:lnTo>
                    <a:pt x="66" y="116"/>
                  </a:lnTo>
                  <a:lnTo>
                    <a:pt x="60" y="116"/>
                  </a:lnTo>
                  <a:lnTo>
                    <a:pt x="60" y="116"/>
                  </a:lnTo>
                  <a:lnTo>
                    <a:pt x="56" y="116"/>
                  </a:lnTo>
                  <a:lnTo>
                    <a:pt x="54" y="114"/>
                  </a:lnTo>
                  <a:lnTo>
                    <a:pt x="52" y="110"/>
                  </a:lnTo>
                  <a:lnTo>
                    <a:pt x="52" y="110"/>
                  </a:lnTo>
                  <a:lnTo>
                    <a:pt x="52" y="112"/>
                  </a:lnTo>
                  <a:lnTo>
                    <a:pt x="52" y="112"/>
                  </a:lnTo>
                  <a:lnTo>
                    <a:pt x="52" y="114"/>
                  </a:lnTo>
                  <a:lnTo>
                    <a:pt x="52" y="114"/>
                  </a:lnTo>
                  <a:lnTo>
                    <a:pt x="52" y="122"/>
                  </a:lnTo>
                  <a:lnTo>
                    <a:pt x="48" y="130"/>
                  </a:lnTo>
                  <a:lnTo>
                    <a:pt x="48" y="130"/>
                  </a:lnTo>
                  <a:lnTo>
                    <a:pt x="48" y="134"/>
                  </a:lnTo>
                  <a:lnTo>
                    <a:pt x="46" y="138"/>
                  </a:lnTo>
                  <a:lnTo>
                    <a:pt x="46" y="138"/>
                  </a:lnTo>
                  <a:lnTo>
                    <a:pt x="46" y="138"/>
                  </a:lnTo>
                  <a:lnTo>
                    <a:pt x="44" y="140"/>
                  </a:lnTo>
                  <a:lnTo>
                    <a:pt x="44" y="140"/>
                  </a:lnTo>
                  <a:lnTo>
                    <a:pt x="26" y="136"/>
                  </a:lnTo>
                  <a:lnTo>
                    <a:pt x="26" y="136"/>
                  </a:lnTo>
                  <a:lnTo>
                    <a:pt x="24" y="134"/>
                  </a:lnTo>
                  <a:lnTo>
                    <a:pt x="24" y="130"/>
                  </a:lnTo>
                  <a:lnTo>
                    <a:pt x="24" y="130"/>
                  </a:lnTo>
                  <a:lnTo>
                    <a:pt x="26" y="126"/>
                  </a:lnTo>
                  <a:lnTo>
                    <a:pt x="26" y="122"/>
                  </a:lnTo>
                  <a:lnTo>
                    <a:pt x="26" y="122"/>
                  </a:lnTo>
                  <a:lnTo>
                    <a:pt x="26" y="118"/>
                  </a:lnTo>
                  <a:lnTo>
                    <a:pt x="24" y="114"/>
                  </a:lnTo>
                  <a:lnTo>
                    <a:pt x="24" y="114"/>
                  </a:lnTo>
                  <a:lnTo>
                    <a:pt x="20" y="106"/>
                  </a:lnTo>
                  <a:lnTo>
                    <a:pt x="16" y="96"/>
                  </a:lnTo>
                  <a:lnTo>
                    <a:pt x="14" y="88"/>
                  </a:lnTo>
                  <a:lnTo>
                    <a:pt x="14" y="78"/>
                  </a:lnTo>
                  <a:lnTo>
                    <a:pt x="14" y="78"/>
                  </a:lnTo>
                  <a:lnTo>
                    <a:pt x="16" y="68"/>
                  </a:lnTo>
                  <a:lnTo>
                    <a:pt x="18" y="60"/>
                  </a:lnTo>
                  <a:lnTo>
                    <a:pt x="24" y="52"/>
                  </a:lnTo>
                  <a:lnTo>
                    <a:pt x="30" y="46"/>
                  </a:lnTo>
                  <a:lnTo>
                    <a:pt x="30" y="46"/>
                  </a:lnTo>
                  <a:lnTo>
                    <a:pt x="42" y="38"/>
                  </a:lnTo>
                  <a:lnTo>
                    <a:pt x="56" y="34"/>
                  </a:lnTo>
                  <a:lnTo>
                    <a:pt x="56" y="34"/>
                  </a:lnTo>
                  <a:lnTo>
                    <a:pt x="58" y="34"/>
                  </a:lnTo>
                  <a:lnTo>
                    <a:pt x="58" y="34"/>
                  </a:lnTo>
                  <a:lnTo>
                    <a:pt x="46" y="50"/>
                  </a:lnTo>
                  <a:lnTo>
                    <a:pt x="46" y="50"/>
                  </a:lnTo>
                  <a:lnTo>
                    <a:pt x="44" y="54"/>
                  </a:lnTo>
                  <a:lnTo>
                    <a:pt x="42" y="60"/>
                  </a:lnTo>
                  <a:lnTo>
                    <a:pt x="42" y="60"/>
                  </a:lnTo>
                  <a:lnTo>
                    <a:pt x="40" y="64"/>
                  </a:lnTo>
                  <a:lnTo>
                    <a:pt x="40" y="68"/>
                  </a:lnTo>
                  <a:lnTo>
                    <a:pt x="44" y="74"/>
                  </a:lnTo>
                  <a:lnTo>
                    <a:pt x="44" y="74"/>
                  </a:lnTo>
                  <a:lnTo>
                    <a:pt x="48" y="80"/>
                  </a:lnTo>
                  <a:lnTo>
                    <a:pt x="48" y="84"/>
                  </a:lnTo>
                  <a:lnTo>
                    <a:pt x="48" y="86"/>
                  </a:lnTo>
                  <a:lnTo>
                    <a:pt x="48" y="86"/>
                  </a:lnTo>
                  <a:lnTo>
                    <a:pt x="48" y="90"/>
                  </a:lnTo>
                  <a:lnTo>
                    <a:pt x="48" y="90"/>
                  </a:lnTo>
                  <a:lnTo>
                    <a:pt x="54" y="96"/>
                  </a:lnTo>
                  <a:lnTo>
                    <a:pt x="58" y="98"/>
                  </a:lnTo>
                  <a:lnTo>
                    <a:pt x="62" y="98"/>
                  </a:lnTo>
                  <a:lnTo>
                    <a:pt x="62" y="98"/>
                  </a:lnTo>
                  <a:lnTo>
                    <a:pt x="66" y="98"/>
                  </a:lnTo>
                  <a:lnTo>
                    <a:pt x="72" y="96"/>
                  </a:lnTo>
                  <a:lnTo>
                    <a:pt x="72" y="96"/>
                  </a:lnTo>
                  <a:lnTo>
                    <a:pt x="82" y="92"/>
                  </a:lnTo>
                  <a:lnTo>
                    <a:pt x="92" y="88"/>
                  </a:lnTo>
                  <a:lnTo>
                    <a:pt x="92" y="88"/>
                  </a:lnTo>
                  <a:lnTo>
                    <a:pt x="94" y="84"/>
                  </a:lnTo>
                  <a:lnTo>
                    <a:pt x="94" y="84"/>
                  </a:lnTo>
                  <a:lnTo>
                    <a:pt x="96" y="78"/>
                  </a:lnTo>
                  <a:lnTo>
                    <a:pt x="96" y="72"/>
                  </a:lnTo>
                  <a:lnTo>
                    <a:pt x="94" y="58"/>
                  </a:lnTo>
                  <a:lnTo>
                    <a:pt x="94" y="58"/>
                  </a:lnTo>
                  <a:lnTo>
                    <a:pt x="92" y="44"/>
                  </a:lnTo>
                  <a:lnTo>
                    <a:pt x="92" y="44"/>
                  </a:lnTo>
                  <a:lnTo>
                    <a:pt x="92" y="60"/>
                  </a:lnTo>
                  <a:lnTo>
                    <a:pt x="92" y="60"/>
                  </a:lnTo>
                  <a:lnTo>
                    <a:pt x="92" y="80"/>
                  </a:lnTo>
                  <a:lnTo>
                    <a:pt x="92" y="80"/>
                  </a:lnTo>
                  <a:lnTo>
                    <a:pt x="90" y="84"/>
                  </a:lnTo>
                  <a:lnTo>
                    <a:pt x="86" y="86"/>
                  </a:lnTo>
                  <a:lnTo>
                    <a:pt x="86" y="86"/>
                  </a:lnTo>
                  <a:lnTo>
                    <a:pt x="78" y="88"/>
                  </a:lnTo>
                  <a:lnTo>
                    <a:pt x="72" y="92"/>
                  </a:lnTo>
                  <a:lnTo>
                    <a:pt x="72" y="92"/>
                  </a:lnTo>
                  <a:lnTo>
                    <a:pt x="62" y="96"/>
                  </a:lnTo>
                  <a:lnTo>
                    <a:pt x="62" y="96"/>
                  </a:lnTo>
                  <a:lnTo>
                    <a:pt x="56" y="94"/>
                  </a:lnTo>
                  <a:lnTo>
                    <a:pt x="52" y="90"/>
                  </a:lnTo>
                  <a:lnTo>
                    <a:pt x="52" y="90"/>
                  </a:lnTo>
                  <a:lnTo>
                    <a:pt x="52" y="86"/>
                  </a:lnTo>
                  <a:lnTo>
                    <a:pt x="52" y="84"/>
                  </a:lnTo>
                  <a:lnTo>
                    <a:pt x="52" y="84"/>
                  </a:lnTo>
                  <a:lnTo>
                    <a:pt x="56" y="76"/>
                  </a:lnTo>
                  <a:lnTo>
                    <a:pt x="56" y="76"/>
                  </a:lnTo>
                  <a:lnTo>
                    <a:pt x="58" y="68"/>
                  </a:lnTo>
                  <a:lnTo>
                    <a:pt x="58" y="68"/>
                  </a:lnTo>
                  <a:lnTo>
                    <a:pt x="52" y="78"/>
                  </a:lnTo>
                  <a:lnTo>
                    <a:pt x="52" y="78"/>
                  </a:lnTo>
                  <a:lnTo>
                    <a:pt x="44" y="66"/>
                  </a:lnTo>
                  <a:lnTo>
                    <a:pt x="44" y="66"/>
                  </a:lnTo>
                  <a:lnTo>
                    <a:pt x="44" y="62"/>
                  </a:lnTo>
                  <a:lnTo>
                    <a:pt x="44" y="62"/>
                  </a:lnTo>
                  <a:lnTo>
                    <a:pt x="46" y="56"/>
                  </a:lnTo>
                  <a:lnTo>
                    <a:pt x="50" y="50"/>
                  </a:lnTo>
                  <a:lnTo>
                    <a:pt x="50" y="50"/>
                  </a:lnTo>
                  <a:lnTo>
                    <a:pt x="72" y="26"/>
                  </a:lnTo>
                  <a:lnTo>
                    <a:pt x="72" y="26"/>
                  </a:lnTo>
                  <a:lnTo>
                    <a:pt x="74" y="24"/>
                  </a:lnTo>
                  <a:lnTo>
                    <a:pt x="78" y="22"/>
                  </a:lnTo>
                  <a:lnTo>
                    <a:pt x="86" y="22"/>
                  </a:lnTo>
                  <a:lnTo>
                    <a:pt x="86" y="22"/>
                  </a:lnTo>
                  <a:lnTo>
                    <a:pt x="90" y="20"/>
                  </a:lnTo>
                  <a:lnTo>
                    <a:pt x="90" y="20"/>
                  </a:lnTo>
                  <a:lnTo>
                    <a:pt x="82" y="20"/>
                  </a:lnTo>
                  <a:close/>
                  <a:moveTo>
                    <a:pt x="112" y="0"/>
                  </a:moveTo>
                  <a:lnTo>
                    <a:pt x="112" y="0"/>
                  </a:lnTo>
                  <a:lnTo>
                    <a:pt x="104" y="0"/>
                  </a:lnTo>
                  <a:lnTo>
                    <a:pt x="98" y="4"/>
                  </a:lnTo>
                  <a:lnTo>
                    <a:pt x="90" y="6"/>
                  </a:lnTo>
                  <a:lnTo>
                    <a:pt x="84" y="12"/>
                  </a:lnTo>
                  <a:lnTo>
                    <a:pt x="84" y="12"/>
                  </a:lnTo>
                  <a:lnTo>
                    <a:pt x="78" y="18"/>
                  </a:lnTo>
                  <a:lnTo>
                    <a:pt x="76" y="20"/>
                  </a:lnTo>
                  <a:lnTo>
                    <a:pt x="72" y="22"/>
                  </a:lnTo>
                  <a:lnTo>
                    <a:pt x="72" y="22"/>
                  </a:lnTo>
                  <a:lnTo>
                    <a:pt x="70" y="22"/>
                  </a:lnTo>
                  <a:lnTo>
                    <a:pt x="70" y="22"/>
                  </a:lnTo>
                  <a:lnTo>
                    <a:pt x="62" y="28"/>
                  </a:lnTo>
                  <a:lnTo>
                    <a:pt x="52" y="32"/>
                  </a:lnTo>
                  <a:lnTo>
                    <a:pt x="52" y="32"/>
                  </a:lnTo>
                  <a:lnTo>
                    <a:pt x="42" y="34"/>
                  </a:lnTo>
                  <a:lnTo>
                    <a:pt x="32" y="40"/>
                  </a:lnTo>
                  <a:lnTo>
                    <a:pt x="24" y="46"/>
                  </a:lnTo>
                  <a:lnTo>
                    <a:pt x="18" y="56"/>
                  </a:lnTo>
                  <a:lnTo>
                    <a:pt x="18" y="56"/>
                  </a:lnTo>
                  <a:lnTo>
                    <a:pt x="12" y="62"/>
                  </a:lnTo>
                  <a:lnTo>
                    <a:pt x="12" y="62"/>
                  </a:lnTo>
                  <a:lnTo>
                    <a:pt x="8" y="64"/>
                  </a:lnTo>
                  <a:lnTo>
                    <a:pt x="8" y="64"/>
                  </a:lnTo>
                  <a:lnTo>
                    <a:pt x="10" y="54"/>
                  </a:lnTo>
                  <a:lnTo>
                    <a:pt x="10" y="54"/>
                  </a:lnTo>
                  <a:lnTo>
                    <a:pt x="14" y="56"/>
                  </a:lnTo>
                  <a:lnTo>
                    <a:pt x="14" y="56"/>
                  </a:lnTo>
                  <a:lnTo>
                    <a:pt x="12" y="50"/>
                  </a:lnTo>
                  <a:lnTo>
                    <a:pt x="12" y="50"/>
                  </a:lnTo>
                  <a:lnTo>
                    <a:pt x="12" y="44"/>
                  </a:lnTo>
                  <a:lnTo>
                    <a:pt x="12" y="44"/>
                  </a:lnTo>
                  <a:lnTo>
                    <a:pt x="4" y="50"/>
                  </a:lnTo>
                  <a:lnTo>
                    <a:pt x="0" y="52"/>
                  </a:lnTo>
                  <a:lnTo>
                    <a:pt x="0" y="58"/>
                  </a:lnTo>
                  <a:lnTo>
                    <a:pt x="0" y="58"/>
                  </a:lnTo>
                  <a:lnTo>
                    <a:pt x="0" y="62"/>
                  </a:lnTo>
                  <a:lnTo>
                    <a:pt x="4" y="68"/>
                  </a:lnTo>
                  <a:lnTo>
                    <a:pt x="4" y="68"/>
                  </a:lnTo>
                  <a:lnTo>
                    <a:pt x="6" y="70"/>
                  </a:lnTo>
                  <a:lnTo>
                    <a:pt x="12" y="72"/>
                  </a:lnTo>
                  <a:lnTo>
                    <a:pt x="12" y="72"/>
                  </a:lnTo>
                  <a:lnTo>
                    <a:pt x="12" y="84"/>
                  </a:lnTo>
                  <a:lnTo>
                    <a:pt x="12" y="84"/>
                  </a:lnTo>
                  <a:lnTo>
                    <a:pt x="12" y="90"/>
                  </a:lnTo>
                  <a:lnTo>
                    <a:pt x="10" y="94"/>
                  </a:lnTo>
                  <a:lnTo>
                    <a:pt x="8" y="98"/>
                  </a:lnTo>
                  <a:lnTo>
                    <a:pt x="4" y="102"/>
                  </a:lnTo>
                  <a:lnTo>
                    <a:pt x="4" y="102"/>
                  </a:lnTo>
                  <a:lnTo>
                    <a:pt x="2" y="106"/>
                  </a:lnTo>
                  <a:lnTo>
                    <a:pt x="2" y="112"/>
                  </a:lnTo>
                  <a:lnTo>
                    <a:pt x="2" y="112"/>
                  </a:lnTo>
                  <a:lnTo>
                    <a:pt x="6" y="118"/>
                  </a:lnTo>
                  <a:lnTo>
                    <a:pt x="8" y="120"/>
                  </a:lnTo>
                  <a:lnTo>
                    <a:pt x="8" y="120"/>
                  </a:lnTo>
                  <a:lnTo>
                    <a:pt x="16" y="124"/>
                  </a:lnTo>
                  <a:lnTo>
                    <a:pt x="22" y="128"/>
                  </a:lnTo>
                  <a:lnTo>
                    <a:pt x="22" y="128"/>
                  </a:lnTo>
                  <a:lnTo>
                    <a:pt x="20" y="130"/>
                  </a:lnTo>
                  <a:lnTo>
                    <a:pt x="20" y="130"/>
                  </a:lnTo>
                  <a:lnTo>
                    <a:pt x="20" y="136"/>
                  </a:lnTo>
                  <a:lnTo>
                    <a:pt x="22" y="138"/>
                  </a:lnTo>
                  <a:lnTo>
                    <a:pt x="24" y="138"/>
                  </a:lnTo>
                  <a:lnTo>
                    <a:pt x="24" y="138"/>
                  </a:lnTo>
                  <a:lnTo>
                    <a:pt x="32" y="142"/>
                  </a:lnTo>
                  <a:lnTo>
                    <a:pt x="42" y="144"/>
                  </a:lnTo>
                  <a:lnTo>
                    <a:pt x="42" y="144"/>
                  </a:lnTo>
                  <a:lnTo>
                    <a:pt x="44" y="144"/>
                  </a:lnTo>
                  <a:lnTo>
                    <a:pt x="44" y="144"/>
                  </a:lnTo>
                  <a:lnTo>
                    <a:pt x="46" y="142"/>
                  </a:lnTo>
                  <a:lnTo>
                    <a:pt x="48" y="142"/>
                  </a:lnTo>
                  <a:lnTo>
                    <a:pt x="50" y="136"/>
                  </a:lnTo>
                  <a:lnTo>
                    <a:pt x="50" y="136"/>
                  </a:lnTo>
                  <a:lnTo>
                    <a:pt x="52" y="130"/>
                  </a:lnTo>
                  <a:lnTo>
                    <a:pt x="52" y="130"/>
                  </a:lnTo>
                  <a:lnTo>
                    <a:pt x="56" y="120"/>
                  </a:lnTo>
                  <a:lnTo>
                    <a:pt x="56" y="120"/>
                  </a:lnTo>
                  <a:lnTo>
                    <a:pt x="68" y="120"/>
                  </a:lnTo>
                  <a:lnTo>
                    <a:pt x="68" y="120"/>
                  </a:lnTo>
                  <a:lnTo>
                    <a:pt x="64" y="124"/>
                  </a:lnTo>
                  <a:lnTo>
                    <a:pt x="64" y="128"/>
                  </a:lnTo>
                  <a:lnTo>
                    <a:pt x="64" y="128"/>
                  </a:lnTo>
                  <a:lnTo>
                    <a:pt x="74" y="144"/>
                  </a:lnTo>
                  <a:lnTo>
                    <a:pt x="74" y="144"/>
                  </a:lnTo>
                  <a:lnTo>
                    <a:pt x="76" y="146"/>
                  </a:lnTo>
                  <a:lnTo>
                    <a:pt x="80" y="146"/>
                  </a:lnTo>
                  <a:lnTo>
                    <a:pt x="80" y="146"/>
                  </a:lnTo>
                  <a:lnTo>
                    <a:pt x="84" y="144"/>
                  </a:lnTo>
                  <a:lnTo>
                    <a:pt x="88" y="142"/>
                  </a:lnTo>
                  <a:lnTo>
                    <a:pt x="88" y="142"/>
                  </a:lnTo>
                  <a:lnTo>
                    <a:pt x="96" y="134"/>
                  </a:lnTo>
                  <a:lnTo>
                    <a:pt x="96" y="134"/>
                  </a:lnTo>
                  <a:lnTo>
                    <a:pt x="100" y="132"/>
                  </a:lnTo>
                  <a:lnTo>
                    <a:pt x="100" y="132"/>
                  </a:lnTo>
                  <a:lnTo>
                    <a:pt x="116" y="134"/>
                  </a:lnTo>
                  <a:lnTo>
                    <a:pt x="116" y="134"/>
                  </a:lnTo>
                  <a:lnTo>
                    <a:pt x="120" y="132"/>
                  </a:lnTo>
                  <a:lnTo>
                    <a:pt x="122" y="130"/>
                  </a:lnTo>
                  <a:lnTo>
                    <a:pt x="122" y="128"/>
                  </a:lnTo>
                  <a:lnTo>
                    <a:pt x="122" y="124"/>
                  </a:lnTo>
                  <a:lnTo>
                    <a:pt x="122" y="124"/>
                  </a:lnTo>
                  <a:lnTo>
                    <a:pt x="122" y="114"/>
                  </a:lnTo>
                  <a:lnTo>
                    <a:pt x="122" y="114"/>
                  </a:lnTo>
                  <a:lnTo>
                    <a:pt x="120" y="104"/>
                  </a:lnTo>
                  <a:lnTo>
                    <a:pt x="120" y="104"/>
                  </a:lnTo>
                  <a:lnTo>
                    <a:pt x="116" y="96"/>
                  </a:lnTo>
                  <a:lnTo>
                    <a:pt x="116" y="96"/>
                  </a:lnTo>
                  <a:lnTo>
                    <a:pt x="118" y="96"/>
                  </a:lnTo>
                  <a:lnTo>
                    <a:pt x="118" y="96"/>
                  </a:lnTo>
                  <a:lnTo>
                    <a:pt x="124" y="102"/>
                  </a:lnTo>
                  <a:lnTo>
                    <a:pt x="124" y="102"/>
                  </a:lnTo>
                  <a:lnTo>
                    <a:pt x="128" y="104"/>
                  </a:lnTo>
                  <a:lnTo>
                    <a:pt x="132" y="104"/>
                  </a:lnTo>
                  <a:lnTo>
                    <a:pt x="132" y="104"/>
                  </a:lnTo>
                  <a:lnTo>
                    <a:pt x="140" y="102"/>
                  </a:lnTo>
                  <a:lnTo>
                    <a:pt x="142" y="100"/>
                  </a:lnTo>
                  <a:lnTo>
                    <a:pt x="144" y="96"/>
                  </a:lnTo>
                  <a:lnTo>
                    <a:pt x="144" y="96"/>
                  </a:lnTo>
                  <a:lnTo>
                    <a:pt x="148" y="92"/>
                  </a:lnTo>
                  <a:lnTo>
                    <a:pt x="150" y="90"/>
                  </a:lnTo>
                  <a:lnTo>
                    <a:pt x="150" y="90"/>
                  </a:lnTo>
                  <a:lnTo>
                    <a:pt x="154" y="92"/>
                  </a:lnTo>
                  <a:lnTo>
                    <a:pt x="154" y="92"/>
                  </a:lnTo>
                  <a:lnTo>
                    <a:pt x="158" y="92"/>
                  </a:lnTo>
                  <a:lnTo>
                    <a:pt x="158" y="92"/>
                  </a:lnTo>
                  <a:lnTo>
                    <a:pt x="166" y="90"/>
                  </a:lnTo>
                  <a:lnTo>
                    <a:pt x="174" y="86"/>
                  </a:lnTo>
                  <a:lnTo>
                    <a:pt x="180" y="80"/>
                  </a:lnTo>
                  <a:lnTo>
                    <a:pt x="184" y="72"/>
                  </a:lnTo>
                  <a:lnTo>
                    <a:pt x="184" y="72"/>
                  </a:lnTo>
                  <a:lnTo>
                    <a:pt x="186" y="58"/>
                  </a:lnTo>
                  <a:lnTo>
                    <a:pt x="186" y="46"/>
                  </a:lnTo>
                  <a:lnTo>
                    <a:pt x="186" y="46"/>
                  </a:lnTo>
                  <a:lnTo>
                    <a:pt x="184" y="38"/>
                  </a:lnTo>
                  <a:lnTo>
                    <a:pt x="182" y="28"/>
                  </a:lnTo>
                  <a:lnTo>
                    <a:pt x="182" y="28"/>
                  </a:lnTo>
                  <a:lnTo>
                    <a:pt x="180" y="24"/>
                  </a:lnTo>
                  <a:lnTo>
                    <a:pt x="176" y="24"/>
                  </a:lnTo>
                  <a:lnTo>
                    <a:pt x="176" y="24"/>
                  </a:lnTo>
                  <a:lnTo>
                    <a:pt x="172" y="24"/>
                  </a:lnTo>
                  <a:lnTo>
                    <a:pt x="170" y="28"/>
                  </a:lnTo>
                  <a:lnTo>
                    <a:pt x="170" y="28"/>
                  </a:lnTo>
                  <a:lnTo>
                    <a:pt x="164" y="32"/>
                  </a:lnTo>
                  <a:lnTo>
                    <a:pt x="164" y="32"/>
                  </a:lnTo>
                  <a:lnTo>
                    <a:pt x="162" y="34"/>
                  </a:lnTo>
                  <a:lnTo>
                    <a:pt x="162" y="34"/>
                  </a:lnTo>
                  <a:lnTo>
                    <a:pt x="160" y="30"/>
                  </a:lnTo>
                  <a:lnTo>
                    <a:pt x="160" y="30"/>
                  </a:lnTo>
                  <a:lnTo>
                    <a:pt x="156" y="26"/>
                  </a:lnTo>
                  <a:lnTo>
                    <a:pt x="152" y="22"/>
                  </a:lnTo>
                  <a:lnTo>
                    <a:pt x="152" y="22"/>
                  </a:lnTo>
                  <a:lnTo>
                    <a:pt x="138" y="10"/>
                  </a:lnTo>
                  <a:lnTo>
                    <a:pt x="138" y="10"/>
                  </a:lnTo>
                  <a:lnTo>
                    <a:pt x="132" y="6"/>
                  </a:lnTo>
                  <a:lnTo>
                    <a:pt x="126" y="2"/>
                  </a:lnTo>
                  <a:lnTo>
                    <a:pt x="1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4" name="Freeform 45"/>
            <p:cNvSpPr>
              <a:spLocks/>
            </p:cNvSpPr>
            <p:nvPr/>
          </p:nvSpPr>
          <p:spPr bwMode="auto">
            <a:xfrm>
              <a:off x="379913" y="3035300"/>
              <a:ext cx="28733" cy="44450"/>
            </a:xfrm>
            <a:custGeom>
              <a:avLst/>
              <a:gdLst>
                <a:gd name="T0" fmla="*/ 0 w 18"/>
                <a:gd name="T1" fmla="*/ 28 h 28"/>
                <a:gd name="T2" fmla="*/ 0 w 18"/>
                <a:gd name="T3" fmla="*/ 28 h 28"/>
                <a:gd name="T4" fmla="*/ 0 w 18"/>
                <a:gd name="T5" fmla="*/ 28 h 28"/>
                <a:gd name="T6" fmla="*/ 0 w 18"/>
                <a:gd name="T7" fmla="*/ 28 h 28"/>
                <a:gd name="T8" fmla="*/ 14 w 18"/>
                <a:gd name="T9" fmla="*/ 0 h 28"/>
                <a:gd name="T10" fmla="*/ 14 w 18"/>
                <a:gd name="T11" fmla="*/ 0 h 28"/>
                <a:gd name="T12" fmla="*/ 16 w 18"/>
                <a:gd name="T13" fmla="*/ 10 h 28"/>
                <a:gd name="T14" fmla="*/ 16 w 18"/>
                <a:gd name="T15" fmla="*/ 10 h 28"/>
                <a:gd name="T16" fmla="*/ 18 w 18"/>
                <a:gd name="T17" fmla="*/ 24 h 28"/>
                <a:gd name="T18" fmla="*/ 18 w 18"/>
                <a:gd name="T19" fmla="*/ 24 h 28"/>
                <a:gd name="T20" fmla="*/ 16 w 18"/>
                <a:gd name="T21" fmla="*/ 28 h 28"/>
                <a:gd name="T22" fmla="*/ 16 w 18"/>
                <a:gd name="T23" fmla="*/ 28 h 28"/>
                <a:gd name="T24" fmla="*/ 14 w 18"/>
                <a:gd name="T25" fmla="*/ 28 h 28"/>
                <a:gd name="T26" fmla="*/ 14 w 18"/>
                <a:gd name="T27" fmla="*/ 28 h 28"/>
                <a:gd name="T28" fmla="*/ 10 w 18"/>
                <a:gd name="T29" fmla="*/ 28 h 28"/>
                <a:gd name="T30" fmla="*/ 10 w 18"/>
                <a:gd name="T31" fmla="*/ 28 h 28"/>
                <a:gd name="T32" fmla="*/ 0 w 18"/>
                <a:gd name="T33" fmla="*/ 28 h 28"/>
                <a:gd name="T34" fmla="*/ 0 w 18"/>
                <a:gd name="T35" fmla="*/ 28 h 28"/>
                <a:gd name="T36" fmla="*/ 0 w 18"/>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28"/>
                  </a:moveTo>
                  <a:lnTo>
                    <a:pt x="0" y="28"/>
                  </a:lnTo>
                  <a:lnTo>
                    <a:pt x="0" y="28"/>
                  </a:lnTo>
                  <a:lnTo>
                    <a:pt x="0" y="28"/>
                  </a:lnTo>
                  <a:lnTo>
                    <a:pt x="14" y="0"/>
                  </a:lnTo>
                  <a:lnTo>
                    <a:pt x="14" y="0"/>
                  </a:lnTo>
                  <a:lnTo>
                    <a:pt x="16" y="10"/>
                  </a:lnTo>
                  <a:lnTo>
                    <a:pt x="16" y="10"/>
                  </a:lnTo>
                  <a:lnTo>
                    <a:pt x="18" y="24"/>
                  </a:lnTo>
                  <a:lnTo>
                    <a:pt x="18" y="24"/>
                  </a:lnTo>
                  <a:lnTo>
                    <a:pt x="16" y="28"/>
                  </a:lnTo>
                  <a:lnTo>
                    <a:pt x="16" y="28"/>
                  </a:lnTo>
                  <a:lnTo>
                    <a:pt x="14" y="28"/>
                  </a:lnTo>
                  <a:lnTo>
                    <a:pt x="14" y="28"/>
                  </a:lnTo>
                  <a:lnTo>
                    <a:pt x="10" y="28"/>
                  </a:lnTo>
                  <a:lnTo>
                    <a:pt x="10" y="28"/>
                  </a:lnTo>
                  <a:lnTo>
                    <a:pt x="0" y="28"/>
                  </a:lnTo>
                  <a:lnTo>
                    <a:pt x="0" y="28"/>
                  </a:lnTo>
                  <a:lnTo>
                    <a:pt x="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5" name="Freeform 46"/>
            <p:cNvSpPr>
              <a:spLocks/>
            </p:cNvSpPr>
            <p:nvPr/>
          </p:nvSpPr>
          <p:spPr bwMode="auto">
            <a:xfrm>
              <a:off x="223478" y="3032125"/>
              <a:ext cx="28733" cy="34925"/>
            </a:xfrm>
            <a:custGeom>
              <a:avLst/>
              <a:gdLst>
                <a:gd name="T0" fmla="*/ 2 w 18"/>
                <a:gd name="T1" fmla="*/ 12 h 22"/>
                <a:gd name="T2" fmla="*/ 2 w 18"/>
                <a:gd name="T3" fmla="*/ 12 h 22"/>
                <a:gd name="T4" fmla="*/ 0 w 18"/>
                <a:gd name="T5" fmla="*/ 8 h 22"/>
                <a:gd name="T6" fmla="*/ 0 w 18"/>
                <a:gd name="T7" fmla="*/ 8 h 22"/>
                <a:gd name="T8" fmla="*/ 2 w 18"/>
                <a:gd name="T9" fmla="*/ 4 h 22"/>
                <a:gd name="T10" fmla="*/ 2 w 18"/>
                <a:gd name="T11" fmla="*/ 4 h 22"/>
                <a:gd name="T12" fmla="*/ 8 w 18"/>
                <a:gd name="T13" fmla="*/ 0 h 22"/>
                <a:gd name="T14" fmla="*/ 8 w 18"/>
                <a:gd name="T15" fmla="*/ 0 h 22"/>
                <a:gd name="T16" fmla="*/ 10 w 18"/>
                <a:gd name="T17" fmla="*/ 0 h 22"/>
                <a:gd name="T18" fmla="*/ 10 w 18"/>
                <a:gd name="T19" fmla="*/ 0 h 22"/>
                <a:gd name="T20" fmla="*/ 10 w 18"/>
                <a:gd name="T21" fmla="*/ 0 h 22"/>
                <a:gd name="T22" fmla="*/ 10 w 18"/>
                <a:gd name="T23" fmla="*/ 0 h 22"/>
                <a:gd name="T24" fmla="*/ 18 w 18"/>
                <a:gd name="T25" fmla="*/ 16 h 22"/>
                <a:gd name="T26" fmla="*/ 18 w 18"/>
                <a:gd name="T27" fmla="*/ 16 h 22"/>
                <a:gd name="T28" fmla="*/ 18 w 18"/>
                <a:gd name="T29" fmla="*/ 20 h 22"/>
                <a:gd name="T30" fmla="*/ 16 w 18"/>
                <a:gd name="T31" fmla="*/ 22 h 22"/>
                <a:gd name="T32" fmla="*/ 16 w 18"/>
                <a:gd name="T33" fmla="*/ 22 h 22"/>
                <a:gd name="T34" fmla="*/ 14 w 18"/>
                <a:gd name="T35" fmla="*/ 22 h 22"/>
                <a:gd name="T36" fmla="*/ 14 w 18"/>
                <a:gd name="T37" fmla="*/ 22 h 22"/>
                <a:gd name="T38" fmla="*/ 10 w 18"/>
                <a:gd name="T39" fmla="*/ 22 h 22"/>
                <a:gd name="T40" fmla="*/ 8 w 18"/>
                <a:gd name="T41" fmla="*/ 20 h 22"/>
                <a:gd name="T42" fmla="*/ 2 w 18"/>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2">
                  <a:moveTo>
                    <a:pt x="2" y="12"/>
                  </a:moveTo>
                  <a:lnTo>
                    <a:pt x="2" y="12"/>
                  </a:lnTo>
                  <a:lnTo>
                    <a:pt x="0" y="8"/>
                  </a:lnTo>
                  <a:lnTo>
                    <a:pt x="0" y="8"/>
                  </a:lnTo>
                  <a:lnTo>
                    <a:pt x="2" y="4"/>
                  </a:lnTo>
                  <a:lnTo>
                    <a:pt x="2" y="4"/>
                  </a:lnTo>
                  <a:lnTo>
                    <a:pt x="8" y="0"/>
                  </a:lnTo>
                  <a:lnTo>
                    <a:pt x="8" y="0"/>
                  </a:lnTo>
                  <a:lnTo>
                    <a:pt x="10" y="0"/>
                  </a:lnTo>
                  <a:lnTo>
                    <a:pt x="10" y="0"/>
                  </a:lnTo>
                  <a:lnTo>
                    <a:pt x="10" y="0"/>
                  </a:lnTo>
                  <a:lnTo>
                    <a:pt x="10" y="0"/>
                  </a:lnTo>
                  <a:lnTo>
                    <a:pt x="18" y="16"/>
                  </a:lnTo>
                  <a:lnTo>
                    <a:pt x="18" y="16"/>
                  </a:lnTo>
                  <a:lnTo>
                    <a:pt x="18" y="20"/>
                  </a:lnTo>
                  <a:lnTo>
                    <a:pt x="16" y="22"/>
                  </a:lnTo>
                  <a:lnTo>
                    <a:pt x="16" y="22"/>
                  </a:lnTo>
                  <a:lnTo>
                    <a:pt x="14" y="22"/>
                  </a:lnTo>
                  <a:lnTo>
                    <a:pt x="14" y="22"/>
                  </a:lnTo>
                  <a:lnTo>
                    <a:pt x="10" y="22"/>
                  </a:lnTo>
                  <a:lnTo>
                    <a:pt x="8" y="20"/>
                  </a:lnTo>
                  <a:lnTo>
                    <a:pt x="2"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6" name="Freeform 47"/>
            <p:cNvSpPr>
              <a:spLocks/>
            </p:cNvSpPr>
            <p:nvPr/>
          </p:nvSpPr>
          <p:spPr bwMode="auto">
            <a:xfrm>
              <a:off x="217093" y="2952750"/>
              <a:ext cx="22348" cy="31750"/>
            </a:xfrm>
            <a:custGeom>
              <a:avLst/>
              <a:gdLst>
                <a:gd name="T0" fmla="*/ 8 w 14"/>
                <a:gd name="T1" fmla="*/ 0 h 20"/>
                <a:gd name="T2" fmla="*/ 8 w 14"/>
                <a:gd name="T3" fmla="*/ 0 h 20"/>
                <a:gd name="T4" fmla="*/ 8 w 14"/>
                <a:gd name="T5" fmla="*/ 0 h 20"/>
                <a:gd name="T6" fmla="*/ 8 w 14"/>
                <a:gd name="T7" fmla="*/ 0 h 20"/>
                <a:gd name="T8" fmla="*/ 8 w 14"/>
                <a:gd name="T9" fmla="*/ 0 h 20"/>
                <a:gd name="T10" fmla="*/ 8 w 14"/>
                <a:gd name="T11" fmla="*/ 0 h 20"/>
                <a:gd name="T12" fmla="*/ 8 w 14"/>
                <a:gd name="T13" fmla="*/ 0 h 20"/>
                <a:gd name="T14" fmla="*/ 8 w 14"/>
                <a:gd name="T15" fmla="*/ 0 h 20"/>
                <a:gd name="T16" fmla="*/ 8 w 14"/>
                <a:gd name="T17" fmla="*/ 0 h 20"/>
                <a:gd name="T18" fmla="*/ 8 w 14"/>
                <a:gd name="T19" fmla="*/ 0 h 20"/>
                <a:gd name="T20" fmla="*/ 4 w 14"/>
                <a:gd name="T21" fmla="*/ 10 h 20"/>
                <a:gd name="T22" fmla="*/ 4 w 14"/>
                <a:gd name="T23" fmla="*/ 10 h 20"/>
                <a:gd name="T24" fmla="*/ 6 w 14"/>
                <a:gd name="T25" fmla="*/ 14 h 20"/>
                <a:gd name="T26" fmla="*/ 6 w 14"/>
                <a:gd name="T27" fmla="*/ 14 h 20"/>
                <a:gd name="T28" fmla="*/ 10 w 14"/>
                <a:gd name="T29" fmla="*/ 16 h 20"/>
                <a:gd name="T30" fmla="*/ 10 w 14"/>
                <a:gd name="T31" fmla="*/ 16 h 20"/>
                <a:gd name="T32" fmla="*/ 10 w 14"/>
                <a:gd name="T33" fmla="*/ 16 h 20"/>
                <a:gd name="T34" fmla="*/ 10 w 14"/>
                <a:gd name="T35" fmla="*/ 16 h 20"/>
                <a:gd name="T36" fmla="*/ 14 w 14"/>
                <a:gd name="T37" fmla="*/ 14 h 20"/>
                <a:gd name="T38" fmla="*/ 14 w 14"/>
                <a:gd name="T39" fmla="*/ 14 h 20"/>
                <a:gd name="T40" fmla="*/ 14 w 14"/>
                <a:gd name="T41" fmla="*/ 14 h 20"/>
                <a:gd name="T42" fmla="*/ 14 w 14"/>
                <a:gd name="T43" fmla="*/ 14 h 20"/>
                <a:gd name="T44" fmla="*/ 14 w 14"/>
                <a:gd name="T45" fmla="*/ 14 h 20"/>
                <a:gd name="T46" fmla="*/ 14 w 14"/>
                <a:gd name="T47" fmla="*/ 14 h 20"/>
                <a:gd name="T48" fmla="*/ 12 w 14"/>
                <a:gd name="T49" fmla="*/ 18 h 20"/>
                <a:gd name="T50" fmla="*/ 10 w 14"/>
                <a:gd name="T51" fmla="*/ 18 h 20"/>
                <a:gd name="T52" fmla="*/ 10 w 14"/>
                <a:gd name="T53" fmla="*/ 18 h 20"/>
                <a:gd name="T54" fmla="*/ 8 w 14"/>
                <a:gd name="T55" fmla="*/ 20 h 20"/>
                <a:gd name="T56" fmla="*/ 8 w 14"/>
                <a:gd name="T57" fmla="*/ 20 h 20"/>
                <a:gd name="T58" fmla="*/ 6 w 14"/>
                <a:gd name="T59" fmla="*/ 18 h 20"/>
                <a:gd name="T60" fmla="*/ 6 w 14"/>
                <a:gd name="T61" fmla="*/ 18 h 20"/>
                <a:gd name="T62" fmla="*/ 4 w 14"/>
                <a:gd name="T63" fmla="*/ 16 h 20"/>
                <a:gd name="T64" fmla="*/ 2 w 14"/>
                <a:gd name="T65" fmla="*/ 12 h 20"/>
                <a:gd name="T66" fmla="*/ 0 w 14"/>
                <a:gd name="T67" fmla="*/ 8 h 20"/>
                <a:gd name="T68" fmla="*/ 2 w 14"/>
                <a:gd name="T69" fmla="*/ 4 h 20"/>
                <a:gd name="T70" fmla="*/ 2 w 14"/>
                <a:gd name="T71" fmla="*/ 4 h 20"/>
                <a:gd name="T72" fmla="*/ 6 w 14"/>
                <a:gd name="T73" fmla="*/ 0 h 20"/>
                <a:gd name="T74" fmla="*/ 6 w 14"/>
                <a:gd name="T75" fmla="*/ 0 h 20"/>
                <a:gd name="T76" fmla="*/ 8 w 14"/>
                <a:gd name="T7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20">
                  <a:moveTo>
                    <a:pt x="8" y="0"/>
                  </a:moveTo>
                  <a:lnTo>
                    <a:pt x="8" y="0"/>
                  </a:lnTo>
                  <a:lnTo>
                    <a:pt x="8" y="0"/>
                  </a:lnTo>
                  <a:lnTo>
                    <a:pt x="8" y="0"/>
                  </a:lnTo>
                  <a:lnTo>
                    <a:pt x="8" y="0"/>
                  </a:lnTo>
                  <a:lnTo>
                    <a:pt x="8" y="0"/>
                  </a:lnTo>
                  <a:lnTo>
                    <a:pt x="8" y="0"/>
                  </a:lnTo>
                  <a:lnTo>
                    <a:pt x="8" y="0"/>
                  </a:lnTo>
                  <a:lnTo>
                    <a:pt x="8" y="0"/>
                  </a:lnTo>
                  <a:lnTo>
                    <a:pt x="8" y="0"/>
                  </a:lnTo>
                  <a:lnTo>
                    <a:pt x="4" y="10"/>
                  </a:lnTo>
                  <a:lnTo>
                    <a:pt x="4" y="10"/>
                  </a:lnTo>
                  <a:lnTo>
                    <a:pt x="6" y="14"/>
                  </a:lnTo>
                  <a:lnTo>
                    <a:pt x="6" y="14"/>
                  </a:lnTo>
                  <a:lnTo>
                    <a:pt x="10" y="16"/>
                  </a:lnTo>
                  <a:lnTo>
                    <a:pt x="10" y="16"/>
                  </a:lnTo>
                  <a:lnTo>
                    <a:pt x="10" y="16"/>
                  </a:lnTo>
                  <a:lnTo>
                    <a:pt x="10" y="16"/>
                  </a:lnTo>
                  <a:lnTo>
                    <a:pt x="14" y="14"/>
                  </a:lnTo>
                  <a:lnTo>
                    <a:pt x="14" y="14"/>
                  </a:lnTo>
                  <a:lnTo>
                    <a:pt x="14" y="14"/>
                  </a:lnTo>
                  <a:lnTo>
                    <a:pt x="14" y="14"/>
                  </a:lnTo>
                  <a:lnTo>
                    <a:pt x="14" y="14"/>
                  </a:lnTo>
                  <a:lnTo>
                    <a:pt x="14" y="14"/>
                  </a:lnTo>
                  <a:lnTo>
                    <a:pt x="12" y="18"/>
                  </a:lnTo>
                  <a:lnTo>
                    <a:pt x="10" y="18"/>
                  </a:lnTo>
                  <a:lnTo>
                    <a:pt x="10" y="18"/>
                  </a:lnTo>
                  <a:lnTo>
                    <a:pt x="8" y="20"/>
                  </a:lnTo>
                  <a:lnTo>
                    <a:pt x="8" y="20"/>
                  </a:lnTo>
                  <a:lnTo>
                    <a:pt x="6" y="18"/>
                  </a:lnTo>
                  <a:lnTo>
                    <a:pt x="6" y="18"/>
                  </a:lnTo>
                  <a:lnTo>
                    <a:pt x="4" y="16"/>
                  </a:lnTo>
                  <a:lnTo>
                    <a:pt x="2" y="12"/>
                  </a:lnTo>
                  <a:lnTo>
                    <a:pt x="0" y="8"/>
                  </a:lnTo>
                  <a:lnTo>
                    <a:pt x="2" y="4"/>
                  </a:lnTo>
                  <a:lnTo>
                    <a:pt x="2" y="4"/>
                  </a:lnTo>
                  <a:lnTo>
                    <a:pt x="6" y="0"/>
                  </a:lnTo>
                  <a:lnTo>
                    <a:pt x="6"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7" name="Freeform 48"/>
            <p:cNvSpPr>
              <a:spLocks/>
            </p:cNvSpPr>
            <p:nvPr/>
          </p:nvSpPr>
          <p:spPr bwMode="auto">
            <a:xfrm>
              <a:off x="239441" y="2879725"/>
              <a:ext cx="271367" cy="219075"/>
            </a:xfrm>
            <a:custGeom>
              <a:avLst/>
              <a:gdLst>
                <a:gd name="T0" fmla="*/ 74 w 170"/>
                <a:gd name="T1" fmla="*/ 8 h 138"/>
                <a:gd name="T2" fmla="*/ 100 w 170"/>
                <a:gd name="T3" fmla="*/ 0 h 138"/>
                <a:gd name="T4" fmla="*/ 130 w 170"/>
                <a:gd name="T5" fmla="*/ 16 h 138"/>
                <a:gd name="T6" fmla="*/ 134 w 170"/>
                <a:gd name="T7" fmla="*/ 18 h 138"/>
                <a:gd name="T8" fmla="*/ 134 w 170"/>
                <a:gd name="T9" fmla="*/ 30 h 138"/>
                <a:gd name="T10" fmla="*/ 140 w 170"/>
                <a:gd name="T11" fmla="*/ 38 h 138"/>
                <a:gd name="T12" fmla="*/ 144 w 170"/>
                <a:gd name="T13" fmla="*/ 40 h 138"/>
                <a:gd name="T14" fmla="*/ 130 w 170"/>
                <a:gd name="T15" fmla="*/ 48 h 138"/>
                <a:gd name="T16" fmla="*/ 138 w 170"/>
                <a:gd name="T17" fmla="*/ 40 h 138"/>
                <a:gd name="T18" fmla="*/ 136 w 170"/>
                <a:gd name="T19" fmla="*/ 52 h 138"/>
                <a:gd name="T20" fmla="*/ 144 w 170"/>
                <a:gd name="T21" fmla="*/ 42 h 138"/>
                <a:gd name="T22" fmla="*/ 144 w 170"/>
                <a:gd name="T23" fmla="*/ 56 h 138"/>
                <a:gd name="T24" fmla="*/ 146 w 170"/>
                <a:gd name="T25" fmla="*/ 34 h 138"/>
                <a:gd name="T26" fmla="*/ 158 w 170"/>
                <a:gd name="T27" fmla="*/ 26 h 138"/>
                <a:gd name="T28" fmla="*/ 164 w 170"/>
                <a:gd name="T29" fmla="*/ 26 h 138"/>
                <a:gd name="T30" fmla="*/ 170 w 170"/>
                <a:gd name="T31" fmla="*/ 52 h 138"/>
                <a:gd name="T32" fmla="*/ 164 w 170"/>
                <a:gd name="T33" fmla="*/ 74 h 138"/>
                <a:gd name="T34" fmla="*/ 144 w 170"/>
                <a:gd name="T35" fmla="*/ 84 h 138"/>
                <a:gd name="T36" fmla="*/ 116 w 170"/>
                <a:gd name="T37" fmla="*/ 78 h 138"/>
                <a:gd name="T38" fmla="*/ 116 w 170"/>
                <a:gd name="T39" fmla="*/ 94 h 138"/>
                <a:gd name="T40" fmla="*/ 120 w 170"/>
                <a:gd name="T41" fmla="*/ 96 h 138"/>
                <a:gd name="T42" fmla="*/ 128 w 170"/>
                <a:gd name="T43" fmla="*/ 88 h 138"/>
                <a:gd name="T44" fmla="*/ 130 w 170"/>
                <a:gd name="T45" fmla="*/ 90 h 138"/>
                <a:gd name="T46" fmla="*/ 122 w 170"/>
                <a:gd name="T47" fmla="*/ 98 h 138"/>
                <a:gd name="T48" fmla="*/ 110 w 170"/>
                <a:gd name="T49" fmla="*/ 94 h 138"/>
                <a:gd name="T50" fmla="*/ 92 w 170"/>
                <a:gd name="T51" fmla="*/ 84 h 138"/>
                <a:gd name="T52" fmla="*/ 100 w 170"/>
                <a:gd name="T53" fmla="*/ 92 h 138"/>
                <a:gd name="T54" fmla="*/ 84 w 170"/>
                <a:gd name="T55" fmla="*/ 124 h 138"/>
                <a:gd name="T56" fmla="*/ 72 w 170"/>
                <a:gd name="T57" fmla="*/ 136 h 138"/>
                <a:gd name="T58" fmla="*/ 62 w 170"/>
                <a:gd name="T59" fmla="*/ 136 h 138"/>
                <a:gd name="T60" fmla="*/ 54 w 170"/>
                <a:gd name="T61" fmla="*/ 122 h 138"/>
                <a:gd name="T62" fmla="*/ 64 w 170"/>
                <a:gd name="T63" fmla="*/ 114 h 138"/>
                <a:gd name="T64" fmla="*/ 60 w 170"/>
                <a:gd name="T65" fmla="*/ 110 h 138"/>
                <a:gd name="T66" fmla="*/ 52 w 170"/>
                <a:gd name="T67" fmla="*/ 112 h 138"/>
                <a:gd name="T68" fmla="*/ 40 w 170"/>
                <a:gd name="T69" fmla="*/ 110 h 138"/>
                <a:gd name="T70" fmla="*/ 38 w 170"/>
                <a:gd name="T71" fmla="*/ 108 h 138"/>
                <a:gd name="T72" fmla="*/ 34 w 170"/>
                <a:gd name="T73" fmla="*/ 126 h 138"/>
                <a:gd name="T74" fmla="*/ 32 w 170"/>
                <a:gd name="T75" fmla="*/ 134 h 138"/>
                <a:gd name="T76" fmla="*/ 12 w 170"/>
                <a:gd name="T77" fmla="*/ 132 h 138"/>
                <a:gd name="T78" fmla="*/ 10 w 170"/>
                <a:gd name="T79" fmla="*/ 126 h 138"/>
                <a:gd name="T80" fmla="*/ 12 w 170"/>
                <a:gd name="T81" fmla="*/ 114 h 138"/>
                <a:gd name="T82" fmla="*/ 2 w 170"/>
                <a:gd name="T83" fmla="*/ 92 h 138"/>
                <a:gd name="T84" fmla="*/ 2 w 170"/>
                <a:gd name="T85" fmla="*/ 64 h 138"/>
                <a:gd name="T86" fmla="*/ 16 w 170"/>
                <a:gd name="T87" fmla="*/ 42 h 138"/>
                <a:gd name="T88" fmla="*/ 44 w 170"/>
                <a:gd name="T89" fmla="*/ 30 h 138"/>
                <a:gd name="T90" fmla="*/ 30 w 170"/>
                <a:gd name="T91" fmla="*/ 50 h 138"/>
                <a:gd name="T92" fmla="*/ 26 w 170"/>
                <a:gd name="T93" fmla="*/ 64 h 138"/>
                <a:gd name="T94" fmla="*/ 34 w 170"/>
                <a:gd name="T95" fmla="*/ 80 h 138"/>
                <a:gd name="T96" fmla="*/ 34 w 170"/>
                <a:gd name="T97" fmla="*/ 86 h 138"/>
                <a:gd name="T98" fmla="*/ 48 w 170"/>
                <a:gd name="T99" fmla="*/ 94 h 138"/>
                <a:gd name="T100" fmla="*/ 68 w 170"/>
                <a:gd name="T101" fmla="*/ 88 h 138"/>
                <a:gd name="T102" fmla="*/ 80 w 170"/>
                <a:gd name="T103" fmla="*/ 80 h 138"/>
                <a:gd name="T104" fmla="*/ 80 w 170"/>
                <a:gd name="T105" fmla="*/ 54 h 138"/>
                <a:gd name="T106" fmla="*/ 78 w 170"/>
                <a:gd name="T107" fmla="*/ 56 h 138"/>
                <a:gd name="T108" fmla="*/ 72 w 170"/>
                <a:gd name="T109" fmla="*/ 82 h 138"/>
                <a:gd name="T110" fmla="*/ 58 w 170"/>
                <a:gd name="T111" fmla="*/ 88 h 138"/>
                <a:gd name="T112" fmla="*/ 38 w 170"/>
                <a:gd name="T113" fmla="*/ 86 h 138"/>
                <a:gd name="T114" fmla="*/ 38 w 170"/>
                <a:gd name="T115" fmla="*/ 80 h 138"/>
                <a:gd name="T116" fmla="*/ 44 w 170"/>
                <a:gd name="T117" fmla="*/ 64 h 138"/>
                <a:gd name="T118" fmla="*/ 30 w 170"/>
                <a:gd name="T119" fmla="*/ 62 h 138"/>
                <a:gd name="T120" fmla="*/ 36 w 170"/>
                <a:gd name="T121" fmla="*/ 46 h 138"/>
                <a:gd name="T122" fmla="*/ 60 w 170"/>
                <a:gd name="T123" fmla="*/ 20 h 138"/>
                <a:gd name="T124" fmla="*/ 76 w 170"/>
                <a:gd name="T125"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138">
                  <a:moveTo>
                    <a:pt x="68" y="16"/>
                  </a:moveTo>
                  <a:lnTo>
                    <a:pt x="68" y="16"/>
                  </a:lnTo>
                  <a:lnTo>
                    <a:pt x="70" y="12"/>
                  </a:lnTo>
                  <a:lnTo>
                    <a:pt x="74" y="8"/>
                  </a:lnTo>
                  <a:lnTo>
                    <a:pt x="82" y="4"/>
                  </a:lnTo>
                  <a:lnTo>
                    <a:pt x="82" y="4"/>
                  </a:lnTo>
                  <a:lnTo>
                    <a:pt x="100" y="0"/>
                  </a:lnTo>
                  <a:lnTo>
                    <a:pt x="100" y="0"/>
                  </a:lnTo>
                  <a:lnTo>
                    <a:pt x="108" y="0"/>
                  </a:lnTo>
                  <a:lnTo>
                    <a:pt x="114" y="4"/>
                  </a:lnTo>
                  <a:lnTo>
                    <a:pt x="114" y="4"/>
                  </a:lnTo>
                  <a:lnTo>
                    <a:pt x="130" y="16"/>
                  </a:lnTo>
                  <a:lnTo>
                    <a:pt x="130" y="16"/>
                  </a:lnTo>
                  <a:lnTo>
                    <a:pt x="130" y="18"/>
                  </a:lnTo>
                  <a:lnTo>
                    <a:pt x="130" y="18"/>
                  </a:lnTo>
                  <a:lnTo>
                    <a:pt x="134" y="18"/>
                  </a:lnTo>
                  <a:lnTo>
                    <a:pt x="138" y="22"/>
                  </a:lnTo>
                  <a:lnTo>
                    <a:pt x="144" y="28"/>
                  </a:lnTo>
                  <a:lnTo>
                    <a:pt x="144" y="28"/>
                  </a:lnTo>
                  <a:lnTo>
                    <a:pt x="134" y="30"/>
                  </a:lnTo>
                  <a:lnTo>
                    <a:pt x="134" y="30"/>
                  </a:lnTo>
                  <a:lnTo>
                    <a:pt x="136" y="36"/>
                  </a:lnTo>
                  <a:lnTo>
                    <a:pt x="140" y="38"/>
                  </a:lnTo>
                  <a:lnTo>
                    <a:pt x="140" y="38"/>
                  </a:lnTo>
                  <a:lnTo>
                    <a:pt x="142" y="36"/>
                  </a:lnTo>
                  <a:lnTo>
                    <a:pt x="142" y="36"/>
                  </a:lnTo>
                  <a:lnTo>
                    <a:pt x="144" y="40"/>
                  </a:lnTo>
                  <a:lnTo>
                    <a:pt x="144" y="40"/>
                  </a:lnTo>
                  <a:lnTo>
                    <a:pt x="134" y="42"/>
                  </a:lnTo>
                  <a:lnTo>
                    <a:pt x="132" y="44"/>
                  </a:lnTo>
                  <a:lnTo>
                    <a:pt x="130" y="48"/>
                  </a:lnTo>
                  <a:lnTo>
                    <a:pt x="130" y="48"/>
                  </a:lnTo>
                  <a:lnTo>
                    <a:pt x="134" y="44"/>
                  </a:lnTo>
                  <a:lnTo>
                    <a:pt x="134" y="44"/>
                  </a:lnTo>
                  <a:lnTo>
                    <a:pt x="138" y="40"/>
                  </a:lnTo>
                  <a:lnTo>
                    <a:pt x="138" y="40"/>
                  </a:lnTo>
                  <a:lnTo>
                    <a:pt x="136" y="52"/>
                  </a:lnTo>
                  <a:lnTo>
                    <a:pt x="136" y="52"/>
                  </a:lnTo>
                  <a:lnTo>
                    <a:pt x="136" y="52"/>
                  </a:lnTo>
                  <a:lnTo>
                    <a:pt x="136" y="52"/>
                  </a:lnTo>
                  <a:lnTo>
                    <a:pt x="140" y="44"/>
                  </a:lnTo>
                  <a:lnTo>
                    <a:pt x="140" y="44"/>
                  </a:lnTo>
                  <a:lnTo>
                    <a:pt x="144" y="42"/>
                  </a:lnTo>
                  <a:lnTo>
                    <a:pt x="144" y="42"/>
                  </a:lnTo>
                  <a:lnTo>
                    <a:pt x="144" y="46"/>
                  </a:lnTo>
                  <a:lnTo>
                    <a:pt x="144" y="46"/>
                  </a:lnTo>
                  <a:lnTo>
                    <a:pt x="144" y="56"/>
                  </a:lnTo>
                  <a:lnTo>
                    <a:pt x="144" y="56"/>
                  </a:lnTo>
                  <a:lnTo>
                    <a:pt x="146" y="46"/>
                  </a:lnTo>
                  <a:lnTo>
                    <a:pt x="146" y="38"/>
                  </a:lnTo>
                  <a:lnTo>
                    <a:pt x="146" y="38"/>
                  </a:lnTo>
                  <a:lnTo>
                    <a:pt x="146" y="34"/>
                  </a:lnTo>
                  <a:lnTo>
                    <a:pt x="148" y="32"/>
                  </a:lnTo>
                  <a:lnTo>
                    <a:pt x="148" y="32"/>
                  </a:lnTo>
                  <a:lnTo>
                    <a:pt x="154" y="30"/>
                  </a:lnTo>
                  <a:lnTo>
                    <a:pt x="158" y="26"/>
                  </a:lnTo>
                  <a:lnTo>
                    <a:pt x="158" y="26"/>
                  </a:lnTo>
                  <a:lnTo>
                    <a:pt x="162" y="24"/>
                  </a:lnTo>
                  <a:lnTo>
                    <a:pt x="162" y="24"/>
                  </a:lnTo>
                  <a:lnTo>
                    <a:pt x="164" y="26"/>
                  </a:lnTo>
                  <a:lnTo>
                    <a:pt x="164" y="26"/>
                  </a:lnTo>
                  <a:lnTo>
                    <a:pt x="168" y="36"/>
                  </a:lnTo>
                  <a:lnTo>
                    <a:pt x="168" y="36"/>
                  </a:lnTo>
                  <a:lnTo>
                    <a:pt x="170" y="52"/>
                  </a:lnTo>
                  <a:lnTo>
                    <a:pt x="170" y="58"/>
                  </a:lnTo>
                  <a:lnTo>
                    <a:pt x="168" y="66"/>
                  </a:lnTo>
                  <a:lnTo>
                    <a:pt x="168" y="66"/>
                  </a:lnTo>
                  <a:lnTo>
                    <a:pt x="164" y="74"/>
                  </a:lnTo>
                  <a:lnTo>
                    <a:pt x="158" y="80"/>
                  </a:lnTo>
                  <a:lnTo>
                    <a:pt x="152" y="84"/>
                  </a:lnTo>
                  <a:lnTo>
                    <a:pt x="144" y="84"/>
                  </a:lnTo>
                  <a:lnTo>
                    <a:pt x="144" y="84"/>
                  </a:lnTo>
                  <a:lnTo>
                    <a:pt x="136" y="84"/>
                  </a:lnTo>
                  <a:lnTo>
                    <a:pt x="136" y="84"/>
                  </a:lnTo>
                  <a:lnTo>
                    <a:pt x="126" y="82"/>
                  </a:lnTo>
                  <a:lnTo>
                    <a:pt x="116" y="78"/>
                  </a:lnTo>
                  <a:lnTo>
                    <a:pt x="116" y="78"/>
                  </a:lnTo>
                  <a:lnTo>
                    <a:pt x="114" y="92"/>
                  </a:lnTo>
                  <a:lnTo>
                    <a:pt x="114" y="92"/>
                  </a:lnTo>
                  <a:lnTo>
                    <a:pt x="116" y="94"/>
                  </a:lnTo>
                  <a:lnTo>
                    <a:pt x="118" y="94"/>
                  </a:lnTo>
                  <a:lnTo>
                    <a:pt x="118" y="94"/>
                  </a:lnTo>
                  <a:lnTo>
                    <a:pt x="120" y="96"/>
                  </a:lnTo>
                  <a:lnTo>
                    <a:pt x="120" y="96"/>
                  </a:lnTo>
                  <a:lnTo>
                    <a:pt x="124" y="94"/>
                  </a:lnTo>
                  <a:lnTo>
                    <a:pt x="124" y="94"/>
                  </a:lnTo>
                  <a:lnTo>
                    <a:pt x="126" y="90"/>
                  </a:lnTo>
                  <a:lnTo>
                    <a:pt x="128" y="88"/>
                  </a:lnTo>
                  <a:lnTo>
                    <a:pt x="128" y="88"/>
                  </a:lnTo>
                  <a:lnTo>
                    <a:pt x="130" y="86"/>
                  </a:lnTo>
                  <a:lnTo>
                    <a:pt x="130" y="86"/>
                  </a:lnTo>
                  <a:lnTo>
                    <a:pt x="130" y="90"/>
                  </a:lnTo>
                  <a:lnTo>
                    <a:pt x="128" y="94"/>
                  </a:lnTo>
                  <a:lnTo>
                    <a:pt x="126" y="96"/>
                  </a:lnTo>
                  <a:lnTo>
                    <a:pt x="122" y="98"/>
                  </a:lnTo>
                  <a:lnTo>
                    <a:pt x="122" y="98"/>
                  </a:lnTo>
                  <a:lnTo>
                    <a:pt x="118" y="98"/>
                  </a:lnTo>
                  <a:lnTo>
                    <a:pt x="118" y="98"/>
                  </a:lnTo>
                  <a:lnTo>
                    <a:pt x="114" y="96"/>
                  </a:lnTo>
                  <a:lnTo>
                    <a:pt x="110" y="94"/>
                  </a:lnTo>
                  <a:lnTo>
                    <a:pt x="110" y="94"/>
                  </a:lnTo>
                  <a:lnTo>
                    <a:pt x="102" y="88"/>
                  </a:lnTo>
                  <a:lnTo>
                    <a:pt x="92" y="84"/>
                  </a:lnTo>
                  <a:lnTo>
                    <a:pt x="92" y="84"/>
                  </a:lnTo>
                  <a:lnTo>
                    <a:pt x="98" y="88"/>
                  </a:lnTo>
                  <a:lnTo>
                    <a:pt x="98" y="88"/>
                  </a:lnTo>
                  <a:lnTo>
                    <a:pt x="100" y="92"/>
                  </a:lnTo>
                  <a:lnTo>
                    <a:pt x="100" y="92"/>
                  </a:lnTo>
                  <a:lnTo>
                    <a:pt x="94" y="108"/>
                  </a:lnTo>
                  <a:lnTo>
                    <a:pt x="90" y="116"/>
                  </a:lnTo>
                  <a:lnTo>
                    <a:pt x="84" y="124"/>
                  </a:lnTo>
                  <a:lnTo>
                    <a:pt x="84" y="124"/>
                  </a:lnTo>
                  <a:lnTo>
                    <a:pt x="76" y="132"/>
                  </a:lnTo>
                  <a:lnTo>
                    <a:pt x="76" y="132"/>
                  </a:lnTo>
                  <a:lnTo>
                    <a:pt x="72" y="136"/>
                  </a:lnTo>
                  <a:lnTo>
                    <a:pt x="72" y="136"/>
                  </a:lnTo>
                  <a:lnTo>
                    <a:pt x="68" y="138"/>
                  </a:lnTo>
                  <a:lnTo>
                    <a:pt x="66" y="138"/>
                  </a:lnTo>
                  <a:lnTo>
                    <a:pt x="66" y="138"/>
                  </a:lnTo>
                  <a:lnTo>
                    <a:pt x="62" y="136"/>
                  </a:lnTo>
                  <a:lnTo>
                    <a:pt x="62" y="136"/>
                  </a:lnTo>
                  <a:lnTo>
                    <a:pt x="54" y="124"/>
                  </a:lnTo>
                  <a:lnTo>
                    <a:pt x="54" y="124"/>
                  </a:lnTo>
                  <a:lnTo>
                    <a:pt x="54" y="122"/>
                  </a:lnTo>
                  <a:lnTo>
                    <a:pt x="56" y="118"/>
                  </a:lnTo>
                  <a:lnTo>
                    <a:pt x="56" y="118"/>
                  </a:lnTo>
                  <a:lnTo>
                    <a:pt x="64" y="114"/>
                  </a:lnTo>
                  <a:lnTo>
                    <a:pt x="64" y="114"/>
                  </a:lnTo>
                  <a:lnTo>
                    <a:pt x="64" y="106"/>
                  </a:lnTo>
                  <a:lnTo>
                    <a:pt x="64" y="106"/>
                  </a:lnTo>
                  <a:lnTo>
                    <a:pt x="62" y="108"/>
                  </a:lnTo>
                  <a:lnTo>
                    <a:pt x="60" y="110"/>
                  </a:lnTo>
                  <a:lnTo>
                    <a:pt x="56" y="112"/>
                  </a:lnTo>
                  <a:lnTo>
                    <a:pt x="56" y="112"/>
                  </a:lnTo>
                  <a:lnTo>
                    <a:pt x="52" y="112"/>
                  </a:lnTo>
                  <a:lnTo>
                    <a:pt x="52" y="112"/>
                  </a:lnTo>
                  <a:lnTo>
                    <a:pt x="46" y="112"/>
                  </a:lnTo>
                  <a:lnTo>
                    <a:pt x="46" y="112"/>
                  </a:lnTo>
                  <a:lnTo>
                    <a:pt x="42" y="112"/>
                  </a:lnTo>
                  <a:lnTo>
                    <a:pt x="40" y="110"/>
                  </a:lnTo>
                  <a:lnTo>
                    <a:pt x="38" y="106"/>
                  </a:lnTo>
                  <a:lnTo>
                    <a:pt x="38" y="106"/>
                  </a:lnTo>
                  <a:lnTo>
                    <a:pt x="38" y="108"/>
                  </a:lnTo>
                  <a:lnTo>
                    <a:pt x="38" y="108"/>
                  </a:lnTo>
                  <a:lnTo>
                    <a:pt x="38" y="110"/>
                  </a:lnTo>
                  <a:lnTo>
                    <a:pt x="38" y="110"/>
                  </a:lnTo>
                  <a:lnTo>
                    <a:pt x="38" y="118"/>
                  </a:lnTo>
                  <a:lnTo>
                    <a:pt x="34" y="126"/>
                  </a:lnTo>
                  <a:lnTo>
                    <a:pt x="34" y="126"/>
                  </a:lnTo>
                  <a:lnTo>
                    <a:pt x="34" y="130"/>
                  </a:lnTo>
                  <a:lnTo>
                    <a:pt x="32" y="134"/>
                  </a:lnTo>
                  <a:lnTo>
                    <a:pt x="32" y="134"/>
                  </a:lnTo>
                  <a:lnTo>
                    <a:pt x="32" y="134"/>
                  </a:lnTo>
                  <a:lnTo>
                    <a:pt x="30" y="136"/>
                  </a:lnTo>
                  <a:lnTo>
                    <a:pt x="30" y="136"/>
                  </a:lnTo>
                  <a:lnTo>
                    <a:pt x="12" y="132"/>
                  </a:lnTo>
                  <a:lnTo>
                    <a:pt x="12" y="132"/>
                  </a:lnTo>
                  <a:lnTo>
                    <a:pt x="10" y="130"/>
                  </a:lnTo>
                  <a:lnTo>
                    <a:pt x="10" y="126"/>
                  </a:lnTo>
                  <a:lnTo>
                    <a:pt x="10" y="126"/>
                  </a:lnTo>
                  <a:lnTo>
                    <a:pt x="12" y="122"/>
                  </a:lnTo>
                  <a:lnTo>
                    <a:pt x="12" y="118"/>
                  </a:lnTo>
                  <a:lnTo>
                    <a:pt x="12" y="118"/>
                  </a:lnTo>
                  <a:lnTo>
                    <a:pt x="12" y="114"/>
                  </a:lnTo>
                  <a:lnTo>
                    <a:pt x="10" y="110"/>
                  </a:lnTo>
                  <a:lnTo>
                    <a:pt x="10" y="110"/>
                  </a:lnTo>
                  <a:lnTo>
                    <a:pt x="6" y="102"/>
                  </a:lnTo>
                  <a:lnTo>
                    <a:pt x="2" y="92"/>
                  </a:lnTo>
                  <a:lnTo>
                    <a:pt x="0" y="84"/>
                  </a:lnTo>
                  <a:lnTo>
                    <a:pt x="0" y="74"/>
                  </a:lnTo>
                  <a:lnTo>
                    <a:pt x="0" y="74"/>
                  </a:lnTo>
                  <a:lnTo>
                    <a:pt x="2" y="64"/>
                  </a:lnTo>
                  <a:lnTo>
                    <a:pt x="4" y="56"/>
                  </a:lnTo>
                  <a:lnTo>
                    <a:pt x="10" y="48"/>
                  </a:lnTo>
                  <a:lnTo>
                    <a:pt x="16" y="42"/>
                  </a:lnTo>
                  <a:lnTo>
                    <a:pt x="16" y="42"/>
                  </a:lnTo>
                  <a:lnTo>
                    <a:pt x="28" y="34"/>
                  </a:lnTo>
                  <a:lnTo>
                    <a:pt x="42" y="30"/>
                  </a:lnTo>
                  <a:lnTo>
                    <a:pt x="42" y="30"/>
                  </a:lnTo>
                  <a:lnTo>
                    <a:pt x="44" y="30"/>
                  </a:lnTo>
                  <a:lnTo>
                    <a:pt x="44" y="30"/>
                  </a:lnTo>
                  <a:lnTo>
                    <a:pt x="32" y="46"/>
                  </a:lnTo>
                  <a:lnTo>
                    <a:pt x="32" y="46"/>
                  </a:lnTo>
                  <a:lnTo>
                    <a:pt x="30" y="50"/>
                  </a:lnTo>
                  <a:lnTo>
                    <a:pt x="28" y="56"/>
                  </a:lnTo>
                  <a:lnTo>
                    <a:pt x="28" y="56"/>
                  </a:lnTo>
                  <a:lnTo>
                    <a:pt x="26" y="60"/>
                  </a:lnTo>
                  <a:lnTo>
                    <a:pt x="26" y="64"/>
                  </a:lnTo>
                  <a:lnTo>
                    <a:pt x="30" y="70"/>
                  </a:lnTo>
                  <a:lnTo>
                    <a:pt x="30" y="70"/>
                  </a:lnTo>
                  <a:lnTo>
                    <a:pt x="34" y="76"/>
                  </a:lnTo>
                  <a:lnTo>
                    <a:pt x="34" y="80"/>
                  </a:lnTo>
                  <a:lnTo>
                    <a:pt x="34" y="82"/>
                  </a:lnTo>
                  <a:lnTo>
                    <a:pt x="34" y="82"/>
                  </a:lnTo>
                  <a:lnTo>
                    <a:pt x="34" y="86"/>
                  </a:lnTo>
                  <a:lnTo>
                    <a:pt x="34" y="86"/>
                  </a:lnTo>
                  <a:lnTo>
                    <a:pt x="40" y="92"/>
                  </a:lnTo>
                  <a:lnTo>
                    <a:pt x="44" y="94"/>
                  </a:lnTo>
                  <a:lnTo>
                    <a:pt x="48" y="94"/>
                  </a:lnTo>
                  <a:lnTo>
                    <a:pt x="48" y="94"/>
                  </a:lnTo>
                  <a:lnTo>
                    <a:pt x="52" y="94"/>
                  </a:lnTo>
                  <a:lnTo>
                    <a:pt x="58" y="92"/>
                  </a:lnTo>
                  <a:lnTo>
                    <a:pt x="58" y="92"/>
                  </a:lnTo>
                  <a:lnTo>
                    <a:pt x="68" y="88"/>
                  </a:lnTo>
                  <a:lnTo>
                    <a:pt x="78" y="84"/>
                  </a:lnTo>
                  <a:lnTo>
                    <a:pt x="78" y="84"/>
                  </a:lnTo>
                  <a:lnTo>
                    <a:pt x="80" y="80"/>
                  </a:lnTo>
                  <a:lnTo>
                    <a:pt x="80" y="80"/>
                  </a:lnTo>
                  <a:lnTo>
                    <a:pt x="82" y="74"/>
                  </a:lnTo>
                  <a:lnTo>
                    <a:pt x="82" y="68"/>
                  </a:lnTo>
                  <a:lnTo>
                    <a:pt x="80" y="54"/>
                  </a:lnTo>
                  <a:lnTo>
                    <a:pt x="80" y="54"/>
                  </a:lnTo>
                  <a:lnTo>
                    <a:pt x="78" y="40"/>
                  </a:lnTo>
                  <a:lnTo>
                    <a:pt x="78" y="40"/>
                  </a:lnTo>
                  <a:lnTo>
                    <a:pt x="78" y="56"/>
                  </a:lnTo>
                  <a:lnTo>
                    <a:pt x="78" y="56"/>
                  </a:lnTo>
                  <a:lnTo>
                    <a:pt x="78" y="76"/>
                  </a:lnTo>
                  <a:lnTo>
                    <a:pt x="78" y="76"/>
                  </a:lnTo>
                  <a:lnTo>
                    <a:pt x="76" y="80"/>
                  </a:lnTo>
                  <a:lnTo>
                    <a:pt x="72" y="82"/>
                  </a:lnTo>
                  <a:lnTo>
                    <a:pt x="72" y="82"/>
                  </a:lnTo>
                  <a:lnTo>
                    <a:pt x="64" y="84"/>
                  </a:lnTo>
                  <a:lnTo>
                    <a:pt x="58" y="88"/>
                  </a:lnTo>
                  <a:lnTo>
                    <a:pt x="58" y="88"/>
                  </a:lnTo>
                  <a:lnTo>
                    <a:pt x="48" y="92"/>
                  </a:lnTo>
                  <a:lnTo>
                    <a:pt x="48" y="92"/>
                  </a:lnTo>
                  <a:lnTo>
                    <a:pt x="42" y="90"/>
                  </a:lnTo>
                  <a:lnTo>
                    <a:pt x="38" y="86"/>
                  </a:lnTo>
                  <a:lnTo>
                    <a:pt x="38" y="86"/>
                  </a:lnTo>
                  <a:lnTo>
                    <a:pt x="38" y="82"/>
                  </a:lnTo>
                  <a:lnTo>
                    <a:pt x="38" y="80"/>
                  </a:lnTo>
                  <a:lnTo>
                    <a:pt x="38" y="80"/>
                  </a:lnTo>
                  <a:lnTo>
                    <a:pt x="42" y="72"/>
                  </a:lnTo>
                  <a:lnTo>
                    <a:pt x="42" y="72"/>
                  </a:lnTo>
                  <a:lnTo>
                    <a:pt x="44" y="64"/>
                  </a:lnTo>
                  <a:lnTo>
                    <a:pt x="44" y="64"/>
                  </a:lnTo>
                  <a:lnTo>
                    <a:pt x="38" y="74"/>
                  </a:lnTo>
                  <a:lnTo>
                    <a:pt x="38" y="74"/>
                  </a:lnTo>
                  <a:lnTo>
                    <a:pt x="30" y="62"/>
                  </a:lnTo>
                  <a:lnTo>
                    <a:pt x="30" y="62"/>
                  </a:lnTo>
                  <a:lnTo>
                    <a:pt x="30" y="58"/>
                  </a:lnTo>
                  <a:lnTo>
                    <a:pt x="30" y="58"/>
                  </a:lnTo>
                  <a:lnTo>
                    <a:pt x="32" y="52"/>
                  </a:lnTo>
                  <a:lnTo>
                    <a:pt x="36" y="46"/>
                  </a:lnTo>
                  <a:lnTo>
                    <a:pt x="36" y="46"/>
                  </a:lnTo>
                  <a:lnTo>
                    <a:pt x="58" y="22"/>
                  </a:lnTo>
                  <a:lnTo>
                    <a:pt x="58" y="22"/>
                  </a:lnTo>
                  <a:lnTo>
                    <a:pt x="60" y="20"/>
                  </a:lnTo>
                  <a:lnTo>
                    <a:pt x="64" y="18"/>
                  </a:lnTo>
                  <a:lnTo>
                    <a:pt x="72" y="18"/>
                  </a:lnTo>
                  <a:lnTo>
                    <a:pt x="72" y="18"/>
                  </a:lnTo>
                  <a:lnTo>
                    <a:pt x="76" y="16"/>
                  </a:lnTo>
                  <a:lnTo>
                    <a:pt x="76" y="16"/>
                  </a:lnTo>
                  <a:lnTo>
                    <a:pt x="6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8" name="Freeform 49"/>
            <p:cNvSpPr>
              <a:spLocks/>
            </p:cNvSpPr>
            <p:nvPr/>
          </p:nvSpPr>
          <p:spPr bwMode="auto">
            <a:xfrm>
              <a:off x="217093" y="2873375"/>
              <a:ext cx="296907" cy="231775"/>
            </a:xfrm>
            <a:custGeom>
              <a:avLst/>
              <a:gdLst>
                <a:gd name="T0" fmla="*/ 104 w 186"/>
                <a:gd name="T1" fmla="*/ 0 h 146"/>
                <a:gd name="T2" fmla="*/ 84 w 186"/>
                <a:gd name="T3" fmla="*/ 12 h 146"/>
                <a:gd name="T4" fmla="*/ 76 w 186"/>
                <a:gd name="T5" fmla="*/ 20 h 146"/>
                <a:gd name="T6" fmla="*/ 70 w 186"/>
                <a:gd name="T7" fmla="*/ 22 h 146"/>
                <a:gd name="T8" fmla="*/ 52 w 186"/>
                <a:gd name="T9" fmla="*/ 32 h 146"/>
                <a:gd name="T10" fmla="*/ 32 w 186"/>
                <a:gd name="T11" fmla="*/ 40 h 146"/>
                <a:gd name="T12" fmla="*/ 18 w 186"/>
                <a:gd name="T13" fmla="*/ 56 h 146"/>
                <a:gd name="T14" fmla="*/ 8 w 186"/>
                <a:gd name="T15" fmla="*/ 64 h 146"/>
                <a:gd name="T16" fmla="*/ 10 w 186"/>
                <a:gd name="T17" fmla="*/ 54 h 146"/>
                <a:gd name="T18" fmla="*/ 12 w 186"/>
                <a:gd name="T19" fmla="*/ 50 h 146"/>
                <a:gd name="T20" fmla="*/ 12 w 186"/>
                <a:gd name="T21" fmla="*/ 44 h 146"/>
                <a:gd name="T22" fmla="*/ 0 w 186"/>
                <a:gd name="T23" fmla="*/ 58 h 146"/>
                <a:gd name="T24" fmla="*/ 4 w 186"/>
                <a:gd name="T25" fmla="*/ 68 h 146"/>
                <a:gd name="T26" fmla="*/ 12 w 186"/>
                <a:gd name="T27" fmla="*/ 72 h 146"/>
                <a:gd name="T28" fmla="*/ 12 w 186"/>
                <a:gd name="T29" fmla="*/ 84 h 146"/>
                <a:gd name="T30" fmla="*/ 8 w 186"/>
                <a:gd name="T31" fmla="*/ 98 h 146"/>
                <a:gd name="T32" fmla="*/ 2 w 186"/>
                <a:gd name="T33" fmla="*/ 106 h 146"/>
                <a:gd name="T34" fmla="*/ 6 w 186"/>
                <a:gd name="T35" fmla="*/ 118 h 146"/>
                <a:gd name="T36" fmla="*/ 16 w 186"/>
                <a:gd name="T37" fmla="*/ 124 h 146"/>
                <a:gd name="T38" fmla="*/ 20 w 186"/>
                <a:gd name="T39" fmla="*/ 130 h 146"/>
                <a:gd name="T40" fmla="*/ 22 w 186"/>
                <a:gd name="T41" fmla="*/ 138 h 146"/>
                <a:gd name="T42" fmla="*/ 32 w 186"/>
                <a:gd name="T43" fmla="*/ 142 h 146"/>
                <a:gd name="T44" fmla="*/ 44 w 186"/>
                <a:gd name="T45" fmla="*/ 144 h 146"/>
                <a:gd name="T46" fmla="*/ 48 w 186"/>
                <a:gd name="T47" fmla="*/ 142 h 146"/>
                <a:gd name="T48" fmla="*/ 52 w 186"/>
                <a:gd name="T49" fmla="*/ 130 h 146"/>
                <a:gd name="T50" fmla="*/ 56 w 186"/>
                <a:gd name="T51" fmla="*/ 120 h 146"/>
                <a:gd name="T52" fmla="*/ 64 w 186"/>
                <a:gd name="T53" fmla="*/ 124 h 146"/>
                <a:gd name="T54" fmla="*/ 74 w 186"/>
                <a:gd name="T55" fmla="*/ 144 h 146"/>
                <a:gd name="T56" fmla="*/ 80 w 186"/>
                <a:gd name="T57" fmla="*/ 146 h 146"/>
                <a:gd name="T58" fmla="*/ 88 w 186"/>
                <a:gd name="T59" fmla="*/ 142 h 146"/>
                <a:gd name="T60" fmla="*/ 96 w 186"/>
                <a:gd name="T61" fmla="*/ 134 h 146"/>
                <a:gd name="T62" fmla="*/ 116 w 186"/>
                <a:gd name="T63" fmla="*/ 134 h 146"/>
                <a:gd name="T64" fmla="*/ 122 w 186"/>
                <a:gd name="T65" fmla="*/ 130 h 146"/>
                <a:gd name="T66" fmla="*/ 122 w 186"/>
                <a:gd name="T67" fmla="*/ 124 h 146"/>
                <a:gd name="T68" fmla="*/ 120 w 186"/>
                <a:gd name="T69" fmla="*/ 104 h 146"/>
                <a:gd name="T70" fmla="*/ 116 w 186"/>
                <a:gd name="T71" fmla="*/ 96 h 146"/>
                <a:gd name="T72" fmla="*/ 124 w 186"/>
                <a:gd name="T73" fmla="*/ 102 h 146"/>
                <a:gd name="T74" fmla="*/ 132 w 186"/>
                <a:gd name="T75" fmla="*/ 104 h 146"/>
                <a:gd name="T76" fmla="*/ 142 w 186"/>
                <a:gd name="T77" fmla="*/ 100 h 146"/>
                <a:gd name="T78" fmla="*/ 148 w 186"/>
                <a:gd name="T79" fmla="*/ 92 h 146"/>
                <a:gd name="T80" fmla="*/ 154 w 186"/>
                <a:gd name="T81" fmla="*/ 92 h 146"/>
                <a:gd name="T82" fmla="*/ 158 w 186"/>
                <a:gd name="T83" fmla="*/ 92 h 146"/>
                <a:gd name="T84" fmla="*/ 180 w 186"/>
                <a:gd name="T85" fmla="*/ 80 h 146"/>
                <a:gd name="T86" fmla="*/ 186 w 186"/>
                <a:gd name="T87" fmla="*/ 58 h 146"/>
                <a:gd name="T88" fmla="*/ 184 w 186"/>
                <a:gd name="T89" fmla="*/ 38 h 146"/>
                <a:gd name="T90" fmla="*/ 180 w 186"/>
                <a:gd name="T91" fmla="*/ 24 h 146"/>
                <a:gd name="T92" fmla="*/ 172 w 186"/>
                <a:gd name="T93" fmla="*/ 24 h 146"/>
                <a:gd name="T94" fmla="*/ 164 w 186"/>
                <a:gd name="T95" fmla="*/ 32 h 146"/>
                <a:gd name="T96" fmla="*/ 162 w 186"/>
                <a:gd name="T97" fmla="*/ 34 h 146"/>
                <a:gd name="T98" fmla="*/ 156 w 186"/>
                <a:gd name="T99" fmla="*/ 26 h 146"/>
                <a:gd name="T100" fmla="*/ 138 w 186"/>
                <a:gd name="T101" fmla="*/ 10 h 146"/>
                <a:gd name="T102" fmla="*/ 126 w 186"/>
                <a:gd name="T10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6" h="146">
                  <a:moveTo>
                    <a:pt x="112" y="0"/>
                  </a:moveTo>
                  <a:lnTo>
                    <a:pt x="112" y="0"/>
                  </a:lnTo>
                  <a:lnTo>
                    <a:pt x="104" y="0"/>
                  </a:lnTo>
                  <a:lnTo>
                    <a:pt x="98" y="4"/>
                  </a:lnTo>
                  <a:lnTo>
                    <a:pt x="90" y="6"/>
                  </a:lnTo>
                  <a:lnTo>
                    <a:pt x="84" y="12"/>
                  </a:lnTo>
                  <a:lnTo>
                    <a:pt x="84" y="12"/>
                  </a:lnTo>
                  <a:lnTo>
                    <a:pt x="78" y="18"/>
                  </a:lnTo>
                  <a:lnTo>
                    <a:pt x="76" y="20"/>
                  </a:lnTo>
                  <a:lnTo>
                    <a:pt x="72" y="22"/>
                  </a:lnTo>
                  <a:lnTo>
                    <a:pt x="72" y="22"/>
                  </a:lnTo>
                  <a:lnTo>
                    <a:pt x="70" y="22"/>
                  </a:lnTo>
                  <a:lnTo>
                    <a:pt x="70" y="22"/>
                  </a:lnTo>
                  <a:lnTo>
                    <a:pt x="62" y="28"/>
                  </a:lnTo>
                  <a:lnTo>
                    <a:pt x="52" y="32"/>
                  </a:lnTo>
                  <a:lnTo>
                    <a:pt x="52" y="32"/>
                  </a:lnTo>
                  <a:lnTo>
                    <a:pt x="42" y="34"/>
                  </a:lnTo>
                  <a:lnTo>
                    <a:pt x="32" y="40"/>
                  </a:lnTo>
                  <a:lnTo>
                    <a:pt x="24" y="46"/>
                  </a:lnTo>
                  <a:lnTo>
                    <a:pt x="18" y="56"/>
                  </a:lnTo>
                  <a:lnTo>
                    <a:pt x="18" y="56"/>
                  </a:lnTo>
                  <a:lnTo>
                    <a:pt x="12" y="62"/>
                  </a:lnTo>
                  <a:lnTo>
                    <a:pt x="12" y="62"/>
                  </a:lnTo>
                  <a:lnTo>
                    <a:pt x="8" y="64"/>
                  </a:lnTo>
                  <a:lnTo>
                    <a:pt x="8" y="64"/>
                  </a:lnTo>
                  <a:lnTo>
                    <a:pt x="10" y="54"/>
                  </a:lnTo>
                  <a:lnTo>
                    <a:pt x="10" y="54"/>
                  </a:lnTo>
                  <a:lnTo>
                    <a:pt x="14" y="56"/>
                  </a:lnTo>
                  <a:lnTo>
                    <a:pt x="14" y="56"/>
                  </a:lnTo>
                  <a:lnTo>
                    <a:pt x="12" y="50"/>
                  </a:lnTo>
                  <a:lnTo>
                    <a:pt x="12" y="50"/>
                  </a:lnTo>
                  <a:lnTo>
                    <a:pt x="12" y="44"/>
                  </a:lnTo>
                  <a:lnTo>
                    <a:pt x="12" y="44"/>
                  </a:lnTo>
                  <a:lnTo>
                    <a:pt x="4" y="50"/>
                  </a:lnTo>
                  <a:lnTo>
                    <a:pt x="0" y="52"/>
                  </a:lnTo>
                  <a:lnTo>
                    <a:pt x="0" y="58"/>
                  </a:lnTo>
                  <a:lnTo>
                    <a:pt x="0" y="58"/>
                  </a:lnTo>
                  <a:lnTo>
                    <a:pt x="0" y="62"/>
                  </a:lnTo>
                  <a:lnTo>
                    <a:pt x="4" y="68"/>
                  </a:lnTo>
                  <a:lnTo>
                    <a:pt x="4" y="68"/>
                  </a:lnTo>
                  <a:lnTo>
                    <a:pt x="6" y="70"/>
                  </a:lnTo>
                  <a:lnTo>
                    <a:pt x="12" y="72"/>
                  </a:lnTo>
                  <a:lnTo>
                    <a:pt x="12" y="72"/>
                  </a:lnTo>
                  <a:lnTo>
                    <a:pt x="12" y="84"/>
                  </a:lnTo>
                  <a:lnTo>
                    <a:pt x="12" y="84"/>
                  </a:lnTo>
                  <a:lnTo>
                    <a:pt x="12" y="90"/>
                  </a:lnTo>
                  <a:lnTo>
                    <a:pt x="10" y="94"/>
                  </a:lnTo>
                  <a:lnTo>
                    <a:pt x="8" y="98"/>
                  </a:lnTo>
                  <a:lnTo>
                    <a:pt x="4" y="102"/>
                  </a:lnTo>
                  <a:lnTo>
                    <a:pt x="4" y="102"/>
                  </a:lnTo>
                  <a:lnTo>
                    <a:pt x="2" y="106"/>
                  </a:lnTo>
                  <a:lnTo>
                    <a:pt x="2" y="112"/>
                  </a:lnTo>
                  <a:lnTo>
                    <a:pt x="2" y="112"/>
                  </a:lnTo>
                  <a:lnTo>
                    <a:pt x="6" y="118"/>
                  </a:lnTo>
                  <a:lnTo>
                    <a:pt x="8" y="120"/>
                  </a:lnTo>
                  <a:lnTo>
                    <a:pt x="8" y="120"/>
                  </a:lnTo>
                  <a:lnTo>
                    <a:pt x="16" y="124"/>
                  </a:lnTo>
                  <a:lnTo>
                    <a:pt x="22" y="128"/>
                  </a:lnTo>
                  <a:lnTo>
                    <a:pt x="22" y="128"/>
                  </a:lnTo>
                  <a:lnTo>
                    <a:pt x="20" y="130"/>
                  </a:lnTo>
                  <a:lnTo>
                    <a:pt x="20" y="130"/>
                  </a:lnTo>
                  <a:lnTo>
                    <a:pt x="20" y="136"/>
                  </a:lnTo>
                  <a:lnTo>
                    <a:pt x="22" y="138"/>
                  </a:lnTo>
                  <a:lnTo>
                    <a:pt x="24" y="138"/>
                  </a:lnTo>
                  <a:lnTo>
                    <a:pt x="24" y="138"/>
                  </a:lnTo>
                  <a:lnTo>
                    <a:pt x="32" y="142"/>
                  </a:lnTo>
                  <a:lnTo>
                    <a:pt x="42" y="144"/>
                  </a:lnTo>
                  <a:lnTo>
                    <a:pt x="42" y="144"/>
                  </a:lnTo>
                  <a:lnTo>
                    <a:pt x="44" y="144"/>
                  </a:lnTo>
                  <a:lnTo>
                    <a:pt x="44" y="144"/>
                  </a:lnTo>
                  <a:lnTo>
                    <a:pt x="46" y="142"/>
                  </a:lnTo>
                  <a:lnTo>
                    <a:pt x="48" y="142"/>
                  </a:lnTo>
                  <a:lnTo>
                    <a:pt x="50" y="136"/>
                  </a:lnTo>
                  <a:lnTo>
                    <a:pt x="50" y="136"/>
                  </a:lnTo>
                  <a:lnTo>
                    <a:pt x="52" y="130"/>
                  </a:lnTo>
                  <a:lnTo>
                    <a:pt x="52" y="130"/>
                  </a:lnTo>
                  <a:lnTo>
                    <a:pt x="56" y="120"/>
                  </a:lnTo>
                  <a:lnTo>
                    <a:pt x="56" y="120"/>
                  </a:lnTo>
                  <a:lnTo>
                    <a:pt x="68" y="120"/>
                  </a:lnTo>
                  <a:lnTo>
                    <a:pt x="68" y="120"/>
                  </a:lnTo>
                  <a:lnTo>
                    <a:pt x="64" y="124"/>
                  </a:lnTo>
                  <a:lnTo>
                    <a:pt x="64" y="128"/>
                  </a:lnTo>
                  <a:lnTo>
                    <a:pt x="64" y="128"/>
                  </a:lnTo>
                  <a:lnTo>
                    <a:pt x="74" y="144"/>
                  </a:lnTo>
                  <a:lnTo>
                    <a:pt x="74" y="144"/>
                  </a:lnTo>
                  <a:lnTo>
                    <a:pt x="76" y="146"/>
                  </a:lnTo>
                  <a:lnTo>
                    <a:pt x="80" y="146"/>
                  </a:lnTo>
                  <a:lnTo>
                    <a:pt x="80" y="146"/>
                  </a:lnTo>
                  <a:lnTo>
                    <a:pt x="84" y="144"/>
                  </a:lnTo>
                  <a:lnTo>
                    <a:pt x="88" y="142"/>
                  </a:lnTo>
                  <a:lnTo>
                    <a:pt x="88" y="142"/>
                  </a:lnTo>
                  <a:lnTo>
                    <a:pt x="96" y="134"/>
                  </a:lnTo>
                  <a:lnTo>
                    <a:pt x="96" y="134"/>
                  </a:lnTo>
                  <a:lnTo>
                    <a:pt x="100" y="132"/>
                  </a:lnTo>
                  <a:lnTo>
                    <a:pt x="100" y="132"/>
                  </a:lnTo>
                  <a:lnTo>
                    <a:pt x="116" y="134"/>
                  </a:lnTo>
                  <a:lnTo>
                    <a:pt x="116" y="134"/>
                  </a:lnTo>
                  <a:lnTo>
                    <a:pt x="120" y="132"/>
                  </a:lnTo>
                  <a:lnTo>
                    <a:pt x="122" y="130"/>
                  </a:lnTo>
                  <a:lnTo>
                    <a:pt x="122" y="128"/>
                  </a:lnTo>
                  <a:lnTo>
                    <a:pt x="122" y="124"/>
                  </a:lnTo>
                  <a:lnTo>
                    <a:pt x="122" y="124"/>
                  </a:lnTo>
                  <a:lnTo>
                    <a:pt x="122" y="114"/>
                  </a:lnTo>
                  <a:lnTo>
                    <a:pt x="122" y="114"/>
                  </a:lnTo>
                  <a:lnTo>
                    <a:pt x="120" y="104"/>
                  </a:lnTo>
                  <a:lnTo>
                    <a:pt x="120" y="104"/>
                  </a:lnTo>
                  <a:lnTo>
                    <a:pt x="116" y="96"/>
                  </a:lnTo>
                  <a:lnTo>
                    <a:pt x="116" y="96"/>
                  </a:lnTo>
                  <a:lnTo>
                    <a:pt x="118" y="96"/>
                  </a:lnTo>
                  <a:lnTo>
                    <a:pt x="118" y="96"/>
                  </a:lnTo>
                  <a:lnTo>
                    <a:pt x="124" y="102"/>
                  </a:lnTo>
                  <a:lnTo>
                    <a:pt x="124" y="102"/>
                  </a:lnTo>
                  <a:lnTo>
                    <a:pt x="128" y="104"/>
                  </a:lnTo>
                  <a:lnTo>
                    <a:pt x="132" y="104"/>
                  </a:lnTo>
                  <a:lnTo>
                    <a:pt x="132" y="104"/>
                  </a:lnTo>
                  <a:lnTo>
                    <a:pt x="140" y="102"/>
                  </a:lnTo>
                  <a:lnTo>
                    <a:pt x="142" y="100"/>
                  </a:lnTo>
                  <a:lnTo>
                    <a:pt x="144" y="96"/>
                  </a:lnTo>
                  <a:lnTo>
                    <a:pt x="144" y="96"/>
                  </a:lnTo>
                  <a:lnTo>
                    <a:pt x="148" y="92"/>
                  </a:lnTo>
                  <a:lnTo>
                    <a:pt x="150" y="90"/>
                  </a:lnTo>
                  <a:lnTo>
                    <a:pt x="150" y="90"/>
                  </a:lnTo>
                  <a:lnTo>
                    <a:pt x="154" y="92"/>
                  </a:lnTo>
                  <a:lnTo>
                    <a:pt x="154" y="92"/>
                  </a:lnTo>
                  <a:lnTo>
                    <a:pt x="158" y="92"/>
                  </a:lnTo>
                  <a:lnTo>
                    <a:pt x="158" y="92"/>
                  </a:lnTo>
                  <a:lnTo>
                    <a:pt x="166" y="90"/>
                  </a:lnTo>
                  <a:lnTo>
                    <a:pt x="174" y="86"/>
                  </a:lnTo>
                  <a:lnTo>
                    <a:pt x="180" y="80"/>
                  </a:lnTo>
                  <a:lnTo>
                    <a:pt x="184" y="72"/>
                  </a:lnTo>
                  <a:lnTo>
                    <a:pt x="184" y="72"/>
                  </a:lnTo>
                  <a:lnTo>
                    <a:pt x="186" y="58"/>
                  </a:lnTo>
                  <a:lnTo>
                    <a:pt x="186" y="46"/>
                  </a:lnTo>
                  <a:lnTo>
                    <a:pt x="186" y="46"/>
                  </a:lnTo>
                  <a:lnTo>
                    <a:pt x="184" y="38"/>
                  </a:lnTo>
                  <a:lnTo>
                    <a:pt x="182" y="28"/>
                  </a:lnTo>
                  <a:lnTo>
                    <a:pt x="182" y="28"/>
                  </a:lnTo>
                  <a:lnTo>
                    <a:pt x="180" y="24"/>
                  </a:lnTo>
                  <a:lnTo>
                    <a:pt x="176" y="24"/>
                  </a:lnTo>
                  <a:lnTo>
                    <a:pt x="176" y="24"/>
                  </a:lnTo>
                  <a:lnTo>
                    <a:pt x="172" y="24"/>
                  </a:lnTo>
                  <a:lnTo>
                    <a:pt x="170" y="28"/>
                  </a:lnTo>
                  <a:lnTo>
                    <a:pt x="170" y="28"/>
                  </a:lnTo>
                  <a:lnTo>
                    <a:pt x="164" y="32"/>
                  </a:lnTo>
                  <a:lnTo>
                    <a:pt x="164" y="32"/>
                  </a:lnTo>
                  <a:lnTo>
                    <a:pt x="162" y="34"/>
                  </a:lnTo>
                  <a:lnTo>
                    <a:pt x="162" y="34"/>
                  </a:lnTo>
                  <a:lnTo>
                    <a:pt x="160" y="30"/>
                  </a:lnTo>
                  <a:lnTo>
                    <a:pt x="160" y="30"/>
                  </a:lnTo>
                  <a:lnTo>
                    <a:pt x="156" y="26"/>
                  </a:lnTo>
                  <a:lnTo>
                    <a:pt x="152" y="22"/>
                  </a:lnTo>
                  <a:lnTo>
                    <a:pt x="152" y="22"/>
                  </a:lnTo>
                  <a:lnTo>
                    <a:pt x="138" y="10"/>
                  </a:lnTo>
                  <a:lnTo>
                    <a:pt x="138" y="10"/>
                  </a:lnTo>
                  <a:lnTo>
                    <a:pt x="132" y="6"/>
                  </a:lnTo>
                  <a:lnTo>
                    <a:pt x="126" y="2"/>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9" name="Freeform 50"/>
            <p:cNvSpPr>
              <a:spLocks/>
            </p:cNvSpPr>
            <p:nvPr/>
          </p:nvSpPr>
          <p:spPr bwMode="auto">
            <a:xfrm>
              <a:off x="223478" y="3032125"/>
              <a:ext cx="28733" cy="34925"/>
            </a:xfrm>
            <a:custGeom>
              <a:avLst/>
              <a:gdLst>
                <a:gd name="T0" fmla="*/ 10 w 18"/>
                <a:gd name="T1" fmla="*/ 0 h 22"/>
                <a:gd name="T2" fmla="*/ 10 w 18"/>
                <a:gd name="T3" fmla="*/ 0 h 22"/>
                <a:gd name="T4" fmla="*/ 2 w 18"/>
                <a:gd name="T5" fmla="*/ 6 h 22"/>
                <a:gd name="T6" fmla="*/ 2 w 18"/>
                <a:gd name="T7" fmla="*/ 6 h 22"/>
                <a:gd name="T8" fmla="*/ 0 w 18"/>
                <a:gd name="T9" fmla="*/ 10 h 22"/>
                <a:gd name="T10" fmla="*/ 0 w 18"/>
                <a:gd name="T11" fmla="*/ 10 h 22"/>
                <a:gd name="T12" fmla="*/ 2 w 18"/>
                <a:gd name="T13" fmla="*/ 12 h 22"/>
                <a:gd name="T14" fmla="*/ 2 w 18"/>
                <a:gd name="T15" fmla="*/ 12 h 22"/>
                <a:gd name="T16" fmla="*/ 8 w 18"/>
                <a:gd name="T17" fmla="*/ 18 h 22"/>
                <a:gd name="T18" fmla="*/ 10 w 18"/>
                <a:gd name="T19" fmla="*/ 20 h 22"/>
                <a:gd name="T20" fmla="*/ 14 w 18"/>
                <a:gd name="T21" fmla="*/ 22 h 22"/>
                <a:gd name="T22" fmla="*/ 14 w 18"/>
                <a:gd name="T23" fmla="*/ 22 h 22"/>
                <a:gd name="T24" fmla="*/ 16 w 18"/>
                <a:gd name="T25" fmla="*/ 22 h 22"/>
                <a:gd name="T26" fmla="*/ 16 w 18"/>
                <a:gd name="T27" fmla="*/ 22 h 22"/>
                <a:gd name="T28" fmla="*/ 18 w 18"/>
                <a:gd name="T29" fmla="*/ 20 h 22"/>
                <a:gd name="T30" fmla="*/ 18 w 18"/>
                <a:gd name="T31" fmla="*/ 16 h 22"/>
                <a:gd name="T32" fmla="*/ 18 w 18"/>
                <a:gd name="T33" fmla="*/ 16 h 22"/>
                <a:gd name="T34" fmla="*/ 10 w 18"/>
                <a:gd name="T3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2">
                  <a:moveTo>
                    <a:pt x="10" y="0"/>
                  </a:moveTo>
                  <a:lnTo>
                    <a:pt x="10" y="0"/>
                  </a:lnTo>
                  <a:lnTo>
                    <a:pt x="2" y="6"/>
                  </a:lnTo>
                  <a:lnTo>
                    <a:pt x="2" y="6"/>
                  </a:lnTo>
                  <a:lnTo>
                    <a:pt x="0" y="10"/>
                  </a:lnTo>
                  <a:lnTo>
                    <a:pt x="0" y="10"/>
                  </a:lnTo>
                  <a:lnTo>
                    <a:pt x="2" y="12"/>
                  </a:lnTo>
                  <a:lnTo>
                    <a:pt x="2" y="12"/>
                  </a:lnTo>
                  <a:lnTo>
                    <a:pt x="8" y="18"/>
                  </a:lnTo>
                  <a:lnTo>
                    <a:pt x="10" y="20"/>
                  </a:lnTo>
                  <a:lnTo>
                    <a:pt x="14" y="22"/>
                  </a:lnTo>
                  <a:lnTo>
                    <a:pt x="14" y="22"/>
                  </a:lnTo>
                  <a:lnTo>
                    <a:pt x="16" y="22"/>
                  </a:lnTo>
                  <a:lnTo>
                    <a:pt x="16" y="22"/>
                  </a:lnTo>
                  <a:lnTo>
                    <a:pt x="18" y="20"/>
                  </a:lnTo>
                  <a:lnTo>
                    <a:pt x="18" y="16"/>
                  </a:lnTo>
                  <a:lnTo>
                    <a:pt x="18" y="16"/>
                  </a:lnTo>
                  <a:lnTo>
                    <a:pt x="1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0" name="Freeform 51"/>
            <p:cNvSpPr>
              <a:spLocks/>
            </p:cNvSpPr>
            <p:nvPr/>
          </p:nvSpPr>
          <p:spPr bwMode="auto">
            <a:xfrm>
              <a:off x="223478" y="3032125"/>
              <a:ext cx="28733" cy="34925"/>
            </a:xfrm>
            <a:custGeom>
              <a:avLst/>
              <a:gdLst>
                <a:gd name="T0" fmla="*/ 10 w 18"/>
                <a:gd name="T1" fmla="*/ 0 h 22"/>
                <a:gd name="T2" fmla="*/ 10 w 18"/>
                <a:gd name="T3" fmla="*/ 0 h 22"/>
                <a:gd name="T4" fmla="*/ 2 w 18"/>
                <a:gd name="T5" fmla="*/ 6 h 22"/>
                <a:gd name="T6" fmla="*/ 2 w 18"/>
                <a:gd name="T7" fmla="*/ 6 h 22"/>
                <a:gd name="T8" fmla="*/ 0 w 18"/>
                <a:gd name="T9" fmla="*/ 10 h 22"/>
                <a:gd name="T10" fmla="*/ 0 w 18"/>
                <a:gd name="T11" fmla="*/ 10 h 22"/>
                <a:gd name="T12" fmla="*/ 2 w 18"/>
                <a:gd name="T13" fmla="*/ 12 h 22"/>
                <a:gd name="T14" fmla="*/ 2 w 18"/>
                <a:gd name="T15" fmla="*/ 12 h 22"/>
                <a:gd name="T16" fmla="*/ 8 w 18"/>
                <a:gd name="T17" fmla="*/ 18 h 22"/>
                <a:gd name="T18" fmla="*/ 10 w 18"/>
                <a:gd name="T19" fmla="*/ 20 h 22"/>
                <a:gd name="T20" fmla="*/ 14 w 18"/>
                <a:gd name="T21" fmla="*/ 22 h 22"/>
                <a:gd name="T22" fmla="*/ 14 w 18"/>
                <a:gd name="T23" fmla="*/ 22 h 22"/>
                <a:gd name="T24" fmla="*/ 16 w 18"/>
                <a:gd name="T25" fmla="*/ 22 h 22"/>
                <a:gd name="T26" fmla="*/ 16 w 18"/>
                <a:gd name="T27" fmla="*/ 22 h 22"/>
                <a:gd name="T28" fmla="*/ 18 w 18"/>
                <a:gd name="T29" fmla="*/ 20 h 22"/>
                <a:gd name="T30" fmla="*/ 18 w 18"/>
                <a:gd name="T31" fmla="*/ 16 h 22"/>
                <a:gd name="T32" fmla="*/ 18 w 18"/>
                <a:gd name="T33" fmla="*/ 16 h 22"/>
                <a:gd name="T34" fmla="*/ 10 w 18"/>
                <a:gd name="T3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2">
                  <a:moveTo>
                    <a:pt x="10" y="0"/>
                  </a:moveTo>
                  <a:lnTo>
                    <a:pt x="10" y="0"/>
                  </a:lnTo>
                  <a:lnTo>
                    <a:pt x="2" y="6"/>
                  </a:lnTo>
                  <a:lnTo>
                    <a:pt x="2" y="6"/>
                  </a:lnTo>
                  <a:lnTo>
                    <a:pt x="0" y="10"/>
                  </a:lnTo>
                  <a:lnTo>
                    <a:pt x="0" y="10"/>
                  </a:lnTo>
                  <a:lnTo>
                    <a:pt x="2" y="12"/>
                  </a:lnTo>
                  <a:lnTo>
                    <a:pt x="2" y="12"/>
                  </a:lnTo>
                  <a:lnTo>
                    <a:pt x="8" y="18"/>
                  </a:lnTo>
                  <a:lnTo>
                    <a:pt x="10" y="20"/>
                  </a:lnTo>
                  <a:lnTo>
                    <a:pt x="14" y="22"/>
                  </a:lnTo>
                  <a:lnTo>
                    <a:pt x="14" y="22"/>
                  </a:lnTo>
                  <a:lnTo>
                    <a:pt x="16" y="22"/>
                  </a:lnTo>
                  <a:lnTo>
                    <a:pt x="16" y="22"/>
                  </a:lnTo>
                  <a:lnTo>
                    <a:pt x="18" y="20"/>
                  </a:lnTo>
                  <a:lnTo>
                    <a:pt x="18" y="16"/>
                  </a:lnTo>
                  <a:lnTo>
                    <a:pt x="18" y="16"/>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1" name="Freeform 52"/>
            <p:cNvSpPr>
              <a:spLocks/>
            </p:cNvSpPr>
            <p:nvPr/>
          </p:nvSpPr>
          <p:spPr bwMode="auto">
            <a:xfrm>
              <a:off x="223478" y="3032125"/>
              <a:ext cx="15963" cy="19050"/>
            </a:xfrm>
            <a:custGeom>
              <a:avLst/>
              <a:gdLst>
                <a:gd name="T0" fmla="*/ 8 w 10"/>
                <a:gd name="T1" fmla="*/ 0 h 12"/>
                <a:gd name="T2" fmla="*/ 8 w 10"/>
                <a:gd name="T3" fmla="*/ 0 h 12"/>
                <a:gd name="T4" fmla="*/ 2 w 10"/>
                <a:gd name="T5" fmla="*/ 4 h 12"/>
                <a:gd name="T6" fmla="*/ 2 w 10"/>
                <a:gd name="T7" fmla="*/ 4 h 12"/>
                <a:gd name="T8" fmla="*/ 0 w 10"/>
                <a:gd name="T9" fmla="*/ 8 h 12"/>
                <a:gd name="T10" fmla="*/ 0 w 10"/>
                <a:gd name="T11" fmla="*/ 8 h 12"/>
                <a:gd name="T12" fmla="*/ 2 w 10"/>
                <a:gd name="T13" fmla="*/ 12 h 12"/>
                <a:gd name="T14" fmla="*/ 2 w 10"/>
                <a:gd name="T15" fmla="*/ 12 h 12"/>
                <a:gd name="T16" fmla="*/ 0 w 10"/>
                <a:gd name="T17" fmla="*/ 10 h 12"/>
                <a:gd name="T18" fmla="*/ 0 w 10"/>
                <a:gd name="T19" fmla="*/ 10 h 12"/>
                <a:gd name="T20" fmla="*/ 2 w 10"/>
                <a:gd name="T21" fmla="*/ 6 h 12"/>
                <a:gd name="T22" fmla="*/ 2 w 10"/>
                <a:gd name="T23" fmla="*/ 6 h 12"/>
                <a:gd name="T24" fmla="*/ 10 w 10"/>
                <a:gd name="T25" fmla="*/ 0 h 12"/>
                <a:gd name="T26" fmla="*/ 10 w 10"/>
                <a:gd name="T27" fmla="*/ 0 h 12"/>
                <a:gd name="T28" fmla="*/ 8 w 10"/>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2">
                  <a:moveTo>
                    <a:pt x="8" y="0"/>
                  </a:moveTo>
                  <a:lnTo>
                    <a:pt x="8" y="0"/>
                  </a:lnTo>
                  <a:lnTo>
                    <a:pt x="2" y="4"/>
                  </a:lnTo>
                  <a:lnTo>
                    <a:pt x="2" y="4"/>
                  </a:lnTo>
                  <a:lnTo>
                    <a:pt x="0" y="8"/>
                  </a:lnTo>
                  <a:lnTo>
                    <a:pt x="0" y="8"/>
                  </a:lnTo>
                  <a:lnTo>
                    <a:pt x="2" y="12"/>
                  </a:lnTo>
                  <a:lnTo>
                    <a:pt x="2" y="12"/>
                  </a:lnTo>
                  <a:lnTo>
                    <a:pt x="0" y="10"/>
                  </a:lnTo>
                  <a:lnTo>
                    <a:pt x="0" y="10"/>
                  </a:lnTo>
                  <a:lnTo>
                    <a:pt x="2" y="6"/>
                  </a:lnTo>
                  <a:lnTo>
                    <a:pt x="2" y="6"/>
                  </a:lnTo>
                  <a:lnTo>
                    <a:pt x="10" y="0"/>
                  </a:lnTo>
                  <a:lnTo>
                    <a:pt x="10" y="0"/>
                  </a:lnTo>
                  <a:lnTo>
                    <a:pt x="8"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2" name="Freeform 53"/>
            <p:cNvSpPr>
              <a:spLocks/>
            </p:cNvSpPr>
            <p:nvPr/>
          </p:nvSpPr>
          <p:spPr bwMode="auto">
            <a:xfrm>
              <a:off x="223478" y="3032125"/>
              <a:ext cx="15963" cy="19050"/>
            </a:xfrm>
            <a:custGeom>
              <a:avLst/>
              <a:gdLst>
                <a:gd name="T0" fmla="*/ 8 w 10"/>
                <a:gd name="T1" fmla="*/ 0 h 12"/>
                <a:gd name="T2" fmla="*/ 8 w 10"/>
                <a:gd name="T3" fmla="*/ 0 h 12"/>
                <a:gd name="T4" fmla="*/ 2 w 10"/>
                <a:gd name="T5" fmla="*/ 4 h 12"/>
                <a:gd name="T6" fmla="*/ 2 w 10"/>
                <a:gd name="T7" fmla="*/ 4 h 12"/>
                <a:gd name="T8" fmla="*/ 0 w 10"/>
                <a:gd name="T9" fmla="*/ 8 h 12"/>
                <a:gd name="T10" fmla="*/ 0 w 10"/>
                <a:gd name="T11" fmla="*/ 8 h 12"/>
                <a:gd name="T12" fmla="*/ 2 w 10"/>
                <a:gd name="T13" fmla="*/ 12 h 12"/>
                <a:gd name="T14" fmla="*/ 2 w 10"/>
                <a:gd name="T15" fmla="*/ 12 h 12"/>
                <a:gd name="T16" fmla="*/ 0 w 10"/>
                <a:gd name="T17" fmla="*/ 10 h 12"/>
                <a:gd name="T18" fmla="*/ 0 w 10"/>
                <a:gd name="T19" fmla="*/ 10 h 12"/>
                <a:gd name="T20" fmla="*/ 2 w 10"/>
                <a:gd name="T21" fmla="*/ 6 h 12"/>
                <a:gd name="T22" fmla="*/ 2 w 10"/>
                <a:gd name="T23" fmla="*/ 6 h 12"/>
                <a:gd name="T24" fmla="*/ 10 w 10"/>
                <a:gd name="T25" fmla="*/ 0 h 12"/>
                <a:gd name="T26" fmla="*/ 10 w 10"/>
                <a:gd name="T27" fmla="*/ 0 h 12"/>
                <a:gd name="T28" fmla="*/ 8 w 10"/>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2">
                  <a:moveTo>
                    <a:pt x="8" y="0"/>
                  </a:moveTo>
                  <a:lnTo>
                    <a:pt x="8" y="0"/>
                  </a:lnTo>
                  <a:lnTo>
                    <a:pt x="2" y="4"/>
                  </a:lnTo>
                  <a:lnTo>
                    <a:pt x="2" y="4"/>
                  </a:lnTo>
                  <a:lnTo>
                    <a:pt x="0" y="8"/>
                  </a:lnTo>
                  <a:lnTo>
                    <a:pt x="0" y="8"/>
                  </a:lnTo>
                  <a:lnTo>
                    <a:pt x="2" y="12"/>
                  </a:lnTo>
                  <a:lnTo>
                    <a:pt x="2" y="12"/>
                  </a:lnTo>
                  <a:lnTo>
                    <a:pt x="0" y="10"/>
                  </a:lnTo>
                  <a:lnTo>
                    <a:pt x="0" y="10"/>
                  </a:lnTo>
                  <a:lnTo>
                    <a:pt x="2" y="6"/>
                  </a:lnTo>
                  <a:lnTo>
                    <a:pt x="2" y="6"/>
                  </a:lnTo>
                  <a:lnTo>
                    <a:pt x="10" y="0"/>
                  </a:lnTo>
                  <a:lnTo>
                    <a:pt x="1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3" name="Freeform 54"/>
            <p:cNvSpPr>
              <a:spLocks/>
            </p:cNvSpPr>
            <p:nvPr/>
          </p:nvSpPr>
          <p:spPr bwMode="auto">
            <a:xfrm>
              <a:off x="379913" y="3038475"/>
              <a:ext cx="28733" cy="41275"/>
            </a:xfrm>
            <a:custGeom>
              <a:avLst/>
              <a:gdLst>
                <a:gd name="T0" fmla="*/ 14 w 18"/>
                <a:gd name="T1" fmla="*/ 0 h 26"/>
                <a:gd name="T2" fmla="*/ 14 w 18"/>
                <a:gd name="T3" fmla="*/ 0 h 26"/>
                <a:gd name="T4" fmla="*/ 0 w 18"/>
                <a:gd name="T5" fmla="*/ 26 h 26"/>
                <a:gd name="T6" fmla="*/ 0 w 18"/>
                <a:gd name="T7" fmla="*/ 26 h 26"/>
                <a:gd name="T8" fmla="*/ 10 w 18"/>
                <a:gd name="T9" fmla="*/ 26 h 26"/>
                <a:gd name="T10" fmla="*/ 10 w 18"/>
                <a:gd name="T11" fmla="*/ 26 h 26"/>
                <a:gd name="T12" fmla="*/ 14 w 18"/>
                <a:gd name="T13" fmla="*/ 26 h 26"/>
                <a:gd name="T14" fmla="*/ 14 w 18"/>
                <a:gd name="T15" fmla="*/ 26 h 26"/>
                <a:gd name="T16" fmla="*/ 16 w 18"/>
                <a:gd name="T17" fmla="*/ 26 h 26"/>
                <a:gd name="T18" fmla="*/ 16 w 18"/>
                <a:gd name="T19" fmla="*/ 26 h 26"/>
                <a:gd name="T20" fmla="*/ 18 w 18"/>
                <a:gd name="T21" fmla="*/ 22 h 26"/>
                <a:gd name="T22" fmla="*/ 18 w 18"/>
                <a:gd name="T23" fmla="*/ 22 h 26"/>
                <a:gd name="T24" fmla="*/ 16 w 18"/>
                <a:gd name="T25" fmla="*/ 8 h 26"/>
                <a:gd name="T26" fmla="*/ 16 w 18"/>
                <a:gd name="T27" fmla="*/ 8 h 26"/>
                <a:gd name="T28" fmla="*/ 14 w 18"/>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6">
                  <a:moveTo>
                    <a:pt x="14" y="0"/>
                  </a:moveTo>
                  <a:lnTo>
                    <a:pt x="14" y="0"/>
                  </a:lnTo>
                  <a:lnTo>
                    <a:pt x="0" y="26"/>
                  </a:lnTo>
                  <a:lnTo>
                    <a:pt x="0" y="26"/>
                  </a:lnTo>
                  <a:lnTo>
                    <a:pt x="10" y="26"/>
                  </a:lnTo>
                  <a:lnTo>
                    <a:pt x="10" y="26"/>
                  </a:lnTo>
                  <a:lnTo>
                    <a:pt x="14" y="26"/>
                  </a:lnTo>
                  <a:lnTo>
                    <a:pt x="14" y="26"/>
                  </a:lnTo>
                  <a:lnTo>
                    <a:pt x="16" y="26"/>
                  </a:lnTo>
                  <a:lnTo>
                    <a:pt x="16" y="26"/>
                  </a:lnTo>
                  <a:lnTo>
                    <a:pt x="18" y="22"/>
                  </a:lnTo>
                  <a:lnTo>
                    <a:pt x="18" y="22"/>
                  </a:lnTo>
                  <a:lnTo>
                    <a:pt x="16" y="8"/>
                  </a:lnTo>
                  <a:lnTo>
                    <a:pt x="16" y="8"/>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4" name="Freeform 55"/>
            <p:cNvSpPr>
              <a:spLocks/>
            </p:cNvSpPr>
            <p:nvPr/>
          </p:nvSpPr>
          <p:spPr bwMode="auto">
            <a:xfrm>
              <a:off x="379913" y="3038475"/>
              <a:ext cx="28733" cy="41275"/>
            </a:xfrm>
            <a:custGeom>
              <a:avLst/>
              <a:gdLst>
                <a:gd name="T0" fmla="*/ 14 w 18"/>
                <a:gd name="T1" fmla="*/ 0 h 26"/>
                <a:gd name="T2" fmla="*/ 14 w 18"/>
                <a:gd name="T3" fmla="*/ 0 h 26"/>
                <a:gd name="T4" fmla="*/ 0 w 18"/>
                <a:gd name="T5" fmla="*/ 26 h 26"/>
                <a:gd name="T6" fmla="*/ 0 w 18"/>
                <a:gd name="T7" fmla="*/ 26 h 26"/>
                <a:gd name="T8" fmla="*/ 10 w 18"/>
                <a:gd name="T9" fmla="*/ 26 h 26"/>
                <a:gd name="T10" fmla="*/ 10 w 18"/>
                <a:gd name="T11" fmla="*/ 26 h 26"/>
                <a:gd name="T12" fmla="*/ 14 w 18"/>
                <a:gd name="T13" fmla="*/ 26 h 26"/>
                <a:gd name="T14" fmla="*/ 14 w 18"/>
                <a:gd name="T15" fmla="*/ 26 h 26"/>
                <a:gd name="T16" fmla="*/ 16 w 18"/>
                <a:gd name="T17" fmla="*/ 26 h 26"/>
                <a:gd name="T18" fmla="*/ 16 w 18"/>
                <a:gd name="T19" fmla="*/ 26 h 26"/>
                <a:gd name="T20" fmla="*/ 18 w 18"/>
                <a:gd name="T21" fmla="*/ 22 h 26"/>
                <a:gd name="T22" fmla="*/ 18 w 18"/>
                <a:gd name="T23" fmla="*/ 22 h 26"/>
                <a:gd name="T24" fmla="*/ 16 w 18"/>
                <a:gd name="T25" fmla="*/ 8 h 26"/>
                <a:gd name="T26" fmla="*/ 16 w 18"/>
                <a:gd name="T27" fmla="*/ 8 h 26"/>
                <a:gd name="T28" fmla="*/ 14 w 18"/>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6">
                  <a:moveTo>
                    <a:pt x="14" y="0"/>
                  </a:moveTo>
                  <a:lnTo>
                    <a:pt x="14" y="0"/>
                  </a:lnTo>
                  <a:lnTo>
                    <a:pt x="0" y="26"/>
                  </a:lnTo>
                  <a:lnTo>
                    <a:pt x="0" y="26"/>
                  </a:lnTo>
                  <a:lnTo>
                    <a:pt x="10" y="26"/>
                  </a:lnTo>
                  <a:lnTo>
                    <a:pt x="10" y="26"/>
                  </a:lnTo>
                  <a:lnTo>
                    <a:pt x="14" y="26"/>
                  </a:lnTo>
                  <a:lnTo>
                    <a:pt x="14" y="26"/>
                  </a:lnTo>
                  <a:lnTo>
                    <a:pt x="16" y="26"/>
                  </a:lnTo>
                  <a:lnTo>
                    <a:pt x="16" y="26"/>
                  </a:lnTo>
                  <a:lnTo>
                    <a:pt x="18" y="22"/>
                  </a:lnTo>
                  <a:lnTo>
                    <a:pt x="18" y="22"/>
                  </a:lnTo>
                  <a:lnTo>
                    <a:pt x="16" y="8"/>
                  </a:lnTo>
                  <a:lnTo>
                    <a:pt x="16"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5" name="Freeform 56"/>
            <p:cNvSpPr>
              <a:spLocks/>
            </p:cNvSpPr>
            <p:nvPr/>
          </p:nvSpPr>
          <p:spPr bwMode="auto">
            <a:xfrm>
              <a:off x="379913" y="3035300"/>
              <a:ext cx="28733" cy="44450"/>
            </a:xfrm>
            <a:custGeom>
              <a:avLst/>
              <a:gdLst>
                <a:gd name="T0" fmla="*/ 14 w 18"/>
                <a:gd name="T1" fmla="*/ 0 h 28"/>
                <a:gd name="T2" fmla="*/ 14 w 18"/>
                <a:gd name="T3" fmla="*/ 0 h 28"/>
                <a:gd name="T4" fmla="*/ 0 w 18"/>
                <a:gd name="T5" fmla="*/ 28 h 28"/>
                <a:gd name="T6" fmla="*/ 0 w 18"/>
                <a:gd name="T7" fmla="*/ 28 h 28"/>
                <a:gd name="T8" fmla="*/ 0 w 18"/>
                <a:gd name="T9" fmla="*/ 28 h 28"/>
                <a:gd name="T10" fmla="*/ 0 w 18"/>
                <a:gd name="T11" fmla="*/ 28 h 28"/>
                <a:gd name="T12" fmla="*/ 14 w 18"/>
                <a:gd name="T13" fmla="*/ 2 h 28"/>
                <a:gd name="T14" fmla="*/ 14 w 18"/>
                <a:gd name="T15" fmla="*/ 2 h 28"/>
                <a:gd name="T16" fmla="*/ 16 w 18"/>
                <a:gd name="T17" fmla="*/ 10 h 28"/>
                <a:gd name="T18" fmla="*/ 16 w 18"/>
                <a:gd name="T19" fmla="*/ 10 h 28"/>
                <a:gd name="T20" fmla="*/ 18 w 18"/>
                <a:gd name="T21" fmla="*/ 24 h 28"/>
                <a:gd name="T22" fmla="*/ 18 w 18"/>
                <a:gd name="T23" fmla="*/ 24 h 28"/>
                <a:gd name="T24" fmla="*/ 16 w 18"/>
                <a:gd name="T25" fmla="*/ 28 h 28"/>
                <a:gd name="T26" fmla="*/ 16 w 18"/>
                <a:gd name="T27" fmla="*/ 28 h 28"/>
                <a:gd name="T28" fmla="*/ 14 w 18"/>
                <a:gd name="T29" fmla="*/ 28 h 28"/>
                <a:gd name="T30" fmla="*/ 14 w 18"/>
                <a:gd name="T31" fmla="*/ 28 h 28"/>
                <a:gd name="T32" fmla="*/ 16 w 18"/>
                <a:gd name="T33" fmla="*/ 28 h 28"/>
                <a:gd name="T34" fmla="*/ 16 w 18"/>
                <a:gd name="T35" fmla="*/ 28 h 28"/>
                <a:gd name="T36" fmla="*/ 18 w 18"/>
                <a:gd name="T37" fmla="*/ 24 h 28"/>
                <a:gd name="T38" fmla="*/ 18 w 18"/>
                <a:gd name="T39" fmla="*/ 24 h 28"/>
                <a:gd name="T40" fmla="*/ 16 w 18"/>
                <a:gd name="T41" fmla="*/ 10 h 28"/>
                <a:gd name="T42" fmla="*/ 16 w 18"/>
                <a:gd name="T43" fmla="*/ 10 h 28"/>
                <a:gd name="T44" fmla="*/ 14 w 18"/>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8">
                  <a:moveTo>
                    <a:pt x="14" y="0"/>
                  </a:moveTo>
                  <a:lnTo>
                    <a:pt x="14" y="0"/>
                  </a:lnTo>
                  <a:lnTo>
                    <a:pt x="0" y="28"/>
                  </a:lnTo>
                  <a:lnTo>
                    <a:pt x="0" y="28"/>
                  </a:lnTo>
                  <a:lnTo>
                    <a:pt x="0" y="28"/>
                  </a:lnTo>
                  <a:lnTo>
                    <a:pt x="0" y="28"/>
                  </a:lnTo>
                  <a:lnTo>
                    <a:pt x="14" y="2"/>
                  </a:lnTo>
                  <a:lnTo>
                    <a:pt x="14" y="2"/>
                  </a:lnTo>
                  <a:lnTo>
                    <a:pt x="16" y="10"/>
                  </a:lnTo>
                  <a:lnTo>
                    <a:pt x="16" y="10"/>
                  </a:lnTo>
                  <a:lnTo>
                    <a:pt x="18" y="24"/>
                  </a:lnTo>
                  <a:lnTo>
                    <a:pt x="18" y="24"/>
                  </a:lnTo>
                  <a:lnTo>
                    <a:pt x="16" y="28"/>
                  </a:lnTo>
                  <a:lnTo>
                    <a:pt x="16" y="28"/>
                  </a:lnTo>
                  <a:lnTo>
                    <a:pt x="14" y="28"/>
                  </a:lnTo>
                  <a:lnTo>
                    <a:pt x="14" y="28"/>
                  </a:lnTo>
                  <a:lnTo>
                    <a:pt x="16" y="28"/>
                  </a:lnTo>
                  <a:lnTo>
                    <a:pt x="16" y="28"/>
                  </a:lnTo>
                  <a:lnTo>
                    <a:pt x="18" y="24"/>
                  </a:lnTo>
                  <a:lnTo>
                    <a:pt x="18" y="24"/>
                  </a:lnTo>
                  <a:lnTo>
                    <a:pt x="16" y="10"/>
                  </a:lnTo>
                  <a:lnTo>
                    <a:pt x="16" y="10"/>
                  </a:lnTo>
                  <a:lnTo>
                    <a:pt x="1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6" name="Freeform 57"/>
            <p:cNvSpPr>
              <a:spLocks/>
            </p:cNvSpPr>
            <p:nvPr/>
          </p:nvSpPr>
          <p:spPr bwMode="auto">
            <a:xfrm>
              <a:off x="379913" y="3035300"/>
              <a:ext cx="28733" cy="44450"/>
            </a:xfrm>
            <a:custGeom>
              <a:avLst/>
              <a:gdLst>
                <a:gd name="T0" fmla="*/ 14 w 18"/>
                <a:gd name="T1" fmla="*/ 0 h 28"/>
                <a:gd name="T2" fmla="*/ 14 w 18"/>
                <a:gd name="T3" fmla="*/ 0 h 28"/>
                <a:gd name="T4" fmla="*/ 0 w 18"/>
                <a:gd name="T5" fmla="*/ 28 h 28"/>
                <a:gd name="T6" fmla="*/ 0 w 18"/>
                <a:gd name="T7" fmla="*/ 28 h 28"/>
                <a:gd name="T8" fmla="*/ 0 w 18"/>
                <a:gd name="T9" fmla="*/ 28 h 28"/>
                <a:gd name="T10" fmla="*/ 0 w 18"/>
                <a:gd name="T11" fmla="*/ 28 h 28"/>
                <a:gd name="T12" fmla="*/ 14 w 18"/>
                <a:gd name="T13" fmla="*/ 2 h 28"/>
                <a:gd name="T14" fmla="*/ 14 w 18"/>
                <a:gd name="T15" fmla="*/ 2 h 28"/>
                <a:gd name="T16" fmla="*/ 16 w 18"/>
                <a:gd name="T17" fmla="*/ 10 h 28"/>
                <a:gd name="T18" fmla="*/ 16 w 18"/>
                <a:gd name="T19" fmla="*/ 10 h 28"/>
                <a:gd name="T20" fmla="*/ 18 w 18"/>
                <a:gd name="T21" fmla="*/ 24 h 28"/>
                <a:gd name="T22" fmla="*/ 18 w 18"/>
                <a:gd name="T23" fmla="*/ 24 h 28"/>
                <a:gd name="T24" fmla="*/ 16 w 18"/>
                <a:gd name="T25" fmla="*/ 28 h 28"/>
                <a:gd name="T26" fmla="*/ 16 w 18"/>
                <a:gd name="T27" fmla="*/ 28 h 28"/>
                <a:gd name="T28" fmla="*/ 14 w 18"/>
                <a:gd name="T29" fmla="*/ 28 h 28"/>
                <a:gd name="T30" fmla="*/ 14 w 18"/>
                <a:gd name="T31" fmla="*/ 28 h 28"/>
                <a:gd name="T32" fmla="*/ 16 w 18"/>
                <a:gd name="T33" fmla="*/ 28 h 28"/>
                <a:gd name="T34" fmla="*/ 16 w 18"/>
                <a:gd name="T35" fmla="*/ 28 h 28"/>
                <a:gd name="T36" fmla="*/ 18 w 18"/>
                <a:gd name="T37" fmla="*/ 24 h 28"/>
                <a:gd name="T38" fmla="*/ 18 w 18"/>
                <a:gd name="T39" fmla="*/ 24 h 28"/>
                <a:gd name="T40" fmla="*/ 16 w 18"/>
                <a:gd name="T41" fmla="*/ 10 h 28"/>
                <a:gd name="T42" fmla="*/ 16 w 18"/>
                <a:gd name="T43" fmla="*/ 10 h 28"/>
                <a:gd name="T44" fmla="*/ 14 w 18"/>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8">
                  <a:moveTo>
                    <a:pt x="14" y="0"/>
                  </a:moveTo>
                  <a:lnTo>
                    <a:pt x="14" y="0"/>
                  </a:lnTo>
                  <a:lnTo>
                    <a:pt x="0" y="28"/>
                  </a:lnTo>
                  <a:lnTo>
                    <a:pt x="0" y="28"/>
                  </a:lnTo>
                  <a:lnTo>
                    <a:pt x="0" y="28"/>
                  </a:lnTo>
                  <a:lnTo>
                    <a:pt x="0" y="28"/>
                  </a:lnTo>
                  <a:lnTo>
                    <a:pt x="14" y="2"/>
                  </a:lnTo>
                  <a:lnTo>
                    <a:pt x="14" y="2"/>
                  </a:lnTo>
                  <a:lnTo>
                    <a:pt x="16" y="10"/>
                  </a:lnTo>
                  <a:lnTo>
                    <a:pt x="16" y="10"/>
                  </a:lnTo>
                  <a:lnTo>
                    <a:pt x="18" y="24"/>
                  </a:lnTo>
                  <a:lnTo>
                    <a:pt x="18" y="24"/>
                  </a:lnTo>
                  <a:lnTo>
                    <a:pt x="16" y="28"/>
                  </a:lnTo>
                  <a:lnTo>
                    <a:pt x="16" y="28"/>
                  </a:lnTo>
                  <a:lnTo>
                    <a:pt x="14" y="28"/>
                  </a:lnTo>
                  <a:lnTo>
                    <a:pt x="14" y="28"/>
                  </a:lnTo>
                  <a:lnTo>
                    <a:pt x="16" y="28"/>
                  </a:lnTo>
                  <a:lnTo>
                    <a:pt x="16" y="28"/>
                  </a:lnTo>
                  <a:lnTo>
                    <a:pt x="18" y="24"/>
                  </a:lnTo>
                  <a:lnTo>
                    <a:pt x="18" y="24"/>
                  </a:lnTo>
                  <a:lnTo>
                    <a:pt x="16" y="10"/>
                  </a:lnTo>
                  <a:lnTo>
                    <a:pt x="16" y="1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7" name="Freeform 58"/>
            <p:cNvSpPr>
              <a:spLocks/>
            </p:cNvSpPr>
            <p:nvPr/>
          </p:nvSpPr>
          <p:spPr bwMode="auto">
            <a:xfrm>
              <a:off x="220286" y="2952750"/>
              <a:ext cx="19155" cy="31750"/>
            </a:xfrm>
            <a:custGeom>
              <a:avLst/>
              <a:gdLst>
                <a:gd name="T0" fmla="*/ 6 w 12"/>
                <a:gd name="T1" fmla="*/ 0 h 20"/>
                <a:gd name="T2" fmla="*/ 6 w 12"/>
                <a:gd name="T3" fmla="*/ 0 h 20"/>
                <a:gd name="T4" fmla="*/ 6 w 12"/>
                <a:gd name="T5" fmla="*/ 0 h 20"/>
                <a:gd name="T6" fmla="*/ 6 w 12"/>
                <a:gd name="T7" fmla="*/ 0 h 20"/>
                <a:gd name="T8" fmla="*/ 0 w 12"/>
                <a:gd name="T9" fmla="*/ 4 h 20"/>
                <a:gd name="T10" fmla="*/ 0 w 12"/>
                <a:gd name="T11" fmla="*/ 4 h 20"/>
                <a:gd name="T12" fmla="*/ 0 w 12"/>
                <a:gd name="T13" fmla="*/ 8 h 20"/>
                <a:gd name="T14" fmla="*/ 0 w 12"/>
                <a:gd name="T15" fmla="*/ 12 h 20"/>
                <a:gd name="T16" fmla="*/ 2 w 12"/>
                <a:gd name="T17" fmla="*/ 16 h 20"/>
                <a:gd name="T18" fmla="*/ 4 w 12"/>
                <a:gd name="T19" fmla="*/ 18 h 20"/>
                <a:gd name="T20" fmla="*/ 4 w 12"/>
                <a:gd name="T21" fmla="*/ 18 h 20"/>
                <a:gd name="T22" fmla="*/ 6 w 12"/>
                <a:gd name="T23" fmla="*/ 20 h 20"/>
                <a:gd name="T24" fmla="*/ 6 w 12"/>
                <a:gd name="T25" fmla="*/ 20 h 20"/>
                <a:gd name="T26" fmla="*/ 8 w 12"/>
                <a:gd name="T27" fmla="*/ 18 h 20"/>
                <a:gd name="T28" fmla="*/ 8 w 12"/>
                <a:gd name="T29" fmla="*/ 18 h 20"/>
                <a:gd name="T30" fmla="*/ 10 w 12"/>
                <a:gd name="T31" fmla="*/ 18 h 20"/>
                <a:gd name="T32" fmla="*/ 12 w 12"/>
                <a:gd name="T33" fmla="*/ 14 h 20"/>
                <a:gd name="T34" fmla="*/ 12 w 12"/>
                <a:gd name="T35" fmla="*/ 14 h 20"/>
                <a:gd name="T36" fmla="*/ 8 w 12"/>
                <a:gd name="T37" fmla="*/ 16 h 20"/>
                <a:gd name="T38" fmla="*/ 8 w 12"/>
                <a:gd name="T39" fmla="*/ 16 h 20"/>
                <a:gd name="T40" fmla="*/ 8 w 12"/>
                <a:gd name="T41" fmla="*/ 16 h 20"/>
                <a:gd name="T42" fmla="*/ 8 w 12"/>
                <a:gd name="T43" fmla="*/ 16 h 20"/>
                <a:gd name="T44" fmla="*/ 4 w 12"/>
                <a:gd name="T45" fmla="*/ 14 h 20"/>
                <a:gd name="T46" fmla="*/ 4 w 12"/>
                <a:gd name="T47" fmla="*/ 14 h 20"/>
                <a:gd name="T48" fmla="*/ 2 w 12"/>
                <a:gd name="T49" fmla="*/ 10 h 20"/>
                <a:gd name="T50" fmla="*/ 2 w 12"/>
                <a:gd name="T51" fmla="*/ 10 h 20"/>
                <a:gd name="T52" fmla="*/ 6 w 12"/>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20">
                  <a:moveTo>
                    <a:pt x="6" y="0"/>
                  </a:moveTo>
                  <a:lnTo>
                    <a:pt x="6" y="0"/>
                  </a:lnTo>
                  <a:lnTo>
                    <a:pt x="6" y="0"/>
                  </a:lnTo>
                  <a:lnTo>
                    <a:pt x="6" y="0"/>
                  </a:lnTo>
                  <a:lnTo>
                    <a:pt x="0" y="4"/>
                  </a:lnTo>
                  <a:lnTo>
                    <a:pt x="0" y="4"/>
                  </a:lnTo>
                  <a:lnTo>
                    <a:pt x="0" y="8"/>
                  </a:lnTo>
                  <a:lnTo>
                    <a:pt x="0" y="12"/>
                  </a:lnTo>
                  <a:lnTo>
                    <a:pt x="2" y="16"/>
                  </a:lnTo>
                  <a:lnTo>
                    <a:pt x="4" y="18"/>
                  </a:lnTo>
                  <a:lnTo>
                    <a:pt x="4" y="18"/>
                  </a:lnTo>
                  <a:lnTo>
                    <a:pt x="6" y="20"/>
                  </a:lnTo>
                  <a:lnTo>
                    <a:pt x="6" y="20"/>
                  </a:lnTo>
                  <a:lnTo>
                    <a:pt x="8" y="18"/>
                  </a:lnTo>
                  <a:lnTo>
                    <a:pt x="8" y="18"/>
                  </a:lnTo>
                  <a:lnTo>
                    <a:pt x="10" y="18"/>
                  </a:lnTo>
                  <a:lnTo>
                    <a:pt x="12" y="14"/>
                  </a:lnTo>
                  <a:lnTo>
                    <a:pt x="12" y="14"/>
                  </a:lnTo>
                  <a:lnTo>
                    <a:pt x="8" y="16"/>
                  </a:lnTo>
                  <a:lnTo>
                    <a:pt x="8" y="16"/>
                  </a:lnTo>
                  <a:lnTo>
                    <a:pt x="8" y="16"/>
                  </a:lnTo>
                  <a:lnTo>
                    <a:pt x="8" y="16"/>
                  </a:lnTo>
                  <a:lnTo>
                    <a:pt x="4" y="14"/>
                  </a:lnTo>
                  <a:lnTo>
                    <a:pt x="4" y="14"/>
                  </a:lnTo>
                  <a:lnTo>
                    <a:pt x="2" y="10"/>
                  </a:lnTo>
                  <a:lnTo>
                    <a:pt x="2" y="10"/>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8" name="Freeform 59"/>
            <p:cNvSpPr>
              <a:spLocks/>
            </p:cNvSpPr>
            <p:nvPr/>
          </p:nvSpPr>
          <p:spPr bwMode="auto">
            <a:xfrm>
              <a:off x="220286" y="2952750"/>
              <a:ext cx="19155" cy="31750"/>
            </a:xfrm>
            <a:custGeom>
              <a:avLst/>
              <a:gdLst>
                <a:gd name="T0" fmla="*/ 6 w 12"/>
                <a:gd name="T1" fmla="*/ 0 h 20"/>
                <a:gd name="T2" fmla="*/ 6 w 12"/>
                <a:gd name="T3" fmla="*/ 0 h 20"/>
                <a:gd name="T4" fmla="*/ 6 w 12"/>
                <a:gd name="T5" fmla="*/ 0 h 20"/>
                <a:gd name="T6" fmla="*/ 6 w 12"/>
                <a:gd name="T7" fmla="*/ 0 h 20"/>
                <a:gd name="T8" fmla="*/ 0 w 12"/>
                <a:gd name="T9" fmla="*/ 4 h 20"/>
                <a:gd name="T10" fmla="*/ 0 w 12"/>
                <a:gd name="T11" fmla="*/ 4 h 20"/>
                <a:gd name="T12" fmla="*/ 0 w 12"/>
                <a:gd name="T13" fmla="*/ 8 h 20"/>
                <a:gd name="T14" fmla="*/ 0 w 12"/>
                <a:gd name="T15" fmla="*/ 12 h 20"/>
                <a:gd name="T16" fmla="*/ 2 w 12"/>
                <a:gd name="T17" fmla="*/ 16 h 20"/>
                <a:gd name="T18" fmla="*/ 4 w 12"/>
                <a:gd name="T19" fmla="*/ 18 h 20"/>
                <a:gd name="T20" fmla="*/ 4 w 12"/>
                <a:gd name="T21" fmla="*/ 18 h 20"/>
                <a:gd name="T22" fmla="*/ 6 w 12"/>
                <a:gd name="T23" fmla="*/ 20 h 20"/>
                <a:gd name="T24" fmla="*/ 6 w 12"/>
                <a:gd name="T25" fmla="*/ 20 h 20"/>
                <a:gd name="T26" fmla="*/ 8 w 12"/>
                <a:gd name="T27" fmla="*/ 18 h 20"/>
                <a:gd name="T28" fmla="*/ 8 w 12"/>
                <a:gd name="T29" fmla="*/ 18 h 20"/>
                <a:gd name="T30" fmla="*/ 10 w 12"/>
                <a:gd name="T31" fmla="*/ 18 h 20"/>
                <a:gd name="T32" fmla="*/ 12 w 12"/>
                <a:gd name="T33" fmla="*/ 14 h 20"/>
                <a:gd name="T34" fmla="*/ 12 w 12"/>
                <a:gd name="T35" fmla="*/ 14 h 20"/>
                <a:gd name="T36" fmla="*/ 8 w 12"/>
                <a:gd name="T37" fmla="*/ 16 h 20"/>
                <a:gd name="T38" fmla="*/ 8 w 12"/>
                <a:gd name="T39" fmla="*/ 16 h 20"/>
                <a:gd name="T40" fmla="*/ 8 w 12"/>
                <a:gd name="T41" fmla="*/ 16 h 20"/>
                <a:gd name="T42" fmla="*/ 8 w 12"/>
                <a:gd name="T43" fmla="*/ 16 h 20"/>
                <a:gd name="T44" fmla="*/ 4 w 12"/>
                <a:gd name="T45" fmla="*/ 14 h 20"/>
                <a:gd name="T46" fmla="*/ 4 w 12"/>
                <a:gd name="T47" fmla="*/ 14 h 20"/>
                <a:gd name="T48" fmla="*/ 2 w 12"/>
                <a:gd name="T49" fmla="*/ 10 h 20"/>
                <a:gd name="T50" fmla="*/ 2 w 12"/>
                <a:gd name="T51" fmla="*/ 10 h 20"/>
                <a:gd name="T52" fmla="*/ 6 w 12"/>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20">
                  <a:moveTo>
                    <a:pt x="6" y="0"/>
                  </a:moveTo>
                  <a:lnTo>
                    <a:pt x="6" y="0"/>
                  </a:lnTo>
                  <a:lnTo>
                    <a:pt x="6" y="0"/>
                  </a:lnTo>
                  <a:lnTo>
                    <a:pt x="6" y="0"/>
                  </a:lnTo>
                  <a:lnTo>
                    <a:pt x="0" y="4"/>
                  </a:lnTo>
                  <a:lnTo>
                    <a:pt x="0" y="4"/>
                  </a:lnTo>
                  <a:lnTo>
                    <a:pt x="0" y="8"/>
                  </a:lnTo>
                  <a:lnTo>
                    <a:pt x="0" y="12"/>
                  </a:lnTo>
                  <a:lnTo>
                    <a:pt x="2" y="16"/>
                  </a:lnTo>
                  <a:lnTo>
                    <a:pt x="4" y="18"/>
                  </a:lnTo>
                  <a:lnTo>
                    <a:pt x="4" y="18"/>
                  </a:lnTo>
                  <a:lnTo>
                    <a:pt x="6" y="20"/>
                  </a:lnTo>
                  <a:lnTo>
                    <a:pt x="6" y="20"/>
                  </a:lnTo>
                  <a:lnTo>
                    <a:pt x="8" y="18"/>
                  </a:lnTo>
                  <a:lnTo>
                    <a:pt x="8" y="18"/>
                  </a:lnTo>
                  <a:lnTo>
                    <a:pt x="10" y="18"/>
                  </a:lnTo>
                  <a:lnTo>
                    <a:pt x="12" y="14"/>
                  </a:lnTo>
                  <a:lnTo>
                    <a:pt x="12" y="14"/>
                  </a:lnTo>
                  <a:lnTo>
                    <a:pt x="8" y="16"/>
                  </a:lnTo>
                  <a:lnTo>
                    <a:pt x="8" y="16"/>
                  </a:lnTo>
                  <a:lnTo>
                    <a:pt x="8" y="16"/>
                  </a:lnTo>
                  <a:lnTo>
                    <a:pt x="8" y="16"/>
                  </a:lnTo>
                  <a:lnTo>
                    <a:pt x="4" y="14"/>
                  </a:lnTo>
                  <a:lnTo>
                    <a:pt x="4" y="14"/>
                  </a:lnTo>
                  <a:lnTo>
                    <a:pt x="2" y="10"/>
                  </a:lnTo>
                  <a:lnTo>
                    <a:pt x="2" y="1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9" name="Freeform 60"/>
            <p:cNvSpPr>
              <a:spLocks noEditPoints="1"/>
            </p:cNvSpPr>
            <p:nvPr/>
          </p:nvSpPr>
          <p:spPr bwMode="auto">
            <a:xfrm>
              <a:off x="217093" y="2952750"/>
              <a:ext cx="22348" cy="31750"/>
            </a:xfrm>
            <a:custGeom>
              <a:avLst/>
              <a:gdLst>
                <a:gd name="T0" fmla="*/ 14 w 14"/>
                <a:gd name="T1" fmla="*/ 14 h 20"/>
                <a:gd name="T2" fmla="*/ 14 w 14"/>
                <a:gd name="T3" fmla="*/ 14 h 20"/>
                <a:gd name="T4" fmla="*/ 10 w 14"/>
                <a:gd name="T5" fmla="*/ 16 h 20"/>
                <a:gd name="T6" fmla="*/ 10 w 14"/>
                <a:gd name="T7" fmla="*/ 16 h 20"/>
                <a:gd name="T8" fmla="*/ 14 w 14"/>
                <a:gd name="T9" fmla="*/ 14 h 20"/>
                <a:gd name="T10" fmla="*/ 14 w 14"/>
                <a:gd name="T11" fmla="*/ 14 h 20"/>
                <a:gd name="T12" fmla="*/ 14 w 14"/>
                <a:gd name="T13" fmla="*/ 14 h 20"/>
                <a:gd name="T14" fmla="*/ 8 w 14"/>
                <a:gd name="T15" fmla="*/ 0 h 20"/>
                <a:gd name="T16" fmla="*/ 8 w 14"/>
                <a:gd name="T17" fmla="*/ 0 h 20"/>
                <a:gd name="T18" fmla="*/ 6 w 14"/>
                <a:gd name="T19" fmla="*/ 0 h 20"/>
                <a:gd name="T20" fmla="*/ 6 w 14"/>
                <a:gd name="T21" fmla="*/ 0 h 20"/>
                <a:gd name="T22" fmla="*/ 2 w 14"/>
                <a:gd name="T23" fmla="*/ 4 h 20"/>
                <a:gd name="T24" fmla="*/ 2 w 14"/>
                <a:gd name="T25" fmla="*/ 4 h 20"/>
                <a:gd name="T26" fmla="*/ 0 w 14"/>
                <a:gd name="T27" fmla="*/ 8 h 20"/>
                <a:gd name="T28" fmla="*/ 2 w 14"/>
                <a:gd name="T29" fmla="*/ 12 h 20"/>
                <a:gd name="T30" fmla="*/ 4 w 14"/>
                <a:gd name="T31" fmla="*/ 16 h 20"/>
                <a:gd name="T32" fmla="*/ 6 w 14"/>
                <a:gd name="T33" fmla="*/ 18 h 20"/>
                <a:gd name="T34" fmla="*/ 6 w 14"/>
                <a:gd name="T35" fmla="*/ 18 h 20"/>
                <a:gd name="T36" fmla="*/ 8 w 14"/>
                <a:gd name="T37" fmla="*/ 20 h 20"/>
                <a:gd name="T38" fmla="*/ 8 w 14"/>
                <a:gd name="T39" fmla="*/ 20 h 20"/>
                <a:gd name="T40" fmla="*/ 10 w 14"/>
                <a:gd name="T41" fmla="*/ 18 h 20"/>
                <a:gd name="T42" fmla="*/ 10 w 14"/>
                <a:gd name="T43" fmla="*/ 18 h 20"/>
                <a:gd name="T44" fmla="*/ 8 w 14"/>
                <a:gd name="T45" fmla="*/ 20 h 20"/>
                <a:gd name="T46" fmla="*/ 8 w 14"/>
                <a:gd name="T47" fmla="*/ 20 h 20"/>
                <a:gd name="T48" fmla="*/ 6 w 14"/>
                <a:gd name="T49" fmla="*/ 18 h 20"/>
                <a:gd name="T50" fmla="*/ 6 w 14"/>
                <a:gd name="T51" fmla="*/ 18 h 20"/>
                <a:gd name="T52" fmla="*/ 4 w 14"/>
                <a:gd name="T53" fmla="*/ 16 h 20"/>
                <a:gd name="T54" fmla="*/ 2 w 14"/>
                <a:gd name="T55" fmla="*/ 12 h 20"/>
                <a:gd name="T56" fmla="*/ 2 w 14"/>
                <a:gd name="T57" fmla="*/ 8 h 20"/>
                <a:gd name="T58" fmla="*/ 2 w 14"/>
                <a:gd name="T59" fmla="*/ 4 h 20"/>
                <a:gd name="T60" fmla="*/ 2 w 14"/>
                <a:gd name="T61" fmla="*/ 4 h 20"/>
                <a:gd name="T62" fmla="*/ 8 w 14"/>
                <a:gd name="T63" fmla="*/ 0 h 20"/>
                <a:gd name="T64" fmla="*/ 8 w 14"/>
                <a:gd name="T65" fmla="*/ 0 h 20"/>
                <a:gd name="T66" fmla="*/ 8 w 14"/>
                <a:gd name="T67" fmla="*/ 0 h 20"/>
                <a:gd name="T68" fmla="*/ 8 w 14"/>
                <a:gd name="T69" fmla="*/ 0 h 20"/>
                <a:gd name="T70" fmla="*/ 8 w 14"/>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20">
                  <a:moveTo>
                    <a:pt x="14" y="14"/>
                  </a:moveTo>
                  <a:lnTo>
                    <a:pt x="14" y="14"/>
                  </a:lnTo>
                  <a:lnTo>
                    <a:pt x="10" y="16"/>
                  </a:lnTo>
                  <a:lnTo>
                    <a:pt x="10" y="16"/>
                  </a:lnTo>
                  <a:lnTo>
                    <a:pt x="14" y="14"/>
                  </a:lnTo>
                  <a:lnTo>
                    <a:pt x="14" y="14"/>
                  </a:lnTo>
                  <a:lnTo>
                    <a:pt x="14" y="14"/>
                  </a:lnTo>
                  <a:close/>
                  <a:moveTo>
                    <a:pt x="8" y="0"/>
                  </a:moveTo>
                  <a:lnTo>
                    <a:pt x="8" y="0"/>
                  </a:lnTo>
                  <a:lnTo>
                    <a:pt x="6" y="0"/>
                  </a:lnTo>
                  <a:lnTo>
                    <a:pt x="6" y="0"/>
                  </a:lnTo>
                  <a:lnTo>
                    <a:pt x="2" y="4"/>
                  </a:lnTo>
                  <a:lnTo>
                    <a:pt x="2" y="4"/>
                  </a:lnTo>
                  <a:lnTo>
                    <a:pt x="0" y="8"/>
                  </a:lnTo>
                  <a:lnTo>
                    <a:pt x="2" y="12"/>
                  </a:lnTo>
                  <a:lnTo>
                    <a:pt x="4" y="16"/>
                  </a:lnTo>
                  <a:lnTo>
                    <a:pt x="6" y="18"/>
                  </a:lnTo>
                  <a:lnTo>
                    <a:pt x="6" y="18"/>
                  </a:lnTo>
                  <a:lnTo>
                    <a:pt x="8" y="20"/>
                  </a:lnTo>
                  <a:lnTo>
                    <a:pt x="8" y="20"/>
                  </a:lnTo>
                  <a:lnTo>
                    <a:pt x="10" y="18"/>
                  </a:lnTo>
                  <a:lnTo>
                    <a:pt x="10" y="18"/>
                  </a:lnTo>
                  <a:lnTo>
                    <a:pt x="8" y="20"/>
                  </a:lnTo>
                  <a:lnTo>
                    <a:pt x="8" y="20"/>
                  </a:lnTo>
                  <a:lnTo>
                    <a:pt x="6" y="18"/>
                  </a:lnTo>
                  <a:lnTo>
                    <a:pt x="6" y="18"/>
                  </a:lnTo>
                  <a:lnTo>
                    <a:pt x="4" y="16"/>
                  </a:lnTo>
                  <a:lnTo>
                    <a:pt x="2" y="12"/>
                  </a:lnTo>
                  <a:lnTo>
                    <a:pt x="2" y="8"/>
                  </a:lnTo>
                  <a:lnTo>
                    <a:pt x="2" y="4"/>
                  </a:lnTo>
                  <a:lnTo>
                    <a:pt x="2" y="4"/>
                  </a:lnTo>
                  <a:lnTo>
                    <a:pt x="8" y="0"/>
                  </a:lnTo>
                  <a:lnTo>
                    <a:pt x="8" y="0"/>
                  </a:lnTo>
                  <a:lnTo>
                    <a:pt x="8" y="0"/>
                  </a:lnTo>
                  <a:lnTo>
                    <a:pt x="8" y="0"/>
                  </a:lnTo>
                  <a:lnTo>
                    <a:pt x="8"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0" name="Freeform 61"/>
            <p:cNvSpPr>
              <a:spLocks/>
            </p:cNvSpPr>
            <p:nvPr/>
          </p:nvSpPr>
          <p:spPr bwMode="auto">
            <a:xfrm>
              <a:off x="233056" y="2974975"/>
              <a:ext cx="6385" cy="3175"/>
            </a:xfrm>
            <a:custGeom>
              <a:avLst/>
              <a:gdLst>
                <a:gd name="T0" fmla="*/ 4 w 4"/>
                <a:gd name="T1" fmla="*/ 0 h 2"/>
                <a:gd name="T2" fmla="*/ 4 w 4"/>
                <a:gd name="T3" fmla="*/ 0 h 2"/>
                <a:gd name="T4" fmla="*/ 0 w 4"/>
                <a:gd name="T5" fmla="*/ 2 h 2"/>
                <a:gd name="T6" fmla="*/ 0 w 4"/>
                <a:gd name="T7" fmla="*/ 2 h 2"/>
                <a:gd name="T8" fmla="*/ 4 w 4"/>
                <a:gd name="T9" fmla="*/ 0 h 2"/>
                <a:gd name="T10" fmla="*/ 4 w 4"/>
                <a:gd name="T11" fmla="*/ 0 h 2"/>
                <a:gd name="T12" fmla="*/ 4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4" y="0"/>
                  </a:moveTo>
                  <a:lnTo>
                    <a:pt x="4" y="0"/>
                  </a:lnTo>
                  <a:lnTo>
                    <a:pt x="0" y="2"/>
                  </a:lnTo>
                  <a:lnTo>
                    <a:pt x="0" y="2"/>
                  </a:lnTo>
                  <a:lnTo>
                    <a:pt x="4" y="0"/>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1" name="Freeform 62"/>
            <p:cNvSpPr>
              <a:spLocks/>
            </p:cNvSpPr>
            <p:nvPr/>
          </p:nvSpPr>
          <p:spPr bwMode="auto">
            <a:xfrm>
              <a:off x="217093" y="2952750"/>
              <a:ext cx="15963" cy="31750"/>
            </a:xfrm>
            <a:custGeom>
              <a:avLst/>
              <a:gdLst>
                <a:gd name="T0" fmla="*/ 8 w 10"/>
                <a:gd name="T1" fmla="*/ 0 h 20"/>
                <a:gd name="T2" fmla="*/ 8 w 10"/>
                <a:gd name="T3" fmla="*/ 0 h 20"/>
                <a:gd name="T4" fmla="*/ 6 w 10"/>
                <a:gd name="T5" fmla="*/ 0 h 20"/>
                <a:gd name="T6" fmla="*/ 6 w 10"/>
                <a:gd name="T7" fmla="*/ 0 h 20"/>
                <a:gd name="T8" fmla="*/ 2 w 10"/>
                <a:gd name="T9" fmla="*/ 4 h 20"/>
                <a:gd name="T10" fmla="*/ 2 w 10"/>
                <a:gd name="T11" fmla="*/ 4 h 20"/>
                <a:gd name="T12" fmla="*/ 0 w 10"/>
                <a:gd name="T13" fmla="*/ 8 h 20"/>
                <a:gd name="T14" fmla="*/ 2 w 10"/>
                <a:gd name="T15" fmla="*/ 12 h 20"/>
                <a:gd name="T16" fmla="*/ 4 w 10"/>
                <a:gd name="T17" fmla="*/ 16 h 20"/>
                <a:gd name="T18" fmla="*/ 6 w 10"/>
                <a:gd name="T19" fmla="*/ 18 h 20"/>
                <a:gd name="T20" fmla="*/ 6 w 10"/>
                <a:gd name="T21" fmla="*/ 18 h 20"/>
                <a:gd name="T22" fmla="*/ 8 w 10"/>
                <a:gd name="T23" fmla="*/ 20 h 20"/>
                <a:gd name="T24" fmla="*/ 8 w 10"/>
                <a:gd name="T25" fmla="*/ 20 h 20"/>
                <a:gd name="T26" fmla="*/ 10 w 10"/>
                <a:gd name="T27" fmla="*/ 18 h 20"/>
                <a:gd name="T28" fmla="*/ 10 w 10"/>
                <a:gd name="T29" fmla="*/ 18 h 20"/>
                <a:gd name="T30" fmla="*/ 8 w 10"/>
                <a:gd name="T31" fmla="*/ 20 h 20"/>
                <a:gd name="T32" fmla="*/ 8 w 10"/>
                <a:gd name="T33" fmla="*/ 20 h 20"/>
                <a:gd name="T34" fmla="*/ 6 w 10"/>
                <a:gd name="T35" fmla="*/ 18 h 20"/>
                <a:gd name="T36" fmla="*/ 6 w 10"/>
                <a:gd name="T37" fmla="*/ 18 h 20"/>
                <a:gd name="T38" fmla="*/ 4 w 10"/>
                <a:gd name="T39" fmla="*/ 16 h 20"/>
                <a:gd name="T40" fmla="*/ 2 w 10"/>
                <a:gd name="T41" fmla="*/ 12 h 20"/>
                <a:gd name="T42" fmla="*/ 2 w 10"/>
                <a:gd name="T43" fmla="*/ 8 h 20"/>
                <a:gd name="T44" fmla="*/ 2 w 10"/>
                <a:gd name="T45" fmla="*/ 4 h 20"/>
                <a:gd name="T46" fmla="*/ 2 w 10"/>
                <a:gd name="T47" fmla="*/ 4 h 20"/>
                <a:gd name="T48" fmla="*/ 8 w 10"/>
                <a:gd name="T49" fmla="*/ 0 h 20"/>
                <a:gd name="T50" fmla="*/ 8 w 10"/>
                <a:gd name="T51" fmla="*/ 0 h 20"/>
                <a:gd name="T52" fmla="*/ 8 w 10"/>
                <a:gd name="T53" fmla="*/ 0 h 20"/>
                <a:gd name="T54" fmla="*/ 8 w 10"/>
                <a:gd name="T55" fmla="*/ 0 h 20"/>
                <a:gd name="T56" fmla="*/ 8 w 10"/>
                <a:gd name="T5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20">
                  <a:moveTo>
                    <a:pt x="8" y="0"/>
                  </a:moveTo>
                  <a:lnTo>
                    <a:pt x="8" y="0"/>
                  </a:lnTo>
                  <a:lnTo>
                    <a:pt x="6" y="0"/>
                  </a:lnTo>
                  <a:lnTo>
                    <a:pt x="6" y="0"/>
                  </a:lnTo>
                  <a:lnTo>
                    <a:pt x="2" y="4"/>
                  </a:lnTo>
                  <a:lnTo>
                    <a:pt x="2" y="4"/>
                  </a:lnTo>
                  <a:lnTo>
                    <a:pt x="0" y="8"/>
                  </a:lnTo>
                  <a:lnTo>
                    <a:pt x="2" y="12"/>
                  </a:lnTo>
                  <a:lnTo>
                    <a:pt x="4" y="16"/>
                  </a:lnTo>
                  <a:lnTo>
                    <a:pt x="6" y="18"/>
                  </a:lnTo>
                  <a:lnTo>
                    <a:pt x="6" y="18"/>
                  </a:lnTo>
                  <a:lnTo>
                    <a:pt x="8" y="20"/>
                  </a:lnTo>
                  <a:lnTo>
                    <a:pt x="8" y="20"/>
                  </a:lnTo>
                  <a:lnTo>
                    <a:pt x="10" y="18"/>
                  </a:lnTo>
                  <a:lnTo>
                    <a:pt x="10" y="18"/>
                  </a:lnTo>
                  <a:lnTo>
                    <a:pt x="8" y="20"/>
                  </a:lnTo>
                  <a:lnTo>
                    <a:pt x="8" y="20"/>
                  </a:lnTo>
                  <a:lnTo>
                    <a:pt x="6" y="18"/>
                  </a:lnTo>
                  <a:lnTo>
                    <a:pt x="6" y="18"/>
                  </a:lnTo>
                  <a:lnTo>
                    <a:pt x="4" y="16"/>
                  </a:lnTo>
                  <a:lnTo>
                    <a:pt x="2" y="12"/>
                  </a:lnTo>
                  <a:lnTo>
                    <a:pt x="2" y="8"/>
                  </a:lnTo>
                  <a:lnTo>
                    <a:pt x="2" y="4"/>
                  </a:lnTo>
                  <a:lnTo>
                    <a:pt x="2" y="4"/>
                  </a:lnTo>
                  <a:lnTo>
                    <a:pt x="8" y="0"/>
                  </a:lnTo>
                  <a:lnTo>
                    <a:pt x="8" y="0"/>
                  </a:lnTo>
                  <a:lnTo>
                    <a:pt x="8"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2" name="Freeform 63"/>
            <p:cNvSpPr>
              <a:spLocks noEditPoints="1"/>
            </p:cNvSpPr>
            <p:nvPr/>
          </p:nvSpPr>
          <p:spPr bwMode="auto">
            <a:xfrm>
              <a:off x="402261" y="2933700"/>
              <a:ext cx="31926" cy="22225"/>
            </a:xfrm>
            <a:custGeom>
              <a:avLst/>
              <a:gdLst>
                <a:gd name="T0" fmla="*/ 6 w 20"/>
                <a:gd name="T1" fmla="*/ 8 h 14"/>
                <a:gd name="T2" fmla="*/ 6 w 20"/>
                <a:gd name="T3" fmla="*/ 8 h 14"/>
                <a:gd name="T4" fmla="*/ 8 w 20"/>
                <a:gd name="T5" fmla="*/ 6 h 14"/>
                <a:gd name="T6" fmla="*/ 8 w 20"/>
                <a:gd name="T7" fmla="*/ 6 h 14"/>
                <a:gd name="T8" fmla="*/ 12 w 20"/>
                <a:gd name="T9" fmla="*/ 8 h 14"/>
                <a:gd name="T10" fmla="*/ 12 w 20"/>
                <a:gd name="T11" fmla="*/ 8 h 14"/>
                <a:gd name="T12" fmla="*/ 12 w 20"/>
                <a:gd name="T13" fmla="*/ 8 h 14"/>
                <a:gd name="T14" fmla="*/ 12 w 20"/>
                <a:gd name="T15" fmla="*/ 8 h 14"/>
                <a:gd name="T16" fmla="*/ 12 w 20"/>
                <a:gd name="T17" fmla="*/ 8 h 14"/>
                <a:gd name="T18" fmla="*/ 12 w 20"/>
                <a:gd name="T19" fmla="*/ 8 h 14"/>
                <a:gd name="T20" fmla="*/ 6 w 20"/>
                <a:gd name="T21" fmla="*/ 12 h 14"/>
                <a:gd name="T22" fmla="*/ 6 w 20"/>
                <a:gd name="T23" fmla="*/ 12 h 14"/>
                <a:gd name="T24" fmla="*/ 4 w 20"/>
                <a:gd name="T25" fmla="*/ 10 h 14"/>
                <a:gd name="T26" fmla="*/ 4 w 20"/>
                <a:gd name="T27" fmla="*/ 10 h 14"/>
                <a:gd name="T28" fmla="*/ 6 w 20"/>
                <a:gd name="T29" fmla="*/ 8 h 14"/>
                <a:gd name="T30" fmla="*/ 14 w 20"/>
                <a:gd name="T31" fmla="*/ 0 h 14"/>
                <a:gd name="T32" fmla="*/ 14 w 20"/>
                <a:gd name="T33" fmla="*/ 0 h 14"/>
                <a:gd name="T34" fmla="*/ 6 w 20"/>
                <a:gd name="T35" fmla="*/ 2 h 14"/>
                <a:gd name="T36" fmla="*/ 0 w 20"/>
                <a:gd name="T37" fmla="*/ 10 h 14"/>
                <a:gd name="T38" fmla="*/ 0 w 20"/>
                <a:gd name="T39" fmla="*/ 10 h 14"/>
                <a:gd name="T40" fmla="*/ 2 w 20"/>
                <a:gd name="T41" fmla="*/ 8 h 14"/>
                <a:gd name="T42" fmla="*/ 2 w 20"/>
                <a:gd name="T43" fmla="*/ 8 h 14"/>
                <a:gd name="T44" fmla="*/ 6 w 20"/>
                <a:gd name="T45" fmla="*/ 14 h 14"/>
                <a:gd name="T46" fmla="*/ 6 w 20"/>
                <a:gd name="T47" fmla="*/ 14 h 14"/>
                <a:gd name="T48" fmla="*/ 20 w 20"/>
                <a:gd name="T49" fmla="*/ 6 h 14"/>
                <a:gd name="T50" fmla="*/ 20 w 20"/>
                <a:gd name="T51" fmla="*/ 6 h 14"/>
                <a:gd name="T52" fmla="*/ 16 w 20"/>
                <a:gd name="T53" fmla="*/ 4 h 14"/>
                <a:gd name="T54" fmla="*/ 14 w 20"/>
                <a:gd name="T5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14">
                  <a:moveTo>
                    <a:pt x="6" y="8"/>
                  </a:moveTo>
                  <a:lnTo>
                    <a:pt x="6" y="8"/>
                  </a:lnTo>
                  <a:lnTo>
                    <a:pt x="8" y="6"/>
                  </a:lnTo>
                  <a:lnTo>
                    <a:pt x="8" y="6"/>
                  </a:lnTo>
                  <a:lnTo>
                    <a:pt x="12" y="8"/>
                  </a:lnTo>
                  <a:lnTo>
                    <a:pt x="12" y="8"/>
                  </a:lnTo>
                  <a:lnTo>
                    <a:pt x="12" y="8"/>
                  </a:lnTo>
                  <a:lnTo>
                    <a:pt x="12" y="8"/>
                  </a:lnTo>
                  <a:lnTo>
                    <a:pt x="12" y="8"/>
                  </a:lnTo>
                  <a:lnTo>
                    <a:pt x="12" y="8"/>
                  </a:lnTo>
                  <a:lnTo>
                    <a:pt x="6" y="12"/>
                  </a:lnTo>
                  <a:lnTo>
                    <a:pt x="6" y="12"/>
                  </a:lnTo>
                  <a:lnTo>
                    <a:pt x="4" y="10"/>
                  </a:lnTo>
                  <a:lnTo>
                    <a:pt x="4" y="10"/>
                  </a:lnTo>
                  <a:lnTo>
                    <a:pt x="6" y="8"/>
                  </a:lnTo>
                  <a:close/>
                  <a:moveTo>
                    <a:pt x="14" y="0"/>
                  </a:moveTo>
                  <a:lnTo>
                    <a:pt x="14" y="0"/>
                  </a:lnTo>
                  <a:lnTo>
                    <a:pt x="6" y="2"/>
                  </a:lnTo>
                  <a:lnTo>
                    <a:pt x="0" y="10"/>
                  </a:lnTo>
                  <a:lnTo>
                    <a:pt x="0" y="10"/>
                  </a:lnTo>
                  <a:lnTo>
                    <a:pt x="2" y="8"/>
                  </a:lnTo>
                  <a:lnTo>
                    <a:pt x="2" y="8"/>
                  </a:lnTo>
                  <a:lnTo>
                    <a:pt x="6" y="14"/>
                  </a:lnTo>
                  <a:lnTo>
                    <a:pt x="6" y="14"/>
                  </a:lnTo>
                  <a:lnTo>
                    <a:pt x="20" y="6"/>
                  </a:lnTo>
                  <a:lnTo>
                    <a:pt x="20" y="6"/>
                  </a:lnTo>
                  <a:lnTo>
                    <a:pt x="16" y="4"/>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3" name="Freeform 64"/>
            <p:cNvSpPr>
              <a:spLocks/>
            </p:cNvSpPr>
            <p:nvPr/>
          </p:nvSpPr>
          <p:spPr bwMode="auto">
            <a:xfrm>
              <a:off x="408646" y="2943225"/>
              <a:ext cx="12770" cy="9525"/>
            </a:xfrm>
            <a:custGeom>
              <a:avLst/>
              <a:gdLst>
                <a:gd name="T0" fmla="*/ 2 w 8"/>
                <a:gd name="T1" fmla="*/ 2 h 6"/>
                <a:gd name="T2" fmla="*/ 2 w 8"/>
                <a:gd name="T3" fmla="*/ 2 h 6"/>
                <a:gd name="T4" fmla="*/ 4 w 8"/>
                <a:gd name="T5" fmla="*/ 0 h 6"/>
                <a:gd name="T6" fmla="*/ 4 w 8"/>
                <a:gd name="T7" fmla="*/ 0 h 6"/>
                <a:gd name="T8" fmla="*/ 8 w 8"/>
                <a:gd name="T9" fmla="*/ 2 h 6"/>
                <a:gd name="T10" fmla="*/ 8 w 8"/>
                <a:gd name="T11" fmla="*/ 2 h 6"/>
                <a:gd name="T12" fmla="*/ 8 w 8"/>
                <a:gd name="T13" fmla="*/ 2 h 6"/>
                <a:gd name="T14" fmla="*/ 8 w 8"/>
                <a:gd name="T15" fmla="*/ 2 h 6"/>
                <a:gd name="T16" fmla="*/ 8 w 8"/>
                <a:gd name="T17" fmla="*/ 2 h 6"/>
                <a:gd name="T18" fmla="*/ 8 w 8"/>
                <a:gd name="T19" fmla="*/ 2 h 6"/>
                <a:gd name="T20" fmla="*/ 2 w 8"/>
                <a:gd name="T21" fmla="*/ 6 h 6"/>
                <a:gd name="T22" fmla="*/ 2 w 8"/>
                <a:gd name="T23" fmla="*/ 6 h 6"/>
                <a:gd name="T24" fmla="*/ 0 w 8"/>
                <a:gd name="T25" fmla="*/ 4 h 6"/>
                <a:gd name="T26" fmla="*/ 0 w 8"/>
                <a:gd name="T27" fmla="*/ 4 h 6"/>
                <a:gd name="T28" fmla="*/ 2 w 8"/>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6">
                  <a:moveTo>
                    <a:pt x="2" y="2"/>
                  </a:moveTo>
                  <a:lnTo>
                    <a:pt x="2" y="2"/>
                  </a:lnTo>
                  <a:lnTo>
                    <a:pt x="4" y="0"/>
                  </a:lnTo>
                  <a:lnTo>
                    <a:pt x="4" y="0"/>
                  </a:lnTo>
                  <a:lnTo>
                    <a:pt x="8" y="2"/>
                  </a:lnTo>
                  <a:lnTo>
                    <a:pt x="8" y="2"/>
                  </a:lnTo>
                  <a:lnTo>
                    <a:pt x="8" y="2"/>
                  </a:lnTo>
                  <a:lnTo>
                    <a:pt x="8" y="2"/>
                  </a:lnTo>
                  <a:lnTo>
                    <a:pt x="8" y="2"/>
                  </a:lnTo>
                  <a:lnTo>
                    <a:pt x="8" y="2"/>
                  </a:lnTo>
                  <a:lnTo>
                    <a:pt x="2" y="6"/>
                  </a:lnTo>
                  <a:lnTo>
                    <a:pt x="2" y="6"/>
                  </a:lnTo>
                  <a:lnTo>
                    <a:pt x="0" y="4"/>
                  </a:lnTo>
                  <a:lnTo>
                    <a:pt x="0" y="4"/>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4" name="Freeform 65"/>
            <p:cNvSpPr>
              <a:spLocks/>
            </p:cNvSpPr>
            <p:nvPr/>
          </p:nvSpPr>
          <p:spPr bwMode="auto">
            <a:xfrm>
              <a:off x="402261" y="2933700"/>
              <a:ext cx="31926" cy="22225"/>
            </a:xfrm>
            <a:custGeom>
              <a:avLst/>
              <a:gdLst>
                <a:gd name="T0" fmla="*/ 14 w 20"/>
                <a:gd name="T1" fmla="*/ 0 h 14"/>
                <a:gd name="T2" fmla="*/ 14 w 20"/>
                <a:gd name="T3" fmla="*/ 0 h 14"/>
                <a:gd name="T4" fmla="*/ 6 w 20"/>
                <a:gd name="T5" fmla="*/ 2 h 14"/>
                <a:gd name="T6" fmla="*/ 0 w 20"/>
                <a:gd name="T7" fmla="*/ 10 h 14"/>
                <a:gd name="T8" fmla="*/ 0 w 20"/>
                <a:gd name="T9" fmla="*/ 10 h 14"/>
                <a:gd name="T10" fmla="*/ 2 w 20"/>
                <a:gd name="T11" fmla="*/ 8 h 14"/>
                <a:gd name="T12" fmla="*/ 2 w 20"/>
                <a:gd name="T13" fmla="*/ 8 h 14"/>
                <a:gd name="T14" fmla="*/ 6 w 20"/>
                <a:gd name="T15" fmla="*/ 14 h 14"/>
                <a:gd name="T16" fmla="*/ 6 w 20"/>
                <a:gd name="T17" fmla="*/ 14 h 14"/>
                <a:gd name="T18" fmla="*/ 20 w 20"/>
                <a:gd name="T19" fmla="*/ 6 h 14"/>
                <a:gd name="T20" fmla="*/ 20 w 20"/>
                <a:gd name="T21" fmla="*/ 6 h 14"/>
                <a:gd name="T22" fmla="*/ 16 w 20"/>
                <a:gd name="T23" fmla="*/ 4 h 14"/>
                <a:gd name="T24" fmla="*/ 14 w 20"/>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14" y="0"/>
                  </a:moveTo>
                  <a:lnTo>
                    <a:pt x="14" y="0"/>
                  </a:lnTo>
                  <a:lnTo>
                    <a:pt x="6" y="2"/>
                  </a:lnTo>
                  <a:lnTo>
                    <a:pt x="0" y="10"/>
                  </a:lnTo>
                  <a:lnTo>
                    <a:pt x="0" y="10"/>
                  </a:lnTo>
                  <a:lnTo>
                    <a:pt x="2" y="8"/>
                  </a:lnTo>
                  <a:lnTo>
                    <a:pt x="2" y="8"/>
                  </a:lnTo>
                  <a:lnTo>
                    <a:pt x="6" y="14"/>
                  </a:lnTo>
                  <a:lnTo>
                    <a:pt x="6" y="14"/>
                  </a:lnTo>
                  <a:lnTo>
                    <a:pt x="20" y="6"/>
                  </a:lnTo>
                  <a:lnTo>
                    <a:pt x="20" y="6"/>
                  </a:lnTo>
                  <a:lnTo>
                    <a:pt x="16" y="4"/>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5" name="Freeform 66"/>
            <p:cNvSpPr>
              <a:spLocks/>
            </p:cNvSpPr>
            <p:nvPr/>
          </p:nvSpPr>
          <p:spPr bwMode="auto">
            <a:xfrm>
              <a:off x="325640" y="2917825"/>
              <a:ext cx="35118" cy="28575"/>
            </a:xfrm>
            <a:custGeom>
              <a:avLst/>
              <a:gdLst>
                <a:gd name="T0" fmla="*/ 18 w 22"/>
                <a:gd name="T1" fmla="*/ 0 h 18"/>
                <a:gd name="T2" fmla="*/ 18 w 22"/>
                <a:gd name="T3" fmla="*/ 0 h 18"/>
                <a:gd name="T4" fmla="*/ 10 w 22"/>
                <a:gd name="T5" fmla="*/ 0 h 18"/>
                <a:gd name="T6" fmla="*/ 6 w 22"/>
                <a:gd name="T7" fmla="*/ 4 h 18"/>
                <a:gd name="T8" fmla="*/ 2 w 22"/>
                <a:gd name="T9" fmla="*/ 10 h 18"/>
                <a:gd name="T10" fmla="*/ 0 w 22"/>
                <a:gd name="T11" fmla="*/ 18 h 18"/>
                <a:gd name="T12" fmla="*/ 0 w 22"/>
                <a:gd name="T13" fmla="*/ 18 h 18"/>
                <a:gd name="T14" fmla="*/ 8 w 22"/>
                <a:gd name="T15" fmla="*/ 6 h 18"/>
                <a:gd name="T16" fmla="*/ 8 w 22"/>
                <a:gd name="T17" fmla="*/ 6 h 18"/>
                <a:gd name="T18" fmla="*/ 8 w 22"/>
                <a:gd name="T19" fmla="*/ 6 h 18"/>
                <a:gd name="T20" fmla="*/ 10 w 22"/>
                <a:gd name="T21" fmla="*/ 10 h 18"/>
                <a:gd name="T22" fmla="*/ 10 w 22"/>
                <a:gd name="T23" fmla="*/ 10 h 18"/>
                <a:gd name="T24" fmla="*/ 14 w 22"/>
                <a:gd name="T25" fmla="*/ 4 h 18"/>
                <a:gd name="T26" fmla="*/ 18 w 22"/>
                <a:gd name="T27" fmla="*/ 0 h 18"/>
                <a:gd name="T28" fmla="*/ 22 w 22"/>
                <a:gd name="T29" fmla="*/ 0 h 18"/>
                <a:gd name="T30" fmla="*/ 22 w 22"/>
                <a:gd name="T31" fmla="*/ 0 h 18"/>
                <a:gd name="T32" fmla="*/ 18 w 22"/>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8">
                  <a:moveTo>
                    <a:pt x="18" y="0"/>
                  </a:moveTo>
                  <a:lnTo>
                    <a:pt x="18" y="0"/>
                  </a:lnTo>
                  <a:lnTo>
                    <a:pt x="10" y="0"/>
                  </a:lnTo>
                  <a:lnTo>
                    <a:pt x="6" y="4"/>
                  </a:lnTo>
                  <a:lnTo>
                    <a:pt x="2" y="10"/>
                  </a:lnTo>
                  <a:lnTo>
                    <a:pt x="0" y="18"/>
                  </a:lnTo>
                  <a:lnTo>
                    <a:pt x="0" y="18"/>
                  </a:lnTo>
                  <a:lnTo>
                    <a:pt x="8" y="6"/>
                  </a:lnTo>
                  <a:lnTo>
                    <a:pt x="8" y="6"/>
                  </a:lnTo>
                  <a:lnTo>
                    <a:pt x="8" y="6"/>
                  </a:lnTo>
                  <a:lnTo>
                    <a:pt x="10" y="10"/>
                  </a:lnTo>
                  <a:lnTo>
                    <a:pt x="10" y="10"/>
                  </a:lnTo>
                  <a:lnTo>
                    <a:pt x="14" y="4"/>
                  </a:lnTo>
                  <a:lnTo>
                    <a:pt x="18" y="0"/>
                  </a:lnTo>
                  <a:lnTo>
                    <a:pt x="22" y="0"/>
                  </a:lnTo>
                  <a:lnTo>
                    <a:pt x="22" y="0"/>
                  </a:lnTo>
                  <a:lnTo>
                    <a:pt x="1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6" name="Freeform 67"/>
            <p:cNvSpPr>
              <a:spLocks/>
            </p:cNvSpPr>
            <p:nvPr/>
          </p:nvSpPr>
          <p:spPr bwMode="auto">
            <a:xfrm>
              <a:off x="325640" y="2917825"/>
              <a:ext cx="35118" cy="28575"/>
            </a:xfrm>
            <a:custGeom>
              <a:avLst/>
              <a:gdLst>
                <a:gd name="T0" fmla="*/ 18 w 22"/>
                <a:gd name="T1" fmla="*/ 0 h 18"/>
                <a:gd name="T2" fmla="*/ 18 w 22"/>
                <a:gd name="T3" fmla="*/ 0 h 18"/>
                <a:gd name="T4" fmla="*/ 10 w 22"/>
                <a:gd name="T5" fmla="*/ 0 h 18"/>
                <a:gd name="T6" fmla="*/ 6 w 22"/>
                <a:gd name="T7" fmla="*/ 4 h 18"/>
                <a:gd name="T8" fmla="*/ 2 w 22"/>
                <a:gd name="T9" fmla="*/ 10 h 18"/>
                <a:gd name="T10" fmla="*/ 0 w 22"/>
                <a:gd name="T11" fmla="*/ 18 h 18"/>
                <a:gd name="T12" fmla="*/ 0 w 22"/>
                <a:gd name="T13" fmla="*/ 18 h 18"/>
                <a:gd name="T14" fmla="*/ 8 w 22"/>
                <a:gd name="T15" fmla="*/ 6 h 18"/>
                <a:gd name="T16" fmla="*/ 8 w 22"/>
                <a:gd name="T17" fmla="*/ 6 h 18"/>
                <a:gd name="T18" fmla="*/ 8 w 22"/>
                <a:gd name="T19" fmla="*/ 6 h 18"/>
                <a:gd name="T20" fmla="*/ 10 w 22"/>
                <a:gd name="T21" fmla="*/ 10 h 18"/>
                <a:gd name="T22" fmla="*/ 10 w 22"/>
                <a:gd name="T23" fmla="*/ 10 h 18"/>
                <a:gd name="T24" fmla="*/ 14 w 22"/>
                <a:gd name="T25" fmla="*/ 4 h 18"/>
                <a:gd name="T26" fmla="*/ 18 w 22"/>
                <a:gd name="T27" fmla="*/ 0 h 18"/>
                <a:gd name="T28" fmla="*/ 22 w 22"/>
                <a:gd name="T29" fmla="*/ 0 h 18"/>
                <a:gd name="T30" fmla="*/ 22 w 22"/>
                <a:gd name="T31" fmla="*/ 0 h 18"/>
                <a:gd name="T32" fmla="*/ 18 w 22"/>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8">
                  <a:moveTo>
                    <a:pt x="18" y="0"/>
                  </a:moveTo>
                  <a:lnTo>
                    <a:pt x="18" y="0"/>
                  </a:lnTo>
                  <a:lnTo>
                    <a:pt x="10" y="0"/>
                  </a:lnTo>
                  <a:lnTo>
                    <a:pt x="6" y="4"/>
                  </a:lnTo>
                  <a:lnTo>
                    <a:pt x="2" y="10"/>
                  </a:lnTo>
                  <a:lnTo>
                    <a:pt x="0" y="18"/>
                  </a:lnTo>
                  <a:lnTo>
                    <a:pt x="0" y="18"/>
                  </a:lnTo>
                  <a:lnTo>
                    <a:pt x="8" y="6"/>
                  </a:lnTo>
                  <a:lnTo>
                    <a:pt x="8" y="6"/>
                  </a:lnTo>
                  <a:lnTo>
                    <a:pt x="8" y="6"/>
                  </a:lnTo>
                  <a:lnTo>
                    <a:pt x="10" y="10"/>
                  </a:lnTo>
                  <a:lnTo>
                    <a:pt x="10" y="10"/>
                  </a:lnTo>
                  <a:lnTo>
                    <a:pt x="14" y="4"/>
                  </a:lnTo>
                  <a:lnTo>
                    <a:pt x="18" y="0"/>
                  </a:lnTo>
                  <a:lnTo>
                    <a:pt x="22" y="0"/>
                  </a:lnTo>
                  <a:lnTo>
                    <a:pt x="22" y="0"/>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7" name="Freeform 68"/>
            <p:cNvSpPr>
              <a:spLocks/>
            </p:cNvSpPr>
            <p:nvPr/>
          </p:nvSpPr>
          <p:spPr bwMode="auto">
            <a:xfrm>
              <a:off x="478882" y="2921000"/>
              <a:ext cx="19155" cy="12700"/>
            </a:xfrm>
            <a:custGeom>
              <a:avLst/>
              <a:gdLst>
                <a:gd name="T0" fmla="*/ 12 w 12"/>
                <a:gd name="T1" fmla="*/ 0 h 8"/>
                <a:gd name="T2" fmla="*/ 12 w 12"/>
                <a:gd name="T3" fmla="*/ 0 h 8"/>
                <a:gd name="T4" fmla="*/ 0 w 12"/>
                <a:gd name="T5" fmla="*/ 8 h 8"/>
                <a:gd name="T6" fmla="*/ 0 w 12"/>
                <a:gd name="T7" fmla="*/ 8 h 8"/>
                <a:gd name="T8" fmla="*/ 2 w 12"/>
                <a:gd name="T9" fmla="*/ 8 h 8"/>
                <a:gd name="T10" fmla="*/ 2 w 12"/>
                <a:gd name="T11" fmla="*/ 8 h 8"/>
                <a:gd name="T12" fmla="*/ 8 w 12"/>
                <a:gd name="T13" fmla="*/ 6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8"/>
                  </a:lnTo>
                  <a:lnTo>
                    <a:pt x="0" y="8"/>
                  </a:lnTo>
                  <a:lnTo>
                    <a:pt x="2" y="8"/>
                  </a:lnTo>
                  <a:lnTo>
                    <a:pt x="2" y="8"/>
                  </a:lnTo>
                  <a:lnTo>
                    <a:pt x="8" y="6"/>
                  </a:lnTo>
                  <a:lnTo>
                    <a:pt x="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8" name="Freeform 69"/>
            <p:cNvSpPr>
              <a:spLocks/>
            </p:cNvSpPr>
            <p:nvPr/>
          </p:nvSpPr>
          <p:spPr bwMode="auto">
            <a:xfrm>
              <a:off x="478882" y="2921000"/>
              <a:ext cx="19155" cy="12700"/>
            </a:xfrm>
            <a:custGeom>
              <a:avLst/>
              <a:gdLst>
                <a:gd name="T0" fmla="*/ 12 w 12"/>
                <a:gd name="T1" fmla="*/ 0 h 8"/>
                <a:gd name="T2" fmla="*/ 12 w 12"/>
                <a:gd name="T3" fmla="*/ 0 h 8"/>
                <a:gd name="T4" fmla="*/ 0 w 12"/>
                <a:gd name="T5" fmla="*/ 8 h 8"/>
                <a:gd name="T6" fmla="*/ 0 w 12"/>
                <a:gd name="T7" fmla="*/ 8 h 8"/>
                <a:gd name="T8" fmla="*/ 2 w 12"/>
                <a:gd name="T9" fmla="*/ 8 h 8"/>
                <a:gd name="T10" fmla="*/ 2 w 12"/>
                <a:gd name="T11" fmla="*/ 8 h 8"/>
                <a:gd name="T12" fmla="*/ 8 w 12"/>
                <a:gd name="T13" fmla="*/ 6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8"/>
                  </a:lnTo>
                  <a:lnTo>
                    <a:pt x="0" y="8"/>
                  </a:lnTo>
                  <a:lnTo>
                    <a:pt x="2" y="8"/>
                  </a:lnTo>
                  <a:lnTo>
                    <a:pt x="2" y="8"/>
                  </a:lnTo>
                  <a:lnTo>
                    <a:pt x="8" y="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9" name="Freeform 70"/>
            <p:cNvSpPr>
              <a:spLocks/>
            </p:cNvSpPr>
            <p:nvPr/>
          </p:nvSpPr>
          <p:spPr bwMode="auto">
            <a:xfrm>
              <a:off x="392683" y="2917825"/>
              <a:ext cx="9578" cy="9525"/>
            </a:xfrm>
            <a:custGeom>
              <a:avLst/>
              <a:gdLst>
                <a:gd name="T0" fmla="*/ 6 w 6"/>
                <a:gd name="T1" fmla="*/ 0 h 6"/>
                <a:gd name="T2" fmla="*/ 6 w 6"/>
                <a:gd name="T3" fmla="*/ 0 h 6"/>
                <a:gd name="T4" fmla="*/ 0 w 6"/>
                <a:gd name="T5" fmla="*/ 2 h 6"/>
                <a:gd name="T6" fmla="*/ 0 w 6"/>
                <a:gd name="T7" fmla="*/ 4 h 6"/>
                <a:gd name="T8" fmla="*/ 0 w 6"/>
                <a:gd name="T9" fmla="*/ 6 h 6"/>
                <a:gd name="T10" fmla="*/ 0 w 6"/>
                <a:gd name="T11" fmla="*/ 6 h 6"/>
                <a:gd name="T12" fmla="*/ 6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0"/>
                  </a:moveTo>
                  <a:lnTo>
                    <a:pt x="6" y="0"/>
                  </a:lnTo>
                  <a:lnTo>
                    <a:pt x="0" y="2"/>
                  </a:lnTo>
                  <a:lnTo>
                    <a:pt x="0" y="4"/>
                  </a:lnTo>
                  <a:lnTo>
                    <a:pt x="0" y="6"/>
                  </a:lnTo>
                  <a:lnTo>
                    <a:pt x="0" y="6"/>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0" name="Freeform 71"/>
            <p:cNvSpPr>
              <a:spLocks/>
            </p:cNvSpPr>
            <p:nvPr/>
          </p:nvSpPr>
          <p:spPr bwMode="auto">
            <a:xfrm>
              <a:off x="392683" y="2917825"/>
              <a:ext cx="9578" cy="9525"/>
            </a:xfrm>
            <a:custGeom>
              <a:avLst/>
              <a:gdLst>
                <a:gd name="T0" fmla="*/ 6 w 6"/>
                <a:gd name="T1" fmla="*/ 0 h 6"/>
                <a:gd name="T2" fmla="*/ 6 w 6"/>
                <a:gd name="T3" fmla="*/ 0 h 6"/>
                <a:gd name="T4" fmla="*/ 0 w 6"/>
                <a:gd name="T5" fmla="*/ 2 h 6"/>
                <a:gd name="T6" fmla="*/ 0 w 6"/>
                <a:gd name="T7" fmla="*/ 4 h 6"/>
                <a:gd name="T8" fmla="*/ 0 w 6"/>
                <a:gd name="T9" fmla="*/ 6 h 6"/>
                <a:gd name="T10" fmla="*/ 0 w 6"/>
                <a:gd name="T11" fmla="*/ 6 h 6"/>
                <a:gd name="T12" fmla="*/ 6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0"/>
                  </a:moveTo>
                  <a:lnTo>
                    <a:pt x="6" y="0"/>
                  </a:lnTo>
                  <a:lnTo>
                    <a:pt x="0" y="2"/>
                  </a:lnTo>
                  <a:lnTo>
                    <a:pt x="0" y="4"/>
                  </a:lnTo>
                  <a:lnTo>
                    <a:pt x="0" y="6"/>
                  </a:lnTo>
                  <a:lnTo>
                    <a:pt x="0" y="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1" name="Freeform 72"/>
            <p:cNvSpPr>
              <a:spLocks/>
            </p:cNvSpPr>
            <p:nvPr/>
          </p:nvSpPr>
          <p:spPr bwMode="auto">
            <a:xfrm>
              <a:off x="415031" y="2997200"/>
              <a:ext cx="9578" cy="3175"/>
            </a:xfrm>
            <a:custGeom>
              <a:avLst/>
              <a:gdLst>
                <a:gd name="T0" fmla="*/ 6 w 6"/>
                <a:gd name="T1" fmla="*/ 0 h 2"/>
                <a:gd name="T2" fmla="*/ 6 w 6"/>
                <a:gd name="T3" fmla="*/ 0 h 2"/>
                <a:gd name="T4" fmla="*/ 2 w 6"/>
                <a:gd name="T5" fmla="*/ 0 h 2"/>
                <a:gd name="T6" fmla="*/ 0 w 6"/>
                <a:gd name="T7" fmla="*/ 2 h 2"/>
                <a:gd name="T8" fmla="*/ 0 w 6"/>
                <a:gd name="T9" fmla="*/ 2 h 2"/>
                <a:gd name="T10" fmla="*/ 6 w 6"/>
                <a:gd name="T11" fmla="*/ 0 h 2"/>
              </a:gdLst>
              <a:ahLst/>
              <a:cxnLst>
                <a:cxn ang="0">
                  <a:pos x="T0" y="T1"/>
                </a:cxn>
                <a:cxn ang="0">
                  <a:pos x="T2" y="T3"/>
                </a:cxn>
                <a:cxn ang="0">
                  <a:pos x="T4" y="T5"/>
                </a:cxn>
                <a:cxn ang="0">
                  <a:pos x="T6" y="T7"/>
                </a:cxn>
                <a:cxn ang="0">
                  <a:pos x="T8" y="T9"/>
                </a:cxn>
                <a:cxn ang="0">
                  <a:pos x="T10" y="T11"/>
                </a:cxn>
              </a:cxnLst>
              <a:rect l="0" t="0" r="r" b="b"/>
              <a:pathLst>
                <a:path w="6" h="2">
                  <a:moveTo>
                    <a:pt x="6" y="0"/>
                  </a:moveTo>
                  <a:lnTo>
                    <a:pt x="6" y="0"/>
                  </a:lnTo>
                  <a:lnTo>
                    <a:pt x="2" y="0"/>
                  </a:lnTo>
                  <a:lnTo>
                    <a:pt x="0" y="2"/>
                  </a:lnTo>
                  <a:lnTo>
                    <a:pt x="0" y="2"/>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2" name="Freeform 73"/>
            <p:cNvSpPr>
              <a:spLocks/>
            </p:cNvSpPr>
            <p:nvPr/>
          </p:nvSpPr>
          <p:spPr bwMode="auto">
            <a:xfrm>
              <a:off x="415031" y="2997200"/>
              <a:ext cx="9578" cy="3175"/>
            </a:xfrm>
            <a:custGeom>
              <a:avLst/>
              <a:gdLst>
                <a:gd name="T0" fmla="*/ 6 w 6"/>
                <a:gd name="T1" fmla="*/ 0 h 2"/>
                <a:gd name="T2" fmla="*/ 6 w 6"/>
                <a:gd name="T3" fmla="*/ 0 h 2"/>
                <a:gd name="T4" fmla="*/ 2 w 6"/>
                <a:gd name="T5" fmla="*/ 0 h 2"/>
                <a:gd name="T6" fmla="*/ 0 w 6"/>
                <a:gd name="T7" fmla="*/ 2 h 2"/>
                <a:gd name="T8" fmla="*/ 0 w 6"/>
                <a:gd name="T9" fmla="*/ 2 h 2"/>
                <a:gd name="T10" fmla="*/ 6 w 6"/>
                <a:gd name="T11" fmla="*/ 0 h 2"/>
              </a:gdLst>
              <a:ahLst/>
              <a:cxnLst>
                <a:cxn ang="0">
                  <a:pos x="T0" y="T1"/>
                </a:cxn>
                <a:cxn ang="0">
                  <a:pos x="T2" y="T3"/>
                </a:cxn>
                <a:cxn ang="0">
                  <a:pos x="T4" y="T5"/>
                </a:cxn>
                <a:cxn ang="0">
                  <a:pos x="T6" y="T7"/>
                </a:cxn>
                <a:cxn ang="0">
                  <a:pos x="T8" y="T9"/>
                </a:cxn>
                <a:cxn ang="0">
                  <a:pos x="T10" y="T11"/>
                </a:cxn>
              </a:cxnLst>
              <a:rect l="0" t="0" r="r" b="b"/>
              <a:pathLst>
                <a:path w="6" h="2">
                  <a:moveTo>
                    <a:pt x="6" y="0"/>
                  </a:moveTo>
                  <a:lnTo>
                    <a:pt x="6" y="0"/>
                  </a:lnTo>
                  <a:lnTo>
                    <a:pt x="2" y="0"/>
                  </a:lnTo>
                  <a:lnTo>
                    <a:pt x="0" y="2"/>
                  </a:lnTo>
                  <a:lnTo>
                    <a:pt x="0"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3" name="Freeform 74"/>
            <p:cNvSpPr>
              <a:spLocks/>
            </p:cNvSpPr>
            <p:nvPr/>
          </p:nvSpPr>
          <p:spPr bwMode="auto">
            <a:xfrm>
              <a:off x="411839" y="2946400"/>
              <a:ext cx="9578" cy="6350"/>
            </a:xfrm>
            <a:custGeom>
              <a:avLst/>
              <a:gdLst>
                <a:gd name="T0" fmla="*/ 2 w 6"/>
                <a:gd name="T1" fmla="*/ 0 h 4"/>
                <a:gd name="T2" fmla="*/ 2 w 6"/>
                <a:gd name="T3" fmla="*/ 0 h 4"/>
                <a:gd name="T4" fmla="*/ 0 w 6"/>
                <a:gd name="T5" fmla="*/ 0 h 4"/>
                <a:gd name="T6" fmla="*/ 0 w 6"/>
                <a:gd name="T7" fmla="*/ 0 h 4"/>
                <a:gd name="T8" fmla="*/ 0 w 6"/>
                <a:gd name="T9" fmla="*/ 2 h 4"/>
                <a:gd name="T10" fmla="*/ 0 w 6"/>
                <a:gd name="T11" fmla="*/ 2 h 4"/>
                <a:gd name="T12" fmla="*/ 0 w 6"/>
                <a:gd name="T13" fmla="*/ 4 h 4"/>
                <a:gd name="T14" fmla="*/ 0 w 6"/>
                <a:gd name="T15" fmla="*/ 4 h 4"/>
                <a:gd name="T16" fmla="*/ 6 w 6"/>
                <a:gd name="T17" fmla="*/ 0 h 4"/>
                <a:gd name="T18" fmla="*/ 6 w 6"/>
                <a:gd name="T19" fmla="*/ 0 h 4"/>
                <a:gd name="T20" fmla="*/ 2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0"/>
                  </a:moveTo>
                  <a:lnTo>
                    <a:pt x="2" y="0"/>
                  </a:lnTo>
                  <a:lnTo>
                    <a:pt x="0" y="0"/>
                  </a:lnTo>
                  <a:lnTo>
                    <a:pt x="0" y="0"/>
                  </a:lnTo>
                  <a:lnTo>
                    <a:pt x="0" y="2"/>
                  </a:lnTo>
                  <a:lnTo>
                    <a:pt x="0" y="2"/>
                  </a:lnTo>
                  <a:lnTo>
                    <a:pt x="0" y="4"/>
                  </a:lnTo>
                  <a:lnTo>
                    <a:pt x="0" y="4"/>
                  </a:lnTo>
                  <a:lnTo>
                    <a:pt x="6" y="0"/>
                  </a:lnTo>
                  <a:lnTo>
                    <a:pt x="6" y="0"/>
                  </a:lnTo>
                  <a:lnTo>
                    <a:pt x="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4" name="Freeform 75"/>
            <p:cNvSpPr>
              <a:spLocks/>
            </p:cNvSpPr>
            <p:nvPr/>
          </p:nvSpPr>
          <p:spPr bwMode="auto">
            <a:xfrm>
              <a:off x="411839" y="2946400"/>
              <a:ext cx="9578" cy="6350"/>
            </a:xfrm>
            <a:custGeom>
              <a:avLst/>
              <a:gdLst>
                <a:gd name="T0" fmla="*/ 2 w 6"/>
                <a:gd name="T1" fmla="*/ 0 h 4"/>
                <a:gd name="T2" fmla="*/ 2 w 6"/>
                <a:gd name="T3" fmla="*/ 0 h 4"/>
                <a:gd name="T4" fmla="*/ 0 w 6"/>
                <a:gd name="T5" fmla="*/ 0 h 4"/>
                <a:gd name="T6" fmla="*/ 0 w 6"/>
                <a:gd name="T7" fmla="*/ 0 h 4"/>
                <a:gd name="T8" fmla="*/ 0 w 6"/>
                <a:gd name="T9" fmla="*/ 2 h 4"/>
                <a:gd name="T10" fmla="*/ 0 w 6"/>
                <a:gd name="T11" fmla="*/ 2 h 4"/>
                <a:gd name="T12" fmla="*/ 0 w 6"/>
                <a:gd name="T13" fmla="*/ 4 h 4"/>
                <a:gd name="T14" fmla="*/ 0 w 6"/>
                <a:gd name="T15" fmla="*/ 4 h 4"/>
                <a:gd name="T16" fmla="*/ 6 w 6"/>
                <a:gd name="T17" fmla="*/ 0 h 4"/>
                <a:gd name="T18" fmla="*/ 6 w 6"/>
                <a:gd name="T19" fmla="*/ 0 h 4"/>
                <a:gd name="T20" fmla="*/ 2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0"/>
                  </a:moveTo>
                  <a:lnTo>
                    <a:pt x="2" y="0"/>
                  </a:lnTo>
                  <a:lnTo>
                    <a:pt x="0" y="0"/>
                  </a:lnTo>
                  <a:lnTo>
                    <a:pt x="0" y="0"/>
                  </a:lnTo>
                  <a:lnTo>
                    <a:pt x="0" y="2"/>
                  </a:lnTo>
                  <a:lnTo>
                    <a:pt x="0" y="2"/>
                  </a:lnTo>
                  <a:lnTo>
                    <a:pt x="0" y="4"/>
                  </a:lnTo>
                  <a:lnTo>
                    <a:pt x="0" y="4"/>
                  </a:lnTo>
                  <a:lnTo>
                    <a:pt x="6" y="0"/>
                  </a:lnTo>
                  <a:lnTo>
                    <a:pt x="6"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5" name="Freeform 76"/>
            <p:cNvSpPr>
              <a:spLocks/>
            </p:cNvSpPr>
            <p:nvPr/>
          </p:nvSpPr>
          <p:spPr bwMode="auto">
            <a:xfrm>
              <a:off x="408646" y="2946400"/>
              <a:ext cx="12770" cy="6350"/>
            </a:xfrm>
            <a:custGeom>
              <a:avLst/>
              <a:gdLst>
                <a:gd name="T0" fmla="*/ 2 w 8"/>
                <a:gd name="T1" fmla="*/ 0 h 4"/>
                <a:gd name="T2" fmla="*/ 2 w 8"/>
                <a:gd name="T3" fmla="*/ 0 h 4"/>
                <a:gd name="T4" fmla="*/ 0 w 8"/>
                <a:gd name="T5" fmla="*/ 2 h 4"/>
                <a:gd name="T6" fmla="*/ 0 w 8"/>
                <a:gd name="T7" fmla="*/ 2 h 4"/>
                <a:gd name="T8" fmla="*/ 2 w 8"/>
                <a:gd name="T9" fmla="*/ 4 h 4"/>
                <a:gd name="T10" fmla="*/ 2 w 8"/>
                <a:gd name="T11" fmla="*/ 4 h 4"/>
                <a:gd name="T12" fmla="*/ 8 w 8"/>
                <a:gd name="T13" fmla="*/ 0 h 4"/>
                <a:gd name="T14" fmla="*/ 8 w 8"/>
                <a:gd name="T15" fmla="*/ 0 h 4"/>
                <a:gd name="T16" fmla="*/ 8 w 8"/>
                <a:gd name="T17" fmla="*/ 0 h 4"/>
                <a:gd name="T18" fmla="*/ 8 w 8"/>
                <a:gd name="T19" fmla="*/ 0 h 4"/>
                <a:gd name="T20" fmla="*/ 2 w 8"/>
                <a:gd name="T21" fmla="*/ 4 h 4"/>
                <a:gd name="T22" fmla="*/ 2 w 8"/>
                <a:gd name="T23" fmla="*/ 4 h 4"/>
                <a:gd name="T24" fmla="*/ 2 w 8"/>
                <a:gd name="T25" fmla="*/ 2 h 4"/>
                <a:gd name="T26" fmla="*/ 2 w 8"/>
                <a:gd name="T27" fmla="*/ 2 h 4"/>
                <a:gd name="T28" fmla="*/ 2 w 8"/>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4">
                  <a:moveTo>
                    <a:pt x="2" y="0"/>
                  </a:moveTo>
                  <a:lnTo>
                    <a:pt x="2" y="0"/>
                  </a:lnTo>
                  <a:lnTo>
                    <a:pt x="0" y="2"/>
                  </a:lnTo>
                  <a:lnTo>
                    <a:pt x="0" y="2"/>
                  </a:lnTo>
                  <a:lnTo>
                    <a:pt x="2" y="4"/>
                  </a:lnTo>
                  <a:lnTo>
                    <a:pt x="2" y="4"/>
                  </a:lnTo>
                  <a:lnTo>
                    <a:pt x="8" y="0"/>
                  </a:lnTo>
                  <a:lnTo>
                    <a:pt x="8" y="0"/>
                  </a:lnTo>
                  <a:lnTo>
                    <a:pt x="8" y="0"/>
                  </a:lnTo>
                  <a:lnTo>
                    <a:pt x="8" y="0"/>
                  </a:lnTo>
                  <a:lnTo>
                    <a:pt x="2" y="4"/>
                  </a:lnTo>
                  <a:lnTo>
                    <a:pt x="2" y="4"/>
                  </a:lnTo>
                  <a:lnTo>
                    <a:pt x="2" y="2"/>
                  </a:lnTo>
                  <a:lnTo>
                    <a:pt x="2" y="2"/>
                  </a:lnTo>
                  <a:lnTo>
                    <a:pt x="2"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6" name="Freeform 77"/>
            <p:cNvSpPr>
              <a:spLocks/>
            </p:cNvSpPr>
            <p:nvPr/>
          </p:nvSpPr>
          <p:spPr bwMode="auto">
            <a:xfrm>
              <a:off x="408646" y="2946400"/>
              <a:ext cx="12770" cy="6350"/>
            </a:xfrm>
            <a:custGeom>
              <a:avLst/>
              <a:gdLst>
                <a:gd name="T0" fmla="*/ 2 w 8"/>
                <a:gd name="T1" fmla="*/ 0 h 4"/>
                <a:gd name="T2" fmla="*/ 2 w 8"/>
                <a:gd name="T3" fmla="*/ 0 h 4"/>
                <a:gd name="T4" fmla="*/ 0 w 8"/>
                <a:gd name="T5" fmla="*/ 2 h 4"/>
                <a:gd name="T6" fmla="*/ 0 w 8"/>
                <a:gd name="T7" fmla="*/ 2 h 4"/>
                <a:gd name="T8" fmla="*/ 2 w 8"/>
                <a:gd name="T9" fmla="*/ 4 h 4"/>
                <a:gd name="T10" fmla="*/ 2 w 8"/>
                <a:gd name="T11" fmla="*/ 4 h 4"/>
                <a:gd name="T12" fmla="*/ 8 w 8"/>
                <a:gd name="T13" fmla="*/ 0 h 4"/>
                <a:gd name="T14" fmla="*/ 8 w 8"/>
                <a:gd name="T15" fmla="*/ 0 h 4"/>
                <a:gd name="T16" fmla="*/ 8 w 8"/>
                <a:gd name="T17" fmla="*/ 0 h 4"/>
                <a:gd name="T18" fmla="*/ 8 w 8"/>
                <a:gd name="T19" fmla="*/ 0 h 4"/>
                <a:gd name="T20" fmla="*/ 2 w 8"/>
                <a:gd name="T21" fmla="*/ 4 h 4"/>
                <a:gd name="T22" fmla="*/ 2 w 8"/>
                <a:gd name="T23" fmla="*/ 4 h 4"/>
                <a:gd name="T24" fmla="*/ 2 w 8"/>
                <a:gd name="T25" fmla="*/ 2 h 4"/>
                <a:gd name="T26" fmla="*/ 2 w 8"/>
                <a:gd name="T27" fmla="*/ 2 h 4"/>
                <a:gd name="T28" fmla="*/ 2 w 8"/>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4">
                  <a:moveTo>
                    <a:pt x="2" y="0"/>
                  </a:moveTo>
                  <a:lnTo>
                    <a:pt x="2" y="0"/>
                  </a:lnTo>
                  <a:lnTo>
                    <a:pt x="0" y="2"/>
                  </a:lnTo>
                  <a:lnTo>
                    <a:pt x="0" y="2"/>
                  </a:lnTo>
                  <a:lnTo>
                    <a:pt x="2" y="4"/>
                  </a:lnTo>
                  <a:lnTo>
                    <a:pt x="2" y="4"/>
                  </a:lnTo>
                  <a:lnTo>
                    <a:pt x="8" y="0"/>
                  </a:lnTo>
                  <a:lnTo>
                    <a:pt x="8" y="0"/>
                  </a:lnTo>
                  <a:lnTo>
                    <a:pt x="8" y="0"/>
                  </a:lnTo>
                  <a:lnTo>
                    <a:pt x="8" y="0"/>
                  </a:lnTo>
                  <a:lnTo>
                    <a:pt x="2" y="4"/>
                  </a:lnTo>
                  <a:lnTo>
                    <a:pt x="2" y="4"/>
                  </a:lnTo>
                  <a:lnTo>
                    <a:pt x="2" y="2"/>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7" name="Freeform 78"/>
            <p:cNvSpPr>
              <a:spLocks noEditPoints="1"/>
            </p:cNvSpPr>
            <p:nvPr/>
          </p:nvSpPr>
          <p:spPr bwMode="auto">
            <a:xfrm>
              <a:off x="5503956" y="3178175"/>
              <a:ext cx="172398" cy="225425"/>
            </a:xfrm>
            <a:custGeom>
              <a:avLst/>
              <a:gdLst>
                <a:gd name="T0" fmla="*/ 64 w 108"/>
                <a:gd name="T1" fmla="*/ 58 h 142"/>
                <a:gd name="T2" fmla="*/ 64 w 108"/>
                <a:gd name="T3" fmla="*/ 58 h 142"/>
                <a:gd name="T4" fmla="*/ 62 w 108"/>
                <a:gd name="T5" fmla="*/ 80 h 142"/>
                <a:gd name="T6" fmla="*/ 42 w 108"/>
                <a:gd name="T7" fmla="*/ 80 h 142"/>
                <a:gd name="T8" fmla="*/ 46 w 108"/>
                <a:gd name="T9" fmla="*/ 58 h 142"/>
                <a:gd name="T10" fmla="*/ 64 w 108"/>
                <a:gd name="T11" fmla="*/ 58 h 142"/>
                <a:gd name="T12" fmla="*/ 96 w 108"/>
                <a:gd name="T13" fmla="*/ 0 h 142"/>
                <a:gd name="T14" fmla="*/ 74 w 108"/>
                <a:gd name="T15" fmla="*/ 0 h 142"/>
                <a:gd name="T16" fmla="*/ 68 w 108"/>
                <a:gd name="T17" fmla="*/ 36 h 142"/>
                <a:gd name="T18" fmla="*/ 50 w 108"/>
                <a:gd name="T19" fmla="*/ 36 h 142"/>
                <a:gd name="T20" fmla="*/ 54 w 108"/>
                <a:gd name="T21" fmla="*/ 0 h 142"/>
                <a:gd name="T22" fmla="*/ 32 w 108"/>
                <a:gd name="T23" fmla="*/ 0 h 142"/>
                <a:gd name="T24" fmla="*/ 28 w 108"/>
                <a:gd name="T25" fmla="*/ 36 h 142"/>
                <a:gd name="T26" fmla="*/ 6 w 108"/>
                <a:gd name="T27" fmla="*/ 36 h 142"/>
                <a:gd name="T28" fmla="*/ 6 w 108"/>
                <a:gd name="T29" fmla="*/ 58 h 142"/>
                <a:gd name="T30" fmla="*/ 24 w 108"/>
                <a:gd name="T31" fmla="*/ 58 h 142"/>
                <a:gd name="T32" fmla="*/ 20 w 108"/>
                <a:gd name="T33" fmla="*/ 80 h 142"/>
                <a:gd name="T34" fmla="*/ 0 w 108"/>
                <a:gd name="T35" fmla="*/ 80 h 142"/>
                <a:gd name="T36" fmla="*/ 0 w 108"/>
                <a:gd name="T37" fmla="*/ 104 h 142"/>
                <a:gd name="T38" fmla="*/ 16 w 108"/>
                <a:gd name="T39" fmla="*/ 104 h 142"/>
                <a:gd name="T40" fmla="*/ 12 w 108"/>
                <a:gd name="T41" fmla="*/ 142 h 142"/>
                <a:gd name="T42" fmla="*/ 34 w 108"/>
                <a:gd name="T43" fmla="*/ 142 h 142"/>
                <a:gd name="T44" fmla="*/ 38 w 108"/>
                <a:gd name="T45" fmla="*/ 104 h 142"/>
                <a:gd name="T46" fmla="*/ 58 w 108"/>
                <a:gd name="T47" fmla="*/ 104 h 142"/>
                <a:gd name="T48" fmla="*/ 52 w 108"/>
                <a:gd name="T49" fmla="*/ 142 h 142"/>
                <a:gd name="T50" fmla="*/ 74 w 108"/>
                <a:gd name="T51" fmla="*/ 142 h 142"/>
                <a:gd name="T52" fmla="*/ 80 w 108"/>
                <a:gd name="T53" fmla="*/ 104 h 142"/>
                <a:gd name="T54" fmla="*/ 102 w 108"/>
                <a:gd name="T55" fmla="*/ 104 h 142"/>
                <a:gd name="T56" fmla="*/ 102 w 108"/>
                <a:gd name="T57" fmla="*/ 80 h 142"/>
                <a:gd name="T58" fmla="*/ 82 w 108"/>
                <a:gd name="T59" fmla="*/ 80 h 142"/>
                <a:gd name="T60" fmla="*/ 86 w 108"/>
                <a:gd name="T61" fmla="*/ 58 h 142"/>
                <a:gd name="T62" fmla="*/ 108 w 108"/>
                <a:gd name="T63" fmla="*/ 58 h 142"/>
                <a:gd name="T64" fmla="*/ 108 w 108"/>
                <a:gd name="T65" fmla="*/ 36 h 142"/>
                <a:gd name="T66" fmla="*/ 90 w 108"/>
                <a:gd name="T67" fmla="*/ 36 h 142"/>
                <a:gd name="T68" fmla="*/ 96 w 108"/>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42">
                  <a:moveTo>
                    <a:pt x="64" y="58"/>
                  </a:moveTo>
                  <a:lnTo>
                    <a:pt x="64" y="58"/>
                  </a:lnTo>
                  <a:lnTo>
                    <a:pt x="62" y="80"/>
                  </a:lnTo>
                  <a:lnTo>
                    <a:pt x="42" y="80"/>
                  </a:lnTo>
                  <a:lnTo>
                    <a:pt x="46" y="58"/>
                  </a:lnTo>
                  <a:lnTo>
                    <a:pt x="64" y="58"/>
                  </a:lnTo>
                  <a:close/>
                  <a:moveTo>
                    <a:pt x="96" y="0"/>
                  </a:moveTo>
                  <a:lnTo>
                    <a:pt x="74" y="0"/>
                  </a:lnTo>
                  <a:lnTo>
                    <a:pt x="68" y="36"/>
                  </a:lnTo>
                  <a:lnTo>
                    <a:pt x="50" y="36"/>
                  </a:lnTo>
                  <a:lnTo>
                    <a:pt x="54" y="0"/>
                  </a:lnTo>
                  <a:lnTo>
                    <a:pt x="32" y="0"/>
                  </a:lnTo>
                  <a:lnTo>
                    <a:pt x="28" y="36"/>
                  </a:lnTo>
                  <a:lnTo>
                    <a:pt x="6" y="36"/>
                  </a:lnTo>
                  <a:lnTo>
                    <a:pt x="6" y="58"/>
                  </a:lnTo>
                  <a:lnTo>
                    <a:pt x="24" y="58"/>
                  </a:lnTo>
                  <a:lnTo>
                    <a:pt x="20" y="80"/>
                  </a:lnTo>
                  <a:lnTo>
                    <a:pt x="0" y="80"/>
                  </a:lnTo>
                  <a:lnTo>
                    <a:pt x="0" y="104"/>
                  </a:lnTo>
                  <a:lnTo>
                    <a:pt x="16" y="104"/>
                  </a:lnTo>
                  <a:lnTo>
                    <a:pt x="12" y="142"/>
                  </a:lnTo>
                  <a:lnTo>
                    <a:pt x="34" y="142"/>
                  </a:lnTo>
                  <a:lnTo>
                    <a:pt x="38" y="104"/>
                  </a:lnTo>
                  <a:lnTo>
                    <a:pt x="58" y="104"/>
                  </a:lnTo>
                  <a:lnTo>
                    <a:pt x="52" y="142"/>
                  </a:lnTo>
                  <a:lnTo>
                    <a:pt x="74" y="142"/>
                  </a:lnTo>
                  <a:lnTo>
                    <a:pt x="80" y="104"/>
                  </a:lnTo>
                  <a:lnTo>
                    <a:pt x="102" y="104"/>
                  </a:lnTo>
                  <a:lnTo>
                    <a:pt x="102" y="80"/>
                  </a:lnTo>
                  <a:lnTo>
                    <a:pt x="82" y="80"/>
                  </a:lnTo>
                  <a:lnTo>
                    <a:pt x="86" y="58"/>
                  </a:lnTo>
                  <a:lnTo>
                    <a:pt x="108" y="58"/>
                  </a:lnTo>
                  <a:lnTo>
                    <a:pt x="108" y="36"/>
                  </a:lnTo>
                  <a:lnTo>
                    <a:pt x="90" y="36"/>
                  </a:lnTo>
                  <a:lnTo>
                    <a:pt x="96"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8" name="Freeform 79"/>
            <p:cNvSpPr>
              <a:spLocks/>
            </p:cNvSpPr>
            <p:nvPr/>
          </p:nvSpPr>
          <p:spPr bwMode="auto">
            <a:xfrm>
              <a:off x="5571000" y="3270250"/>
              <a:ext cx="35118" cy="34925"/>
            </a:xfrm>
            <a:custGeom>
              <a:avLst/>
              <a:gdLst>
                <a:gd name="T0" fmla="*/ 22 w 22"/>
                <a:gd name="T1" fmla="*/ 0 h 22"/>
                <a:gd name="T2" fmla="*/ 22 w 22"/>
                <a:gd name="T3" fmla="*/ 0 h 22"/>
                <a:gd name="T4" fmla="*/ 20 w 22"/>
                <a:gd name="T5" fmla="*/ 22 h 22"/>
                <a:gd name="T6" fmla="*/ 0 w 22"/>
                <a:gd name="T7" fmla="*/ 22 h 22"/>
                <a:gd name="T8" fmla="*/ 4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20" y="22"/>
                  </a:lnTo>
                  <a:lnTo>
                    <a:pt x="0" y="22"/>
                  </a:lnTo>
                  <a:lnTo>
                    <a:pt x="4"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9" name="Freeform 80"/>
            <p:cNvSpPr>
              <a:spLocks/>
            </p:cNvSpPr>
            <p:nvPr/>
          </p:nvSpPr>
          <p:spPr bwMode="auto">
            <a:xfrm>
              <a:off x="5503956" y="3178175"/>
              <a:ext cx="172398" cy="225425"/>
            </a:xfrm>
            <a:custGeom>
              <a:avLst/>
              <a:gdLst>
                <a:gd name="T0" fmla="*/ 96 w 108"/>
                <a:gd name="T1" fmla="*/ 0 h 142"/>
                <a:gd name="T2" fmla="*/ 74 w 108"/>
                <a:gd name="T3" fmla="*/ 0 h 142"/>
                <a:gd name="T4" fmla="*/ 68 w 108"/>
                <a:gd name="T5" fmla="*/ 36 h 142"/>
                <a:gd name="T6" fmla="*/ 50 w 108"/>
                <a:gd name="T7" fmla="*/ 36 h 142"/>
                <a:gd name="T8" fmla="*/ 54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6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4 w 108"/>
                <a:gd name="T39" fmla="*/ 142 h 142"/>
                <a:gd name="T40" fmla="*/ 80 w 108"/>
                <a:gd name="T41" fmla="*/ 104 h 142"/>
                <a:gd name="T42" fmla="*/ 102 w 108"/>
                <a:gd name="T43" fmla="*/ 104 h 142"/>
                <a:gd name="T44" fmla="*/ 102 w 108"/>
                <a:gd name="T45" fmla="*/ 80 h 142"/>
                <a:gd name="T46" fmla="*/ 82 w 108"/>
                <a:gd name="T47" fmla="*/ 80 h 142"/>
                <a:gd name="T48" fmla="*/ 86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4" y="0"/>
                  </a:lnTo>
                  <a:lnTo>
                    <a:pt x="32" y="0"/>
                  </a:lnTo>
                  <a:lnTo>
                    <a:pt x="28" y="36"/>
                  </a:lnTo>
                  <a:lnTo>
                    <a:pt x="6" y="36"/>
                  </a:lnTo>
                  <a:lnTo>
                    <a:pt x="6" y="58"/>
                  </a:lnTo>
                  <a:lnTo>
                    <a:pt x="24" y="58"/>
                  </a:lnTo>
                  <a:lnTo>
                    <a:pt x="20" y="80"/>
                  </a:lnTo>
                  <a:lnTo>
                    <a:pt x="0" y="80"/>
                  </a:lnTo>
                  <a:lnTo>
                    <a:pt x="0" y="104"/>
                  </a:lnTo>
                  <a:lnTo>
                    <a:pt x="16" y="104"/>
                  </a:lnTo>
                  <a:lnTo>
                    <a:pt x="12" y="142"/>
                  </a:lnTo>
                  <a:lnTo>
                    <a:pt x="34" y="142"/>
                  </a:lnTo>
                  <a:lnTo>
                    <a:pt x="38" y="104"/>
                  </a:lnTo>
                  <a:lnTo>
                    <a:pt x="58" y="104"/>
                  </a:lnTo>
                  <a:lnTo>
                    <a:pt x="52" y="142"/>
                  </a:lnTo>
                  <a:lnTo>
                    <a:pt x="74" y="142"/>
                  </a:lnTo>
                  <a:lnTo>
                    <a:pt x="80" y="104"/>
                  </a:lnTo>
                  <a:lnTo>
                    <a:pt x="102" y="104"/>
                  </a:lnTo>
                  <a:lnTo>
                    <a:pt x="102" y="80"/>
                  </a:lnTo>
                  <a:lnTo>
                    <a:pt x="82" y="80"/>
                  </a:lnTo>
                  <a:lnTo>
                    <a:pt x="86"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08" name="Freeform 119"/>
            <p:cNvSpPr>
              <a:spLocks/>
            </p:cNvSpPr>
            <p:nvPr/>
          </p:nvSpPr>
          <p:spPr bwMode="auto">
            <a:xfrm>
              <a:off x="4009843"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09" name="Freeform 120"/>
            <p:cNvSpPr>
              <a:spLocks/>
            </p:cNvSpPr>
            <p:nvPr/>
          </p:nvSpPr>
          <p:spPr bwMode="auto">
            <a:xfrm>
              <a:off x="4159893"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0" name="Freeform 121"/>
            <p:cNvSpPr>
              <a:spLocks/>
            </p:cNvSpPr>
            <p:nvPr/>
          </p:nvSpPr>
          <p:spPr bwMode="auto">
            <a:xfrm>
              <a:off x="4306750"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8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0" y="16"/>
                  </a:lnTo>
                  <a:lnTo>
                    <a:pt x="10" y="16"/>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1" name="Freeform 122"/>
            <p:cNvSpPr>
              <a:spLocks/>
            </p:cNvSpPr>
            <p:nvPr/>
          </p:nvSpPr>
          <p:spPr bwMode="auto">
            <a:xfrm>
              <a:off x="4964415"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2" name="Freeform 123"/>
            <p:cNvSpPr>
              <a:spLocks/>
            </p:cNvSpPr>
            <p:nvPr/>
          </p:nvSpPr>
          <p:spPr bwMode="auto">
            <a:xfrm>
              <a:off x="5111273" y="2879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3" name="Freeform 124"/>
            <p:cNvSpPr>
              <a:spLocks/>
            </p:cNvSpPr>
            <p:nvPr/>
          </p:nvSpPr>
          <p:spPr bwMode="auto">
            <a:xfrm>
              <a:off x="5258130" y="2879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4" name="Freeform 125"/>
            <p:cNvSpPr>
              <a:spLocks/>
            </p:cNvSpPr>
            <p:nvPr/>
          </p:nvSpPr>
          <p:spPr bwMode="auto">
            <a:xfrm>
              <a:off x="5398602"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5" name="Freeform 126"/>
            <p:cNvSpPr>
              <a:spLocks/>
            </p:cNvSpPr>
            <p:nvPr/>
          </p:nvSpPr>
          <p:spPr bwMode="auto">
            <a:xfrm>
              <a:off x="5778516" y="2879725"/>
              <a:ext cx="86199" cy="228600"/>
            </a:xfrm>
            <a:custGeom>
              <a:avLst/>
              <a:gdLst>
                <a:gd name="T0" fmla="*/ 54 w 54"/>
                <a:gd name="T1" fmla="*/ 0 h 144"/>
                <a:gd name="T2" fmla="*/ 54 w 54"/>
                <a:gd name="T3" fmla="*/ 0 h 144"/>
                <a:gd name="T4" fmla="*/ 54 w 54"/>
                <a:gd name="T5" fmla="*/ 144 h 144"/>
                <a:gd name="T6" fmla="*/ 54 w 54"/>
                <a:gd name="T7" fmla="*/ 144 h 144"/>
                <a:gd name="T8" fmla="*/ 32 w 54"/>
                <a:gd name="T9" fmla="*/ 144 h 144"/>
                <a:gd name="T10" fmla="*/ 32 w 54"/>
                <a:gd name="T11" fmla="*/ 144 h 144"/>
                <a:gd name="T12" fmla="*/ 32 w 54"/>
                <a:gd name="T13" fmla="*/ 28 h 144"/>
                <a:gd name="T14" fmla="*/ 32 w 54"/>
                <a:gd name="T15" fmla="*/ 28 h 144"/>
                <a:gd name="T16" fmla="*/ 24 w 54"/>
                <a:gd name="T17" fmla="*/ 32 h 144"/>
                <a:gd name="T18" fmla="*/ 18 w 54"/>
                <a:gd name="T19" fmla="*/ 34 h 144"/>
                <a:gd name="T20" fmla="*/ 18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2" y="144"/>
                  </a:lnTo>
                  <a:lnTo>
                    <a:pt x="32" y="144"/>
                  </a:lnTo>
                  <a:lnTo>
                    <a:pt x="32" y="28"/>
                  </a:lnTo>
                  <a:lnTo>
                    <a:pt x="32" y="28"/>
                  </a:lnTo>
                  <a:lnTo>
                    <a:pt x="24" y="32"/>
                  </a:lnTo>
                  <a:lnTo>
                    <a:pt x="18" y="34"/>
                  </a:lnTo>
                  <a:lnTo>
                    <a:pt x="18"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6" name="Freeform 127"/>
            <p:cNvSpPr>
              <a:spLocks/>
            </p:cNvSpPr>
            <p:nvPr/>
          </p:nvSpPr>
          <p:spPr bwMode="auto">
            <a:xfrm>
              <a:off x="5925373"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7" name="Freeform 128"/>
            <p:cNvSpPr>
              <a:spLocks/>
            </p:cNvSpPr>
            <p:nvPr/>
          </p:nvSpPr>
          <p:spPr bwMode="auto">
            <a:xfrm>
              <a:off x="5545460" y="2876550"/>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8" name="Freeform 129"/>
            <p:cNvSpPr>
              <a:spLocks/>
            </p:cNvSpPr>
            <p:nvPr/>
          </p:nvSpPr>
          <p:spPr bwMode="auto">
            <a:xfrm>
              <a:off x="5545460" y="2876550"/>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9" name="Freeform 130"/>
            <p:cNvSpPr>
              <a:spLocks/>
            </p:cNvSpPr>
            <p:nvPr/>
          </p:nvSpPr>
          <p:spPr bwMode="auto">
            <a:xfrm>
              <a:off x="5644429" y="28765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78 h 146"/>
                <a:gd name="T26" fmla="*/ 10 w 46"/>
                <a:gd name="T27" fmla="*/ 94 h 146"/>
                <a:gd name="T28" fmla="*/ 12 w 46"/>
                <a:gd name="T29" fmla="*/ 106 h 146"/>
                <a:gd name="T30" fmla="*/ 12 w 46"/>
                <a:gd name="T31" fmla="*/ 116 h 146"/>
                <a:gd name="T32" fmla="*/ 12 w 46"/>
                <a:gd name="T33" fmla="*/ 120 h 146"/>
                <a:gd name="T34" fmla="*/ 6 w 46"/>
                <a:gd name="T35" fmla="*/ 126 h 146"/>
                <a:gd name="T36" fmla="*/ 2 w 46"/>
                <a:gd name="T37" fmla="*/ 128 h 146"/>
                <a:gd name="T38" fmla="*/ 0 w 46"/>
                <a:gd name="T39" fmla="*/ 128 h 146"/>
                <a:gd name="T40" fmla="*/ 0 w 46"/>
                <a:gd name="T41" fmla="*/ 146 h 146"/>
                <a:gd name="T42" fmla="*/ 6 w 46"/>
                <a:gd name="T43" fmla="*/ 146 h 146"/>
                <a:gd name="T44" fmla="*/ 26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6" y="126"/>
                  </a:lnTo>
                  <a:lnTo>
                    <a:pt x="2" y="128"/>
                  </a:lnTo>
                  <a:lnTo>
                    <a:pt x="2" y="128"/>
                  </a:lnTo>
                  <a:lnTo>
                    <a:pt x="0" y="128"/>
                  </a:lnTo>
                  <a:lnTo>
                    <a:pt x="0" y="128"/>
                  </a:lnTo>
                  <a:lnTo>
                    <a:pt x="0" y="146"/>
                  </a:lnTo>
                  <a:lnTo>
                    <a:pt x="0" y="146"/>
                  </a:lnTo>
                  <a:lnTo>
                    <a:pt x="6" y="146"/>
                  </a:lnTo>
                  <a:lnTo>
                    <a:pt x="6" y="146"/>
                  </a:lnTo>
                  <a:lnTo>
                    <a:pt x="18" y="144"/>
                  </a:lnTo>
                  <a:lnTo>
                    <a:pt x="26" y="140"/>
                  </a:lnTo>
                  <a:lnTo>
                    <a:pt x="30" y="136"/>
                  </a:lnTo>
                  <a:lnTo>
                    <a:pt x="32" y="132"/>
                  </a:lnTo>
                  <a:lnTo>
                    <a:pt x="34" y="120"/>
                  </a:lnTo>
                  <a:lnTo>
                    <a:pt x="34" y="120"/>
                  </a:lnTo>
                  <a:lnTo>
                    <a:pt x="34" y="106"/>
                  </a:lnTo>
                  <a:lnTo>
                    <a:pt x="34" y="106"/>
                  </a:lnTo>
                  <a:lnTo>
                    <a:pt x="34" y="92"/>
                  </a:lnTo>
                  <a:lnTo>
                    <a:pt x="34" y="92"/>
                  </a:lnTo>
                  <a:lnTo>
                    <a:pt x="34" y="88"/>
                  </a:lnTo>
                  <a:lnTo>
                    <a:pt x="36" y="84"/>
                  </a:lnTo>
                  <a:lnTo>
                    <a:pt x="38" y="82"/>
                  </a:lnTo>
                  <a:lnTo>
                    <a:pt x="46" y="80"/>
                  </a:lnTo>
                  <a:lnTo>
                    <a:pt x="46" y="64"/>
                  </a:lnTo>
                  <a:lnTo>
                    <a:pt x="46" y="64"/>
                  </a:lnTo>
                  <a:lnTo>
                    <a:pt x="38" y="62"/>
                  </a:lnTo>
                  <a:lnTo>
                    <a:pt x="36" y="60"/>
                  </a:lnTo>
                  <a:lnTo>
                    <a:pt x="34" y="56"/>
                  </a:lnTo>
                  <a:lnTo>
                    <a:pt x="34" y="52"/>
                  </a:lnTo>
                  <a:lnTo>
                    <a:pt x="34" y="52"/>
                  </a:lnTo>
                  <a:lnTo>
                    <a:pt x="34" y="38"/>
                  </a:lnTo>
                  <a:lnTo>
                    <a:pt x="34" y="38"/>
                  </a:lnTo>
                  <a:lnTo>
                    <a:pt x="34" y="24"/>
                  </a:lnTo>
                  <a:lnTo>
                    <a:pt x="34" y="24"/>
                  </a:lnTo>
                  <a:lnTo>
                    <a:pt x="32" y="14"/>
                  </a:lnTo>
                  <a:lnTo>
                    <a:pt x="28" y="6"/>
                  </a:lnTo>
                  <a:lnTo>
                    <a:pt x="18" y="0"/>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0" name="Freeform 131"/>
            <p:cNvSpPr>
              <a:spLocks/>
            </p:cNvSpPr>
            <p:nvPr/>
          </p:nvSpPr>
          <p:spPr bwMode="auto">
            <a:xfrm>
              <a:off x="5644429" y="28765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78 h 146"/>
                <a:gd name="T26" fmla="*/ 10 w 46"/>
                <a:gd name="T27" fmla="*/ 94 h 146"/>
                <a:gd name="T28" fmla="*/ 12 w 46"/>
                <a:gd name="T29" fmla="*/ 106 h 146"/>
                <a:gd name="T30" fmla="*/ 12 w 46"/>
                <a:gd name="T31" fmla="*/ 116 h 146"/>
                <a:gd name="T32" fmla="*/ 12 w 46"/>
                <a:gd name="T33" fmla="*/ 120 h 146"/>
                <a:gd name="T34" fmla="*/ 6 w 46"/>
                <a:gd name="T35" fmla="*/ 126 h 146"/>
                <a:gd name="T36" fmla="*/ 2 w 46"/>
                <a:gd name="T37" fmla="*/ 128 h 146"/>
                <a:gd name="T38" fmla="*/ 0 w 46"/>
                <a:gd name="T39" fmla="*/ 128 h 146"/>
                <a:gd name="T40" fmla="*/ 0 w 46"/>
                <a:gd name="T41" fmla="*/ 146 h 146"/>
                <a:gd name="T42" fmla="*/ 6 w 46"/>
                <a:gd name="T43" fmla="*/ 146 h 146"/>
                <a:gd name="T44" fmla="*/ 26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6" y="126"/>
                  </a:lnTo>
                  <a:lnTo>
                    <a:pt x="2" y="128"/>
                  </a:lnTo>
                  <a:lnTo>
                    <a:pt x="2" y="128"/>
                  </a:lnTo>
                  <a:lnTo>
                    <a:pt x="0" y="128"/>
                  </a:lnTo>
                  <a:lnTo>
                    <a:pt x="0" y="128"/>
                  </a:lnTo>
                  <a:lnTo>
                    <a:pt x="0" y="146"/>
                  </a:lnTo>
                  <a:lnTo>
                    <a:pt x="0" y="146"/>
                  </a:lnTo>
                  <a:lnTo>
                    <a:pt x="6" y="146"/>
                  </a:lnTo>
                  <a:lnTo>
                    <a:pt x="6" y="146"/>
                  </a:lnTo>
                  <a:lnTo>
                    <a:pt x="18" y="144"/>
                  </a:lnTo>
                  <a:lnTo>
                    <a:pt x="26" y="140"/>
                  </a:lnTo>
                  <a:lnTo>
                    <a:pt x="30" y="136"/>
                  </a:lnTo>
                  <a:lnTo>
                    <a:pt x="32" y="132"/>
                  </a:lnTo>
                  <a:lnTo>
                    <a:pt x="34" y="120"/>
                  </a:lnTo>
                  <a:lnTo>
                    <a:pt x="34" y="120"/>
                  </a:lnTo>
                  <a:lnTo>
                    <a:pt x="34" y="106"/>
                  </a:lnTo>
                  <a:lnTo>
                    <a:pt x="34" y="106"/>
                  </a:lnTo>
                  <a:lnTo>
                    <a:pt x="34" y="92"/>
                  </a:lnTo>
                  <a:lnTo>
                    <a:pt x="34" y="92"/>
                  </a:lnTo>
                  <a:lnTo>
                    <a:pt x="34" y="88"/>
                  </a:lnTo>
                  <a:lnTo>
                    <a:pt x="36" y="84"/>
                  </a:lnTo>
                  <a:lnTo>
                    <a:pt x="38" y="82"/>
                  </a:lnTo>
                  <a:lnTo>
                    <a:pt x="46" y="80"/>
                  </a:lnTo>
                  <a:lnTo>
                    <a:pt x="46" y="64"/>
                  </a:lnTo>
                  <a:lnTo>
                    <a:pt x="46" y="64"/>
                  </a:lnTo>
                  <a:lnTo>
                    <a:pt x="38" y="62"/>
                  </a:lnTo>
                  <a:lnTo>
                    <a:pt x="36" y="60"/>
                  </a:lnTo>
                  <a:lnTo>
                    <a:pt x="34" y="56"/>
                  </a:lnTo>
                  <a:lnTo>
                    <a:pt x="34" y="52"/>
                  </a:lnTo>
                  <a:lnTo>
                    <a:pt x="34" y="52"/>
                  </a:lnTo>
                  <a:lnTo>
                    <a:pt x="34" y="38"/>
                  </a:lnTo>
                  <a:lnTo>
                    <a:pt x="34" y="38"/>
                  </a:lnTo>
                  <a:lnTo>
                    <a:pt x="34" y="24"/>
                  </a:lnTo>
                  <a:lnTo>
                    <a:pt x="34" y="24"/>
                  </a:lnTo>
                  <a:lnTo>
                    <a:pt x="32"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1" name="Freeform 132"/>
            <p:cNvSpPr>
              <a:spLocks noEditPoints="1"/>
            </p:cNvSpPr>
            <p:nvPr/>
          </p:nvSpPr>
          <p:spPr bwMode="auto">
            <a:xfrm>
              <a:off x="3725706" y="2870200"/>
              <a:ext cx="156435"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2" name="Freeform 133"/>
            <p:cNvSpPr>
              <a:spLocks noEditPoints="1"/>
            </p:cNvSpPr>
            <p:nvPr/>
          </p:nvSpPr>
          <p:spPr bwMode="auto">
            <a:xfrm>
              <a:off x="3942799" y="2870200"/>
              <a:ext cx="159628"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2 w 100"/>
                <a:gd name="T33" fmla="*/ 120 h 150"/>
                <a:gd name="T34" fmla="*/ 88 w 100"/>
                <a:gd name="T35" fmla="*/ 130 h 150"/>
                <a:gd name="T36" fmla="*/ 70 w 100"/>
                <a:gd name="T37" fmla="*/ 144 h 150"/>
                <a:gd name="T38" fmla="*/ 48 w 100"/>
                <a:gd name="T39" fmla="*/ 150 h 150"/>
                <a:gd name="T40" fmla="*/ 52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2" y="120"/>
                  </a:lnTo>
                  <a:lnTo>
                    <a:pt x="88" y="130"/>
                  </a:lnTo>
                  <a:lnTo>
                    <a:pt x="88" y="130"/>
                  </a:lnTo>
                  <a:lnTo>
                    <a:pt x="80" y="138"/>
                  </a:lnTo>
                  <a:lnTo>
                    <a:pt x="70" y="144"/>
                  </a:lnTo>
                  <a:lnTo>
                    <a:pt x="60" y="148"/>
                  </a:lnTo>
                  <a:lnTo>
                    <a:pt x="48" y="150"/>
                  </a:lnTo>
                  <a:lnTo>
                    <a:pt x="48" y="150"/>
                  </a:lnTo>
                  <a:close/>
                  <a:moveTo>
                    <a:pt x="52" y="18"/>
                  </a:moveTo>
                  <a:lnTo>
                    <a:pt x="52" y="18"/>
                  </a:lnTo>
                  <a:lnTo>
                    <a:pt x="44" y="20"/>
                  </a:lnTo>
                  <a:lnTo>
                    <a:pt x="40"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3" name="Freeform 134"/>
            <p:cNvSpPr>
              <a:spLocks noEditPoints="1"/>
            </p:cNvSpPr>
            <p:nvPr/>
          </p:nvSpPr>
          <p:spPr bwMode="auto">
            <a:xfrm>
              <a:off x="4600465" y="2870200"/>
              <a:ext cx="159628"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4 w 100"/>
                <a:gd name="T45" fmla="*/ 26 h 150"/>
                <a:gd name="T46" fmla="*/ 28 w 100"/>
                <a:gd name="T47" fmla="*/ 40 h 150"/>
                <a:gd name="T48" fmla="*/ 24 w 100"/>
                <a:gd name="T49" fmla="*/ 76 h 150"/>
                <a:gd name="T50" fmla="*/ 26 w 100"/>
                <a:gd name="T51" fmla="*/ 100 h 150"/>
                <a:gd name="T52" fmla="*/ 32 w 100"/>
                <a:gd name="T53" fmla="*/ 116 h 150"/>
                <a:gd name="T54" fmla="*/ 40 w 100"/>
                <a:gd name="T55" fmla="*/ 126 h 150"/>
                <a:gd name="T56" fmla="*/ 50 w 100"/>
                <a:gd name="T57" fmla="*/ 130 h 150"/>
                <a:gd name="T58" fmla="*/ 56 w 100"/>
                <a:gd name="T59" fmla="*/ 130 h 150"/>
                <a:gd name="T60" fmla="*/ 66 w 100"/>
                <a:gd name="T61" fmla="*/ 122 h 150"/>
                <a:gd name="T62" fmla="*/ 74 w 100"/>
                <a:gd name="T63" fmla="*/ 100 h 150"/>
                <a:gd name="T64" fmla="*/ 74 w 100"/>
                <a:gd name="T65" fmla="*/ 76 h 150"/>
                <a:gd name="T66" fmla="*/ 70 w 100"/>
                <a:gd name="T67" fmla="*/ 32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38"/>
                  </a:lnTo>
                  <a:lnTo>
                    <a:pt x="14" y="130"/>
                  </a:lnTo>
                  <a:lnTo>
                    <a:pt x="14" y="130"/>
                  </a:lnTo>
                  <a:lnTo>
                    <a:pt x="8" y="120"/>
                  </a:lnTo>
                  <a:lnTo>
                    <a:pt x="4" y="108"/>
                  </a:lnTo>
                  <a:lnTo>
                    <a:pt x="2" y="94"/>
                  </a:lnTo>
                  <a:lnTo>
                    <a:pt x="0" y="78"/>
                  </a:lnTo>
                  <a:lnTo>
                    <a:pt x="0" y="78"/>
                  </a:lnTo>
                  <a:lnTo>
                    <a:pt x="2" y="58"/>
                  </a:lnTo>
                  <a:lnTo>
                    <a:pt x="4" y="44"/>
                  </a:lnTo>
                  <a:lnTo>
                    <a:pt x="8" y="30"/>
                  </a:lnTo>
                  <a:lnTo>
                    <a:pt x="14" y="18"/>
                  </a:lnTo>
                  <a:lnTo>
                    <a:pt x="14" y="18"/>
                  </a:lnTo>
                  <a:lnTo>
                    <a:pt x="20" y="10"/>
                  </a:lnTo>
                  <a:lnTo>
                    <a:pt x="30" y="4"/>
                  </a:lnTo>
                  <a:lnTo>
                    <a:pt x="40" y="0"/>
                  </a:lnTo>
                  <a:lnTo>
                    <a:pt x="52" y="0"/>
                  </a:lnTo>
                  <a:lnTo>
                    <a:pt x="52" y="0"/>
                  </a:lnTo>
                  <a:lnTo>
                    <a:pt x="62" y="0"/>
                  </a:lnTo>
                  <a:lnTo>
                    <a:pt x="72" y="4"/>
                  </a:lnTo>
                  <a:lnTo>
                    <a:pt x="80"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40" y="22"/>
                  </a:lnTo>
                  <a:lnTo>
                    <a:pt x="34" y="26"/>
                  </a:lnTo>
                  <a:lnTo>
                    <a:pt x="32" y="32"/>
                  </a:lnTo>
                  <a:lnTo>
                    <a:pt x="28" y="40"/>
                  </a:lnTo>
                  <a:lnTo>
                    <a:pt x="26" y="50"/>
                  </a:lnTo>
                  <a:lnTo>
                    <a:pt x="24" y="76"/>
                  </a:lnTo>
                  <a:lnTo>
                    <a:pt x="24" y="76"/>
                  </a:lnTo>
                  <a:lnTo>
                    <a:pt x="26" y="100"/>
                  </a:lnTo>
                  <a:lnTo>
                    <a:pt x="28" y="108"/>
                  </a:lnTo>
                  <a:lnTo>
                    <a:pt x="32" y="116"/>
                  </a:lnTo>
                  <a:lnTo>
                    <a:pt x="34" y="122"/>
                  </a:lnTo>
                  <a:lnTo>
                    <a:pt x="40" y="126"/>
                  </a:lnTo>
                  <a:lnTo>
                    <a:pt x="44" y="130"/>
                  </a:lnTo>
                  <a:lnTo>
                    <a:pt x="50" y="130"/>
                  </a:lnTo>
                  <a:lnTo>
                    <a:pt x="50" y="130"/>
                  </a:lnTo>
                  <a:lnTo>
                    <a:pt x="56" y="130"/>
                  </a:lnTo>
                  <a:lnTo>
                    <a:pt x="60" y="126"/>
                  </a:lnTo>
                  <a:lnTo>
                    <a:pt x="66" y="122"/>
                  </a:lnTo>
                  <a:lnTo>
                    <a:pt x="68" y="116"/>
                  </a:lnTo>
                  <a:lnTo>
                    <a:pt x="74" y="100"/>
                  </a:lnTo>
                  <a:lnTo>
                    <a:pt x="74" y="76"/>
                  </a:lnTo>
                  <a:lnTo>
                    <a:pt x="74" y="76"/>
                  </a:lnTo>
                  <a:lnTo>
                    <a:pt x="74" y="50"/>
                  </a:lnTo>
                  <a:lnTo>
                    <a:pt x="70"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4" name="Freeform 135"/>
            <p:cNvSpPr>
              <a:spLocks/>
            </p:cNvSpPr>
            <p:nvPr/>
          </p:nvSpPr>
          <p:spPr bwMode="auto">
            <a:xfrm>
              <a:off x="4820751" y="28797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5" name="Freeform 136"/>
            <p:cNvSpPr>
              <a:spLocks/>
            </p:cNvSpPr>
            <p:nvPr/>
          </p:nvSpPr>
          <p:spPr bwMode="auto">
            <a:xfrm>
              <a:off x="4163085"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6" name="Freeform 137"/>
            <p:cNvSpPr>
              <a:spLocks/>
            </p:cNvSpPr>
            <p:nvPr/>
          </p:nvSpPr>
          <p:spPr bwMode="auto">
            <a:xfrm>
              <a:off x="4309943"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7" name="Freeform 138"/>
            <p:cNvSpPr>
              <a:spLocks/>
            </p:cNvSpPr>
            <p:nvPr/>
          </p:nvSpPr>
          <p:spPr bwMode="auto">
            <a:xfrm>
              <a:off x="4456800" y="2879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8" name="Freeform 139"/>
            <p:cNvSpPr>
              <a:spLocks/>
            </p:cNvSpPr>
            <p:nvPr/>
          </p:nvSpPr>
          <p:spPr bwMode="auto">
            <a:xfrm>
              <a:off x="565081"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9" name="Freeform 140"/>
            <p:cNvSpPr>
              <a:spLocks/>
            </p:cNvSpPr>
            <p:nvPr/>
          </p:nvSpPr>
          <p:spPr bwMode="auto">
            <a:xfrm>
              <a:off x="711938"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34 w 54"/>
                <a:gd name="T45" fmla="*/ 6 h 144"/>
                <a:gd name="T46" fmla="*/ 34 w 54"/>
                <a:gd name="T47" fmla="*/ 6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34" y="6"/>
                  </a:lnTo>
                  <a:lnTo>
                    <a:pt x="34" y="6"/>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0" name="Freeform 141"/>
            <p:cNvSpPr>
              <a:spLocks/>
            </p:cNvSpPr>
            <p:nvPr/>
          </p:nvSpPr>
          <p:spPr bwMode="auto">
            <a:xfrm>
              <a:off x="858796" y="2879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1" name="Freeform 142"/>
            <p:cNvSpPr>
              <a:spLocks/>
            </p:cNvSpPr>
            <p:nvPr/>
          </p:nvSpPr>
          <p:spPr bwMode="auto">
            <a:xfrm>
              <a:off x="1366411" y="2876550"/>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6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2" name="Freeform 143"/>
            <p:cNvSpPr>
              <a:spLocks/>
            </p:cNvSpPr>
            <p:nvPr/>
          </p:nvSpPr>
          <p:spPr bwMode="auto">
            <a:xfrm>
              <a:off x="1366411" y="2876550"/>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6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3" name="Freeform 144"/>
            <p:cNvSpPr>
              <a:spLocks/>
            </p:cNvSpPr>
            <p:nvPr/>
          </p:nvSpPr>
          <p:spPr bwMode="auto">
            <a:xfrm>
              <a:off x="1465380" y="28765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78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4"/>
                  </a:lnTo>
                  <a:lnTo>
                    <a:pt x="38" y="82"/>
                  </a:lnTo>
                  <a:lnTo>
                    <a:pt x="46" y="80"/>
                  </a:lnTo>
                  <a:lnTo>
                    <a:pt x="46" y="64"/>
                  </a:lnTo>
                  <a:lnTo>
                    <a:pt x="46" y="64"/>
                  </a:lnTo>
                  <a:lnTo>
                    <a:pt x="38" y="62"/>
                  </a:lnTo>
                  <a:lnTo>
                    <a:pt x="36" y="60"/>
                  </a:lnTo>
                  <a:lnTo>
                    <a:pt x="34" y="56"/>
                  </a:lnTo>
                  <a:lnTo>
                    <a:pt x="34" y="52"/>
                  </a:lnTo>
                  <a:lnTo>
                    <a:pt x="34" y="52"/>
                  </a:lnTo>
                  <a:lnTo>
                    <a:pt x="34" y="38"/>
                  </a:lnTo>
                  <a:lnTo>
                    <a:pt x="34" y="38"/>
                  </a:lnTo>
                  <a:lnTo>
                    <a:pt x="34" y="24"/>
                  </a:lnTo>
                  <a:lnTo>
                    <a:pt x="34" y="24"/>
                  </a:lnTo>
                  <a:lnTo>
                    <a:pt x="32" y="14"/>
                  </a:lnTo>
                  <a:lnTo>
                    <a:pt x="28" y="6"/>
                  </a:lnTo>
                  <a:lnTo>
                    <a:pt x="18" y="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4" name="Freeform 145"/>
            <p:cNvSpPr>
              <a:spLocks/>
            </p:cNvSpPr>
            <p:nvPr/>
          </p:nvSpPr>
          <p:spPr bwMode="auto">
            <a:xfrm>
              <a:off x="1465380" y="28765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78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4"/>
                  </a:lnTo>
                  <a:lnTo>
                    <a:pt x="38" y="82"/>
                  </a:lnTo>
                  <a:lnTo>
                    <a:pt x="46" y="80"/>
                  </a:lnTo>
                  <a:lnTo>
                    <a:pt x="46" y="64"/>
                  </a:lnTo>
                  <a:lnTo>
                    <a:pt x="46" y="64"/>
                  </a:lnTo>
                  <a:lnTo>
                    <a:pt x="38" y="62"/>
                  </a:lnTo>
                  <a:lnTo>
                    <a:pt x="36" y="60"/>
                  </a:lnTo>
                  <a:lnTo>
                    <a:pt x="34" y="56"/>
                  </a:lnTo>
                  <a:lnTo>
                    <a:pt x="34" y="52"/>
                  </a:lnTo>
                  <a:lnTo>
                    <a:pt x="34" y="52"/>
                  </a:lnTo>
                  <a:lnTo>
                    <a:pt x="34" y="38"/>
                  </a:lnTo>
                  <a:lnTo>
                    <a:pt x="34" y="38"/>
                  </a:lnTo>
                  <a:lnTo>
                    <a:pt x="34" y="24"/>
                  </a:lnTo>
                  <a:lnTo>
                    <a:pt x="34" y="24"/>
                  </a:lnTo>
                  <a:lnTo>
                    <a:pt x="32"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5" name="Freeform 146"/>
            <p:cNvSpPr>
              <a:spLocks/>
            </p:cNvSpPr>
            <p:nvPr/>
          </p:nvSpPr>
          <p:spPr bwMode="auto">
            <a:xfrm>
              <a:off x="1599467"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8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6" name="Freeform 147"/>
            <p:cNvSpPr>
              <a:spLocks/>
            </p:cNvSpPr>
            <p:nvPr/>
          </p:nvSpPr>
          <p:spPr bwMode="auto">
            <a:xfrm>
              <a:off x="1746325" y="2879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10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7" name="Freeform 148"/>
            <p:cNvSpPr>
              <a:spLocks/>
            </p:cNvSpPr>
            <p:nvPr/>
          </p:nvSpPr>
          <p:spPr bwMode="auto">
            <a:xfrm>
              <a:off x="1893182" y="2879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8 w 50"/>
                <a:gd name="T33" fmla="*/ 18 h 144"/>
                <a:gd name="T34" fmla="*/ 8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8" y="18"/>
                  </a:lnTo>
                  <a:lnTo>
                    <a:pt x="8"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2" name="Freeform 183"/>
            <p:cNvSpPr>
              <a:spLocks/>
            </p:cNvSpPr>
            <p:nvPr/>
          </p:nvSpPr>
          <p:spPr bwMode="auto">
            <a:xfrm>
              <a:off x="2036847" y="2879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3" name="Freeform 184"/>
            <p:cNvSpPr>
              <a:spLocks/>
            </p:cNvSpPr>
            <p:nvPr/>
          </p:nvSpPr>
          <p:spPr bwMode="auto">
            <a:xfrm>
              <a:off x="2413568" y="2879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4" name="Freeform 185"/>
            <p:cNvSpPr>
              <a:spLocks/>
            </p:cNvSpPr>
            <p:nvPr/>
          </p:nvSpPr>
          <p:spPr bwMode="auto">
            <a:xfrm>
              <a:off x="2557233" y="2879725"/>
              <a:ext cx="86199" cy="228600"/>
            </a:xfrm>
            <a:custGeom>
              <a:avLst/>
              <a:gdLst>
                <a:gd name="T0" fmla="*/ 54 w 54"/>
                <a:gd name="T1" fmla="*/ 0 h 144"/>
                <a:gd name="T2" fmla="*/ 54 w 54"/>
                <a:gd name="T3" fmla="*/ 0 h 144"/>
                <a:gd name="T4" fmla="*/ 54 w 54"/>
                <a:gd name="T5" fmla="*/ 144 h 144"/>
                <a:gd name="T6" fmla="*/ 54 w 54"/>
                <a:gd name="T7" fmla="*/ 144 h 144"/>
                <a:gd name="T8" fmla="*/ 32 w 54"/>
                <a:gd name="T9" fmla="*/ 144 h 144"/>
                <a:gd name="T10" fmla="*/ 32 w 54"/>
                <a:gd name="T11" fmla="*/ 144 h 144"/>
                <a:gd name="T12" fmla="*/ 32 w 54"/>
                <a:gd name="T13" fmla="*/ 28 h 144"/>
                <a:gd name="T14" fmla="*/ 32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2" y="144"/>
                  </a:lnTo>
                  <a:lnTo>
                    <a:pt x="32" y="144"/>
                  </a:lnTo>
                  <a:lnTo>
                    <a:pt x="32" y="28"/>
                  </a:lnTo>
                  <a:lnTo>
                    <a:pt x="32"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5" name="Freeform 186"/>
            <p:cNvSpPr>
              <a:spLocks/>
            </p:cNvSpPr>
            <p:nvPr/>
          </p:nvSpPr>
          <p:spPr bwMode="auto">
            <a:xfrm>
              <a:off x="2704090" y="2879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6" name="Freeform 187"/>
            <p:cNvSpPr>
              <a:spLocks/>
            </p:cNvSpPr>
            <p:nvPr/>
          </p:nvSpPr>
          <p:spPr bwMode="auto">
            <a:xfrm>
              <a:off x="2177319" y="2876550"/>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38 h 146"/>
                <a:gd name="T12" fmla="*/ 14 w 48"/>
                <a:gd name="T13" fmla="*/ 52 h 146"/>
                <a:gd name="T14" fmla="*/ 12 w 48"/>
                <a:gd name="T15" fmla="*/ 60 h 146"/>
                <a:gd name="T16" fmla="*/ 2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6 w 48"/>
                <a:gd name="T47" fmla="*/ 106 h 146"/>
                <a:gd name="T48" fmla="*/ 38 w 48"/>
                <a:gd name="T49" fmla="*/ 94 h 146"/>
                <a:gd name="T50" fmla="*/ 36 w 48"/>
                <a:gd name="T51" fmla="*/ 86 h 146"/>
                <a:gd name="T52" fmla="*/ 28 w 48"/>
                <a:gd name="T53" fmla="*/ 74 h 146"/>
                <a:gd name="T54" fmla="*/ 20 w 48"/>
                <a:gd name="T55" fmla="*/ 72 h 146"/>
                <a:gd name="T56" fmla="*/ 20 w 48"/>
                <a:gd name="T57" fmla="*/ 72 h 146"/>
                <a:gd name="T58" fmla="*/ 34 w 48"/>
                <a:gd name="T59" fmla="*/ 66 h 146"/>
                <a:gd name="T60" fmla="*/ 38 w 48"/>
                <a:gd name="T61" fmla="*/ 50 h 146"/>
                <a:gd name="T62" fmla="*/ 36 w 48"/>
                <a:gd name="T63" fmla="*/ 38 h 146"/>
                <a:gd name="T64" fmla="*/ 36 w 48"/>
                <a:gd name="T65" fmla="*/ 30 h 146"/>
                <a:gd name="T66" fmla="*/ 36 w 48"/>
                <a:gd name="T67" fmla="*/ 24 h 146"/>
                <a:gd name="T68" fmla="*/ 40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0"/>
                  </a:lnTo>
                  <a:lnTo>
                    <a:pt x="20" y="6"/>
                  </a:lnTo>
                  <a:lnTo>
                    <a:pt x="16" y="8"/>
                  </a:lnTo>
                  <a:lnTo>
                    <a:pt x="14" y="14"/>
                  </a:lnTo>
                  <a:lnTo>
                    <a:pt x="12" y="24"/>
                  </a:lnTo>
                  <a:lnTo>
                    <a:pt x="12" y="24"/>
                  </a:lnTo>
                  <a:lnTo>
                    <a:pt x="14" y="38"/>
                  </a:lnTo>
                  <a:lnTo>
                    <a:pt x="14"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2" y="146"/>
                  </a:lnTo>
                  <a:lnTo>
                    <a:pt x="42" y="146"/>
                  </a:lnTo>
                  <a:lnTo>
                    <a:pt x="48" y="146"/>
                  </a:lnTo>
                  <a:lnTo>
                    <a:pt x="48" y="146"/>
                  </a:lnTo>
                  <a:lnTo>
                    <a:pt x="48" y="128"/>
                  </a:lnTo>
                  <a:lnTo>
                    <a:pt x="48" y="128"/>
                  </a:lnTo>
                  <a:lnTo>
                    <a:pt x="46" y="128"/>
                  </a:lnTo>
                  <a:lnTo>
                    <a:pt x="46" y="128"/>
                  </a:lnTo>
                  <a:lnTo>
                    <a:pt x="40" y="126"/>
                  </a:lnTo>
                  <a:lnTo>
                    <a:pt x="38" y="124"/>
                  </a:lnTo>
                  <a:lnTo>
                    <a:pt x="36" y="120"/>
                  </a:lnTo>
                  <a:lnTo>
                    <a:pt x="36" y="116"/>
                  </a:lnTo>
                  <a:lnTo>
                    <a:pt x="36" y="116"/>
                  </a:lnTo>
                  <a:lnTo>
                    <a:pt x="36" y="106"/>
                  </a:lnTo>
                  <a:lnTo>
                    <a:pt x="36" y="106"/>
                  </a:lnTo>
                  <a:lnTo>
                    <a:pt x="38" y="94"/>
                  </a:lnTo>
                  <a:lnTo>
                    <a:pt x="38" y="94"/>
                  </a:lnTo>
                  <a:lnTo>
                    <a:pt x="36" y="86"/>
                  </a:lnTo>
                  <a:lnTo>
                    <a:pt x="34" y="78"/>
                  </a:lnTo>
                  <a:lnTo>
                    <a:pt x="28" y="74"/>
                  </a:lnTo>
                  <a:lnTo>
                    <a:pt x="20" y="72"/>
                  </a:lnTo>
                  <a:lnTo>
                    <a:pt x="20" y="72"/>
                  </a:lnTo>
                  <a:lnTo>
                    <a:pt x="20" y="72"/>
                  </a:lnTo>
                  <a:lnTo>
                    <a:pt x="20" y="72"/>
                  </a:lnTo>
                  <a:lnTo>
                    <a:pt x="28" y="70"/>
                  </a:lnTo>
                  <a:lnTo>
                    <a:pt x="34" y="66"/>
                  </a:lnTo>
                  <a:lnTo>
                    <a:pt x="36" y="60"/>
                  </a:lnTo>
                  <a:lnTo>
                    <a:pt x="38" y="50"/>
                  </a:lnTo>
                  <a:lnTo>
                    <a:pt x="38" y="50"/>
                  </a:lnTo>
                  <a:lnTo>
                    <a:pt x="36" y="38"/>
                  </a:lnTo>
                  <a:lnTo>
                    <a:pt x="36" y="38"/>
                  </a:lnTo>
                  <a:lnTo>
                    <a:pt x="36" y="30"/>
                  </a:lnTo>
                  <a:lnTo>
                    <a:pt x="36" y="30"/>
                  </a:lnTo>
                  <a:lnTo>
                    <a:pt x="36" y="24"/>
                  </a:lnTo>
                  <a:lnTo>
                    <a:pt x="38" y="20"/>
                  </a:lnTo>
                  <a:lnTo>
                    <a:pt x="40" y="18"/>
                  </a:lnTo>
                  <a:lnTo>
                    <a:pt x="46" y="18"/>
                  </a:lnTo>
                  <a:lnTo>
                    <a:pt x="46"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7" name="Freeform 188"/>
            <p:cNvSpPr>
              <a:spLocks/>
            </p:cNvSpPr>
            <p:nvPr/>
          </p:nvSpPr>
          <p:spPr bwMode="auto">
            <a:xfrm>
              <a:off x="2177319" y="2876550"/>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38 h 146"/>
                <a:gd name="T12" fmla="*/ 14 w 48"/>
                <a:gd name="T13" fmla="*/ 52 h 146"/>
                <a:gd name="T14" fmla="*/ 12 w 48"/>
                <a:gd name="T15" fmla="*/ 60 h 146"/>
                <a:gd name="T16" fmla="*/ 2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6 w 48"/>
                <a:gd name="T47" fmla="*/ 106 h 146"/>
                <a:gd name="T48" fmla="*/ 38 w 48"/>
                <a:gd name="T49" fmla="*/ 94 h 146"/>
                <a:gd name="T50" fmla="*/ 36 w 48"/>
                <a:gd name="T51" fmla="*/ 86 h 146"/>
                <a:gd name="T52" fmla="*/ 28 w 48"/>
                <a:gd name="T53" fmla="*/ 74 h 146"/>
                <a:gd name="T54" fmla="*/ 20 w 48"/>
                <a:gd name="T55" fmla="*/ 72 h 146"/>
                <a:gd name="T56" fmla="*/ 20 w 48"/>
                <a:gd name="T57" fmla="*/ 72 h 146"/>
                <a:gd name="T58" fmla="*/ 34 w 48"/>
                <a:gd name="T59" fmla="*/ 66 h 146"/>
                <a:gd name="T60" fmla="*/ 38 w 48"/>
                <a:gd name="T61" fmla="*/ 50 h 146"/>
                <a:gd name="T62" fmla="*/ 36 w 48"/>
                <a:gd name="T63" fmla="*/ 38 h 146"/>
                <a:gd name="T64" fmla="*/ 36 w 48"/>
                <a:gd name="T65" fmla="*/ 30 h 146"/>
                <a:gd name="T66" fmla="*/ 36 w 48"/>
                <a:gd name="T67" fmla="*/ 24 h 146"/>
                <a:gd name="T68" fmla="*/ 40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0"/>
                  </a:lnTo>
                  <a:lnTo>
                    <a:pt x="20" y="6"/>
                  </a:lnTo>
                  <a:lnTo>
                    <a:pt x="16" y="8"/>
                  </a:lnTo>
                  <a:lnTo>
                    <a:pt x="14" y="14"/>
                  </a:lnTo>
                  <a:lnTo>
                    <a:pt x="12" y="24"/>
                  </a:lnTo>
                  <a:lnTo>
                    <a:pt x="12" y="24"/>
                  </a:lnTo>
                  <a:lnTo>
                    <a:pt x="14" y="38"/>
                  </a:lnTo>
                  <a:lnTo>
                    <a:pt x="14"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2" y="146"/>
                  </a:lnTo>
                  <a:lnTo>
                    <a:pt x="42" y="146"/>
                  </a:lnTo>
                  <a:lnTo>
                    <a:pt x="48" y="146"/>
                  </a:lnTo>
                  <a:lnTo>
                    <a:pt x="48" y="146"/>
                  </a:lnTo>
                  <a:lnTo>
                    <a:pt x="48" y="128"/>
                  </a:lnTo>
                  <a:lnTo>
                    <a:pt x="48" y="128"/>
                  </a:lnTo>
                  <a:lnTo>
                    <a:pt x="46" y="128"/>
                  </a:lnTo>
                  <a:lnTo>
                    <a:pt x="46" y="128"/>
                  </a:lnTo>
                  <a:lnTo>
                    <a:pt x="40" y="126"/>
                  </a:lnTo>
                  <a:lnTo>
                    <a:pt x="38" y="124"/>
                  </a:lnTo>
                  <a:lnTo>
                    <a:pt x="36" y="120"/>
                  </a:lnTo>
                  <a:lnTo>
                    <a:pt x="36" y="116"/>
                  </a:lnTo>
                  <a:lnTo>
                    <a:pt x="36" y="116"/>
                  </a:lnTo>
                  <a:lnTo>
                    <a:pt x="36" y="106"/>
                  </a:lnTo>
                  <a:lnTo>
                    <a:pt x="36" y="106"/>
                  </a:lnTo>
                  <a:lnTo>
                    <a:pt x="38" y="94"/>
                  </a:lnTo>
                  <a:lnTo>
                    <a:pt x="38" y="94"/>
                  </a:lnTo>
                  <a:lnTo>
                    <a:pt x="36" y="86"/>
                  </a:lnTo>
                  <a:lnTo>
                    <a:pt x="34" y="78"/>
                  </a:lnTo>
                  <a:lnTo>
                    <a:pt x="28" y="74"/>
                  </a:lnTo>
                  <a:lnTo>
                    <a:pt x="20" y="72"/>
                  </a:lnTo>
                  <a:lnTo>
                    <a:pt x="20" y="72"/>
                  </a:lnTo>
                  <a:lnTo>
                    <a:pt x="20" y="72"/>
                  </a:lnTo>
                  <a:lnTo>
                    <a:pt x="20" y="72"/>
                  </a:lnTo>
                  <a:lnTo>
                    <a:pt x="28" y="70"/>
                  </a:lnTo>
                  <a:lnTo>
                    <a:pt x="34" y="66"/>
                  </a:lnTo>
                  <a:lnTo>
                    <a:pt x="36" y="60"/>
                  </a:lnTo>
                  <a:lnTo>
                    <a:pt x="38" y="50"/>
                  </a:lnTo>
                  <a:lnTo>
                    <a:pt x="38" y="50"/>
                  </a:lnTo>
                  <a:lnTo>
                    <a:pt x="36" y="38"/>
                  </a:lnTo>
                  <a:lnTo>
                    <a:pt x="36" y="38"/>
                  </a:lnTo>
                  <a:lnTo>
                    <a:pt x="36" y="30"/>
                  </a:lnTo>
                  <a:lnTo>
                    <a:pt x="36" y="30"/>
                  </a:lnTo>
                  <a:lnTo>
                    <a:pt x="36" y="24"/>
                  </a:lnTo>
                  <a:lnTo>
                    <a:pt x="38" y="20"/>
                  </a:lnTo>
                  <a:lnTo>
                    <a:pt x="40" y="18"/>
                  </a:lnTo>
                  <a:lnTo>
                    <a:pt x="46" y="18"/>
                  </a:lnTo>
                  <a:lnTo>
                    <a:pt x="46"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8" name="Freeform 189"/>
            <p:cNvSpPr>
              <a:spLocks/>
            </p:cNvSpPr>
            <p:nvPr/>
          </p:nvSpPr>
          <p:spPr bwMode="auto">
            <a:xfrm>
              <a:off x="2276288" y="2876550"/>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0 h 146"/>
                <a:gd name="T10" fmla="*/ 12 w 48"/>
                <a:gd name="T11" fmla="*/ 30 h 146"/>
                <a:gd name="T12" fmla="*/ 12 w 48"/>
                <a:gd name="T13" fmla="*/ 38 h 146"/>
                <a:gd name="T14" fmla="*/ 10 w 48"/>
                <a:gd name="T15" fmla="*/ 50 h 146"/>
                <a:gd name="T16" fmla="*/ 12 w 48"/>
                <a:gd name="T17" fmla="*/ 60 h 146"/>
                <a:gd name="T18" fmla="*/ 20 w 48"/>
                <a:gd name="T19" fmla="*/ 70 h 146"/>
                <a:gd name="T20" fmla="*/ 28 w 48"/>
                <a:gd name="T21" fmla="*/ 72 h 146"/>
                <a:gd name="T22" fmla="*/ 28 w 48"/>
                <a:gd name="T23" fmla="*/ 72 h 146"/>
                <a:gd name="T24" fmla="*/ 14 w 48"/>
                <a:gd name="T25" fmla="*/ 78 h 146"/>
                <a:gd name="T26" fmla="*/ 10 w 48"/>
                <a:gd name="T27" fmla="*/ 94 h 146"/>
                <a:gd name="T28" fmla="*/ 12 w 48"/>
                <a:gd name="T29" fmla="*/ 106 h 146"/>
                <a:gd name="T30" fmla="*/ 12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18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18" y="0"/>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9" name="Freeform 190"/>
            <p:cNvSpPr>
              <a:spLocks/>
            </p:cNvSpPr>
            <p:nvPr/>
          </p:nvSpPr>
          <p:spPr bwMode="auto">
            <a:xfrm>
              <a:off x="2276288" y="2876550"/>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0 h 146"/>
                <a:gd name="T10" fmla="*/ 12 w 48"/>
                <a:gd name="T11" fmla="*/ 30 h 146"/>
                <a:gd name="T12" fmla="*/ 12 w 48"/>
                <a:gd name="T13" fmla="*/ 38 h 146"/>
                <a:gd name="T14" fmla="*/ 10 w 48"/>
                <a:gd name="T15" fmla="*/ 50 h 146"/>
                <a:gd name="T16" fmla="*/ 12 w 48"/>
                <a:gd name="T17" fmla="*/ 60 h 146"/>
                <a:gd name="T18" fmla="*/ 20 w 48"/>
                <a:gd name="T19" fmla="*/ 70 h 146"/>
                <a:gd name="T20" fmla="*/ 28 w 48"/>
                <a:gd name="T21" fmla="*/ 72 h 146"/>
                <a:gd name="T22" fmla="*/ 28 w 48"/>
                <a:gd name="T23" fmla="*/ 72 h 146"/>
                <a:gd name="T24" fmla="*/ 14 w 48"/>
                <a:gd name="T25" fmla="*/ 78 h 146"/>
                <a:gd name="T26" fmla="*/ 10 w 48"/>
                <a:gd name="T27" fmla="*/ 94 h 146"/>
                <a:gd name="T28" fmla="*/ 12 w 48"/>
                <a:gd name="T29" fmla="*/ 106 h 146"/>
                <a:gd name="T30" fmla="*/ 12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18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0" name="Freeform 191"/>
            <p:cNvSpPr>
              <a:spLocks noEditPoints="1"/>
            </p:cNvSpPr>
            <p:nvPr/>
          </p:nvSpPr>
          <p:spPr bwMode="auto">
            <a:xfrm>
              <a:off x="2850947" y="2870200"/>
              <a:ext cx="156435"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4"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1" name="Freeform 192"/>
            <p:cNvSpPr>
              <a:spLocks noEditPoints="1"/>
            </p:cNvSpPr>
            <p:nvPr/>
          </p:nvSpPr>
          <p:spPr bwMode="auto">
            <a:xfrm>
              <a:off x="3068041" y="2870200"/>
              <a:ext cx="159628"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0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2"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4" y="100"/>
                  </a:lnTo>
                  <a:lnTo>
                    <a:pt x="26" y="110"/>
                  </a:lnTo>
                  <a:lnTo>
                    <a:pt x="30" y="118"/>
                  </a:lnTo>
                  <a:lnTo>
                    <a:pt x="34" y="124"/>
                  </a:lnTo>
                  <a:lnTo>
                    <a:pt x="38" y="128"/>
                  </a:lnTo>
                  <a:lnTo>
                    <a:pt x="42"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0"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2" name="Freeform 193"/>
            <p:cNvSpPr>
              <a:spLocks/>
            </p:cNvSpPr>
            <p:nvPr/>
          </p:nvSpPr>
          <p:spPr bwMode="auto">
            <a:xfrm>
              <a:off x="3288327"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3" name="Freeform 194"/>
            <p:cNvSpPr>
              <a:spLocks/>
            </p:cNvSpPr>
            <p:nvPr/>
          </p:nvSpPr>
          <p:spPr bwMode="auto">
            <a:xfrm>
              <a:off x="3435184" y="2879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4" name="Freeform 195"/>
            <p:cNvSpPr>
              <a:spLocks/>
            </p:cNvSpPr>
            <p:nvPr/>
          </p:nvSpPr>
          <p:spPr bwMode="auto">
            <a:xfrm>
              <a:off x="3582041" y="2879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5" name="Freeform 196"/>
            <p:cNvSpPr>
              <a:spLocks noEditPoints="1"/>
            </p:cNvSpPr>
            <p:nvPr/>
          </p:nvSpPr>
          <p:spPr bwMode="auto">
            <a:xfrm>
              <a:off x="2988227" y="2530475"/>
              <a:ext cx="159628" cy="238125"/>
            </a:xfrm>
            <a:custGeom>
              <a:avLst/>
              <a:gdLst>
                <a:gd name="T0" fmla="*/ 48 w 100"/>
                <a:gd name="T1" fmla="*/ 150 h 150"/>
                <a:gd name="T2" fmla="*/ 28 w 100"/>
                <a:gd name="T3" fmla="*/ 146 h 150"/>
                <a:gd name="T4" fmla="*/ 12 w 100"/>
                <a:gd name="T5" fmla="*/ 132 h 150"/>
                <a:gd name="T6" fmla="*/ 8 w 100"/>
                <a:gd name="T7" fmla="*/ 122 h 150"/>
                <a:gd name="T8" fmla="*/ 2 w 100"/>
                <a:gd name="T9" fmla="*/ 96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4 w 100"/>
                <a:gd name="T23" fmla="*/ 4 h 150"/>
                <a:gd name="T24" fmla="*/ 88 w 100"/>
                <a:gd name="T25" fmla="*/ 18 h 150"/>
                <a:gd name="T26" fmla="*/ 98 w 100"/>
                <a:gd name="T27" fmla="*/ 42 h 150"/>
                <a:gd name="T28" fmla="*/ 100 w 100"/>
                <a:gd name="T29" fmla="*/ 76 h 150"/>
                <a:gd name="T30" fmla="*/ 100 w 100"/>
                <a:gd name="T31" fmla="*/ 92 h 150"/>
                <a:gd name="T32" fmla="*/ 92 w 100"/>
                <a:gd name="T33" fmla="*/ 120 h 150"/>
                <a:gd name="T34" fmla="*/ 86 w 100"/>
                <a:gd name="T35" fmla="*/ 132 h 150"/>
                <a:gd name="T36" fmla="*/ 70 w 100"/>
                <a:gd name="T37" fmla="*/ 146 h 150"/>
                <a:gd name="T38" fmla="*/ 48 w 100"/>
                <a:gd name="T39" fmla="*/ 150 h 150"/>
                <a:gd name="T40" fmla="*/ 52 w 100"/>
                <a:gd name="T41" fmla="*/ 18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2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2" y="132"/>
                  </a:lnTo>
                  <a:lnTo>
                    <a:pt x="12" y="132"/>
                  </a:lnTo>
                  <a:lnTo>
                    <a:pt x="8" y="122"/>
                  </a:lnTo>
                  <a:lnTo>
                    <a:pt x="4" y="110"/>
                  </a:lnTo>
                  <a:lnTo>
                    <a:pt x="2" y="96"/>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4" y="4"/>
                  </a:lnTo>
                  <a:lnTo>
                    <a:pt x="82" y="10"/>
                  </a:lnTo>
                  <a:lnTo>
                    <a:pt x="88" y="18"/>
                  </a:lnTo>
                  <a:lnTo>
                    <a:pt x="94" y="30"/>
                  </a:lnTo>
                  <a:lnTo>
                    <a:pt x="98" y="42"/>
                  </a:lnTo>
                  <a:lnTo>
                    <a:pt x="100" y="58"/>
                  </a:lnTo>
                  <a:lnTo>
                    <a:pt x="100" y="76"/>
                  </a:lnTo>
                  <a:lnTo>
                    <a:pt x="100" y="76"/>
                  </a:lnTo>
                  <a:lnTo>
                    <a:pt x="100" y="92"/>
                  </a:lnTo>
                  <a:lnTo>
                    <a:pt x="96" y="108"/>
                  </a:lnTo>
                  <a:lnTo>
                    <a:pt x="92" y="120"/>
                  </a:lnTo>
                  <a:lnTo>
                    <a:pt x="86" y="132"/>
                  </a:lnTo>
                  <a:lnTo>
                    <a:pt x="86" y="132"/>
                  </a:lnTo>
                  <a:lnTo>
                    <a:pt x="78" y="140"/>
                  </a:lnTo>
                  <a:lnTo>
                    <a:pt x="70" y="146"/>
                  </a:lnTo>
                  <a:lnTo>
                    <a:pt x="60" y="148"/>
                  </a:lnTo>
                  <a:lnTo>
                    <a:pt x="48" y="150"/>
                  </a:lnTo>
                  <a:lnTo>
                    <a:pt x="48" y="150"/>
                  </a:lnTo>
                  <a:close/>
                  <a:moveTo>
                    <a:pt x="52" y="18"/>
                  </a:moveTo>
                  <a:lnTo>
                    <a:pt x="52" y="18"/>
                  </a:lnTo>
                  <a:lnTo>
                    <a:pt x="44" y="20"/>
                  </a:lnTo>
                  <a:lnTo>
                    <a:pt x="38" y="22"/>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2"/>
                  </a:lnTo>
                  <a:lnTo>
                    <a:pt x="50" y="132"/>
                  </a:lnTo>
                  <a:lnTo>
                    <a:pt x="56" y="130"/>
                  </a:lnTo>
                  <a:lnTo>
                    <a:pt x="60" y="128"/>
                  </a:lnTo>
                  <a:lnTo>
                    <a:pt x="66" y="124"/>
                  </a:lnTo>
                  <a:lnTo>
                    <a:pt x="70" y="118"/>
                  </a:lnTo>
                  <a:lnTo>
                    <a:pt x="72" y="110"/>
                  </a:lnTo>
                  <a:lnTo>
                    <a:pt x="74" y="100"/>
                  </a:lnTo>
                  <a:lnTo>
                    <a:pt x="76" y="76"/>
                  </a:lnTo>
                  <a:lnTo>
                    <a:pt x="76" y="76"/>
                  </a:lnTo>
                  <a:lnTo>
                    <a:pt x="74" y="52"/>
                  </a:lnTo>
                  <a:lnTo>
                    <a:pt x="72" y="42"/>
                  </a:lnTo>
                  <a:lnTo>
                    <a:pt x="70" y="34"/>
                  </a:lnTo>
                  <a:lnTo>
                    <a:pt x="66" y="26"/>
                  </a:lnTo>
                  <a:lnTo>
                    <a:pt x="62" y="22"/>
                  </a:lnTo>
                  <a:lnTo>
                    <a:pt x="56" y="20"/>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6" name="Freeform 197"/>
            <p:cNvSpPr>
              <a:spLocks/>
            </p:cNvSpPr>
            <p:nvPr/>
          </p:nvSpPr>
          <p:spPr bwMode="auto">
            <a:xfrm>
              <a:off x="3211705" y="2540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8 h 144"/>
                <a:gd name="T32" fmla="*/ 12 w 54"/>
                <a:gd name="T33" fmla="*/ 18 h 144"/>
                <a:gd name="T34" fmla="*/ 22 w 54"/>
                <a:gd name="T35" fmla="*/ 12 h 144"/>
                <a:gd name="T36" fmla="*/ 22 w 54"/>
                <a:gd name="T37" fmla="*/ 12 h 144"/>
                <a:gd name="T38" fmla="*/ 26 w 54"/>
                <a:gd name="T39" fmla="*/ 10 h 144"/>
                <a:gd name="T40" fmla="*/ 32 w 54"/>
                <a:gd name="T41" fmla="*/ 8 h 144"/>
                <a:gd name="T42" fmla="*/ 32 w 54"/>
                <a:gd name="T43" fmla="*/ 8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8"/>
                  </a:lnTo>
                  <a:lnTo>
                    <a:pt x="12" y="18"/>
                  </a:lnTo>
                  <a:lnTo>
                    <a:pt x="22" y="12"/>
                  </a:lnTo>
                  <a:lnTo>
                    <a:pt x="22" y="12"/>
                  </a:lnTo>
                  <a:lnTo>
                    <a:pt x="26"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7" name="Freeform 198"/>
            <p:cNvSpPr>
              <a:spLocks/>
            </p:cNvSpPr>
            <p:nvPr/>
          </p:nvSpPr>
          <p:spPr bwMode="auto">
            <a:xfrm>
              <a:off x="3361755"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40"/>
                  </a:lnTo>
                  <a:lnTo>
                    <a:pt x="0" y="42"/>
                  </a:lnTo>
                  <a:lnTo>
                    <a:pt x="0" y="42"/>
                  </a:lnTo>
                  <a:lnTo>
                    <a:pt x="0" y="22"/>
                  </a:lnTo>
                  <a:lnTo>
                    <a:pt x="0" y="22"/>
                  </a:lnTo>
                  <a:lnTo>
                    <a:pt x="6" y="20"/>
                  </a:lnTo>
                  <a:lnTo>
                    <a:pt x="10" y="18"/>
                  </a:lnTo>
                  <a:lnTo>
                    <a:pt x="10" y="18"/>
                  </a:lnTo>
                  <a:lnTo>
                    <a:pt x="16" y="16"/>
                  </a:lnTo>
                  <a:lnTo>
                    <a:pt x="20" y="12"/>
                  </a:lnTo>
                  <a:lnTo>
                    <a:pt x="20" y="12"/>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8" name="Freeform 199"/>
            <p:cNvSpPr>
              <a:spLocks/>
            </p:cNvSpPr>
            <p:nvPr/>
          </p:nvSpPr>
          <p:spPr bwMode="auto">
            <a:xfrm>
              <a:off x="3508613" y="2540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8 w 50"/>
                <a:gd name="T23" fmla="*/ 40 h 144"/>
                <a:gd name="T24" fmla="*/ 0 w 50"/>
                <a:gd name="T25" fmla="*/ 42 h 144"/>
                <a:gd name="T26" fmla="*/ 0 w 50"/>
                <a:gd name="T27" fmla="*/ 42 h 144"/>
                <a:gd name="T28" fmla="*/ 0 w 50"/>
                <a:gd name="T29" fmla="*/ 22 h 144"/>
                <a:gd name="T30" fmla="*/ 0 w 50"/>
                <a:gd name="T31" fmla="*/ 22 h 144"/>
                <a:gd name="T32" fmla="*/ 10 w 50"/>
                <a:gd name="T33" fmla="*/ 18 h 144"/>
                <a:gd name="T34" fmla="*/ 10 w 50"/>
                <a:gd name="T35" fmla="*/ 18 h 144"/>
                <a:gd name="T36" fmla="*/ 22 w 50"/>
                <a:gd name="T37" fmla="*/ 12 h 144"/>
                <a:gd name="T38" fmla="*/ 22 w 50"/>
                <a:gd name="T39" fmla="*/ 12 h 144"/>
                <a:gd name="T40" fmla="*/ 26 w 50"/>
                <a:gd name="T41" fmla="*/ 10 h 144"/>
                <a:gd name="T42" fmla="*/ 30 w 50"/>
                <a:gd name="T43" fmla="*/ 8 h 144"/>
                <a:gd name="T44" fmla="*/ 30 w 50"/>
                <a:gd name="T45" fmla="*/ 8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8" y="40"/>
                  </a:lnTo>
                  <a:lnTo>
                    <a:pt x="0" y="42"/>
                  </a:lnTo>
                  <a:lnTo>
                    <a:pt x="0" y="42"/>
                  </a:lnTo>
                  <a:lnTo>
                    <a:pt x="0" y="22"/>
                  </a:lnTo>
                  <a:lnTo>
                    <a:pt x="0" y="22"/>
                  </a:lnTo>
                  <a:lnTo>
                    <a:pt x="10" y="18"/>
                  </a:lnTo>
                  <a:lnTo>
                    <a:pt x="10" y="18"/>
                  </a:lnTo>
                  <a:lnTo>
                    <a:pt x="22" y="12"/>
                  </a:lnTo>
                  <a:lnTo>
                    <a:pt x="22" y="12"/>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9" name="Freeform 200"/>
            <p:cNvSpPr>
              <a:spLocks/>
            </p:cNvSpPr>
            <p:nvPr/>
          </p:nvSpPr>
          <p:spPr bwMode="auto">
            <a:xfrm>
              <a:off x="3655470" y="2540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8" y="40"/>
                  </a:lnTo>
                  <a:lnTo>
                    <a:pt x="0" y="42"/>
                  </a:lnTo>
                  <a:lnTo>
                    <a:pt x="0" y="42"/>
                  </a:lnTo>
                  <a:lnTo>
                    <a:pt x="0" y="22"/>
                  </a:lnTo>
                  <a:lnTo>
                    <a:pt x="0" y="22"/>
                  </a:lnTo>
                  <a:lnTo>
                    <a:pt x="4" y="20"/>
                  </a:lnTo>
                  <a:lnTo>
                    <a:pt x="10" y="18"/>
                  </a:lnTo>
                  <a:lnTo>
                    <a:pt x="10" y="18"/>
                  </a:lnTo>
                  <a:lnTo>
                    <a:pt x="16" y="16"/>
                  </a:lnTo>
                  <a:lnTo>
                    <a:pt x="20" y="12"/>
                  </a:lnTo>
                  <a:lnTo>
                    <a:pt x="20" y="12"/>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0" name="Freeform 201"/>
            <p:cNvSpPr>
              <a:spLocks/>
            </p:cNvSpPr>
            <p:nvPr/>
          </p:nvSpPr>
          <p:spPr bwMode="auto">
            <a:xfrm>
              <a:off x="4038576" y="2540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28"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1" name="Freeform 202"/>
            <p:cNvSpPr>
              <a:spLocks/>
            </p:cNvSpPr>
            <p:nvPr/>
          </p:nvSpPr>
          <p:spPr bwMode="auto">
            <a:xfrm>
              <a:off x="4188626"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8 h 144"/>
                <a:gd name="T48" fmla="*/ 32 w 52"/>
                <a:gd name="T49" fmla="*/ 8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8"/>
                  </a:lnTo>
                  <a:lnTo>
                    <a:pt x="32" y="8"/>
                  </a:lnTo>
                  <a:lnTo>
                    <a:pt x="38"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2" name="Freeform 203"/>
            <p:cNvSpPr>
              <a:spLocks/>
            </p:cNvSpPr>
            <p:nvPr/>
          </p:nvSpPr>
          <p:spPr bwMode="auto">
            <a:xfrm>
              <a:off x="4338676"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32 w 52"/>
                <a:gd name="T45" fmla="*/ 8 h 144"/>
                <a:gd name="T46" fmla="*/ 32 w 52"/>
                <a:gd name="T47" fmla="*/ 8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40"/>
                  </a:lnTo>
                  <a:lnTo>
                    <a:pt x="0" y="42"/>
                  </a:lnTo>
                  <a:lnTo>
                    <a:pt x="0" y="42"/>
                  </a:lnTo>
                  <a:lnTo>
                    <a:pt x="0" y="22"/>
                  </a:lnTo>
                  <a:lnTo>
                    <a:pt x="0" y="22"/>
                  </a:lnTo>
                  <a:lnTo>
                    <a:pt x="4" y="20"/>
                  </a:lnTo>
                  <a:lnTo>
                    <a:pt x="10" y="18"/>
                  </a:lnTo>
                  <a:lnTo>
                    <a:pt x="10" y="18"/>
                  </a:lnTo>
                  <a:lnTo>
                    <a:pt x="16" y="16"/>
                  </a:lnTo>
                  <a:lnTo>
                    <a:pt x="20" y="12"/>
                  </a:lnTo>
                  <a:lnTo>
                    <a:pt x="20" y="12"/>
                  </a:lnTo>
                  <a:lnTo>
                    <a:pt x="32" y="8"/>
                  </a:lnTo>
                  <a:lnTo>
                    <a:pt x="32" y="8"/>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3" name="Freeform 204"/>
            <p:cNvSpPr>
              <a:spLocks/>
            </p:cNvSpPr>
            <p:nvPr/>
          </p:nvSpPr>
          <p:spPr bwMode="auto">
            <a:xfrm>
              <a:off x="4485533" y="2540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2 h 144"/>
                <a:gd name="T36" fmla="*/ 22 w 52"/>
                <a:gd name="T37" fmla="*/ 12 h 144"/>
                <a:gd name="T38" fmla="*/ 26 w 52"/>
                <a:gd name="T39" fmla="*/ 10 h 144"/>
                <a:gd name="T40" fmla="*/ 32 w 52"/>
                <a:gd name="T41" fmla="*/ 8 h 144"/>
                <a:gd name="T42" fmla="*/ 32 w 52"/>
                <a:gd name="T43" fmla="*/ 8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8"/>
                  </a:lnTo>
                  <a:lnTo>
                    <a:pt x="10" y="18"/>
                  </a:lnTo>
                  <a:lnTo>
                    <a:pt x="22" y="12"/>
                  </a:lnTo>
                  <a:lnTo>
                    <a:pt x="22" y="12"/>
                  </a:lnTo>
                  <a:lnTo>
                    <a:pt x="26" y="10"/>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4" name="Freeform 206"/>
            <p:cNvSpPr>
              <a:spLocks/>
            </p:cNvSpPr>
            <p:nvPr/>
          </p:nvSpPr>
          <p:spPr bwMode="auto">
            <a:xfrm>
              <a:off x="3802328" y="2536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90 h 146"/>
                <a:gd name="T22" fmla="*/ 14 w 48"/>
                <a:gd name="T23" fmla="*/ 94 h 146"/>
                <a:gd name="T24" fmla="*/ 14 w 48"/>
                <a:gd name="T25" fmla="*/ 108 h 146"/>
                <a:gd name="T26" fmla="*/ 12 w 48"/>
                <a:gd name="T27" fmla="*/ 122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2 h 146"/>
                <a:gd name="T44" fmla="*/ 34 w 48"/>
                <a:gd name="T45" fmla="*/ 116 h 146"/>
                <a:gd name="T46" fmla="*/ 36 w 48"/>
                <a:gd name="T47" fmla="*/ 108 h 146"/>
                <a:gd name="T48" fmla="*/ 36 w 48"/>
                <a:gd name="T49" fmla="*/ 96 h 146"/>
                <a:gd name="T50" fmla="*/ 32 w 48"/>
                <a:gd name="T51" fmla="*/ 80 h 146"/>
                <a:gd name="T52" fmla="*/ 20 w 48"/>
                <a:gd name="T53" fmla="*/ 74 h 146"/>
                <a:gd name="T54" fmla="*/ 20 w 48"/>
                <a:gd name="T55" fmla="*/ 72 h 146"/>
                <a:gd name="T56" fmla="*/ 26 w 48"/>
                <a:gd name="T57" fmla="*/ 70 h 146"/>
                <a:gd name="T58" fmla="*/ 36 w 48"/>
                <a:gd name="T59" fmla="*/ 60 h 146"/>
                <a:gd name="T60" fmla="*/ 36 w 48"/>
                <a:gd name="T61" fmla="*/ 52 h 146"/>
                <a:gd name="T62" fmla="*/ 36 w 48"/>
                <a:gd name="T63" fmla="*/ 38 h 146"/>
                <a:gd name="T64" fmla="*/ 34 w 48"/>
                <a:gd name="T65" fmla="*/ 30 h 146"/>
                <a:gd name="T66" fmla="*/ 36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2"/>
                  </a:lnTo>
                  <a:lnTo>
                    <a:pt x="14" y="52"/>
                  </a:lnTo>
                  <a:lnTo>
                    <a:pt x="14" y="56"/>
                  </a:lnTo>
                  <a:lnTo>
                    <a:pt x="12" y="60"/>
                  </a:lnTo>
                  <a:lnTo>
                    <a:pt x="8" y="64"/>
                  </a:lnTo>
                  <a:lnTo>
                    <a:pt x="0"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2" y="128"/>
                  </a:lnTo>
                  <a:lnTo>
                    <a:pt x="14" y="132"/>
                  </a:lnTo>
                  <a:lnTo>
                    <a:pt x="16" y="138"/>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6" y="126"/>
                  </a:lnTo>
                  <a:lnTo>
                    <a:pt x="36" y="122"/>
                  </a:lnTo>
                  <a:lnTo>
                    <a:pt x="34" y="116"/>
                  </a:lnTo>
                  <a:lnTo>
                    <a:pt x="34" y="116"/>
                  </a:lnTo>
                  <a:lnTo>
                    <a:pt x="36" y="108"/>
                  </a:lnTo>
                  <a:lnTo>
                    <a:pt x="36" y="108"/>
                  </a:lnTo>
                  <a:lnTo>
                    <a:pt x="36" y="96"/>
                  </a:lnTo>
                  <a:lnTo>
                    <a:pt x="36" y="96"/>
                  </a:lnTo>
                  <a:lnTo>
                    <a:pt x="36" y="86"/>
                  </a:lnTo>
                  <a:lnTo>
                    <a:pt x="32" y="80"/>
                  </a:lnTo>
                  <a:lnTo>
                    <a:pt x="26" y="76"/>
                  </a:lnTo>
                  <a:lnTo>
                    <a:pt x="20" y="74"/>
                  </a:lnTo>
                  <a:lnTo>
                    <a:pt x="20" y="74"/>
                  </a:lnTo>
                  <a:lnTo>
                    <a:pt x="20" y="72"/>
                  </a:lnTo>
                  <a:lnTo>
                    <a:pt x="20" y="72"/>
                  </a:lnTo>
                  <a:lnTo>
                    <a:pt x="26" y="70"/>
                  </a:lnTo>
                  <a:lnTo>
                    <a:pt x="32" y="66"/>
                  </a:lnTo>
                  <a:lnTo>
                    <a:pt x="36" y="60"/>
                  </a:lnTo>
                  <a:lnTo>
                    <a:pt x="36" y="52"/>
                  </a:lnTo>
                  <a:lnTo>
                    <a:pt x="36" y="52"/>
                  </a:lnTo>
                  <a:lnTo>
                    <a:pt x="36" y="38"/>
                  </a:lnTo>
                  <a:lnTo>
                    <a:pt x="36" y="38"/>
                  </a:lnTo>
                  <a:lnTo>
                    <a:pt x="34" y="30"/>
                  </a:lnTo>
                  <a:lnTo>
                    <a:pt x="34" y="30"/>
                  </a:lnTo>
                  <a:lnTo>
                    <a:pt x="36" y="26"/>
                  </a:lnTo>
                  <a:lnTo>
                    <a:pt x="36" y="22"/>
                  </a:lnTo>
                  <a:lnTo>
                    <a:pt x="40" y="20"/>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5" name="Freeform 207"/>
            <p:cNvSpPr>
              <a:spLocks/>
            </p:cNvSpPr>
            <p:nvPr/>
          </p:nvSpPr>
          <p:spPr bwMode="auto">
            <a:xfrm>
              <a:off x="3802328" y="2536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90 h 146"/>
                <a:gd name="T22" fmla="*/ 14 w 48"/>
                <a:gd name="T23" fmla="*/ 94 h 146"/>
                <a:gd name="T24" fmla="*/ 14 w 48"/>
                <a:gd name="T25" fmla="*/ 108 h 146"/>
                <a:gd name="T26" fmla="*/ 12 w 48"/>
                <a:gd name="T27" fmla="*/ 122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2 h 146"/>
                <a:gd name="T44" fmla="*/ 34 w 48"/>
                <a:gd name="T45" fmla="*/ 116 h 146"/>
                <a:gd name="T46" fmla="*/ 36 w 48"/>
                <a:gd name="T47" fmla="*/ 108 h 146"/>
                <a:gd name="T48" fmla="*/ 36 w 48"/>
                <a:gd name="T49" fmla="*/ 96 h 146"/>
                <a:gd name="T50" fmla="*/ 32 w 48"/>
                <a:gd name="T51" fmla="*/ 80 h 146"/>
                <a:gd name="T52" fmla="*/ 20 w 48"/>
                <a:gd name="T53" fmla="*/ 74 h 146"/>
                <a:gd name="T54" fmla="*/ 20 w 48"/>
                <a:gd name="T55" fmla="*/ 72 h 146"/>
                <a:gd name="T56" fmla="*/ 26 w 48"/>
                <a:gd name="T57" fmla="*/ 70 h 146"/>
                <a:gd name="T58" fmla="*/ 36 w 48"/>
                <a:gd name="T59" fmla="*/ 60 h 146"/>
                <a:gd name="T60" fmla="*/ 36 w 48"/>
                <a:gd name="T61" fmla="*/ 52 h 146"/>
                <a:gd name="T62" fmla="*/ 36 w 48"/>
                <a:gd name="T63" fmla="*/ 38 h 146"/>
                <a:gd name="T64" fmla="*/ 34 w 48"/>
                <a:gd name="T65" fmla="*/ 30 h 146"/>
                <a:gd name="T66" fmla="*/ 36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2"/>
                  </a:lnTo>
                  <a:lnTo>
                    <a:pt x="14" y="52"/>
                  </a:lnTo>
                  <a:lnTo>
                    <a:pt x="14" y="56"/>
                  </a:lnTo>
                  <a:lnTo>
                    <a:pt x="12" y="60"/>
                  </a:lnTo>
                  <a:lnTo>
                    <a:pt x="8" y="64"/>
                  </a:lnTo>
                  <a:lnTo>
                    <a:pt x="0"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2" y="128"/>
                  </a:lnTo>
                  <a:lnTo>
                    <a:pt x="14" y="132"/>
                  </a:lnTo>
                  <a:lnTo>
                    <a:pt x="16" y="138"/>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6" y="126"/>
                  </a:lnTo>
                  <a:lnTo>
                    <a:pt x="36" y="122"/>
                  </a:lnTo>
                  <a:lnTo>
                    <a:pt x="34" y="116"/>
                  </a:lnTo>
                  <a:lnTo>
                    <a:pt x="34" y="116"/>
                  </a:lnTo>
                  <a:lnTo>
                    <a:pt x="36" y="108"/>
                  </a:lnTo>
                  <a:lnTo>
                    <a:pt x="36" y="108"/>
                  </a:lnTo>
                  <a:lnTo>
                    <a:pt x="36" y="96"/>
                  </a:lnTo>
                  <a:lnTo>
                    <a:pt x="36" y="96"/>
                  </a:lnTo>
                  <a:lnTo>
                    <a:pt x="36" y="86"/>
                  </a:lnTo>
                  <a:lnTo>
                    <a:pt x="32" y="80"/>
                  </a:lnTo>
                  <a:lnTo>
                    <a:pt x="26" y="76"/>
                  </a:lnTo>
                  <a:lnTo>
                    <a:pt x="20" y="74"/>
                  </a:lnTo>
                  <a:lnTo>
                    <a:pt x="20" y="74"/>
                  </a:lnTo>
                  <a:lnTo>
                    <a:pt x="20" y="72"/>
                  </a:lnTo>
                  <a:lnTo>
                    <a:pt x="20" y="72"/>
                  </a:lnTo>
                  <a:lnTo>
                    <a:pt x="26" y="70"/>
                  </a:lnTo>
                  <a:lnTo>
                    <a:pt x="32" y="66"/>
                  </a:lnTo>
                  <a:lnTo>
                    <a:pt x="36" y="60"/>
                  </a:lnTo>
                  <a:lnTo>
                    <a:pt x="36" y="52"/>
                  </a:lnTo>
                  <a:lnTo>
                    <a:pt x="36" y="52"/>
                  </a:lnTo>
                  <a:lnTo>
                    <a:pt x="36" y="38"/>
                  </a:lnTo>
                  <a:lnTo>
                    <a:pt x="36" y="38"/>
                  </a:lnTo>
                  <a:lnTo>
                    <a:pt x="34" y="30"/>
                  </a:lnTo>
                  <a:lnTo>
                    <a:pt x="34" y="30"/>
                  </a:lnTo>
                  <a:lnTo>
                    <a:pt x="36" y="26"/>
                  </a:lnTo>
                  <a:lnTo>
                    <a:pt x="36" y="22"/>
                  </a:lnTo>
                  <a:lnTo>
                    <a:pt x="40" y="20"/>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6" name="Freeform 208"/>
            <p:cNvSpPr>
              <a:spLocks/>
            </p:cNvSpPr>
            <p:nvPr/>
          </p:nvSpPr>
          <p:spPr bwMode="auto">
            <a:xfrm>
              <a:off x="3898104" y="253682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2 h 146"/>
                <a:gd name="T16" fmla="*/ 14 w 48"/>
                <a:gd name="T17" fmla="*/ 60 h 146"/>
                <a:gd name="T18" fmla="*/ 22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8 h 146"/>
                <a:gd name="T30" fmla="*/ 14 w 48"/>
                <a:gd name="T31" fmla="*/ 116 h 146"/>
                <a:gd name="T32" fmla="*/ 14 w 48"/>
                <a:gd name="T33" fmla="*/ 122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20"/>
                  </a:lnTo>
                  <a:lnTo>
                    <a:pt x="12" y="22"/>
                  </a:lnTo>
                  <a:lnTo>
                    <a:pt x="14" y="26"/>
                  </a:lnTo>
                  <a:lnTo>
                    <a:pt x="14" y="30"/>
                  </a:lnTo>
                  <a:lnTo>
                    <a:pt x="14" y="30"/>
                  </a:lnTo>
                  <a:lnTo>
                    <a:pt x="12" y="38"/>
                  </a:lnTo>
                  <a:lnTo>
                    <a:pt x="12" y="38"/>
                  </a:lnTo>
                  <a:lnTo>
                    <a:pt x="12" y="52"/>
                  </a:lnTo>
                  <a:lnTo>
                    <a:pt x="12" y="52"/>
                  </a:lnTo>
                  <a:lnTo>
                    <a:pt x="14" y="60"/>
                  </a:lnTo>
                  <a:lnTo>
                    <a:pt x="16" y="66"/>
                  </a:lnTo>
                  <a:lnTo>
                    <a:pt x="22" y="70"/>
                  </a:lnTo>
                  <a:lnTo>
                    <a:pt x="28" y="72"/>
                  </a:lnTo>
                  <a:lnTo>
                    <a:pt x="28" y="72"/>
                  </a:lnTo>
                  <a:lnTo>
                    <a:pt x="28" y="74"/>
                  </a:lnTo>
                  <a:lnTo>
                    <a:pt x="28" y="74"/>
                  </a:lnTo>
                  <a:lnTo>
                    <a:pt x="22" y="76"/>
                  </a:lnTo>
                  <a:lnTo>
                    <a:pt x="16" y="80"/>
                  </a:lnTo>
                  <a:lnTo>
                    <a:pt x="14" y="86"/>
                  </a:lnTo>
                  <a:lnTo>
                    <a:pt x="12" y="96"/>
                  </a:lnTo>
                  <a:lnTo>
                    <a:pt x="12" y="96"/>
                  </a:lnTo>
                  <a:lnTo>
                    <a:pt x="12" y="108"/>
                  </a:lnTo>
                  <a:lnTo>
                    <a:pt x="12" y="108"/>
                  </a:lnTo>
                  <a:lnTo>
                    <a:pt x="14" y="116"/>
                  </a:lnTo>
                  <a:lnTo>
                    <a:pt x="14" y="116"/>
                  </a:lnTo>
                  <a:lnTo>
                    <a:pt x="14" y="122"/>
                  </a:lnTo>
                  <a:lnTo>
                    <a:pt x="12" y="126"/>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8"/>
                  </a:lnTo>
                  <a:lnTo>
                    <a:pt x="34" y="132"/>
                  </a:lnTo>
                  <a:lnTo>
                    <a:pt x="36" y="122"/>
                  </a:lnTo>
                  <a:lnTo>
                    <a:pt x="36" y="122"/>
                  </a:lnTo>
                  <a:lnTo>
                    <a:pt x="36" y="108"/>
                  </a:lnTo>
                  <a:lnTo>
                    <a:pt x="36" y="108"/>
                  </a:lnTo>
                  <a:lnTo>
                    <a:pt x="34" y="94"/>
                  </a:lnTo>
                  <a:lnTo>
                    <a:pt x="34" y="94"/>
                  </a:lnTo>
                  <a:lnTo>
                    <a:pt x="34" y="90"/>
                  </a:lnTo>
                  <a:lnTo>
                    <a:pt x="36" y="86"/>
                  </a:lnTo>
                  <a:lnTo>
                    <a:pt x="40" y="82"/>
                  </a:lnTo>
                  <a:lnTo>
                    <a:pt x="48" y="82"/>
                  </a:lnTo>
                  <a:lnTo>
                    <a:pt x="48" y="66"/>
                  </a:lnTo>
                  <a:lnTo>
                    <a:pt x="48" y="66"/>
                  </a:lnTo>
                  <a:lnTo>
                    <a:pt x="40" y="64"/>
                  </a:lnTo>
                  <a:lnTo>
                    <a:pt x="36" y="60"/>
                  </a:lnTo>
                  <a:lnTo>
                    <a:pt x="34" y="56"/>
                  </a:lnTo>
                  <a:lnTo>
                    <a:pt x="34" y="52"/>
                  </a:lnTo>
                  <a:lnTo>
                    <a:pt x="34" y="52"/>
                  </a:lnTo>
                  <a:lnTo>
                    <a:pt x="36" y="40"/>
                  </a:lnTo>
                  <a:lnTo>
                    <a:pt x="36" y="40"/>
                  </a:lnTo>
                  <a:lnTo>
                    <a:pt x="36" y="26"/>
                  </a:lnTo>
                  <a:lnTo>
                    <a:pt x="36" y="26"/>
                  </a:lnTo>
                  <a:lnTo>
                    <a:pt x="34" y="14"/>
                  </a:lnTo>
                  <a:lnTo>
                    <a:pt x="28" y="6"/>
                  </a:lnTo>
                  <a:lnTo>
                    <a:pt x="20" y="2"/>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7" name="Freeform 209"/>
            <p:cNvSpPr>
              <a:spLocks/>
            </p:cNvSpPr>
            <p:nvPr/>
          </p:nvSpPr>
          <p:spPr bwMode="auto">
            <a:xfrm>
              <a:off x="3898104" y="253682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2 h 146"/>
                <a:gd name="T16" fmla="*/ 14 w 48"/>
                <a:gd name="T17" fmla="*/ 60 h 146"/>
                <a:gd name="T18" fmla="*/ 22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8 h 146"/>
                <a:gd name="T30" fmla="*/ 14 w 48"/>
                <a:gd name="T31" fmla="*/ 116 h 146"/>
                <a:gd name="T32" fmla="*/ 14 w 48"/>
                <a:gd name="T33" fmla="*/ 122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20"/>
                  </a:lnTo>
                  <a:lnTo>
                    <a:pt x="12" y="22"/>
                  </a:lnTo>
                  <a:lnTo>
                    <a:pt x="14" y="26"/>
                  </a:lnTo>
                  <a:lnTo>
                    <a:pt x="14" y="30"/>
                  </a:lnTo>
                  <a:lnTo>
                    <a:pt x="14" y="30"/>
                  </a:lnTo>
                  <a:lnTo>
                    <a:pt x="12" y="38"/>
                  </a:lnTo>
                  <a:lnTo>
                    <a:pt x="12" y="38"/>
                  </a:lnTo>
                  <a:lnTo>
                    <a:pt x="12" y="52"/>
                  </a:lnTo>
                  <a:lnTo>
                    <a:pt x="12" y="52"/>
                  </a:lnTo>
                  <a:lnTo>
                    <a:pt x="14" y="60"/>
                  </a:lnTo>
                  <a:lnTo>
                    <a:pt x="16" y="66"/>
                  </a:lnTo>
                  <a:lnTo>
                    <a:pt x="22" y="70"/>
                  </a:lnTo>
                  <a:lnTo>
                    <a:pt x="28" y="72"/>
                  </a:lnTo>
                  <a:lnTo>
                    <a:pt x="28" y="72"/>
                  </a:lnTo>
                  <a:lnTo>
                    <a:pt x="28" y="74"/>
                  </a:lnTo>
                  <a:lnTo>
                    <a:pt x="28" y="74"/>
                  </a:lnTo>
                  <a:lnTo>
                    <a:pt x="22" y="76"/>
                  </a:lnTo>
                  <a:lnTo>
                    <a:pt x="16" y="80"/>
                  </a:lnTo>
                  <a:lnTo>
                    <a:pt x="14" y="86"/>
                  </a:lnTo>
                  <a:lnTo>
                    <a:pt x="12" y="96"/>
                  </a:lnTo>
                  <a:lnTo>
                    <a:pt x="12" y="96"/>
                  </a:lnTo>
                  <a:lnTo>
                    <a:pt x="12" y="108"/>
                  </a:lnTo>
                  <a:lnTo>
                    <a:pt x="12" y="108"/>
                  </a:lnTo>
                  <a:lnTo>
                    <a:pt x="14" y="116"/>
                  </a:lnTo>
                  <a:lnTo>
                    <a:pt x="14" y="116"/>
                  </a:lnTo>
                  <a:lnTo>
                    <a:pt x="14" y="122"/>
                  </a:lnTo>
                  <a:lnTo>
                    <a:pt x="12" y="126"/>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8"/>
                  </a:lnTo>
                  <a:lnTo>
                    <a:pt x="34" y="132"/>
                  </a:lnTo>
                  <a:lnTo>
                    <a:pt x="36" y="122"/>
                  </a:lnTo>
                  <a:lnTo>
                    <a:pt x="36" y="122"/>
                  </a:lnTo>
                  <a:lnTo>
                    <a:pt x="36" y="108"/>
                  </a:lnTo>
                  <a:lnTo>
                    <a:pt x="36" y="108"/>
                  </a:lnTo>
                  <a:lnTo>
                    <a:pt x="34" y="94"/>
                  </a:lnTo>
                  <a:lnTo>
                    <a:pt x="34" y="94"/>
                  </a:lnTo>
                  <a:lnTo>
                    <a:pt x="34" y="90"/>
                  </a:lnTo>
                  <a:lnTo>
                    <a:pt x="36" y="86"/>
                  </a:lnTo>
                  <a:lnTo>
                    <a:pt x="40" y="82"/>
                  </a:lnTo>
                  <a:lnTo>
                    <a:pt x="48" y="82"/>
                  </a:lnTo>
                  <a:lnTo>
                    <a:pt x="48" y="66"/>
                  </a:lnTo>
                  <a:lnTo>
                    <a:pt x="48" y="66"/>
                  </a:lnTo>
                  <a:lnTo>
                    <a:pt x="40" y="64"/>
                  </a:lnTo>
                  <a:lnTo>
                    <a:pt x="36" y="60"/>
                  </a:lnTo>
                  <a:lnTo>
                    <a:pt x="34" y="56"/>
                  </a:lnTo>
                  <a:lnTo>
                    <a:pt x="34" y="52"/>
                  </a:lnTo>
                  <a:lnTo>
                    <a:pt x="34" y="52"/>
                  </a:lnTo>
                  <a:lnTo>
                    <a:pt x="36" y="40"/>
                  </a:lnTo>
                  <a:lnTo>
                    <a:pt x="36" y="40"/>
                  </a:lnTo>
                  <a:lnTo>
                    <a:pt x="36" y="26"/>
                  </a:lnTo>
                  <a:lnTo>
                    <a:pt x="36" y="26"/>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8" name="Freeform 210"/>
            <p:cNvSpPr>
              <a:spLocks/>
            </p:cNvSpPr>
            <p:nvPr/>
          </p:nvSpPr>
          <p:spPr bwMode="auto">
            <a:xfrm>
              <a:off x="4996342" y="2536825"/>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6 h 146"/>
                <a:gd name="T10" fmla="*/ 14 w 48"/>
                <a:gd name="T11" fmla="*/ 40 h 146"/>
                <a:gd name="T12" fmla="*/ 14 w 48"/>
                <a:gd name="T13" fmla="*/ 52 h 146"/>
                <a:gd name="T14" fmla="*/ 12 w 48"/>
                <a:gd name="T15" fmla="*/ 60 h 146"/>
                <a:gd name="T16" fmla="*/ 2 w 48"/>
                <a:gd name="T17" fmla="*/ 66 h 146"/>
                <a:gd name="T18" fmla="*/ 0 w 48"/>
                <a:gd name="T19" fmla="*/ 82 h 146"/>
                <a:gd name="T20" fmla="*/ 12 w 48"/>
                <a:gd name="T21" fmla="*/ 86 h 146"/>
                <a:gd name="T22" fmla="*/ 14 w 48"/>
                <a:gd name="T23" fmla="*/ 94 h 146"/>
                <a:gd name="T24" fmla="*/ 14 w 48"/>
                <a:gd name="T25" fmla="*/ 108 h 146"/>
                <a:gd name="T26" fmla="*/ 12 w 48"/>
                <a:gd name="T27" fmla="*/ 122 h 146"/>
                <a:gd name="T28" fmla="*/ 14 w 48"/>
                <a:gd name="T29" fmla="*/ 128 h 146"/>
                <a:gd name="T30" fmla="*/ 18 w 48"/>
                <a:gd name="T31" fmla="*/ 138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6 h 146"/>
                <a:gd name="T44" fmla="*/ 36 w 48"/>
                <a:gd name="T45" fmla="*/ 116 h 146"/>
                <a:gd name="T46" fmla="*/ 38 w 48"/>
                <a:gd name="T47" fmla="*/ 108 h 146"/>
                <a:gd name="T48" fmla="*/ 38 w 48"/>
                <a:gd name="T49" fmla="*/ 96 h 146"/>
                <a:gd name="T50" fmla="*/ 36 w 48"/>
                <a:gd name="T51" fmla="*/ 86 h 146"/>
                <a:gd name="T52" fmla="*/ 28 w 48"/>
                <a:gd name="T53" fmla="*/ 76 h 146"/>
                <a:gd name="T54" fmla="*/ 20 w 48"/>
                <a:gd name="T55" fmla="*/ 74 h 146"/>
                <a:gd name="T56" fmla="*/ 20 w 48"/>
                <a:gd name="T57" fmla="*/ 72 h 146"/>
                <a:gd name="T58" fmla="*/ 34 w 48"/>
                <a:gd name="T59" fmla="*/ 66 h 146"/>
                <a:gd name="T60" fmla="*/ 38 w 48"/>
                <a:gd name="T61" fmla="*/ 52 h 146"/>
                <a:gd name="T62" fmla="*/ 38 w 48"/>
                <a:gd name="T63" fmla="*/ 38 h 146"/>
                <a:gd name="T64" fmla="*/ 36 w 48"/>
                <a:gd name="T65" fmla="*/ 30 h 146"/>
                <a:gd name="T66" fmla="*/ 36 w 48"/>
                <a:gd name="T67" fmla="*/ 26 h 146"/>
                <a:gd name="T68" fmla="*/ 42 w 48"/>
                <a:gd name="T69" fmla="*/ 20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2"/>
                  </a:lnTo>
                  <a:lnTo>
                    <a:pt x="20" y="6"/>
                  </a:lnTo>
                  <a:lnTo>
                    <a:pt x="18" y="10"/>
                  </a:lnTo>
                  <a:lnTo>
                    <a:pt x="14" y="14"/>
                  </a:lnTo>
                  <a:lnTo>
                    <a:pt x="12" y="26"/>
                  </a:lnTo>
                  <a:lnTo>
                    <a:pt x="12" y="26"/>
                  </a:lnTo>
                  <a:lnTo>
                    <a:pt x="14" y="40"/>
                  </a:lnTo>
                  <a:lnTo>
                    <a:pt x="14" y="40"/>
                  </a:lnTo>
                  <a:lnTo>
                    <a:pt x="14" y="52"/>
                  </a:lnTo>
                  <a:lnTo>
                    <a:pt x="14" y="52"/>
                  </a:lnTo>
                  <a:lnTo>
                    <a:pt x="14" y="56"/>
                  </a:lnTo>
                  <a:lnTo>
                    <a:pt x="12" y="60"/>
                  </a:lnTo>
                  <a:lnTo>
                    <a:pt x="8" y="64"/>
                  </a:lnTo>
                  <a:lnTo>
                    <a:pt x="2"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4" y="128"/>
                  </a:lnTo>
                  <a:lnTo>
                    <a:pt x="14" y="132"/>
                  </a:lnTo>
                  <a:lnTo>
                    <a:pt x="18" y="138"/>
                  </a:lnTo>
                  <a:lnTo>
                    <a:pt x="20" y="140"/>
                  </a:lnTo>
                  <a:lnTo>
                    <a:pt x="30" y="144"/>
                  </a:lnTo>
                  <a:lnTo>
                    <a:pt x="42" y="146"/>
                  </a:lnTo>
                  <a:lnTo>
                    <a:pt x="42" y="146"/>
                  </a:lnTo>
                  <a:lnTo>
                    <a:pt x="48" y="146"/>
                  </a:lnTo>
                  <a:lnTo>
                    <a:pt x="48" y="146"/>
                  </a:lnTo>
                  <a:lnTo>
                    <a:pt x="48" y="128"/>
                  </a:lnTo>
                  <a:lnTo>
                    <a:pt x="48" y="128"/>
                  </a:lnTo>
                  <a:lnTo>
                    <a:pt x="46" y="128"/>
                  </a:lnTo>
                  <a:lnTo>
                    <a:pt x="46" y="128"/>
                  </a:lnTo>
                  <a:lnTo>
                    <a:pt x="42" y="128"/>
                  </a:lnTo>
                  <a:lnTo>
                    <a:pt x="38" y="126"/>
                  </a:lnTo>
                  <a:lnTo>
                    <a:pt x="36" y="122"/>
                  </a:lnTo>
                  <a:lnTo>
                    <a:pt x="36" y="116"/>
                  </a:lnTo>
                  <a:lnTo>
                    <a:pt x="36" y="116"/>
                  </a:lnTo>
                  <a:lnTo>
                    <a:pt x="38" y="108"/>
                  </a:lnTo>
                  <a:lnTo>
                    <a:pt x="38" y="108"/>
                  </a:lnTo>
                  <a:lnTo>
                    <a:pt x="38" y="96"/>
                  </a:lnTo>
                  <a:lnTo>
                    <a:pt x="38" y="96"/>
                  </a:lnTo>
                  <a:lnTo>
                    <a:pt x="36" y="86"/>
                  </a:lnTo>
                  <a:lnTo>
                    <a:pt x="34" y="80"/>
                  </a:lnTo>
                  <a:lnTo>
                    <a:pt x="28" y="76"/>
                  </a:lnTo>
                  <a:lnTo>
                    <a:pt x="20" y="74"/>
                  </a:lnTo>
                  <a:lnTo>
                    <a:pt x="20" y="74"/>
                  </a:lnTo>
                  <a:lnTo>
                    <a:pt x="20" y="72"/>
                  </a:lnTo>
                  <a:lnTo>
                    <a:pt x="20" y="72"/>
                  </a:lnTo>
                  <a:lnTo>
                    <a:pt x="28" y="70"/>
                  </a:lnTo>
                  <a:lnTo>
                    <a:pt x="34" y="66"/>
                  </a:lnTo>
                  <a:lnTo>
                    <a:pt x="36" y="60"/>
                  </a:lnTo>
                  <a:lnTo>
                    <a:pt x="38" y="52"/>
                  </a:lnTo>
                  <a:lnTo>
                    <a:pt x="38" y="52"/>
                  </a:lnTo>
                  <a:lnTo>
                    <a:pt x="38" y="38"/>
                  </a:lnTo>
                  <a:lnTo>
                    <a:pt x="38" y="38"/>
                  </a:lnTo>
                  <a:lnTo>
                    <a:pt x="36" y="30"/>
                  </a:lnTo>
                  <a:lnTo>
                    <a:pt x="36" y="30"/>
                  </a:lnTo>
                  <a:lnTo>
                    <a:pt x="36" y="26"/>
                  </a:lnTo>
                  <a:lnTo>
                    <a:pt x="38" y="22"/>
                  </a:lnTo>
                  <a:lnTo>
                    <a:pt x="42" y="20"/>
                  </a:lnTo>
                  <a:lnTo>
                    <a:pt x="46" y="18"/>
                  </a:lnTo>
                  <a:lnTo>
                    <a:pt x="46"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9" name="Freeform 211"/>
            <p:cNvSpPr>
              <a:spLocks/>
            </p:cNvSpPr>
            <p:nvPr/>
          </p:nvSpPr>
          <p:spPr bwMode="auto">
            <a:xfrm>
              <a:off x="4996342" y="2536825"/>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6 h 146"/>
                <a:gd name="T10" fmla="*/ 14 w 48"/>
                <a:gd name="T11" fmla="*/ 40 h 146"/>
                <a:gd name="T12" fmla="*/ 14 w 48"/>
                <a:gd name="T13" fmla="*/ 52 h 146"/>
                <a:gd name="T14" fmla="*/ 12 w 48"/>
                <a:gd name="T15" fmla="*/ 60 h 146"/>
                <a:gd name="T16" fmla="*/ 2 w 48"/>
                <a:gd name="T17" fmla="*/ 66 h 146"/>
                <a:gd name="T18" fmla="*/ 0 w 48"/>
                <a:gd name="T19" fmla="*/ 82 h 146"/>
                <a:gd name="T20" fmla="*/ 12 w 48"/>
                <a:gd name="T21" fmla="*/ 86 h 146"/>
                <a:gd name="T22" fmla="*/ 14 w 48"/>
                <a:gd name="T23" fmla="*/ 94 h 146"/>
                <a:gd name="T24" fmla="*/ 14 w 48"/>
                <a:gd name="T25" fmla="*/ 108 h 146"/>
                <a:gd name="T26" fmla="*/ 12 w 48"/>
                <a:gd name="T27" fmla="*/ 122 h 146"/>
                <a:gd name="T28" fmla="*/ 14 w 48"/>
                <a:gd name="T29" fmla="*/ 128 h 146"/>
                <a:gd name="T30" fmla="*/ 18 w 48"/>
                <a:gd name="T31" fmla="*/ 138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6 h 146"/>
                <a:gd name="T44" fmla="*/ 36 w 48"/>
                <a:gd name="T45" fmla="*/ 116 h 146"/>
                <a:gd name="T46" fmla="*/ 38 w 48"/>
                <a:gd name="T47" fmla="*/ 108 h 146"/>
                <a:gd name="T48" fmla="*/ 38 w 48"/>
                <a:gd name="T49" fmla="*/ 96 h 146"/>
                <a:gd name="T50" fmla="*/ 36 w 48"/>
                <a:gd name="T51" fmla="*/ 86 h 146"/>
                <a:gd name="T52" fmla="*/ 28 w 48"/>
                <a:gd name="T53" fmla="*/ 76 h 146"/>
                <a:gd name="T54" fmla="*/ 20 w 48"/>
                <a:gd name="T55" fmla="*/ 74 h 146"/>
                <a:gd name="T56" fmla="*/ 20 w 48"/>
                <a:gd name="T57" fmla="*/ 72 h 146"/>
                <a:gd name="T58" fmla="*/ 34 w 48"/>
                <a:gd name="T59" fmla="*/ 66 h 146"/>
                <a:gd name="T60" fmla="*/ 38 w 48"/>
                <a:gd name="T61" fmla="*/ 52 h 146"/>
                <a:gd name="T62" fmla="*/ 38 w 48"/>
                <a:gd name="T63" fmla="*/ 38 h 146"/>
                <a:gd name="T64" fmla="*/ 36 w 48"/>
                <a:gd name="T65" fmla="*/ 30 h 146"/>
                <a:gd name="T66" fmla="*/ 36 w 48"/>
                <a:gd name="T67" fmla="*/ 26 h 146"/>
                <a:gd name="T68" fmla="*/ 42 w 48"/>
                <a:gd name="T69" fmla="*/ 20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2"/>
                  </a:lnTo>
                  <a:lnTo>
                    <a:pt x="20" y="6"/>
                  </a:lnTo>
                  <a:lnTo>
                    <a:pt x="18" y="10"/>
                  </a:lnTo>
                  <a:lnTo>
                    <a:pt x="14" y="14"/>
                  </a:lnTo>
                  <a:lnTo>
                    <a:pt x="12" y="26"/>
                  </a:lnTo>
                  <a:lnTo>
                    <a:pt x="12" y="26"/>
                  </a:lnTo>
                  <a:lnTo>
                    <a:pt x="14" y="40"/>
                  </a:lnTo>
                  <a:lnTo>
                    <a:pt x="14" y="40"/>
                  </a:lnTo>
                  <a:lnTo>
                    <a:pt x="14" y="52"/>
                  </a:lnTo>
                  <a:lnTo>
                    <a:pt x="14" y="52"/>
                  </a:lnTo>
                  <a:lnTo>
                    <a:pt x="14" y="56"/>
                  </a:lnTo>
                  <a:lnTo>
                    <a:pt x="12" y="60"/>
                  </a:lnTo>
                  <a:lnTo>
                    <a:pt x="8" y="64"/>
                  </a:lnTo>
                  <a:lnTo>
                    <a:pt x="2"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4" y="128"/>
                  </a:lnTo>
                  <a:lnTo>
                    <a:pt x="14" y="132"/>
                  </a:lnTo>
                  <a:lnTo>
                    <a:pt x="18" y="138"/>
                  </a:lnTo>
                  <a:lnTo>
                    <a:pt x="20" y="140"/>
                  </a:lnTo>
                  <a:lnTo>
                    <a:pt x="30" y="144"/>
                  </a:lnTo>
                  <a:lnTo>
                    <a:pt x="42" y="146"/>
                  </a:lnTo>
                  <a:lnTo>
                    <a:pt x="42" y="146"/>
                  </a:lnTo>
                  <a:lnTo>
                    <a:pt x="48" y="146"/>
                  </a:lnTo>
                  <a:lnTo>
                    <a:pt x="48" y="146"/>
                  </a:lnTo>
                  <a:lnTo>
                    <a:pt x="48" y="128"/>
                  </a:lnTo>
                  <a:lnTo>
                    <a:pt x="48" y="128"/>
                  </a:lnTo>
                  <a:lnTo>
                    <a:pt x="46" y="128"/>
                  </a:lnTo>
                  <a:lnTo>
                    <a:pt x="46" y="128"/>
                  </a:lnTo>
                  <a:lnTo>
                    <a:pt x="42" y="128"/>
                  </a:lnTo>
                  <a:lnTo>
                    <a:pt x="38" y="126"/>
                  </a:lnTo>
                  <a:lnTo>
                    <a:pt x="36" y="122"/>
                  </a:lnTo>
                  <a:lnTo>
                    <a:pt x="36" y="116"/>
                  </a:lnTo>
                  <a:lnTo>
                    <a:pt x="36" y="116"/>
                  </a:lnTo>
                  <a:lnTo>
                    <a:pt x="38" y="108"/>
                  </a:lnTo>
                  <a:lnTo>
                    <a:pt x="38" y="108"/>
                  </a:lnTo>
                  <a:lnTo>
                    <a:pt x="38" y="96"/>
                  </a:lnTo>
                  <a:lnTo>
                    <a:pt x="38" y="96"/>
                  </a:lnTo>
                  <a:lnTo>
                    <a:pt x="36" y="86"/>
                  </a:lnTo>
                  <a:lnTo>
                    <a:pt x="34" y="80"/>
                  </a:lnTo>
                  <a:lnTo>
                    <a:pt x="28" y="76"/>
                  </a:lnTo>
                  <a:lnTo>
                    <a:pt x="20" y="74"/>
                  </a:lnTo>
                  <a:lnTo>
                    <a:pt x="20" y="74"/>
                  </a:lnTo>
                  <a:lnTo>
                    <a:pt x="20" y="72"/>
                  </a:lnTo>
                  <a:lnTo>
                    <a:pt x="20" y="72"/>
                  </a:lnTo>
                  <a:lnTo>
                    <a:pt x="28" y="70"/>
                  </a:lnTo>
                  <a:lnTo>
                    <a:pt x="34" y="66"/>
                  </a:lnTo>
                  <a:lnTo>
                    <a:pt x="36" y="60"/>
                  </a:lnTo>
                  <a:lnTo>
                    <a:pt x="38" y="52"/>
                  </a:lnTo>
                  <a:lnTo>
                    <a:pt x="38" y="52"/>
                  </a:lnTo>
                  <a:lnTo>
                    <a:pt x="38" y="38"/>
                  </a:lnTo>
                  <a:lnTo>
                    <a:pt x="38" y="38"/>
                  </a:lnTo>
                  <a:lnTo>
                    <a:pt x="36" y="30"/>
                  </a:lnTo>
                  <a:lnTo>
                    <a:pt x="36" y="30"/>
                  </a:lnTo>
                  <a:lnTo>
                    <a:pt x="36" y="26"/>
                  </a:lnTo>
                  <a:lnTo>
                    <a:pt x="38" y="22"/>
                  </a:lnTo>
                  <a:lnTo>
                    <a:pt x="42" y="20"/>
                  </a:lnTo>
                  <a:lnTo>
                    <a:pt x="46" y="18"/>
                  </a:lnTo>
                  <a:lnTo>
                    <a:pt x="46"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0" name="Freeform 212"/>
            <p:cNvSpPr>
              <a:spLocks/>
            </p:cNvSpPr>
            <p:nvPr/>
          </p:nvSpPr>
          <p:spPr bwMode="auto">
            <a:xfrm>
              <a:off x="5095311" y="2536825"/>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2 h 146"/>
                <a:gd name="T10" fmla="*/ 12 w 48"/>
                <a:gd name="T11" fmla="*/ 30 h 146"/>
                <a:gd name="T12" fmla="*/ 12 w 48"/>
                <a:gd name="T13" fmla="*/ 38 h 146"/>
                <a:gd name="T14" fmla="*/ 12 w 48"/>
                <a:gd name="T15" fmla="*/ 52 h 146"/>
                <a:gd name="T16" fmla="*/ 12 w 48"/>
                <a:gd name="T17" fmla="*/ 60 h 146"/>
                <a:gd name="T18" fmla="*/ 20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8 h 146"/>
                <a:gd name="T30" fmla="*/ 12 w 48"/>
                <a:gd name="T31" fmla="*/ 116 h 146"/>
                <a:gd name="T32" fmla="*/ 12 w 48"/>
                <a:gd name="T33" fmla="*/ 122 h 146"/>
                <a:gd name="T34" fmla="*/ 8 w 48"/>
                <a:gd name="T35" fmla="*/ 128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2 h 146"/>
                <a:gd name="T50" fmla="*/ 34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4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8"/>
                  </a:lnTo>
                  <a:lnTo>
                    <a:pt x="12" y="108"/>
                  </a:lnTo>
                  <a:lnTo>
                    <a:pt x="12" y="116"/>
                  </a:lnTo>
                  <a:lnTo>
                    <a:pt x="12" y="116"/>
                  </a:lnTo>
                  <a:lnTo>
                    <a:pt x="12" y="122"/>
                  </a:lnTo>
                  <a:lnTo>
                    <a:pt x="10" y="126"/>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2" y="138"/>
                  </a:lnTo>
                  <a:lnTo>
                    <a:pt x="34" y="132"/>
                  </a:lnTo>
                  <a:lnTo>
                    <a:pt x="36" y="122"/>
                  </a:lnTo>
                  <a:lnTo>
                    <a:pt x="36" y="122"/>
                  </a:lnTo>
                  <a:lnTo>
                    <a:pt x="34" y="108"/>
                  </a:lnTo>
                  <a:lnTo>
                    <a:pt x="34" y="108"/>
                  </a:lnTo>
                  <a:lnTo>
                    <a:pt x="34" y="94"/>
                  </a:lnTo>
                  <a:lnTo>
                    <a:pt x="34" y="94"/>
                  </a:lnTo>
                  <a:lnTo>
                    <a:pt x="34" y="90"/>
                  </a:lnTo>
                  <a:lnTo>
                    <a:pt x="36" y="86"/>
                  </a:lnTo>
                  <a:lnTo>
                    <a:pt x="40" y="82"/>
                  </a:lnTo>
                  <a:lnTo>
                    <a:pt x="48" y="82"/>
                  </a:lnTo>
                  <a:lnTo>
                    <a:pt x="48" y="66"/>
                  </a:lnTo>
                  <a:lnTo>
                    <a:pt x="48" y="66"/>
                  </a:lnTo>
                  <a:lnTo>
                    <a:pt x="40" y="64"/>
                  </a:lnTo>
                  <a:lnTo>
                    <a:pt x="36" y="60"/>
                  </a:lnTo>
                  <a:lnTo>
                    <a:pt x="34" y="56"/>
                  </a:lnTo>
                  <a:lnTo>
                    <a:pt x="34" y="52"/>
                  </a:lnTo>
                  <a:lnTo>
                    <a:pt x="34" y="52"/>
                  </a:lnTo>
                  <a:lnTo>
                    <a:pt x="34" y="40"/>
                  </a:lnTo>
                  <a:lnTo>
                    <a:pt x="34" y="40"/>
                  </a:lnTo>
                  <a:lnTo>
                    <a:pt x="36" y="26"/>
                  </a:lnTo>
                  <a:lnTo>
                    <a:pt x="36" y="26"/>
                  </a:lnTo>
                  <a:lnTo>
                    <a:pt x="34" y="14"/>
                  </a:lnTo>
                  <a:lnTo>
                    <a:pt x="28" y="6"/>
                  </a:lnTo>
                  <a:lnTo>
                    <a:pt x="20" y="2"/>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1" name="Freeform 213"/>
            <p:cNvSpPr>
              <a:spLocks/>
            </p:cNvSpPr>
            <p:nvPr/>
          </p:nvSpPr>
          <p:spPr bwMode="auto">
            <a:xfrm>
              <a:off x="5095311" y="2536825"/>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2 h 146"/>
                <a:gd name="T10" fmla="*/ 12 w 48"/>
                <a:gd name="T11" fmla="*/ 30 h 146"/>
                <a:gd name="T12" fmla="*/ 12 w 48"/>
                <a:gd name="T13" fmla="*/ 38 h 146"/>
                <a:gd name="T14" fmla="*/ 12 w 48"/>
                <a:gd name="T15" fmla="*/ 52 h 146"/>
                <a:gd name="T16" fmla="*/ 12 w 48"/>
                <a:gd name="T17" fmla="*/ 60 h 146"/>
                <a:gd name="T18" fmla="*/ 20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8 h 146"/>
                <a:gd name="T30" fmla="*/ 12 w 48"/>
                <a:gd name="T31" fmla="*/ 116 h 146"/>
                <a:gd name="T32" fmla="*/ 12 w 48"/>
                <a:gd name="T33" fmla="*/ 122 h 146"/>
                <a:gd name="T34" fmla="*/ 8 w 48"/>
                <a:gd name="T35" fmla="*/ 128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2 h 146"/>
                <a:gd name="T50" fmla="*/ 34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4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8"/>
                  </a:lnTo>
                  <a:lnTo>
                    <a:pt x="12" y="108"/>
                  </a:lnTo>
                  <a:lnTo>
                    <a:pt x="12" y="116"/>
                  </a:lnTo>
                  <a:lnTo>
                    <a:pt x="12" y="116"/>
                  </a:lnTo>
                  <a:lnTo>
                    <a:pt x="12" y="122"/>
                  </a:lnTo>
                  <a:lnTo>
                    <a:pt x="10" y="126"/>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2" y="138"/>
                  </a:lnTo>
                  <a:lnTo>
                    <a:pt x="34" y="132"/>
                  </a:lnTo>
                  <a:lnTo>
                    <a:pt x="36" y="122"/>
                  </a:lnTo>
                  <a:lnTo>
                    <a:pt x="36" y="122"/>
                  </a:lnTo>
                  <a:lnTo>
                    <a:pt x="34" y="108"/>
                  </a:lnTo>
                  <a:lnTo>
                    <a:pt x="34" y="108"/>
                  </a:lnTo>
                  <a:lnTo>
                    <a:pt x="34" y="94"/>
                  </a:lnTo>
                  <a:lnTo>
                    <a:pt x="34" y="94"/>
                  </a:lnTo>
                  <a:lnTo>
                    <a:pt x="34" y="90"/>
                  </a:lnTo>
                  <a:lnTo>
                    <a:pt x="36" y="86"/>
                  </a:lnTo>
                  <a:lnTo>
                    <a:pt x="40" y="82"/>
                  </a:lnTo>
                  <a:lnTo>
                    <a:pt x="48" y="82"/>
                  </a:lnTo>
                  <a:lnTo>
                    <a:pt x="48" y="66"/>
                  </a:lnTo>
                  <a:lnTo>
                    <a:pt x="48" y="66"/>
                  </a:lnTo>
                  <a:lnTo>
                    <a:pt x="40" y="64"/>
                  </a:lnTo>
                  <a:lnTo>
                    <a:pt x="36" y="60"/>
                  </a:lnTo>
                  <a:lnTo>
                    <a:pt x="34" y="56"/>
                  </a:lnTo>
                  <a:lnTo>
                    <a:pt x="34" y="52"/>
                  </a:lnTo>
                  <a:lnTo>
                    <a:pt x="34" y="52"/>
                  </a:lnTo>
                  <a:lnTo>
                    <a:pt x="34" y="40"/>
                  </a:lnTo>
                  <a:lnTo>
                    <a:pt x="34" y="40"/>
                  </a:lnTo>
                  <a:lnTo>
                    <a:pt x="36" y="26"/>
                  </a:lnTo>
                  <a:lnTo>
                    <a:pt x="36" y="26"/>
                  </a:lnTo>
                  <a:lnTo>
                    <a:pt x="34" y="14"/>
                  </a:lnTo>
                  <a:lnTo>
                    <a:pt x="28" y="6"/>
                  </a:lnTo>
                  <a:lnTo>
                    <a:pt x="20"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2" name="Freeform 214"/>
            <p:cNvSpPr>
              <a:spLocks/>
            </p:cNvSpPr>
            <p:nvPr/>
          </p:nvSpPr>
          <p:spPr bwMode="auto">
            <a:xfrm>
              <a:off x="5235783"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2 w 52"/>
                <a:gd name="T31" fmla="*/ 18 h 144"/>
                <a:gd name="T32" fmla="*/ 12 w 52"/>
                <a:gd name="T33" fmla="*/ 18 h 144"/>
                <a:gd name="T34" fmla="*/ 22 w 52"/>
                <a:gd name="T35" fmla="*/ 12 h 144"/>
                <a:gd name="T36" fmla="*/ 22 w 52"/>
                <a:gd name="T37" fmla="*/ 12 h 144"/>
                <a:gd name="T38" fmla="*/ 26 w 52"/>
                <a:gd name="T39" fmla="*/ 10 h 144"/>
                <a:gd name="T40" fmla="*/ 32 w 52"/>
                <a:gd name="T41" fmla="*/ 8 h 144"/>
                <a:gd name="T42" fmla="*/ 32 w 52"/>
                <a:gd name="T43" fmla="*/ 8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8"/>
                  </a:lnTo>
                  <a:lnTo>
                    <a:pt x="12" y="18"/>
                  </a:lnTo>
                  <a:lnTo>
                    <a:pt x="22" y="12"/>
                  </a:lnTo>
                  <a:lnTo>
                    <a:pt x="22" y="12"/>
                  </a:lnTo>
                  <a:lnTo>
                    <a:pt x="26" y="10"/>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3" name="Freeform 215"/>
            <p:cNvSpPr>
              <a:spLocks/>
            </p:cNvSpPr>
            <p:nvPr/>
          </p:nvSpPr>
          <p:spPr bwMode="auto">
            <a:xfrm>
              <a:off x="5382640"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10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8 h 144"/>
                <a:gd name="T48" fmla="*/ 32 w 52"/>
                <a:gd name="T49" fmla="*/ 8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10" y="40"/>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4" name="Freeform 216"/>
            <p:cNvSpPr>
              <a:spLocks/>
            </p:cNvSpPr>
            <p:nvPr/>
          </p:nvSpPr>
          <p:spPr bwMode="auto">
            <a:xfrm>
              <a:off x="5532690" y="2540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8 w 50"/>
                <a:gd name="T23" fmla="*/ 40 h 144"/>
                <a:gd name="T24" fmla="*/ 0 w 50"/>
                <a:gd name="T25" fmla="*/ 42 h 144"/>
                <a:gd name="T26" fmla="*/ 0 w 50"/>
                <a:gd name="T27" fmla="*/ 42 h 144"/>
                <a:gd name="T28" fmla="*/ 0 w 50"/>
                <a:gd name="T29" fmla="*/ 22 h 144"/>
                <a:gd name="T30" fmla="*/ 0 w 50"/>
                <a:gd name="T31" fmla="*/ 22 h 144"/>
                <a:gd name="T32" fmla="*/ 8 w 50"/>
                <a:gd name="T33" fmla="*/ 18 h 144"/>
                <a:gd name="T34" fmla="*/ 8 w 50"/>
                <a:gd name="T35" fmla="*/ 18 h 144"/>
                <a:gd name="T36" fmla="*/ 20 w 50"/>
                <a:gd name="T37" fmla="*/ 12 h 144"/>
                <a:gd name="T38" fmla="*/ 20 w 50"/>
                <a:gd name="T39" fmla="*/ 12 h 144"/>
                <a:gd name="T40" fmla="*/ 26 w 50"/>
                <a:gd name="T41" fmla="*/ 10 h 144"/>
                <a:gd name="T42" fmla="*/ 30 w 50"/>
                <a:gd name="T43" fmla="*/ 8 h 144"/>
                <a:gd name="T44" fmla="*/ 30 w 50"/>
                <a:gd name="T45" fmla="*/ 8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8" y="40"/>
                  </a:lnTo>
                  <a:lnTo>
                    <a:pt x="0" y="42"/>
                  </a:lnTo>
                  <a:lnTo>
                    <a:pt x="0" y="42"/>
                  </a:lnTo>
                  <a:lnTo>
                    <a:pt x="0" y="22"/>
                  </a:lnTo>
                  <a:lnTo>
                    <a:pt x="0" y="22"/>
                  </a:lnTo>
                  <a:lnTo>
                    <a:pt x="8" y="18"/>
                  </a:lnTo>
                  <a:lnTo>
                    <a:pt x="8" y="18"/>
                  </a:lnTo>
                  <a:lnTo>
                    <a:pt x="20" y="12"/>
                  </a:lnTo>
                  <a:lnTo>
                    <a:pt x="20" y="12"/>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5" name="Freeform 217"/>
            <p:cNvSpPr>
              <a:spLocks/>
            </p:cNvSpPr>
            <p:nvPr/>
          </p:nvSpPr>
          <p:spPr bwMode="auto">
            <a:xfrm>
              <a:off x="5912604" y="2540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28"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6" name="Freeform 218"/>
            <p:cNvSpPr>
              <a:spLocks/>
            </p:cNvSpPr>
            <p:nvPr/>
          </p:nvSpPr>
          <p:spPr bwMode="auto">
            <a:xfrm>
              <a:off x="5676355" y="2536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90 h 146"/>
                <a:gd name="T22" fmla="*/ 14 w 48"/>
                <a:gd name="T23" fmla="*/ 94 h 146"/>
                <a:gd name="T24" fmla="*/ 14 w 48"/>
                <a:gd name="T25" fmla="*/ 108 h 146"/>
                <a:gd name="T26" fmla="*/ 12 w 48"/>
                <a:gd name="T27" fmla="*/ 122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2 h 146"/>
                <a:gd name="T44" fmla="*/ 34 w 48"/>
                <a:gd name="T45" fmla="*/ 116 h 146"/>
                <a:gd name="T46" fmla="*/ 36 w 48"/>
                <a:gd name="T47" fmla="*/ 108 h 146"/>
                <a:gd name="T48" fmla="*/ 36 w 48"/>
                <a:gd name="T49" fmla="*/ 96 h 146"/>
                <a:gd name="T50" fmla="*/ 32 w 48"/>
                <a:gd name="T51" fmla="*/ 80 h 146"/>
                <a:gd name="T52" fmla="*/ 20 w 48"/>
                <a:gd name="T53" fmla="*/ 74 h 146"/>
                <a:gd name="T54" fmla="*/ 20 w 48"/>
                <a:gd name="T55" fmla="*/ 72 h 146"/>
                <a:gd name="T56" fmla="*/ 26 w 48"/>
                <a:gd name="T57" fmla="*/ 70 h 146"/>
                <a:gd name="T58" fmla="*/ 36 w 48"/>
                <a:gd name="T59" fmla="*/ 60 h 146"/>
                <a:gd name="T60" fmla="*/ 36 w 48"/>
                <a:gd name="T61" fmla="*/ 52 h 146"/>
                <a:gd name="T62" fmla="*/ 36 w 48"/>
                <a:gd name="T63" fmla="*/ 38 h 146"/>
                <a:gd name="T64" fmla="*/ 34 w 48"/>
                <a:gd name="T65" fmla="*/ 30 h 146"/>
                <a:gd name="T66" fmla="*/ 36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2"/>
                  </a:lnTo>
                  <a:lnTo>
                    <a:pt x="14" y="52"/>
                  </a:lnTo>
                  <a:lnTo>
                    <a:pt x="14" y="56"/>
                  </a:lnTo>
                  <a:lnTo>
                    <a:pt x="12" y="60"/>
                  </a:lnTo>
                  <a:lnTo>
                    <a:pt x="8" y="64"/>
                  </a:lnTo>
                  <a:lnTo>
                    <a:pt x="0"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2" y="128"/>
                  </a:lnTo>
                  <a:lnTo>
                    <a:pt x="14" y="132"/>
                  </a:lnTo>
                  <a:lnTo>
                    <a:pt x="16" y="138"/>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6" y="126"/>
                  </a:lnTo>
                  <a:lnTo>
                    <a:pt x="36" y="122"/>
                  </a:lnTo>
                  <a:lnTo>
                    <a:pt x="34" y="116"/>
                  </a:lnTo>
                  <a:lnTo>
                    <a:pt x="34" y="116"/>
                  </a:lnTo>
                  <a:lnTo>
                    <a:pt x="36" y="108"/>
                  </a:lnTo>
                  <a:lnTo>
                    <a:pt x="36" y="108"/>
                  </a:lnTo>
                  <a:lnTo>
                    <a:pt x="36" y="96"/>
                  </a:lnTo>
                  <a:lnTo>
                    <a:pt x="36" y="96"/>
                  </a:lnTo>
                  <a:lnTo>
                    <a:pt x="36" y="86"/>
                  </a:lnTo>
                  <a:lnTo>
                    <a:pt x="32" y="80"/>
                  </a:lnTo>
                  <a:lnTo>
                    <a:pt x="26" y="76"/>
                  </a:lnTo>
                  <a:lnTo>
                    <a:pt x="20" y="74"/>
                  </a:lnTo>
                  <a:lnTo>
                    <a:pt x="20" y="74"/>
                  </a:lnTo>
                  <a:lnTo>
                    <a:pt x="20" y="72"/>
                  </a:lnTo>
                  <a:lnTo>
                    <a:pt x="20" y="72"/>
                  </a:lnTo>
                  <a:lnTo>
                    <a:pt x="26" y="70"/>
                  </a:lnTo>
                  <a:lnTo>
                    <a:pt x="32" y="66"/>
                  </a:lnTo>
                  <a:lnTo>
                    <a:pt x="36" y="60"/>
                  </a:lnTo>
                  <a:lnTo>
                    <a:pt x="36" y="52"/>
                  </a:lnTo>
                  <a:lnTo>
                    <a:pt x="36" y="52"/>
                  </a:lnTo>
                  <a:lnTo>
                    <a:pt x="36" y="38"/>
                  </a:lnTo>
                  <a:lnTo>
                    <a:pt x="36" y="38"/>
                  </a:lnTo>
                  <a:lnTo>
                    <a:pt x="34" y="30"/>
                  </a:lnTo>
                  <a:lnTo>
                    <a:pt x="34" y="30"/>
                  </a:lnTo>
                  <a:lnTo>
                    <a:pt x="36" y="26"/>
                  </a:lnTo>
                  <a:lnTo>
                    <a:pt x="36" y="22"/>
                  </a:lnTo>
                  <a:lnTo>
                    <a:pt x="40" y="20"/>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7" name="Freeform 219"/>
            <p:cNvSpPr>
              <a:spLocks/>
            </p:cNvSpPr>
            <p:nvPr/>
          </p:nvSpPr>
          <p:spPr bwMode="auto">
            <a:xfrm>
              <a:off x="5676355" y="2536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90 h 146"/>
                <a:gd name="T22" fmla="*/ 14 w 48"/>
                <a:gd name="T23" fmla="*/ 94 h 146"/>
                <a:gd name="T24" fmla="*/ 14 w 48"/>
                <a:gd name="T25" fmla="*/ 108 h 146"/>
                <a:gd name="T26" fmla="*/ 12 w 48"/>
                <a:gd name="T27" fmla="*/ 122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2 h 146"/>
                <a:gd name="T44" fmla="*/ 34 w 48"/>
                <a:gd name="T45" fmla="*/ 116 h 146"/>
                <a:gd name="T46" fmla="*/ 36 w 48"/>
                <a:gd name="T47" fmla="*/ 108 h 146"/>
                <a:gd name="T48" fmla="*/ 36 w 48"/>
                <a:gd name="T49" fmla="*/ 96 h 146"/>
                <a:gd name="T50" fmla="*/ 32 w 48"/>
                <a:gd name="T51" fmla="*/ 80 h 146"/>
                <a:gd name="T52" fmla="*/ 20 w 48"/>
                <a:gd name="T53" fmla="*/ 74 h 146"/>
                <a:gd name="T54" fmla="*/ 20 w 48"/>
                <a:gd name="T55" fmla="*/ 72 h 146"/>
                <a:gd name="T56" fmla="*/ 26 w 48"/>
                <a:gd name="T57" fmla="*/ 70 h 146"/>
                <a:gd name="T58" fmla="*/ 36 w 48"/>
                <a:gd name="T59" fmla="*/ 60 h 146"/>
                <a:gd name="T60" fmla="*/ 36 w 48"/>
                <a:gd name="T61" fmla="*/ 52 h 146"/>
                <a:gd name="T62" fmla="*/ 36 w 48"/>
                <a:gd name="T63" fmla="*/ 38 h 146"/>
                <a:gd name="T64" fmla="*/ 34 w 48"/>
                <a:gd name="T65" fmla="*/ 30 h 146"/>
                <a:gd name="T66" fmla="*/ 36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2"/>
                  </a:lnTo>
                  <a:lnTo>
                    <a:pt x="14" y="52"/>
                  </a:lnTo>
                  <a:lnTo>
                    <a:pt x="14" y="56"/>
                  </a:lnTo>
                  <a:lnTo>
                    <a:pt x="12" y="60"/>
                  </a:lnTo>
                  <a:lnTo>
                    <a:pt x="8" y="64"/>
                  </a:lnTo>
                  <a:lnTo>
                    <a:pt x="0"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2" y="128"/>
                  </a:lnTo>
                  <a:lnTo>
                    <a:pt x="14" y="132"/>
                  </a:lnTo>
                  <a:lnTo>
                    <a:pt x="16" y="138"/>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6" y="126"/>
                  </a:lnTo>
                  <a:lnTo>
                    <a:pt x="36" y="122"/>
                  </a:lnTo>
                  <a:lnTo>
                    <a:pt x="34" y="116"/>
                  </a:lnTo>
                  <a:lnTo>
                    <a:pt x="34" y="116"/>
                  </a:lnTo>
                  <a:lnTo>
                    <a:pt x="36" y="108"/>
                  </a:lnTo>
                  <a:lnTo>
                    <a:pt x="36" y="108"/>
                  </a:lnTo>
                  <a:lnTo>
                    <a:pt x="36" y="96"/>
                  </a:lnTo>
                  <a:lnTo>
                    <a:pt x="36" y="96"/>
                  </a:lnTo>
                  <a:lnTo>
                    <a:pt x="36" y="86"/>
                  </a:lnTo>
                  <a:lnTo>
                    <a:pt x="32" y="80"/>
                  </a:lnTo>
                  <a:lnTo>
                    <a:pt x="26" y="76"/>
                  </a:lnTo>
                  <a:lnTo>
                    <a:pt x="20" y="74"/>
                  </a:lnTo>
                  <a:lnTo>
                    <a:pt x="20" y="74"/>
                  </a:lnTo>
                  <a:lnTo>
                    <a:pt x="20" y="72"/>
                  </a:lnTo>
                  <a:lnTo>
                    <a:pt x="20" y="72"/>
                  </a:lnTo>
                  <a:lnTo>
                    <a:pt x="26" y="70"/>
                  </a:lnTo>
                  <a:lnTo>
                    <a:pt x="32" y="66"/>
                  </a:lnTo>
                  <a:lnTo>
                    <a:pt x="36" y="60"/>
                  </a:lnTo>
                  <a:lnTo>
                    <a:pt x="36" y="52"/>
                  </a:lnTo>
                  <a:lnTo>
                    <a:pt x="36" y="52"/>
                  </a:lnTo>
                  <a:lnTo>
                    <a:pt x="36" y="38"/>
                  </a:lnTo>
                  <a:lnTo>
                    <a:pt x="36" y="38"/>
                  </a:lnTo>
                  <a:lnTo>
                    <a:pt x="34" y="30"/>
                  </a:lnTo>
                  <a:lnTo>
                    <a:pt x="34" y="30"/>
                  </a:lnTo>
                  <a:lnTo>
                    <a:pt x="36" y="26"/>
                  </a:lnTo>
                  <a:lnTo>
                    <a:pt x="36" y="22"/>
                  </a:lnTo>
                  <a:lnTo>
                    <a:pt x="40" y="20"/>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8" name="Freeform 220"/>
            <p:cNvSpPr>
              <a:spLocks/>
            </p:cNvSpPr>
            <p:nvPr/>
          </p:nvSpPr>
          <p:spPr bwMode="auto">
            <a:xfrm>
              <a:off x="5772131" y="253682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2 h 146"/>
                <a:gd name="T16" fmla="*/ 14 w 48"/>
                <a:gd name="T17" fmla="*/ 60 h 146"/>
                <a:gd name="T18" fmla="*/ 22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8 h 146"/>
                <a:gd name="T30" fmla="*/ 14 w 48"/>
                <a:gd name="T31" fmla="*/ 116 h 146"/>
                <a:gd name="T32" fmla="*/ 14 w 48"/>
                <a:gd name="T33" fmla="*/ 122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20"/>
                  </a:lnTo>
                  <a:lnTo>
                    <a:pt x="12" y="22"/>
                  </a:lnTo>
                  <a:lnTo>
                    <a:pt x="14" y="26"/>
                  </a:lnTo>
                  <a:lnTo>
                    <a:pt x="14" y="30"/>
                  </a:lnTo>
                  <a:lnTo>
                    <a:pt x="14" y="30"/>
                  </a:lnTo>
                  <a:lnTo>
                    <a:pt x="12" y="38"/>
                  </a:lnTo>
                  <a:lnTo>
                    <a:pt x="12" y="38"/>
                  </a:lnTo>
                  <a:lnTo>
                    <a:pt x="12" y="52"/>
                  </a:lnTo>
                  <a:lnTo>
                    <a:pt x="12" y="52"/>
                  </a:lnTo>
                  <a:lnTo>
                    <a:pt x="14" y="60"/>
                  </a:lnTo>
                  <a:lnTo>
                    <a:pt x="16" y="66"/>
                  </a:lnTo>
                  <a:lnTo>
                    <a:pt x="22" y="70"/>
                  </a:lnTo>
                  <a:lnTo>
                    <a:pt x="28" y="72"/>
                  </a:lnTo>
                  <a:lnTo>
                    <a:pt x="28" y="72"/>
                  </a:lnTo>
                  <a:lnTo>
                    <a:pt x="28" y="74"/>
                  </a:lnTo>
                  <a:lnTo>
                    <a:pt x="28" y="74"/>
                  </a:lnTo>
                  <a:lnTo>
                    <a:pt x="22" y="76"/>
                  </a:lnTo>
                  <a:lnTo>
                    <a:pt x="16" y="80"/>
                  </a:lnTo>
                  <a:lnTo>
                    <a:pt x="14" y="86"/>
                  </a:lnTo>
                  <a:lnTo>
                    <a:pt x="12" y="96"/>
                  </a:lnTo>
                  <a:lnTo>
                    <a:pt x="12" y="96"/>
                  </a:lnTo>
                  <a:lnTo>
                    <a:pt x="12" y="108"/>
                  </a:lnTo>
                  <a:lnTo>
                    <a:pt x="12" y="108"/>
                  </a:lnTo>
                  <a:lnTo>
                    <a:pt x="14" y="116"/>
                  </a:lnTo>
                  <a:lnTo>
                    <a:pt x="14" y="116"/>
                  </a:lnTo>
                  <a:lnTo>
                    <a:pt x="14" y="122"/>
                  </a:lnTo>
                  <a:lnTo>
                    <a:pt x="12" y="126"/>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8"/>
                  </a:lnTo>
                  <a:lnTo>
                    <a:pt x="34" y="132"/>
                  </a:lnTo>
                  <a:lnTo>
                    <a:pt x="36" y="122"/>
                  </a:lnTo>
                  <a:lnTo>
                    <a:pt x="36" y="122"/>
                  </a:lnTo>
                  <a:lnTo>
                    <a:pt x="36" y="108"/>
                  </a:lnTo>
                  <a:lnTo>
                    <a:pt x="36" y="108"/>
                  </a:lnTo>
                  <a:lnTo>
                    <a:pt x="34" y="94"/>
                  </a:lnTo>
                  <a:lnTo>
                    <a:pt x="34" y="94"/>
                  </a:lnTo>
                  <a:lnTo>
                    <a:pt x="36" y="90"/>
                  </a:lnTo>
                  <a:lnTo>
                    <a:pt x="36" y="86"/>
                  </a:lnTo>
                  <a:lnTo>
                    <a:pt x="40" y="82"/>
                  </a:lnTo>
                  <a:lnTo>
                    <a:pt x="48" y="82"/>
                  </a:lnTo>
                  <a:lnTo>
                    <a:pt x="48" y="66"/>
                  </a:lnTo>
                  <a:lnTo>
                    <a:pt x="48" y="66"/>
                  </a:lnTo>
                  <a:lnTo>
                    <a:pt x="40" y="64"/>
                  </a:lnTo>
                  <a:lnTo>
                    <a:pt x="36" y="60"/>
                  </a:lnTo>
                  <a:lnTo>
                    <a:pt x="36" y="56"/>
                  </a:lnTo>
                  <a:lnTo>
                    <a:pt x="34" y="52"/>
                  </a:lnTo>
                  <a:lnTo>
                    <a:pt x="34" y="52"/>
                  </a:lnTo>
                  <a:lnTo>
                    <a:pt x="36" y="40"/>
                  </a:lnTo>
                  <a:lnTo>
                    <a:pt x="36" y="40"/>
                  </a:lnTo>
                  <a:lnTo>
                    <a:pt x="36" y="26"/>
                  </a:lnTo>
                  <a:lnTo>
                    <a:pt x="36" y="26"/>
                  </a:lnTo>
                  <a:lnTo>
                    <a:pt x="34" y="14"/>
                  </a:lnTo>
                  <a:lnTo>
                    <a:pt x="28" y="6"/>
                  </a:lnTo>
                  <a:lnTo>
                    <a:pt x="20" y="2"/>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9" name="Freeform 221"/>
            <p:cNvSpPr>
              <a:spLocks/>
            </p:cNvSpPr>
            <p:nvPr/>
          </p:nvSpPr>
          <p:spPr bwMode="auto">
            <a:xfrm>
              <a:off x="5772131" y="253682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2 h 146"/>
                <a:gd name="T16" fmla="*/ 14 w 48"/>
                <a:gd name="T17" fmla="*/ 60 h 146"/>
                <a:gd name="T18" fmla="*/ 22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8 h 146"/>
                <a:gd name="T30" fmla="*/ 14 w 48"/>
                <a:gd name="T31" fmla="*/ 116 h 146"/>
                <a:gd name="T32" fmla="*/ 14 w 48"/>
                <a:gd name="T33" fmla="*/ 122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20"/>
                  </a:lnTo>
                  <a:lnTo>
                    <a:pt x="12" y="22"/>
                  </a:lnTo>
                  <a:lnTo>
                    <a:pt x="14" y="26"/>
                  </a:lnTo>
                  <a:lnTo>
                    <a:pt x="14" y="30"/>
                  </a:lnTo>
                  <a:lnTo>
                    <a:pt x="14" y="30"/>
                  </a:lnTo>
                  <a:lnTo>
                    <a:pt x="12" y="38"/>
                  </a:lnTo>
                  <a:lnTo>
                    <a:pt x="12" y="38"/>
                  </a:lnTo>
                  <a:lnTo>
                    <a:pt x="12" y="52"/>
                  </a:lnTo>
                  <a:lnTo>
                    <a:pt x="12" y="52"/>
                  </a:lnTo>
                  <a:lnTo>
                    <a:pt x="14" y="60"/>
                  </a:lnTo>
                  <a:lnTo>
                    <a:pt x="16" y="66"/>
                  </a:lnTo>
                  <a:lnTo>
                    <a:pt x="22" y="70"/>
                  </a:lnTo>
                  <a:lnTo>
                    <a:pt x="28" y="72"/>
                  </a:lnTo>
                  <a:lnTo>
                    <a:pt x="28" y="72"/>
                  </a:lnTo>
                  <a:lnTo>
                    <a:pt x="28" y="74"/>
                  </a:lnTo>
                  <a:lnTo>
                    <a:pt x="28" y="74"/>
                  </a:lnTo>
                  <a:lnTo>
                    <a:pt x="22" y="76"/>
                  </a:lnTo>
                  <a:lnTo>
                    <a:pt x="16" y="80"/>
                  </a:lnTo>
                  <a:lnTo>
                    <a:pt x="14" y="86"/>
                  </a:lnTo>
                  <a:lnTo>
                    <a:pt x="12" y="96"/>
                  </a:lnTo>
                  <a:lnTo>
                    <a:pt x="12" y="96"/>
                  </a:lnTo>
                  <a:lnTo>
                    <a:pt x="12" y="108"/>
                  </a:lnTo>
                  <a:lnTo>
                    <a:pt x="12" y="108"/>
                  </a:lnTo>
                  <a:lnTo>
                    <a:pt x="14" y="116"/>
                  </a:lnTo>
                  <a:lnTo>
                    <a:pt x="14" y="116"/>
                  </a:lnTo>
                  <a:lnTo>
                    <a:pt x="14" y="122"/>
                  </a:lnTo>
                  <a:lnTo>
                    <a:pt x="12" y="126"/>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8"/>
                  </a:lnTo>
                  <a:lnTo>
                    <a:pt x="34" y="132"/>
                  </a:lnTo>
                  <a:lnTo>
                    <a:pt x="36" y="122"/>
                  </a:lnTo>
                  <a:lnTo>
                    <a:pt x="36" y="122"/>
                  </a:lnTo>
                  <a:lnTo>
                    <a:pt x="36" y="108"/>
                  </a:lnTo>
                  <a:lnTo>
                    <a:pt x="36" y="108"/>
                  </a:lnTo>
                  <a:lnTo>
                    <a:pt x="34" y="94"/>
                  </a:lnTo>
                  <a:lnTo>
                    <a:pt x="34" y="94"/>
                  </a:lnTo>
                  <a:lnTo>
                    <a:pt x="36" y="90"/>
                  </a:lnTo>
                  <a:lnTo>
                    <a:pt x="36" y="86"/>
                  </a:lnTo>
                  <a:lnTo>
                    <a:pt x="40" y="82"/>
                  </a:lnTo>
                  <a:lnTo>
                    <a:pt x="48" y="82"/>
                  </a:lnTo>
                  <a:lnTo>
                    <a:pt x="48" y="66"/>
                  </a:lnTo>
                  <a:lnTo>
                    <a:pt x="48" y="66"/>
                  </a:lnTo>
                  <a:lnTo>
                    <a:pt x="40" y="64"/>
                  </a:lnTo>
                  <a:lnTo>
                    <a:pt x="36" y="60"/>
                  </a:lnTo>
                  <a:lnTo>
                    <a:pt x="36" y="56"/>
                  </a:lnTo>
                  <a:lnTo>
                    <a:pt x="34" y="52"/>
                  </a:lnTo>
                  <a:lnTo>
                    <a:pt x="34" y="52"/>
                  </a:lnTo>
                  <a:lnTo>
                    <a:pt x="36" y="40"/>
                  </a:lnTo>
                  <a:lnTo>
                    <a:pt x="36" y="40"/>
                  </a:lnTo>
                  <a:lnTo>
                    <a:pt x="36" y="26"/>
                  </a:lnTo>
                  <a:lnTo>
                    <a:pt x="36" y="26"/>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0" name="Freeform 222"/>
            <p:cNvSpPr>
              <a:spLocks noEditPoints="1"/>
            </p:cNvSpPr>
            <p:nvPr/>
          </p:nvSpPr>
          <p:spPr bwMode="auto">
            <a:xfrm>
              <a:off x="2975457" y="2235200"/>
              <a:ext cx="296907" cy="231775"/>
            </a:xfrm>
            <a:custGeom>
              <a:avLst/>
              <a:gdLst>
                <a:gd name="T0" fmla="*/ 118 w 186"/>
                <a:gd name="T1" fmla="*/ 112 h 146"/>
                <a:gd name="T2" fmla="*/ 112 w 186"/>
                <a:gd name="T3" fmla="*/ 132 h 146"/>
                <a:gd name="T4" fmla="*/ 6 w 186"/>
                <a:gd name="T5" fmla="*/ 114 h 146"/>
                <a:gd name="T6" fmla="*/ 14 w 186"/>
                <a:gd name="T7" fmla="*/ 100 h 146"/>
                <a:gd name="T8" fmla="*/ 20 w 186"/>
                <a:gd name="T9" fmla="*/ 124 h 146"/>
                <a:gd name="T10" fmla="*/ 8 w 186"/>
                <a:gd name="T11" fmla="*/ 50 h 146"/>
                <a:gd name="T12" fmla="*/ 6 w 186"/>
                <a:gd name="T13" fmla="*/ 62 h 146"/>
                <a:gd name="T14" fmla="*/ 12 w 186"/>
                <a:gd name="T15" fmla="*/ 66 h 146"/>
                <a:gd name="T16" fmla="*/ 12 w 186"/>
                <a:gd name="T17" fmla="*/ 68 h 146"/>
                <a:gd name="T18" fmla="*/ 2 w 186"/>
                <a:gd name="T19" fmla="*/ 58 h 146"/>
                <a:gd name="T20" fmla="*/ 8 w 186"/>
                <a:gd name="T21" fmla="*/ 50 h 146"/>
                <a:gd name="T22" fmla="*/ 114 w 186"/>
                <a:gd name="T23" fmla="*/ 4 h 146"/>
                <a:gd name="T24" fmla="*/ 144 w 186"/>
                <a:gd name="T25" fmla="*/ 22 h 146"/>
                <a:gd name="T26" fmla="*/ 154 w 186"/>
                <a:gd name="T27" fmla="*/ 42 h 146"/>
                <a:gd name="T28" fmla="*/ 144 w 186"/>
                <a:gd name="T29" fmla="*/ 54 h 146"/>
                <a:gd name="T30" fmla="*/ 150 w 186"/>
                <a:gd name="T31" fmla="*/ 56 h 146"/>
                <a:gd name="T32" fmla="*/ 158 w 186"/>
                <a:gd name="T33" fmla="*/ 60 h 146"/>
                <a:gd name="T34" fmla="*/ 168 w 186"/>
                <a:gd name="T35" fmla="*/ 34 h 146"/>
                <a:gd name="T36" fmla="*/ 182 w 186"/>
                <a:gd name="T37" fmla="*/ 42 h 146"/>
                <a:gd name="T38" fmla="*/ 158 w 186"/>
                <a:gd name="T39" fmla="*/ 88 h 146"/>
                <a:gd name="T40" fmla="*/ 128 w 186"/>
                <a:gd name="T41" fmla="*/ 96 h 146"/>
                <a:gd name="T42" fmla="*/ 140 w 186"/>
                <a:gd name="T43" fmla="*/ 96 h 146"/>
                <a:gd name="T44" fmla="*/ 136 w 186"/>
                <a:gd name="T45" fmla="*/ 102 h 146"/>
                <a:gd name="T46" fmla="*/ 106 w 186"/>
                <a:gd name="T47" fmla="*/ 88 h 146"/>
                <a:gd name="T48" fmla="*/ 98 w 186"/>
                <a:gd name="T49" fmla="*/ 128 h 146"/>
                <a:gd name="T50" fmla="*/ 80 w 186"/>
                <a:gd name="T51" fmla="*/ 142 h 146"/>
                <a:gd name="T52" fmla="*/ 78 w 186"/>
                <a:gd name="T53" fmla="*/ 120 h 146"/>
                <a:gd name="T54" fmla="*/ 66 w 186"/>
                <a:gd name="T55" fmla="*/ 116 h 146"/>
                <a:gd name="T56" fmla="*/ 52 w 186"/>
                <a:gd name="T57" fmla="*/ 112 h 146"/>
                <a:gd name="T58" fmla="*/ 46 w 186"/>
                <a:gd name="T59" fmla="*/ 138 h 146"/>
                <a:gd name="T60" fmla="*/ 24 w 186"/>
                <a:gd name="T61" fmla="*/ 130 h 146"/>
                <a:gd name="T62" fmla="*/ 20 w 186"/>
                <a:gd name="T63" fmla="*/ 106 h 146"/>
                <a:gd name="T64" fmla="*/ 30 w 186"/>
                <a:gd name="T65" fmla="*/ 46 h 146"/>
                <a:gd name="T66" fmla="*/ 46 w 186"/>
                <a:gd name="T67" fmla="*/ 50 h 146"/>
                <a:gd name="T68" fmla="*/ 48 w 186"/>
                <a:gd name="T69" fmla="*/ 80 h 146"/>
                <a:gd name="T70" fmla="*/ 62 w 186"/>
                <a:gd name="T71" fmla="*/ 100 h 146"/>
                <a:gd name="T72" fmla="*/ 94 w 186"/>
                <a:gd name="T73" fmla="*/ 86 h 146"/>
                <a:gd name="T74" fmla="*/ 92 w 186"/>
                <a:gd name="T75" fmla="*/ 62 h 146"/>
                <a:gd name="T76" fmla="*/ 72 w 186"/>
                <a:gd name="T77" fmla="*/ 94 h 146"/>
                <a:gd name="T78" fmla="*/ 52 w 186"/>
                <a:gd name="T79" fmla="*/ 84 h 146"/>
                <a:gd name="T80" fmla="*/ 44 w 186"/>
                <a:gd name="T81" fmla="*/ 66 h 146"/>
                <a:gd name="T82" fmla="*/ 72 w 186"/>
                <a:gd name="T83" fmla="*/ 26 h 146"/>
                <a:gd name="T84" fmla="*/ 112 w 186"/>
                <a:gd name="T85" fmla="*/ 0 h 146"/>
                <a:gd name="T86" fmla="*/ 76 w 186"/>
                <a:gd name="T87" fmla="*/ 20 h 146"/>
                <a:gd name="T88" fmla="*/ 42 w 186"/>
                <a:gd name="T89" fmla="*/ 36 h 146"/>
                <a:gd name="T90" fmla="*/ 8 w 186"/>
                <a:gd name="T91" fmla="*/ 64 h 146"/>
                <a:gd name="T92" fmla="*/ 12 w 186"/>
                <a:gd name="T93" fmla="*/ 46 h 146"/>
                <a:gd name="T94" fmla="*/ 6 w 186"/>
                <a:gd name="T95" fmla="*/ 72 h 146"/>
                <a:gd name="T96" fmla="*/ 4 w 186"/>
                <a:gd name="T97" fmla="*/ 102 h 146"/>
                <a:gd name="T98" fmla="*/ 16 w 186"/>
                <a:gd name="T99" fmla="*/ 126 h 146"/>
                <a:gd name="T100" fmla="*/ 24 w 186"/>
                <a:gd name="T101" fmla="*/ 140 h 146"/>
                <a:gd name="T102" fmla="*/ 50 w 186"/>
                <a:gd name="T103" fmla="*/ 136 h 146"/>
                <a:gd name="T104" fmla="*/ 64 w 186"/>
                <a:gd name="T105" fmla="*/ 124 h 146"/>
                <a:gd name="T106" fmla="*/ 84 w 186"/>
                <a:gd name="T107" fmla="*/ 146 h 146"/>
                <a:gd name="T108" fmla="*/ 116 w 186"/>
                <a:gd name="T109" fmla="*/ 134 h 146"/>
                <a:gd name="T110" fmla="*/ 120 w 186"/>
                <a:gd name="T111" fmla="*/ 106 h 146"/>
                <a:gd name="T112" fmla="*/ 128 w 186"/>
                <a:gd name="T113" fmla="*/ 104 h 146"/>
                <a:gd name="T114" fmla="*/ 150 w 186"/>
                <a:gd name="T115" fmla="*/ 92 h 146"/>
                <a:gd name="T116" fmla="*/ 180 w 186"/>
                <a:gd name="T117" fmla="*/ 80 h 146"/>
                <a:gd name="T118" fmla="*/ 182 w 186"/>
                <a:gd name="T119" fmla="*/ 28 h 146"/>
                <a:gd name="T120" fmla="*/ 164 w 186"/>
                <a:gd name="T121" fmla="*/ 32 h 146"/>
                <a:gd name="T122" fmla="*/ 138 w 186"/>
                <a:gd name="T12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46">
                  <a:moveTo>
                    <a:pt x="102" y="130"/>
                  </a:moveTo>
                  <a:lnTo>
                    <a:pt x="102" y="130"/>
                  </a:lnTo>
                  <a:lnTo>
                    <a:pt x="102" y="130"/>
                  </a:lnTo>
                  <a:lnTo>
                    <a:pt x="102" y="130"/>
                  </a:lnTo>
                  <a:lnTo>
                    <a:pt x="116" y="104"/>
                  </a:lnTo>
                  <a:lnTo>
                    <a:pt x="116" y="104"/>
                  </a:lnTo>
                  <a:lnTo>
                    <a:pt x="118" y="112"/>
                  </a:lnTo>
                  <a:lnTo>
                    <a:pt x="118" y="112"/>
                  </a:lnTo>
                  <a:lnTo>
                    <a:pt x="120" y="128"/>
                  </a:lnTo>
                  <a:lnTo>
                    <a:pt x="120" y="128"/>
                  </a:lnTo>
                  <a:lnTo>
                    <a:pt x="118" y="130"/>
                  </a:lnTo>
                  <a:lnTo>
                    <a:pt x="118" y="130"/>
                  </a:lnTo>
                  <a:lnTo>
                    <a:pt x="116" y="130"/>
                  </a:lnTo>
                  <a:lnTo>
                    <a:pt x="116" y="130"/>
                  </a:lnTo>
                  <a:lnTo>
                    <a:pt x="112" y="132"/>
                  </a:lnTo>
                  <a:lnTo>
                    <a:pt x="112" y="132"/>
                  </a:lnTo>
                  <a:lnTo>
                    <a:pt x="102" y="130"/>
                  </a:lnTo>
                  <a:lnTo>
                    <a:pt x="102" y="130"/>
                  </a:lnTo>
                  <a:lnTo>
                    <a:pt x="102" y="130"/>
                  </a:lnTo>
                  <a:close/>
                  <a:moveTo>
                    <a:pt x="18" y="124"/>
                  </a:moveTo>
                  <a:lnTo>
                    <a:pt x="18" y="124"/>
                  </a:lnTo>
                  <a:lnTo>
                    <a:pt x="14" y="122"/>
                  </a:lnTo>
                  <a:lnTo>
                    <a:pt x="10" y="118"/>
                  </a:lnTo>
                  <a:lnTo>
                    <a:pt x="6" y="114"/>
                  </a:lnTo>
                  <a:lnTo>
                    <a:pt x="4" y="110"/>
                  </a:lnTo>
                  <a:lnTo>
                    <a:pt x="4" y="110"/>
                  </a:lnTo>
                  <a:lnTo>
                    <a:pt x="6" y="106"/>
                  </a:lnTo>
                  <a:lnTo>
                    <a:pt x="6" y="106"/>
                  </a:lnTo>
                  <a:lnTo>
                    <a:pt x="12" y="100"/>
                  </a:lnTo>
                  <a:lnTo>
                    <a:pt x="12" y="100"/>
                  </a:lnTo>
                  <a:lnTo>
                    <a:pt x="14" y="100"/>
                  </a:lnTo>
                  <a:lnTo>
                    <a:pt x="14" y="100"/>
                  </a:lnTo>
                  <a:lnTo>
                    <a:pt x="14" y="100"/>
                  </a:lnTo>
                  <a:lnTo>
                    <a:pt x="14" y="100"/>
                  </a:lnTo>
                  <a:lnTo>
                    <a:pt x="22" y="118"/>
                  </a:lnTo>
                  <a:lnTo>
                    <a:pt x="22" y="118"/>
                  </a:lnTo>
                  <a:lnTo>
                    <a:pt x="22" y="122"/>
                  </a:lnTo>
                  <a:lnTo>
                    <a:pt x="20" y="122"/>
                  </a:lnTo>
                  <a:lnTo>
                    <a:pt x="20" y="122"/>
                  </a:lnTo>
                  <a:lnTo>
                    <a:pt x="20" y="124"/>
                  </a:lnTo>
                  <a:lnTo>
                    <a:pt x="20" y="124"/>
                  </a:lnTo>
                  <a:lnTo>
                    <a:pt x="18" y="124"/>
                  </a:lnTo>
                  <a:close/>
                  <a:moveTo>
                    <a:pt x="8" y="50"/>
                  </a:moveTo>
                  <a:lnTo>
                    <a:pt x="8" y="50"/>
                  </a:lnTo>
                  <a:lnTo>
                    <a:pt x="8" y="50"/>
                  </a:lnTo>
                  <a:lnTo>
                    <a:pt x="8" y="50"/>
                  </a:lnTo>
                  <a:lnTo>
                    <a:pt x="8" y="50"/>
                  </a:lnTo>
                  <a:lnTo>
                    <a:pt x="8" y="50"/>
                  </a:lnTo>
                  <a:lnTo>
                    <a:pt x="8" y="50"/>
                  </a:lnTo>
                  <a:lnTo>
                    <a:pt x="8" y="50"/>
                  </a:lnTo>
                  <a:lnTo>
                    <a:pt x="8" y="50"/>
                  </a:lnTo>
                  <a:lnTo>
                    <a:pt x="8" y="50"/>
                  </a:lnTo>
                  <a:lnTo>
                    <a:pt x="8" y="50"/>
                  </a:lnTo>
                  <a:lnTo>
                    <a:pt x="8" y="50"/>
                  </a:lnTo>
                  <a:lnTo>
                    <a:pt x="6" y="62"/>
                  </a:lnTo>
                  <a:lnTo>
                    <a:pt x="6" y="62"/>
                  </a:lnTo>
                  <a:lnTo>
                    <a:pt x="6" y="66"/>
                  </a:lnTo>
                  <a:lnTo>
                    <a:pt x="6" y="66"/>
                  </a:lnTo>
                  <a:lnTo>
                    <a:pt x="6" y="66"/>
                  </a:lnTo>
                  <a:lnTo>
                    <a:pt x="6" y="66"/>
                  </a:lnTo>
                  <a:lnTo>
                    <a:pt x="10" y="66"/>
                  </a:lnTo>
                  <a:lnTo>
                    <a:pt x="10" y="66"/>
                  </a:lnTo>
                  <a:lnTo>
                    <a:pt x="12" y="66"/>
                  </a:lnTo>
                  <a:lnTo>
                    <a:pt x="12" y="66"/>
                  </a:lnTo>
                  <a:lnTo>
                    <a:pt x="14" y="64"/>
                  </a:lnTo>
                  <a:lnTo>
                    <a:pt x="14" y="64"/>
                  </a:lnTo>
                  <a:lnTo>
                    <a:pt x="14" y="64"/>
                  </a:lnTo>
                  <a:lnTo>
                    <a:pt x="14" y="64"/>
                  </a:lnTo>
                  <a:lnTo>
                    <a:pt x="14" y="64"/>
                  </a:lnTo>
                  <a:lnTo>
                    <a:pt x="14" y="64"/>
                  </a:lnTo>
                  <a:lnTo>
                    <a:pt x="12" y="68"/>
                  </a:lnTo>
                  <a:lnTo>
                    <a:pt x="12" y="68"/>
                  </a:lnTo>
                  <a:lnTo>
                    <a:pt x="8" y="70"/>
                  </a:lnTo>
                  <a:lnTo>
                    <a:pt x="8" y="70"/>
                  </a:lnTo>
                  <a:lnTo>
                    <a:pt x="6" y="70"/>
                  </a:lnTo>
                  <a:lnTo>
                    <a:pt x="6" y="70"/>
                  </a:lnTo>
                  <a:lnTo>
                    <a:pt x="6" y="70"/>
                  </a:lnTo>
                  <a:lnTo>
                    <a:pt x="6" y="70"/>
                  </a:lnTo>
                  <a:lnTo>
                    <a:pt x="2" y="62"/>
                  </a:lnTo>
                  <a:lnTo>
                    <a:pt x="2" y="58"/>
                  </a:lnTo>
                  <a:lnTo>
                    <a:pt x="2" y="56"/>
                  </a:lnTo>
                  <a:lnTo>
                    <a:pt x="2" y="56"/>
                  </a:lnTo>
                  <a:lnTo>
                    <a:pt x="8" y="50"/>
                  </a:lnTo>
                  <a:lnTo>
                    <a:pt x="8" y="50"/>
                  </a:lnTo>
                  <a:lnTo>
                    <a:pt x="8" y="50"/>
                  </a:lnTo>
                  <a:lnTo>
                    <a:pt x="8" y="50"/>
                  </a:lnTo>
                  <a:lnTo>
                    <a:pt x="8" y="50"/>
                  </a:lnTo>
                  <a:lnTo>
                    <a:pt x="8" y="50"/>
                  </a:lnTo>
                  <a:lnTo>
                    <a:pt x="8" y="50"/>
                  </a:lnTo>
                  <a:close/>
                  <a:moveTo>
                    <a:pt x="82" y="20"/>
                  </a:moveTo>
                  <a:lnTo>
                    <a:pt x="82" y="20"/>
                  </a:lnTo>
                  <a:lnTo>
                    <a:pt x="84" y="16"/>
                  </a:lnTo>
                  <a:lnTo>
                    <a:pt x="88" y="14"/>
                  </a:lnTo>
                  <a:lnTo>
                    <a:pt x="96" y="8"/>
                  </a:lnTo>
                  <a:lnTo>
                    <a:pt x="96" y="8"/>
                  </a:lnTo>
                  <a:lnTo>
                    <a:pt x="114" y="4"/>
                  </a:lnTo>
                  <a:lnTo>
                    <a:pt x="114" y="4"/>
                  </a:lnTo>
                  <a:lnTo>
                    <a:pt x="122" y="6"/>
                  </a:lnTo>
                  <a:lnTo>
                    <a:pt x="128" y="8"/>
                  </a:lnTo>
                  <a:lnTo>
                    <a:pt x="128" y="8"/>
                  </a:lnTo>
                  <a:lnTo>
                    <a:pt x="144" y="20"/>
                  </a:lnTo>
                  <a:lnTo>
                    <a:pt x="144" y="20"/>
                  </a:lnTo>
                  <a:lnTo>
                    <a:pt x="144" y="22"/>
                  </a:lnTo>
                  <a:lnTo>
                    <a:pt x="144" y="22"/>
                  </a:lnTo>
                  <a:lnTo>
                    <a:pt x="148" y="24"/>
                  </a:lnTo>
                  <a:lnTo>
                    <a:pt x="152" y="26"/>
                  </a:lnTo>
                  <a:lnTo>
                    <a:pt x="158" y="32"/>
                  </a:lnTo>
                  <a:lnTo>
                    <a:pt x="158" y="32"/>
                  </a:lnTo>
                  <a:lnTo>
                    <a:pt x="148" y="36"/>
                  </a:lnTo>
                  <a:lnTo>
                    <a:pt x="148" y="36"/>
                  </a:lnTo>
                  <a:lnTo>
                    <a:pt x="150" y="40"/>
                  </a:lnTo>
                  <a:lnTo>
                    <a:pt x="154" y="42"/>
                  </a:lnTo>
                  <a:lnTo>
                    <a:pt x="154" y="42"/>
                  </a:lnTo>
                  <a:lnTo>
                    <a:pt x="156" y="42"/>
                  </a:lnTo>
                  <a:lnTo>
                    <a:pt x="156" y="42"/>
                  </a:lnTo>
                  <a:lnTo>
                    <a:pt x="158" y="44"/>
                  </a:lnTo>
                  <a:lnTo>
                    <a:pt x="158" y="44"/>
                  </a:lnTo>
                  <a:lnTo>
                    <a:pt x="148" y="46"/>
                  </a:lnTo>
                  <a:lnTo>
                    <a:pt x="146" y="48"/>
                  </a:lnTo>
                  <a:lnTo>
                    <a:pt x="144" y="54"/>
                  </a:lnTo>
                  <a:lnTo>
                    <a:pt x="144" y="54"/>
                  </a:lnTo>
                  <a:lnTo>
                    <a:pt x="148" y="50"/>
                  </a:lnTo>
                  <a:lnTo>
                    <a:pt x="148" y="50"/>
                  </a:lnTo>
                  <a:lnTo>
                    <a:pt x="152" y="46"/>
                  </a:lnTo>
                  <a:lnTo>
                    <a:pt x="152" y="46"/>
                  </a:lnTo>
                  <a:lnTo>
                    <a:pt x="150" y="56"/>
                  </a:lnTo>
                  <a:lnTo>
                    <a:pt x="150" y="56"/>
                  </a:lnTo>
                  <a:lnTo>
                    <a:pt x="150" y="56"/>
                  </a:lnTo>
                  <a:lnTo>
                    <a:pt x="150" y="56"/>
                  </a:lnTo>
                  <a:lnTo>
                    <a:pt x="154" y="48"/>
                  </a:lnTo>
                  <a:lnTo>
                    <a:pt x="154" y="48"/>
                  </a:lnTo>
                  <a:lnTo>
                    <a:pt x="158" y="46"/>
                  </a:lnTo>
                  <a:lnTo>
                    <a:pt x="158" y="46"/>
                  </a:lnTo>
                  <a:lnTo>
                    <a:pt x="158" y="50"/>
                  </a:lnTo>
                  <a:lnTo>
                    <a:pt x="158" y="50"/>
                  </a:lnTo>
                  <a:lnTo>
                    <a:pt x="158" y="60"/>
                  </a:lnTo>
                  <a:lnTo>
                    <a:pt x="158" y="60"/>
                  </a:lnTo>
                  <a:lnTo>
                    <a:pt x="160" y="52"/>
                  </a:lnTo>
                  <a:lnTo>
                    <a:pt x="160" y="42"/>
                  </a:lnTo>
                  <a:lnTo>
                    <a:pt x="160" y="42"/>
                  </a:lnTo>
                  <a:lnTo>
                    <a:pt x="160" y="40"/>
                  </a:lnTo>
                  <a:lnTo>
                    <a:pt x="162" y="38"/>
                  </a:lnTo>
                  <a:lnTo>
                    <a:pt x="162" y="38"/>
                  </a:lnTo>
                  <a:lnTo>
                    <a:pt x="168" y="34"/>
                  </a:lnTo>
                  <a:lnTo>
                    <a:pt x="172" y="30"/>
                  </a:lnTo>
                  <a:lnTo>
                    <a:pt x="172" y="30"/>
                  </a:lnTo>
                  <a:lnTo>
                    <a:pt x="176" y="28"/>
                  </a:lnTo>
                  <a:lnTo>
                    <a:pt x="176" y="28"/>
                  </a:lnTo>
                  <a:lnTo>
                    <a:pt x="178" y="30"/>
                  </a:lnTo>
                  <a:lnTo>
                    <a:pt x="178" y="30"/>
                  </a:lnTo>
                  <a:lnTo>
                    <a:pt x="182" y="42"/>
                  </a:lnTo>
                  <a:lnTo>
                    <a:pt x="182" y="42"/>
                  </a:lnTo>
                  <a:lnTo>
                    <a:pt x="184" y="56"/>
                  </a:lnTo>
                  <a:lnTo>
                    <a:pt x="184" y="64"/>
                  </a:lnTo>
                  <a:lnTo>
                    <a:pt x="182" y="70"/>
                  </a:lnTo>
                  <a:lnTo>
                    <a:pt x="182" y="70"/>
                  </a:lnTo>
                  <a:lnTo>
                    <a:pt x="178" y="78"/>
                  </a:lnTo>
                  <a:lnTo>
                    <a:pt x="172" y="84"/>
                  </a:lnTo>
                  <a:lnTo>
                    <a:pt x="166" y="88"/>
                  </a:lnTo>
                  <a:lnTo>
                    <a:pt x="158" y="88"/>
                  </a:lnTo>
                  <a:lnTo>
                    <a:pt x="158" y="88"/>
                  </a:lnTo>
                  <a:lnTo>
                    <a:pt x="150" y="88"/>
                  </a:lnTo>
                  <a:lnTo>
                    <a:pt x="150" y="88"/>
                  </a:lnTo>
                  <a:lnTo>
                    <a:pt x="140" y="86"/>
                  </a:lnTo>
                  <a:lnTo>
                    <a:pt x="130" y="84"/>
                  </a:lnTo>
                  <a:lnTo>
                    <a:pt x="130" y="84"/>
                  </a:lnTo>
                  <a:lnTo>
                    <a:pt x="128" y="96"/>
                  </a:lnTo>
                  <a:lnTo>
                    <a:pt x="128" y="96"/>
                  </a:lnTo>
                  <a:lnTo>
                    <a:pt x="130" y="98"/>
                  </a:lnTo>
                  <a:lnTo>
                    <a:pt x="132" y="100"/>
                  </a:lnTo>
                  <a:lnTo>
                    <a:pt x="132" y="100"/>
                  </a:lnTo>
                  <a:lnTo>
                    <a:pt x="134" y="100"/>
                  </a:lnTo>
                  <a:lnTo>
                    <a:pt x="134" y="100"/>
                  </a:lnTo>
                  <a:lnTo>
                    <a:pt x="138" y="98"/>
                  </a:lnTo>
                  <a:lnTo>
                    <a:pt x="138" y="98"/>
                  </a:lnTo>
                  <a:lnTo>
                    <a:pt x="140" y="96"/>
                  </a:lnTo>
                  <a:lnTo>
                    <a:pt x="142" y="92"/>
                  </a:lnTo>
                  <a:lnTo>
                    <a:pt x="142" y="92"/>
                  </a:lnTo>
                  <a:lnTo>
                    <a:pt x="144" y="90"/>
                  </a:lnTo>
                  <a:lnTo>
                    <a:pt x="144" y="90"/>
                  </a:lnTo>
                  <a:lnTo>
                    <a:pt x="144" y="94"/>
                  </a:lnTo>
                  <a:lnTo>
                    <a:pt x="142" y="98"/>
                  </a:lnTo>
                  <a:lnTo>
                    <a:pt x="140" y="100"/>
                  </a:lnTo>
                  <a:lnTo>
                    <a:pt x="136" y="102"/>
                  </a:lnTo>
                  <a:lnTo>
                    <a:pt x="136" y="102"/>
                  </a:lnTo>
                  <a:lnTo>
                    <a:pt x="132" y="102"/>
                  </a:lnTo>
                  <a:lnTo>
                    <a:pt x="132" y="102"/>
                  </a:lnTo>
                  <a:lnTo>
                    <a:pt x="128" y="102"/>
                  </a:lnTo>
                  <a:lnTo>
                    <a:pt x="124" y="98"/>
                  </a:lnTo>
                  <a:lnTo>
                    <a:pt x="124" y="98"/>
                  </a:lnTo>
                  <a:lnTo>
                    <a:pt x="116" y="92"/>
                  </a:lnTo>
                  <a:lnTo>
                    <a:pt x="106" y="88"/>
                  </a:lnTo>
                  <a:lnTo>
                    <a:pt x="106" y="88"/>
                  </a:lnTo>
                  <a:lnTo>
                    <a:pt x="112" y="94"/>
                  </a:lnTo>
                  <a:lnTo>
                    <a:pt x="112" y="94"/>
                  </a:lnTo>
                  <a:lnTo>
                    <a:pt x="114" y="96"/>
                  </a:lnTo>
                  <a:lnTo>
                    <a:pt x="114" y="96"/>
                  </a:lnTo>
                  <a:lnTo>
                    <a:pt x="108" y="114"/>
                  </a:lnTo>
                  <a:lnTo>
                    <a:pt x="104" y="122"/>
                  </a:lnTo>
                  <a:lnTo>
                    <a:pt x="98" y="128"/>
                  </a:lnTo>
                  <a:lnTo>
                    <a:pt x="98" y="128"/>
                  </a:lnTo>
                  <a:lnTo>
                    <a:pt x="90" y="136"/>
                  </a:lnTo>
                  <a:lnTo>
                    <a:pt x="90" y="136"/>
                  </a:lnTo>
                  <a:lnTo>
                    <a:pt x="86" y="140"/>
                  </a:lnTo>
                  <a:lnTo>
                    <a:pt x="86" y="140"/>
                  </a:lnTo>
                  <a:lnTo>
                    <a:pt x="82" y="142"/>
                  </a:lnTo>
                  <a:lnTo>
                    <a:pt x="80" y="142"/>
                  </a:lnTo>
                  <a:lnTo>
                    <a:pt x="80" y="142"/>
                  </a:lnTo>
                  <a:lnTo>
                    <a:pt x="76" y="142"/>
                  </a:lnTo>
                  <a:lnTo>
                    <a:pt x="76" y="142"/>
                  </a:lnTo>
                  <a:lnTo>
                    <a:pt x="68" y="130"/>
                  </a:lnTo>
                  <a:lnTo>
                    <a:pt x="68" y="130"/>
                  </a:lnTo>
                  <a:lnTo>
                    <a:pt x="68" y="126"/>
                  </a:lnTo>
                  <a:lnTo>
                    <a:pt x="70" y="122"/>
                  </a:lnTo>
                  <a:lnTo>
                    <a:pt x="70" y="122"/>
                  </a:lnTo>
                  <a:lnTo>
                    <a:pt x="78" y="120"/>
                  </a:lnTo>
                  <a:lnTo>
                    <a:pt x="78" y="120"/>
                  </a:lnTo>
                  <a:lnTo>
                    <a:pt x="78" y="110"/>
                  </a:lnTo>
                  <a:lnTo>
                    <a:pt x="78" y="110"/>
                  </a:lnTo>
                  <a:lnTo>
                    <a:pt x="76" y="114"/>
                  </a:lnTo>
                  <a:lnTo>
                    <a:pt x="74" y="116"/>
                  </a:lnTo>
                  <a:lnTo>
                    <a:pt x="70" y="116"/>
                  </a:lnTo>
                  <a:lnTo>
                    <a:pt x="70" y="116"/>
                  </a:lnTo>
                  <a:lnTo>
                    <a:pt x="66" y="116"/>
                  </a:lnTo>
                  <a:lnTo>
                    <a:pt x="66" y="116"/>
                  </a:lnTo>
                  <a:lnTo>
                    <a:pt x="60" y="116"/>
                  </a:lnTo>
                  <a:lnTo>
                    <a:pt x="60" y="116"/>
                  </a:lnTo>
                  <a:lnTo>
                    <a:pt x="56" y="116"/>
                  </a:lnTo>
                  <a:lnTo>
                    <a:pt x="54" y="114"/>
                  </a:lnTo>
                  <a:lnTo>
                    <a:pt x="52" y="112"/>
                  </a:lnTo>
                  <a:lnTo>
                    <a:pt x="52" y="112"/>
                  </a:lnTo>
                  <a:lnTo>
                    <a:pt x="52" y="112"/>
                  </a:lnTo>
                  <a:lnTo>
                    <a:pt x="52" y="112"/>
                  </a:lnTo>
                  <a:lnTo>
                    <a:pt x="52" y="116"/>
                  </a:lnTo>
                  <a:lnTo>
                    <a:pt x="52" y="116"/>
                  </a:lnTo>
                  <a:lnTo>
                    <a:pt x="52" y="124"/>
                  </a:lnTo>
                  <a:lnTo>
                    <a:pt x="48" y="130"/>
                  </a:lnTo>
                  <a:lnTo>
                    <a:pt x="48" y="130"/>
                  </a:lnTo>
                  <a:lnTo>
                    <a:pt x="48" y="134"/>
                  </a:lnTo>
                  <a:lnTo>
                    <a:pt x="46" y="138"/>
                  </a:lnTo>
                  <a:lnTo>
                    <a:pt x="46" y="138"/>
                  </a:lnTo>
                  <a:lnTo>
                    <a:pt x="46" y="140"/>
                  </a:lnTo>
                  <a:lnTo>
                    <a:pt x="44" y="140"/>
                  </a:lnTo>
                  <a:lnTo>
                    <a:pt x="44" y="140"/>
                  </a:lnTo>
                  <a:lnTo>
                    <a:pt x="26" y="136"/>
                  </a:lnTo>
                  <a:lnTo>
                    <a:pt x="26" y="136"/>
                  </a:lnTo>
                  <a:lnTo>
                    <a:pt x="24" y="136"/>
                  </a:lnTo>
                  <a:lnTo>
                    <a:pt x="24" y="130"/>
                  </a:lnTo>
                  <a:lnTo>
                    <a:pt x="24" y="130"/>
                  </a:lnTo>
                  <a:lnTo>
                    <a:pt x="26" y="126"/>
                  </a:lnTo>
                  <a:lnTo>
                    <a:pt x="26" y="122"/>
                  </a:lnTo>
                  <a:lnTo>
                    <a:pt x="26" y="122"/>
                  </a:lnTo>
                  <a:lnTo>
                    <a:pt x="26" y="118"/>
                  </a:lnTo>
                  <a:lnTo>
                    <a:pt x="24" y="116"/>
                  </a:lnTo>
                  <a:lnTo>
                    <a:pt x="24" y="116"/>
                  </a:lnTo>
                  <a:lnTo>
                    <a:pt x="20" y="106"/>
                  </a:lnTo>
                  <a:lnTo>
                    <a:pt x="16" y="98"/>
                  </a:lnTo>
                  <a:lnTo>
                    <a:pt x="14" y="88"/>
                  </a:lnTo>
                  <a:lnTo>
                    <a:pt x="14" y="78"/>
                  </a:lnTo>
                  <a:lnTo>
                    <a:pt x="14" y="78"/>
                  </a:lnTo>
                  <a:lnTo>
                    <a:pt x="16" y="70"/>
                  </a:lnTo>
                  <a:lnTo>
                    <a:pt x="18" y="62"/>
                  </a:lnTo>
                  <a:lnTo>
                    <a:pt x="24" y="54"/>
                  </a:lnTo>
                  <a:lnTo>
                    <a:pt x="30" y="46"/>
                  </a:lnTo>
                  <a:lnTo>
                    <a:pt x="30" y="46"/>
                  </a:lnTo>
                  <a:lnTo>
                    <a:pt x="42" y="40"/>
                  </a:lnTo>
                  <a:lnTo>
                    <a:pt x="56" y="36"/>
                  </a:lnTo>
                  <a:lnTo>
                    <a:pt x="56" y="36"/>
                  </a:lnTo>
                  <a:lnTo>
                    <a:pt x="58" y="36"/>
                  </a:lnTo>
                  <a:lnTo>
                    <a:pt x="58" y="36"/>
                  </a:lnTo>
                  <a:lnTo>
                    <a:pt x="46" y="50"/>
                  </a:lnTo>
                  <a:lnTo>
                    <a:pt x="46" y="50"/>
                  </a:lnTo>
                  <a:lnTo>
                    <a:pt x="44" y="56"/>
                  </a:lnTo>
                  <a:lnTo>
                    <a:pt x="42" y="60"/>
                  </a:lnTo>
                  <a:lnTo>
                    <a:pt x="42" y="60"/>
                  </a:lnTo>
                  <a:lnTo>
                    <a:pt x="40" y="64"/>
                  </a:lnTo>
                  <a:lnTo>
                    <a:pt x="40" y="68"/>
                  </a:lnTo>
                  <a:lnTo>
                    <a:pt x="44" y="74"/>
                  </a:lnTo>
                  <a:lnTo>
                    <a:pt x="44" y="74"/>
                  </a:lnTo>
                  <a:lnTo>
                    <a:pt x="48" y="80"/>
                  </a:lnTo>
                  <a:lnTo>
                    <a:pt x="48" y="84"/>
                  </a:lnTo>
                  <a:lnTo>
                    <a:pt x="48" y="88"/>
                  </a:lnTo>
                  <a:lnTo>
                    <a:pt x="48" y="88"/>
                  </a:lnTo>
                  <a:lnTo>
                    <a:pt x="48" y="92"/>
                  </a:lnTo>
                  <a:lnTo>
                    <a:pt x="48" y="92"/>
                  </a:lnTo>
                  <a:lnTo>
                    <a:pt x="54" y="98"/>
                  </a:lnTo>
                  <a:lnTo>
                    <a:pt x="58" y="100"/>
                  </a:lnTo>
                  <a:lnTo>
                    <a:pt x="62" y="100"/>
                  </a:lnTo>
                  <a:lnTo>
                    <a:pt x="62" y="100"/>
                  </a:lnTo>
                  <a:lnTo>
                    <a:pt x="66" y="98"/>
                  </a:lnTo>
                  <a:lnTo>
                    <a:pt x="72" y="96"/>
                  </a:lnTo>
                  <a:lnTo>
                    <a:pt x="72" y="96"/>
                  </a:lnTo>
                  <a:lnTo>
                    <a:pt x="82" y="92"/>
                  </a:lnTo>
                  <a:lnTo>
                    <a:pt x="92" y="88"/>
                  </a:lnTo>
                  <a:lnTo>
                    <a:pt x="92" y="88"/>
                  </a:lnTo>
                  <a:lnTo>
                    <a:pt x="94" y="86"/>
                  </a:lnTo>
                  <a:lnTo>
                    <a:pt x="94" y="86"/>
                  </a:lnTo>
                  <a:lnTo>
                    <a:pt x="96" y="80"/>
                  </a:lnTo>
                  <a:lnTo>
                    <a:pt x="96" y="72"/>
                  </a:lnTo>
                  <a:lnTo>
                    <a:pt x="94" y="60"/>
                  </a:lnTo>
                  <a:lnTo>
                    <a:pt x="94" y="60"/>
                  </a:lnTo>
                  <a:lnTo>
                    <a:pt x="92" y="44"/>
                  </a:lnTo>
                  <a:lnTo>
                    <a:pt x="92" y="44"/>
                  </a:lnTo>
                  <a:lnTo>
                    <a:pt x="92" y="62"/>
                  </a:lnTo>
                  <a:lnTo>
                    <a:pt x="92" y="62"/>
                  </a:lnTo>
                  <a:lnTo>
                    <a:pt x="92" y="82"/>
                  </a:lnTo>
                  <a:lnTo>
                    <a:pt x="92" y="82"/>
                  </a:lnTo>
                  <a:lnTo>
                    <a:pt x="90" y="84"/>
                  </a:lnTo>
                  <a:lnTo>
                    <a:pt x="86" y="86"/>
                  </a:lnTo>
                  <a:lnTo>
                    <a:pt x="86" y="86"/>
                  </a:lnTo>
                  <a:lnTo>
                    <a:pt x="78" y="90"/>
                  </a:lnTo>
                  <a:lnTo>
                    <a:pt x="72" y="94"/>
                  </a:lnTo>
                  <a:lnTo>
                    <a:pt x="72" y="94"/>
                  </a:lnTo>
                  <a:lnTo>
                    <a:pt x="62" y="96"/>
                  </a:lnTo>
                  <a:lnTo>
                    <a:pt x="62" y="96"/>
                  </a:lnTo>
                  <a:lnTo>
                    <a:pt x="56" y="94"/>
                  </a:lnTo>
                  <a:lnTo>
                    <a:pt x="52" y="90"/>
                  </a:lnTo>
                  <a:lnTo>
                    <a:pt x="52" y="90"/>
                  </a:lnTo>
                  <a:lnTo>
                    <a:pt x="52" y="88"/>
                  </a:lnTo>
                  <a:lnTo>
                    <a:pt x="52" y="84"/>
                  </a:lnTo>
                  <a:lnTo>
                    <a:pt x="52" y="84"/>
                  </a:lnTo>
                  <a:lnTo>
                    <a:pt x="56" y="78"/>
                  </a:lnTo>
                  <a:lnTo>
                    <a:pt x="56" y="78"/>
                  </a:lnTo>
                  <a:lnTo>
                    <a:pt x="58" y="70"/>
                  </a:lnTo>
                  <a:lnTo>
                    <a:pt x="58" y="70"/>
                  </a:lnTo>
                  <a:lnTo>
                    <a:pt x="52" y="78"/>
                  </a:lnTo>
                  <a:lnTo>
                    <a:pt x="52" y="78"/>
                  </a:lnTo>
                  <a:lnTo>
                    <a:pt x="44" y="66"/>
                  </a:lnTo>
                  <a:lnTo>
                    <a:pt x="44" y="66"/>
                  </a:lnTo>
                  <a:lnTo>
                    <a:pt x="44" y="64"/>
                  </a:lnTo>
                  <a:lnTo>
                    <a:pt x="44" y="64"/>
                  </a:lnTo>
                  <a:lnTo>
                    <a:pt x="46" y="56"/>
                  </a:lnTo>
                  <a:lnTo>
                    <a:pt x="50" y="50"/>
                  </a:lnTo>
                  <a:lnTo>
                    <a:pt x="50" y="50"/>
                  </a:lnTo>
                  <a:lnTo>
                    <a:pt x="72" y="26"/>
                  </a:lnTo>
                  <a:lnTo>
                    <a:pt x="72" y="26"/>
                  </a:lnTo>
                  <a:lnTo>
                    <a:pt x="74" y="24"/>
                  </a:lnTo>
                  <a:lnTo>
                    <a:pt x="78" y="24"/>
                  </a:lnTo>
                  <a:lnTo>
                    <a:pt x="86" y="22"/>
                  </a:lnTo>
                  <a:lnTo>
                    <a:pt x="86" y="22"/>
                  </a:lnTo>
                  <a:lnTo>
                    <a:pt x="90" y="20"/>
                  </a:lnTo>
                  <a:lnTo>
                    <a:pt x="90" y="20"/>
                  </a:lnTo>
                  <a:lnTo>
                    <a:pt x="82" y="20"/>
                  </a:lnTo>
                  <a:close/>
                  <a:moveTo>
                    <a:pt x="112" y="0"/>
                  </a:moveTo>
                  <a:lnTo>
                    <a:pt x="112" y="0"/>
                  </a:lnTo>
                  <a:lnTo>
                    <a:pt x="104" y="2"/>
                  </a:lnTo>
                  <a:lnTo>
                    <a:pt x="98" y="4"/>
                  </a:lnTo>
                  <a:lnTo>
                    <a:pt x="90" y="8"/>
                  </a:lnTo>
                  <a:lnTo>
                    <a:pt x="84" y="12"/>
                  </a:lnTo>
                  <a:lnTo>
                    <a:pt x="84" y="12"/>
                  </a:lnTo>
                  <a:lnTo>
                    <a:pt x="78" y="18"/>
                  </a:lnTo>
                  <a:lnTo>
                    <a:pt x="76" y="20"/>
                  </a:lnTo>
                  <a:lnTo>
                    <a:pt x="72" y="22"/>
                  </a:lnTo>
                  <a:lnTo>
                    <a:pt x="72" y="22"/>
                  </a:lnTo>
                  <a:lnTo>
                    <a:pt x="70" y="24"/>
                  </a:lnTo>
                  <a:lnTo>
                    <a:pt x="70" y="24"/>
                  </a:lnTo>
                  <a:lnTo>
                    <a:pt x="62" y="30"/>
                  </a:lnTo>
                  <a:lnTo>
                    <a:pt x="52" y="32"/>
                  </a:lnTo>
                  <a:lnTo>
                    <a:pt x="52" y="32"/>
                  </a:lnTo>
                  <a:lnTo>
                    <a:pt x="42" y="36"/>
                  </a:lnTo>
                  <a:lnTo>
                    <a:pt x="32" y="40"/>
                  </a:lnTo>
                  <a:lnTo>
                    <a:pt x="24" y="48"/>
                  </a:lnTo>
                  <a:lnTo>
                    <a:pt x="18" y="56"/>
                  </a:lnTo>
                  <a:lnTo>
                    <a:pt x="18" y="56"/>
                  </a:lnTo>
                  <a:lnTo>
                    <a:pt x="12" y="62"/>
                  </a:lnTo>
                  <a:lnTo>
                    <a:pt x="12" y="62"/>
                  </a:lnTo>
                  <a:lnTo>
                    <a:pt x="8" y="64"/>
                  </a:lnTo>
                  <a:lnTo>
                    <a:pt x="8" y="64"/>
                  </a:lnTo>
                  <a:lnTo>
                    <a:pt x="10" y="56"/>
                  </a:lnTo>
                  <a:lnTo>
                    <a:pt x="10" y="56"/>
                  </a:lnTo>
                  <a:lnTo>
                    <a:pt x="14" y="56"/>
                  </a:lnTo>
                  <a:lnTo>
                    <a:pt x="14" y="56"/>
                  </a:lnTo>
                  <a:lnTo>
                    <a:pt x="12" y="50"/>
                  </a:lnTo>
                  <a:lnTo>
                    <a:pt x="12" y="50"/>
                  </a:lnTo>
                  <a:lnTo>
                    <a:pt x="12" y="46"/>
                  </a:lnTo>
                  <a:lnTo>
                    <a:pt x="12" y="46"/>
                  </a:lnTo>
                  <a:lnTo>
                    <a:pt x="4" y="50"/>
                  </a:lnTo>
                  <a:lnTo>
                    <a:pt x="0" y="54"/>
                  </a:lnTo>
                  <a:lnTo>
                    <a:pt x="0" y="58"/>
                  </a:lnTo>
                  <a:lnTo>
                    <a:pt x="0" y="58"/>
                  </a:lnTo>
                  <a:lnTo>
                    <a:pt x="0" y="64"/>
                  </a:lnTo>
                  <a:lnTo>
                    <a:pt x="4" y="68"/>
                  </a:lnTo>
                  <a:lnTo>
                    <a:pt x="4" y="68"/>
                  </a:lnTo>
                  <a:lnTo>
                    <a:pt x="6" y="72"/>
                  </a:lnTo>
                  <a:lnTo>
                    <a:pt x="12" y="74"/>
                  </a:lnTo>
                  <a:lnTo>
                    <a:pt x="12" y="74"/>
                  </a:lnTo>
                  <a:lnTo>
                    <a:pt x="12" y="84"/>
                  </a:lnTo>
                  <a:lnTo>
                    <a:pt x="12" y="84"/>
                  </a:lnTo>
                  <a:lnTo>
                    <a:pt x="12" y="90"/>
                  </a:lnTo>
                  <a:lnTo>
                    <a:pt x="10" y="96"/>
                  </a:lnTo>
                  <a:lnTo>
                    <a:pt x="8" y="100"/>
                  </a:lnTo>
                  <a:lnTo>
                    <a:pt x="4" y="102"/>
                  </a:lnTo>
                  <a:lnTo>
                    <a:pt x="4" y="102"/>
                  </a:lnTo>
                  <a:lnTo>
                    <a:pt x="2" y="108"/>
                  </a:lnTo>
                  <a:lnTo>
                    <a:pt x="2" y="112"/>
                  </a:lnTo>
                  <a:lnTo>
                    <a:pt x="2" y="112"/>
                  </a:lnTo>
                  <a:lnTo>
                    <a:pt x="6" y="118"/>
                  </a:lnTo>
                  <a:lnTo>
                    <a:pt x="8" y="122"/>
                  </a:lnTo>
                  <a:lnTo>
                    <a:pt x="8" y="122"/>
                  </a:lnTo>
                  <a:lnTo>
                    <a:pt x="16" y="126"/>
                  </a:lnTo>
                  <a:lnTo>
                    <a:pt x="22" y="128"/>
                  </a:lnTo>
                  <a:lnTo>
                    <a:pt x="22" y="128"/>
                  </a:lnTo>
                  <a:lnTo>
                    <a:pt x="20" y="132"/>
                  </a:lnTo>
                  <a:lnTo>
                    <a:pt x="20" y="132"/>
                  </a:lnTo>
                  <a:lnTo>
                    <a:pt x="20" y="136"/>
                  </a:lnTo>
                  <a:lnTo>
                    <a:pt x="22" y="138"/>
                  </a:lnTo>
                  <a:lnTo>
                    <a:pt x="24" y="140"/>
                  </a:lnTo>
                  <a:lnTo>
                    <a:pt x="24" y="140"/>
                  </a:lnTo>
                  <a:lnTo>
                    <a:pt x="32" y="142"/>
                  </a:lnTo>
                  <a:lnTo>
                    <a:pt x="42" y="144"/>
                  </a:lnTo>
                  <a:lnTo>
                    <a:pt x="42" y="144"/>
                  </a:lnTo>
                  <a:lnTo>
                    <a:pt x="44" y="144"/>
                  </a:lnTo>
                  <a:lnTo>
                    <a:pt x="44" y="144"/>
                  </a:lnTo>
                  <a:lnTo>
                    <a:pt x="46" y="144"/>
                  </a:lnTo>
                  <a:lnTo>
                    <a:pt x="48" y="142"/>
                  </a:lnTo>
                  <a:lnTo>
                    <a:pt x="50" y="136"/>
                  </a:lnTo>
                  <a:lnTo>
                    <a:pt x="50" y="136"/>
                  </a:lnTo>
                  <a:lnTo>
                    <a:pt x="52" y="132"/>
                  </a:lnTo>
                  <a:lnTo>
                    <a:pt x="52" y="132"/>
                  </a:lnTo>
                  <a:lnTo>
                    <a:pt x="56" y="120"/>
                  </a:lnTo>
                  <a:lnTo>
                    <a:pt x="56" y="120"/>
                  </a:lnTo>
                  <a:lnTo>
                    <a:pt x="68" y="120"/>
                  </a:lnTo>
                  <a:lnTo>
                    <a:pt x="68" y="120"/>
                  </a:lnTo>
                  <a:lnTo>
                    <a:pt x="64" y="124"/>
                  </a:lnTo>
                  <a:lnTo>
                    <a:pt x="64" y="130"/>
                  </a:lnTo>
                  <a:lnTo>
                    <a:pt x="64" y="130"/>
                  </a:lnTo>
                  <a:lnTo>
                    <a:pt x="74" y="144"/>
                  </a:lnTo>
                  <a:lnTo>
                    <a:pt x="74" y="144"/>
                  </a:lnTo>
                  <a:lnTo>
                    <a:pt x="76" y="146"/>
                  </a:lnTo>
                  <a:lnTo>
                    <a:pt x="80" y="146"/>
                  </a:lnTo>
                  <a:lnTo>
                    <a:pt x="80" y="146"/>
                  </a:lnTo>
                  <a:lnTo>
                    <a:pt x="84" y="146"/>
                  </a:lnTo>
                  <a:lnTo>
                    <a:pt x="88" y="142"/>
                  </a:lnTo>
                  <a:lnTo>
                    <a:pt x="88" y="142"/>
                  </a:lnTo>
                  <a:lnTo>
                    <a:pt x="96" y="134"/>
                  </a:lnTo>
                  <a:lnTo>
                    <a:pt x="96" y="134"/>
                  </a:lnTo>
                  <a:lnTo>
                    <a:pt x="100" y="134"/>
                  </a:lnTo>
                  <a:lnTo>
                    <a:pt x="100" y="134"/>
                  </a:lnTo>
                  <a:lnTo>
                    <a:pt x="116" y="134"/>
                  </a:lnTo>
                  <a:lnTo>
                    <a:pt x="116" y="134"/>
                  </a:lnTo>
                  <a:lnTo>
                    <a:pt x="120" y="134"/>
                  </a:lnTo>
                  <a:lnTo>
                    <a:pt x="122" y="132"/>
                  </a:lnTo>
                  <a:lnTo>
                    <a:pt x="122" y="128"/>
                  </a:lnTo>
                  <a:lnTo>
                    <a:pt x="122" y="124"/>
                  </a:lnTo>
                  <a:lnTo>
                    <a:pt x="122" y="124"/>
                  </a:lnTo>
                  <a:lnTo>
                    <a:pt x="122" y="116"/>
                  </a:lnTo>
                  <a:lnTo>
                    <a:pt x="122" y="116"/>
                  </a:lnTo>
                  <a:lnTo>
                    <a:pt x="120" y="106"/>
                  </a:lnTo>
                  <a:lnTo>
                    <a:pt x="120" y="106"/>
                  </a:lnTo>
                  <a:lnTo>
                    <a:pt x="116" y="96"/>
                  </a:lnTo>
                  <a:lnTo>
                    <a:pt x="116" y="96"/>
                  </a:lnTo>
                  <a:lnTo>
                    <a:pt x="118" y="96"/>
                  </a:lnTo>
                  <a:lnTo>
                    <a:pt x="118" y="96"/>
                  </a:lnTo>
                  <a:lnTo>
                    <a:pt x="124" y="102"/>
                  </a:lnTo>
                  <a:lnTo>
                    <a:pt x="124" y="102"/>
                  </a:lnTo>
                  <a:lnTo>
                    <a:pt x="128" y="104"/>
                  </a:lnTo>
                  <a:lnTo>
                    <a:pt x="132" y="106"/>
                  </a:lnTo>
                  <a:lnTo>
                    <a:pt x="132" y="106"/>
                  </a:lnTo>
                  <a:lnTo>
                    <a:pt x="140" y="102"/>
                  </a:lnTo>
                  <a:lnTo>
                    <a:pt x="142" y="100"/>
                  </a:lnTo>
                  <a:lnTo>
                    <a:pt x="144" y="96"/>
                  </a:lnTo>
                  <a:lnTo>
                    <a:pt x="144" y="96"/>
                  </a:lnTo>
                  <a:lnTo>
                    <a:pt x="148" y="92"/>
                  </a:lnTo>
                  <a:lnTo>
                    <a:pt x="150" y="92"/>
                  </a:lnTo>
                  <a:lnTo>
                    <a:pt x="150" y="92"/>
                  </a:lnTo>
                  <a:lnTo>
                    <a:pt x="154" y="92"/>
                  </a:lnTo>
                  <a:lnTo>
                    <a:pt x="154" y="92"/>
                  </a:lnTo>
                  <a:lnTo>
                    <a:pt x="158" y="92"/>
                  </a:lnTo>
                  <a:lnTo>
                    <a:pt x="158" y="92"/>
                  </a:lnTo>
                  <a:lnTo>
                    <a:pt x="166" y="90"/>
                  </a:lnTo>
                  <a:lnTo>
                    <a:pt x="174" y="86"/>
                  </a:lnTo>
                  <a:lnTo>
                    <a:pt x="180" y="80"/>
                  </a:lnTo>
                  <a:lnTo>
                    <a:pt x="184" y="72"/>
                  </a:lnTo>
                  <a:lnTo>
                    <a:pt x="184" y="72"/>
                  </a:lnTo>
                  <a:lnTo>
                    <a:pt x="186" y="60"/>
                  </a:lnTo>
                  <a:lnTo>
                    <a:pt x="186" y="46"/>
                  </a:lnTo>
                  <a:lnTo>
                    <a:pt x="186" y="46"/>
                  </a:lnTo>
                  <a:lnTo>
                    <a:pt x="184" y="38"/>
                  </a:lnTo>
                  <a:lnTo>
                    <a:pt x="182" y="28"/>
                  </a:lnTo>
                  <a:lnTo>
                    <a:pt x="182" y="28"/>
                  </a:lnTo>
                  <a:lnTo>
                    <a:pt x="180" y="26"/>
                  </a:lnTo>
                  <a:lnTo>
                    <a:pt x="176" y="24"/>
                  </a:lnTo>
                  <a:lnTo>
                    <a:pt x="176" y="24"/>
                  </a:lnTo>
                  <a:lnTo>
                    <a:pt x="172" y="26"/>
                  </a:lnTo>
                  <a:lnTo>
                    <a:pt x="170" y="28"/>
                  </a:lnTo>
                  <a:lnTo>
                    <a:pt x="170" y="28"/>
                  </a:lnTo>
                  <a:lnTo>
                    <a:pt x="164" y="32"/>
                  </a:lnTo>
                  <a:lnTo>
                    <a:pt x="164" y="32"/>
                  </a:lnTo>
                  <a:lnTo>
                    <a:pt x="162" y="34"/>
                  </a:lnTo>
                  <a:lnTo>
                    <a:pt x="162" y="34"/>
                  </a:lnTo>
                  <a:lnTo>
                    <a:pt x="160" y="32"/>
                  </a:lnTo>
                  <a:lnTo>
                    <a:pt x="160" y="32"/>
                  </a:lnTo>
                  <a:lnTo>
                    <a:pt x="156" y="26"/>
                  </a:lnTo>
                  <a:lnTo>
                    <a:pt x="152" y="22"/>
                  </a:lnTo>
                  <a:lnTo>
                    <a:pt x="152" y="22"/>
                  </a:lnTo>
                  <a:lnTo>
                    <a:pt x="138" y="10"/>
                  </a:lnTo>
                  <a:lnTo>
                    <a:pt x="138" y="10"/>
                  </a:lnTo>
                  <a:lnTo>
                    <a:pt x="132" y="6"/>
                  </a:lnTo>
                  <a:lnTo>
                    <a:pt x="126" y="4"/>
                  </a:lnTo>
                  <a:lnTo>
                    <a:pt x="1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1" name="Freeform 223"/>
            <p:cNvSpPr>
              <a:spLocks/>
            </p:cNvSpPr>
            <p:nvPr/>
          </p:nvSpPr>
          <p:spPr bwMode="auto">
            <a:xfrm>
              <a:off x="3138277" y="2400300"/>
              <a:ext cx="28733" cy="44450"/>
            </a:xfrm>
            <a:custGeom>
              <a:avLst/>
              <a:gdLst>
                <a:gd name="T0" fmla="*/ 0 w 18"/>
                <a:gd name="T1" fmla="*/ 26 h 28"/>
                <a:gd name="T2" fmla="*/ 0 w 18"/>
                <a:gd name="T3" fmla="*/ 26 h 28"/>
                <a:gd name="T4" fmla="*/ 0 w 18"/>
                <a:gd name="T5" fmla="*/ 26 h 28"/>
                <a:gd name="T6" fmla="*/ 0 w 18"/>
                <a:gd name="T7" fmla="*/ 26 h 28"/>
                <a:gd name="T8" fmla="*/ 14 w 18"/>
                <a:gd name="T9" fmla="*/ 0 h 28"/>
                <a:gd name="T10" fmla="*/ 14 w 18"/>
                <a:gd name="T11" fmla="*/ 0 h 28"/>
                <a:gd name="T12" fmla="*/ 16 w 18"/>
                <a:gd name="T13" fmla="*/ 8 h 28"/>
                <a:gd name="T14" fmla="*/ 16 w 18"/>
                <a:gd name="T15" fmla="*/ 8 h 28"/>
                <a:gd name="T16" fmla="*/ 18 w 18"/>
                <a:gd name="T17" fmla="*/ 24 h 28"/>
                <a:gd name="T18" fmla="*/ 18 w 18"/>
                <a:gd name="T19" fmla="*/ 24 h 28"/>
                <a:gd name="T20" fmla="*/ 16 w 18"/>
                <a:gd name="T21" fmla="*/ 26 h 28"/>
                <a:gd name="T22" fmla="*/ 16 w 18"/>
                <a:gd name="T23" fmla="*/ 26 h 28"/>
                <a:gd name="T24" fmla="*/ 14 w 18"/>
                <a:gd name="T25" fmla="*/ 26 h 28"/>
                <a:gd name="T26" fmla="*/ 14 w 18"/>
                <a:gd name="T27" fmla="*/ 26 h 28"/>
                <a:gd name="T28" fmla="*/ 10 w 18"/>
                <a:gd name="T29" fmla="*/ 28 h 28"/>
                <a:gd name="T30" fmla="*/ 10 w 18"/>
                <a:gd name="T31" fmla="*/ 28 h 28"/>
                <a:gd name="T32" fmla="*/ 0 w 18"/>
                <a:gd name="T33" fmla="*/ 26 h 28"/>
                <a:gd name="T34" fmla="*/ 0 w 18"/>
                <a:gd name="T35" fmla="*/ 26 h 28"/>
                <a:gd name="T36" fmla="*/ 0 w 18"/>
                <a:gd name="T3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26"/>
                  </a:moveTo>
                  <a:lnTo>
                    <a:pt x="0" y="26"/>
                  </a:lnTo>
                  <a:lnTo>
                    <a:pt x="0" y="26"/>
                  </a:lnTo>
                  <a:lnTo>
                    <a:pt x="0" y="26"/>
                  </a:lnTo>
                  <a:lnTo>
                    <a:pt x="14" y="0"/>
                  </a:lnTo>
                  <a:lnTo>
                    <a:pt x="14" y="0"/>
                  </a:lnTo>
                  <a:lnTo>
                    <a:pt x="16" y="8"/>
                  </a:lnTo>
                  <a:lnTo>
                    <a:pt x="16" y="8"/>
                  </a:lnTo>
                  <a:lnTo>
                    <a:pt x="18" y="24"/>
                  </a:lnTo>
                  <a:lnTo>
                    <a:pt x="18" y="24"/>
                  </a:lnTo>
                  <a:lnTo>
                    <a:pt x="16" y="26"/>
                  </a:lnTo>
                  <a:lnTo>
                    <a:pt x="16" y="26"/>
                  </a:lnTo>
                  <a:lnTo>
                    <a:pt x="14" y="26"/>
                  </a:lnTo>
                  <a:lnTo>
                    <a:pt x="14" y="26"/>
                  </a:lnTo>
                  <a:lnTo>
                    <a:pt x="10" y="28"/>
                  </a:lnTo>
                  <a:lnTo>
                    <a:pt x="10" y="28"/>
                  </a:lnTo>
                  <a:lnTo>
                    <a:pt x="0" y="26"/>
                  </a:lnTo>
                  <a:lnTo>
                    <a:pt x="0" y="26"/>
                  </a:lnTo>
                  <a:lnTo>
                    <a:pt x="0"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2" name="Freeform 224"/>
            <p:cNvSpPr>
              <a:spLocks/>
            </p:cNvSpPr>
            <p:nvPr/>
          </p:nvSpPr>
          <p:spPr bwMode="auto">
            <a:xfrm>
              <a:off x="2981842" y="2393950"/>
              <a:ext cx="28733" cy="38100"/>
            </a:xfrm>
            <a:custGeom>
              <a:avLst/>
              <a:gdLst>
                <a:gd name="T0" fmla="*/ 14 w 18"/>
                <a:gd name="T1" fmla="*/ 24 h 24"/>
                <a:gd name="T2" fmla="*/ 14 w 18"/>
                <a:gd name="T3" fmla="*/ 24 h 24"/>
                <a:gd name="T4" fmla="*/ 10 w 18"/>
                <a:gd name="T5" fmla="*/ 22 h 24"/>
                <a:gd name="T6" fmla="*/ 6 w 18"/>
                <a:gd name="T7" fmla="*/ 18 h 24"/>
                <a:gd name="T8" fmla="*/ 2 w 18"/>
                <a:gd name="T9" fmla="*/ 14 h 24"/>
                <a:gd name="T10" fmla="*/ 0 w 18"/>
                <a:gd name="T11" fmla="*/ 10 h 24"/>
                <a:gd name="T12" fmla="*/ 0 w 18"/>
                <a:gd name="T13" fmla="*/ 10 h 24"/>
                <a:gd name="T14" fmla="*/ 2 w 18"/>
                <a:gd name="T15" fmla="*/ 6 h 24"/>
                <a:gd name="T16" fmla="*/ 2 w 18"/>
                <a:gd name="T17" fmla="*/ 6 h 24"/>
                <a:gd name="T18" fmla="*/ 8 w 18"/>
                <a:gd name="T19" fmla="*/ 0 h 24"/>
                <a:gd name="T20" fmla="*/ 8 w 18"/>
                <a:gd name="T21" fmla="*/ 0 h 24"/>
                <a:gd name="T22" fmla="*/ 10 w 18"/>
                <a:gd name="T23" fmla="*/ 0 h 24"/>
                <a:gd name="T24" fmla="*/ 10 w 18"/>
                <a:gd name="T25" fmla="*/ 0 h 24"/>
                <a:gd name="T26" fmla="*/ 10 w 18"/>
                <a:gd name="T27" fmla="*/ 0 h 24"/>
                <a:gd name="T28" fmla="*/ 10 w 18"/>
                <a:gd name="T29" fmla="*/ 0 h 24"/>
                <a:gd name="T30" fmla="*/ 18 w 18"/>
                <a:gd name="T31" fmla="*/ 18 h 24"/>
                <a:gd name="T32" fmla="*/ 18 w 18"/>
                <a:gd name="T33" fmla="*/ 18 h 24"/>
                <a:gd name="T34" fmla="*/ 18 w 18"/>
                <a:gd name="T35" fmla="*/ 22 h 24"/>
                <a:gd name="T36" fmla="*/ 16 w 18"/>
                <a:gd name="T37" fmla="*/ 22 h 24"/>
                <a:gd name="T38" fmla="*/ 16 w 18"/>
                <a:gd name="T39" fmla="*/ 22 h 24"/>
                <a:gd name="T40" fmla="*/ 16 w 18"/>
                <a:gd name="T41" fmla="*/ 24 h 24"/>
                <a:gd name="T42" fmla="*/ 16 w 18"/>
                <a:gd name="T43" fmla="*/ 24 h 24"/>
                <a:gd name="T44" fmla="*/ 14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4" y="24"/>
                  </a:moveTo>
                  <a:lnTo>
                    <a:pt x="14" y="24"/>
                  </a:lnTo>
                  <a:lnTo>
                    <a:pt x="10" y="22"/>
                  </a:lnTo>
                  <a:lnTo>
                    <a:pt x="6" y="18"/>
                  </a:lnTo>
                  <a:lnTo>
                    <a:pt x="2" y="14"/>
                  </a:lnTo>
                  <a:lnTo>
                    <a:pt x="0" y="10"/>
                  </a:lnTo>
                  <a:lnTo>
                    <a:pt x="0" y="10"/>
                  </a:lnTo>
                  <a:lnTo>
                    <a:pt x="2" y="6"/>
                  </a:lnTo>
                  <a:lnTo>
                    <a:pt x="2" y="6"/>
                  </a:lnTo>
                  <a:lnTo>
                    <a:pt x="8" y="0"/>
                  </a:lnTo>
                  <a:lnTo>
                    <a:pt x="8" y="0"/>
                  </a:lnTo>
                  <a:lnTo>
                    <a:pt x="10" y="0"/>
                  </a:lnTo>
                  <a:lnTo>
                    <a:pt x="10" y="0"/>
                  </a:lnTo>
                  <a:lnTo>
                    <a:pt x="10" y="0"/>
                  </a:lnTo>
                  <a:lnTo>
                    <a:pt x="10" y="0"/>
                  </a:lnTo>
                  <a:lnTo>
                    <a:pt x="18" y="18"/>
                  </a:lnTo>
                  <a:lnTo>
                    <a:pt x="18" y="18"/>
                  </a:lnTo>
                  <a:lnTo>
                    <a:pt x="18" y="22"/>
                  </a:lnTo>
                  <a:lnTo>
                    <a:pt x="16" y="22"/>
                  </a:lnTo>
                  <a:lnTo>
                    <a:pt x="16" y="22"/>
                  </a:lnTo>
                  <a:lnTo>
                    <a:pt x="16" y="24"/>
                  </a:lnTo>
                  <a:lnTo>
                    <a:pt x="16" y="24"/>
                  </a:lnTo>
                  <a:lnTo>
                    <a:pt x="14"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3" name="Freeform 225"/>
            <p:cNvSpPr>
              <a:spLocks/>
            </p:cNvSpPr>
            <p:nvPr/>
          </p:nvSpPr>
          <p:spPr bwMode="auto">
            <a:xfrm>
              <a:off x="2978650" y="2314575"/>
              <a:ext cx="19155" cy="31750"/>
            </a:xfrm>
            <a:custGeom>
              <a:avLst/>
              <a:gdLst>
                <a:gd name="T0" fmla="*/ 6 w 12"/>
                <a:gd name="T1" fmla="*/ 0 h 20"/>
                <a:gd name="T2" fmla="*/ 6 w 12"/>
                <a:gd name="T3" fmla="*/ 0 h 20"/>
                <a:gd name="T4" fmla="*/ 6 w 12"/>
                <a:gd name="T5" fmla="*/ 0 h 20"/>
                <a:gd name="T6" fmla="*/ 6 w 12"/>
                <a:gd name="T7" fmla="*/ 0 h 20"/>
                <a:gd name="T8" fmla="*/ 6 w 12"/>
                <a:gd name="T9" fmla="*/ 0 h 20"/>
                <a:gd name="T10" fmla="*/ 6 w 12"/>
                <a:gd name="T11" fmla="*/ 0 h 20"/>
                <a:gd name="T12" fmla="*/ 6 w 12"/>
                <a:gd name="T13" fmla="*/ 0 h 20"/>
                <a:gd name="T14" fmla="*/ 6 w 12"/>
                <a:gd name="T15" fmla="*/ 0 h 20"/>
                <a:gd name="T16" fmla="*/ 6 w 12"/>
                <a:gd name="T17" fmla="*/ 0 h 20"/>
                <a:gd name="T18" fmla="*/ 6 w 12"/>
                <a:gd name="T19" fmla="*/ 0 h 20"/>
                <a:gd name="T20" fmla="*/ 6 w 12"/>
                <a:gd name="T21" fmla="*/ 0 h 20"/>
                <a:gd name="T22" fmla="*/ 6 w 12"/>
                <a:gd name="T23" fmla="*/ 0 h 20"/>
                <a:gd name="T24" fmla="*/ 4 w 12"/>
                <a:gd name="T25" fmla="*/ 12 h 20"/>
                <a:gd name="T26" fmla="*/ 4 w 12"/>
                <a:gd name="T27" fmla="*/ 12 h 20"/>
                <a:gd name="T28" fmla="*/ 4 w 12"/>
                <a:gd name="T29" fmla="*/ 16 h 20"/>
                <a:gd name="T30" fmla="*/ 4 w 12"/>
                <a:gd name="T31" fmla="*/ 16 h 20"/>
                <a:gd name="T32" fmla="*/ 4 w 12"/>
                <a:gd name="T33" fmla="*/ 16 h 20"/>
                <a:gd name="T34" fmla="*/ 4 w 12"/>
                <a:gd name="T35" fmla="*/ 16 h 20"/>
                <a:gd name="T36" fmla="*/ 8 w 12"/>
                <a:gd name="T37" fmla="*/ 16 h 20"/>
                <a:gd name="T38" fmla="*/ 8 w 12"/>
                <a:gd name="T39" fmla="*/ 16 h 20"/>
                <a:gd name="T40" fmla="*/ 10 w 12"/>
                <a:gd name="T41" fmla="*/ 16 h 20"/>
                <a:gd name="T42" fmla="*/ 10 w 12"/>
                <a:gd name="T43" fmla="*/ 16 h 20"/>
                <a:gd name="T44" fmla="*/ 12 w 12"/>
                <a:gd name="T45" fmla="*/ 14 h 20"/>
                <a:gd name="T46" fmla="*/ 12 w 12"/>
                <a:gd name="T47" fmla="*/ 14 h 20"/>
                <a:gd name="T48" fmla="*/ 12 w 12"/>
                <a:gd name="T49" fmla="*/ 14 h 20"/>
                <a:gd name="T50" fmla="*/ 12 w 12"/>
                <a:gd name="T51" fmla="*/ 14 h 20"/>
                <a:gd name="T52" fmla="*/ 12 w 12"/>
                <a:gd name="T53" fmla="*/ 14 h 20"/>
                <a:gd name="T54" fmla="*/ 12 w 12"/>
                <a:gd name="T55" fmla="*/ 14 h 20"/>
                <a:gd name="T56" fmla="*/ 10 w 12"/>
                <a:gd name="T57" fmla="*/ 18 h 20"/>
                <a:gd name="T58" fmla="*/ 10 w 12"/>
                <a:gd name="T59" fmla="*/ 18 h 20"/>
                <a:gd name="T60" fmla="*/ 6 w 12"/>
                <a:gd name="T61" fmla="*/ 20 h 20"/>
                <a:gd name="T62" fmla="*/ 6 w 12"/>
                <a:gd name="T63" fmla="*/ 20 h 20"/>
                <a:gd name="T64" fmla="*/ 4 w 12"/>
                <a:gd name="T65" fmla="*/ 20 h 20"/>
                <a:gd name="T66" fmla="*/ 4 w 12"/>
                <a:gd name="T67" fmla="*/ 20 h 20"/>
                <a:gd name="T68" fmla="*/ 4 w 12"/>
                <a:gd name="T69" fmla="*/ 20 h 20"/>
                <a:gd name="T70" fmla="*/ 4 w 12"/>
                <a:gd name="T71" fmla="*/ 20 h 20"/>
                <a:gd name="T72" fmla="*/ 0 w 12"/>
                <a:gd name="T73" fmla="*/ 12 h 20"/>
                <a:gd name="T74" fmla="*/ 0 w 12"/>
                <a:gd name="T75" fmla="*/ 8 h 20"/>
                <a:gd name="T76" fmla="*/ 0 w 12"/>
                <a:gd name="T77" fmla="*/ 6 h 20"/>
                <a:gd name="T78" fmla="*/ 0 w 12"/>
                <a:gd name="T79" fmla="*/ 6 h 20"/>
                <a:gd name="T80" fmla="*/ 6 w 12"/>
                <a:gd name="T81" fmla="*/ 0 h 20"/>
                <a:gd name="T82" fmla="*/ 6 w 12"/>
                <a:gd name="T83" fmla="*/ 0 h 20"/>
                <a:gd name="T84" fmla="*/ 6 w 12"/>
                <a:gd name="T85" fmla="*/ 0 h 20"/>
                <a:gd name="T86" fmla="*/ 6 w 12"/>
                <a:gd name="T87" fmla="*/ 0 h 20"/>
                <a:gd name="T88" fmla="*/ 6 w 12"/>
                <a:gd name="T89" fmla="*/ 0 h 20"/>
                <a:gd name="T90" fmla="*/ 6 w 12"/>
                <a:gd name="T91" fmla="*/ 0 h 20"/>
                <a:gd name="T92" fmla="*/ 6 w 12"/>
                <a:gd name="T9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 h="20">
                  <a:moveTo>
                    <a:pt x="6" y="0"/>
                  </a:moveTo>
                  <a:lnTo>
                    <a:pt x="6" y="0"/>
                  </a:lnTo>
                  <a:lnTo>
                    <a:pt x="6" y="0"/>
                  </a:lnTo>
                  <a:lnTo>
                    <a:pt x="6" y="0"/>
                  </a:lnTo>
                  <a:lnTo>
                    <a:pt x="6" y="0"/>
                  </a:lnTo>
                  <a:lnTo>
                    <a:pt x="6" y="0"/>
                  </a:lnTo>
                  <a:lnTo>
                    <a:pt x="6" y="0"/>
                  </a:lnTo>
                  <a:lnTo>
                    <a:pt x="6" y="0"/>
                  </a:lnTo>
                  <a:lnTo>
                    <a:pt x="6" y="0"/>
                  </a:lnTo>
                  <a:lnTo>
                    <a:pt x="6" y="0"/>
                  </a:lnTo>
                  <a:lnTo>
                    <a:pt x="6" y="0"/>
                  </a:lnTo>
                  <a:lnTo>
                    <a:pt x="6" y="0"/>
                  </a:lnTo>
                  <a:lnTo>
                    <a:pt x="4" y="12"/>
                  </a:lnTo>
                  <a:lnTo>
                    <a:pt x="4" y="12"/>
                  </a:lnTo>
                  <a:lnTo>
                    <a:pt x="4" y="16"/>
                  </a:lnTo>
                  <a:lnTo>
                    <a:pt x="4" y="16"/>
                  </a:lnTo>
                  <a:lnTo>
                    <a:pt x="4" y="16"/>
                  </a:lnTo>
                  <a:lnTo>
                    <a:pt x="4" y="16"/>
                  </a:lnTo>
                  <a:lnTo>
                    <a:pt x="8" y="16"/>
                  </a:lnTo>
                  <a:lnTo>
                    <a:pt x="8" y="16"/>
                  </a:lnTo>
                  <a:lnTo>
                    <a:pt x="10" y="16"/>
                  </a:lnTo>
                  <a:lnTo>
                    <a:pt x="10" y="16"/>
                  </a:lnTo>
                  <a:lnTo>
                    <a:pt x="12" y="14"/>
                  </a:lnTo>
                  <a:lnTo>
                    <a:pt x="12" y="14"/>
                  </a:lnTo>
                  <a:lnTo>
                    <a:pt x="12" y="14"/>
                  </a:lnTo>
                  <a:lnTo>
                    <a:pt x="12" y="14"/>
                  </a:lnTo>
                  <a:lnTo>
                    <a:pt x="12" y="14"/>
                  </a:lnTo>
                  <a:lnTo>
                    <a:pt x="12" y="14"/>
                  </a:lnTo>
                  <a:lnTo>
                    <a:pt x="10" y="18"/>
                  </a:lnTo>
                  <a:lnTo>
                    <a:pt x="10" y="18"/>
                  </a:lnTo>
                  <a:lnTo>
                    <a:pt x="6" y="20"/>
                  </a:lnTo>
                  <a:lnTo>
                    <a:pt x="6" y="20"/>
                  </a:lnTo>
                  <a:lnTo>
                    <a:pt x="4" y="20"/>
                  </a:lnTo>
                  <a:lnTo>
                    <a:pt x="4" y="20"/>
                  </a:lnTo>
                  <a:lnTo>
                    <a:pt x="4" y="20"/>
                  </a:lnTo>
                  <a:lnTo>
                    <a:pt x="4" y="20"/>
                  </a:lnTo>
                  <a:lnTo>
                    <a:pt x="0" y="12"/>
                  </a:lnTo>
                  <a:lnTo>
                    <a:pt x="0" y="8"/>
                  </a:lnTo>
                  <a:lnTo>
                    <a:pt x="0" y="6"/>
                  </a:lnTo>
                  <a:lnTo>
                    <a:pt x="0" y="6"/>
                  </a:lnTo>
                  <a:lnTo>
                    <a:pt x="6" y="0"/>
                  </a:lnTo>
                  <a:lnTo>
                    <a:pt x="6" y="0"/>
                  </a:lnTo>
                  <a:lnTo>
                    <a:pt x="6" y="0"/>
                  </a:lnTo>
                  <a:lnTo>
                    <a:pt x="6" y="0"/>
                  </a:lnTo>
                  <a:lnTo>
                    <a:pt x="6" y="0"/>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4" name="Freeform 226"/>
            <p:cNvSpPr>
              <a:spLocks/>
            </p:cNvSpPr>
            <p:nvPr/>
          </p:nvSpPr>
          <p:spPr bwMode="auto">
            <a:xfrm>
              <a:off x="2997805" y="2241550"/>
              <a:ext cx="271367" cy="219075"/>
            </a:xfrm>
            <a:custGeom>
              <a:avLst/>
              <a:gdLst>
                <a:gd name="T0" fmla="*/ 74 w 170"/>
                <a:gd name="T1" fmla="*/ 10 h 138"/>
                <a:gd name="T2" fmla="*/ 100 w 170"/>
                <a:gd name="T3" fmla="*/ 0 h 138"/>
                <a:gd name="T4" fmla="*/ 130 w 170"/>
                <a:gd name="T5" fmla="*/ 16 h 138"/>
                <a:gd name="T6" fmla="*/ 134 w 170"/>
                <a:gd name="T7" fmla="*/ 20 h 138"/>
                <a:gd name="T8" fmla="*/ 134 w 170"/>
                <a:gd name="T9" fmla="*/ 32 h 138"/>
                <a:gd name="T10" fmla="*/ 140 w 170"/>
                <a:gd name="T11" fmla="*/ 38 h 138"/>
                <a:gd name="T12" fmla="*/ 144 w 170"/>
                <a:gd name="T13" fmla="*/ 40 h 138"/>
                <a:gd name="T14" fmla="*/ 130 w 170"/>
                <a:gd name="T15" fmla="*/ 50 h 138"/>
                <a:gd name="T16" fmla="*/ 138 w 170"/>
                <a:gd name="T17" fmla="*/ 42 h 138"/>
                <a:gd name="T18" fmla="*/ 136 w 170"/>
                <a:gd name="T19" fmla="*/ 52 h 138"/>
                <a:gd name="T20" fmla="*/ 144 w 170"/>
                <a:gd name="T21" fmla="*/ 42 h 138"/>
                <a:gd name="T22" fmla="*/ 144 w 170"/>
                <a:gd name="T23" fmla="*/ 56 h 138"/>
                <a:gd name="T24" fmla="*/ 146 w 170"/>
                <a:gd name="T25" fmla="*/ 36 h 138"/>
                <a:gd name="T26" fmla="*/ 158 w 170"/>
                <a:gd name="T27" fmla="*/ 26 h 138"/>
                <a:gd name="T28" fmla="*/ 164 w 170"/>
                <a:gd name="T29" fmla="*/ 26 h 138"/>
                <a:gd name="T30" fmla="*/ 170 w 170"/>
                <a:gd name="T31" fmla="*/ 52 h 138"/>
                <a:gd name="T32" fmla="*/ 164 w 170"/>
                <a:gd name="T33" fmla="*/ 74 h 138"/>
                <a:gd name="T34" fmla="*/ 144 w 170"/>
                <a:gd name="T35" fmla="*/ 84 h 138"/>
                <a:gd name="T36" fmla="*/ 116 w 170"/>
                <a:gd name="T37" fmla="*/ 80 h 138"/>
                <a:gd name="T38" fmla="*/ 116 w 170"/>
                <a:gd name="T39" fmla="*/ 94 h 138"/>
                <a:gd name="T40" fmla="*/ 120 w 170"/>
                <a:gd name="T41" fmla="*/ 96 h 138"/>
                <a:gd name="T42" fmla="*/ 128 w 170"/>
                <a:gd name="T43" fmla="*/ 88 h 138"/>
                <a:gd name="T44" fmla="*/ 130 w 170"/>
                <a:gd name="T45" fmla="*/ 90 h 138"/>
                <a:gd name="T46" fmla="*/ 122 w 170"/>
                <a:gd name="T47" fmla="*/ 98 h 138"/>
                <a:gd name="T48" fmla="*/ 110 w 170"/>
                <a:gd name="T49" fmla="*/ 94 h 138"/>
                <a:gd name="T50" fmla="*/ 92 w 170"/>
                <a:gd name="T51" fmla="*/ 84 h 138"/>
                <a:gd name="T52" fmla="*/ 100 w 170"/>
                <a:gd name="T53" fmla="*/ 92 h 138"/>
                <a:gd name="T54" fmla="*/ 84 w 170"/>
                <a:gd name="T55" fmla="*/ 124 h 138"/>
                <a:gd name="T56" fmla="*/ 72 w 170"/>
                <a:gd name="T57" fmla="*/ 136 h 138"/>
                <a:gd name="T58" fmla="*/ 62 w 170"/>
                <a:gd name="T59" fmla="*/ 138 h 138"/>
                <a:gd name="T60" fmla="*/ 54 w 170"/>
                <a:gd name="T61" fmla="*/ 122 h 138"/>
                <a:gd name="T62" fmla="*/ 64 w 170"/>
                <a:gd name="T63" fmla="*/ 116 h 138"/>
                <a:gd name="T64" fmla="*/ 60 w 170"/>
                <a:gd name="T65" fmla="*/ 112 h 138"/>
                <a:gd name="T66" fmla="*/ 52 w 170"/>
                <a:gd name="T67" fmla="*/ 112 h 138"/>
                <a:gd name="T68" fmla="*/ 40 w 170"/>
                <a:gd name="T69" fmla="*/ 110 h 138"/>
                <a:gd name="T70" fmla="*/ 38 w 170"/>
                <a:gd name="T71" fmla="*/ 108 h 138"/>
                <a:gd name="T72" fmla="*/ 34 w 170"/>
                <a:gd name="T73" fmla="*/ 126 h 138"/>
                <a:gd name="T74" fmla="*/ 32 w 170"/>
                <a:gd name="T75" fmla="*/ 134 h 138"/>
                <a:gd name="T76" fmla="*/ 12 w 170"/>
                <a:gd name="T77" fmla="*/ 132 h 138"/>
                <a:gd name="T78" fmla="*/ 10 w 170"/>
                <a:gd name="T79" fmla="*/ 126 h 138"/>
                <a:gd name="T80" fmla="*/ 12 w 170"/>
                <a:gd name="T81" fmla="*/ 114 h 138"/>
                <a:gd name="T82" fmla="*/ 2 w 170"/>
                <a:gd name="T83" fmla="*/ 94 h 138"/>
                <a:gd name="T84" fmla="*/ 2 w 170"/>
                <a:gd name="T85" fmla="*/ 66 h 138"/>
                <a:gd name="T86" fmla="*/ 16 w 170"/>
                <a:gd name="T87" fmla="*/ 42 h 138"/>
                <a:gd name="T88" fmla="*/ 44 w 170"/>
                <a:gd name="T89" fmla="*/ 32 h 138"/>
                <a:gd name="T90" fmla="*/ 30 w 170"/>
                <a:gd name="T91" fmla="*/ 52 h 138"/>
                <a:gd name="T92" fmla="*/ 26 w 170"/>
                <a:gd name="T93" fmla="*/ 64 h 138"/>
                <a:gd name="T94" fmla="*/ 34 w 170"/>
                <a:gd name="T95" fmla="*/ 80 h 138"/>
                <a:gd name="T96" fmla="*/ 34 w 170"/>
                <a:gd name="T97" fmla="*/ 88 h 138"/>
                <a:gd name="T98" fmla="*/ 48 w 170"/>
                <a:gd name="T99" fmla="*/ 96 h 138"/>
                <a:gd name="T100" fmla="*/ 68 w 170"/>
                <a:gd name="T101" fmla="*/ 88 h 138"/>
                <a:gd name="T102" fmla="*/ 80 w 170"/>
                <a:gd name="T103" fmla="*/ 82 h 138"/>
                <a:gd name="T104" fmla="*/ 80 w 170"/>
                <a:gd name="T105" fmla="*/ 56 h 138"/>
                <a:gd name="T106" fmla="*/ 78 w 170"/>
                <a:gd name="T107" fmla="*/ 58 h 138"/>
                <a:gd name="T108" fmla="*/ 72 w 170"/>
                <a:gd name="T109" fmla="*/ 82 h 138"/>
                <a:gd name="T110" fmla="*/ 58 w 170"/>
                <a:gd name="T111" fmla="*/ 90 h 138"/>
                <a:gd name="T112" fmla="*/ 38 w 170"/>
                <a:gd name="T113" fmla="*/ 86 h 138"/>
                <a:gd name="T114" fmla="*/ 38 w 170"/>
                <a:gd name="T115" fmla="*/ 80 h 138"/>
                <a:gd name="T116" fmla="*/ 44 w 170"/>
                <a:gd name="T117" fmla="*/ 66 h 138"/>
                <a:gd name="T118" fmla="*/ 30 w 170"/>
                <a:gd name="T119" fmla="*/ 62 h 138"/>
                <a:gd name="T120" fmla="*/ 36 w 170"/>
                <a:gd name="T121" fmla="*/ 46 h 138"/>
                <a:gd name="T122" fmla="*/ 60 w 170"/>
                <a:gd name="T123" fmla="*/ 20 h 138"/>
                <a:gd name="T124" fmla="*/ 76 w 170"/>
                <a:gd name="T125"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138">
                  <a:moveTo>
                    <a:pt x="68" y="16"/>
                  </a:moveTo>
                  <a:lnTo>
                    <a:pt x="68" y="16"/>
                  </a:lnTo>
                  <a:lnTo>
                    <a:pt x="70" y="12"/>
                  </a:lnTo>
                  <a:lnTo>
                    <a:pt x="74" y="10"/>
                  </a:lnTo>
                  <a:lnTo>
                    <a:pt x="82" y="4"/>
                  </a:lnTo>
                  <a:lnTo>
                    <a:pt x="82" y="4"/>
                  </a:lnTo>
                  <a:lnTo>
                    <a:pt x="100" y="0"/>
                  </a:lnTo>
                  <a:lnTo>
                    <a:pt x="100" y="0"/>
                  </a:lnTo>
                  <a:lnTo>
                    <a:pt x="108" y="2"/>
                  </a:lnTo>
                  <a:lnTo>
                    <a:pt x="114" y="4"/>
                  </a:lnTo>
                  <a:lnTo>
                    <a:pt x="114" y="4"/>
                  </a:lnTo>
                  <a:lnTo>
                    <a:pt x="130" y="16"/>
                  </a:lnTo>
                  <a:lnTo>
                    <a:pt x="130" y="16"/>
                  </a:lnTo>
                  <a:lnTo>
                    <a:pt x="130" y="18"/>
                  </a:lnTo>
                  <a:lnTo>
                    <a:pt x="130" y="18"/>
                  </a:lnTo>
                  <a:lnTo>
                    <a:pt x="134" y="20"/>
                  </a:lnTo>
                  <a:lnTo>
                    <a:pt x="138" y="22"/>
                  </a:lnTo>
                  <a:lnTo>
                    <a:pt x="144" y="28"/>
                  </a:lnTo>
                  <a:lnTo>
                    <a:pt x="144" y="28"/>
                  </a:lnTo>
                  <a:lnTo>
                    <a:pt x="134" y="32"/>
                  </a:lnTo>
                  <a:lnTo>
                    <a:pt x="134" y="32"/>
                  </a:lnTo>
                  <a:lnTo>
                    <a:pt x="136" y="36"/>
                  </a:lnTo>
                  <a:lnTo>
                    <a:pt x="140" y="38"/>
                  </a:lnTo>
                  <a:lnTo>
                    <a:pt x="140" y="38"/>
                  </a:lnTo>
                  <a:lnTo>
                    <a:pt x="142" y="38"/>
                  </a:lnTo>
                  <a:lnTo>
                    <a:pt x="142" y="38"/>
                  </a:lnTo>
                  <a:lnTo>
                    <a:pt x="144" y="40"/>
                  </a:lnTo>
                  <a:lnTo>
                    <a:pt x="144" y="40"/>
                  </a:lnTo>
                  <a:lnTo>
                    <a:pt x="134" y="42"/>
                  </a:lnTo>
                  <a:lnTo>
                    <a:pt x="132" y="44"/>
                  </a:lnTo>
                  <a:lnTo>
                    <a:pt x="130" y="50"/>
                  </a:lnTo>
                  <a:lnTo>
                    <a:pt x="130" y="50"/>
                  </a:lnTo>
                  <a:lnTo>
                    <a:pt x="134" y="46"/>
                  </a:lnTo>
                  <a:lnTo>
                    <a:pt x="134" y="46"/>
                  </a:lnTo>
                  <a:lnTo>
                    <a:pt x="138" y="42"/>
                  </a:lnTo>
                  <a:lnTo>
                    <a:pt x="138" y="42"/>
                  </a:lnTo>
                  <a:lnTo>
                    <a:pt x="136" y="52"/>
                  </a:lnTo>
                  <a:lnTo>
                    <a:pt x="136" y="52"/>
                  </a:lnTo>
                  <a:lnTo>
                    <a:pt x="136" y="52"/>
                  </a:lnTo>
                  <a:lnTo>
                    <a:pt x="136" y="52"/>
                  </a:lnTo>
                  <a:lnTo>
                    <a:pt x="140" y="44"/>
                  </a:lnTo>
                  <a:lnTo>
                    <a:pt x="140" y="44"/>
                  </a:lnTo>
                  <a:lnTo>
                    <a:pt x="144" y="42"/>
                  </a:lnTo>
                  <a:lnTo>
                    <a:pt x="144" y="42"/>
                  </a:lnTo>
                  <a:lnTo>
                    <a:pt x="144" y="46"/>
                  </a:lnTo>
                  <a:lnTo>
                    <a:pt x="144" y="46"/>
                  </a:lnTo>
                  <a:lnTo>
                    <a:pt x="144" y="56"/>
                  </a:lnTo>
                  <a:lnTo>
                    <a:pt x="144" y="56"/>
                  </a:lnTo>
                  <a:lnTo>
                    <a:pt x="146" y="48"/>
                  </a:lnTo>
                  <a:lnTo>
                    <a:pt x="146" y="38"/>
                  </a:lnTo>
                  <a:lnTo>
                    <a:pt x="146" y="38"/>
                  </a:lnTo>
                  <a:lnTo>
                    <a:pt x="146" y="36"/>
                  </a:lnTo>
                  <a:lnTo>
                    <a:pt x="148" y="34"/>
                  </a:lnTo>
                  <a:lnTo>
                    <a:pt x="148" y="34"/>
                  </a:lnTo>
                  <a:lnTo>
                    <a:pt x="154" y="30"/>
                  </a:lnTo>
                  <a:lnTo>
                    <a:pt x="158" y="26"/>
                  </a:lnTo>
                  <a:lnTo>
                    <a:pt x="158" y="26"/>
                  </a:lnTo>
                  <a:lnTo>
                    <a:pt x="162" y="24"/>
                  </a:lnTo>
                  <a:lnTo>
                    <a:pt x="162" y="24"/>
                  </a:lnTo>
                  <a:lnTo>
                    <a:pt x="164" y="26"/>
                  </a:lnTo>
                  <a:lnTo>
                    <a:pt x="164" y="26"/>
                  </a:lnTo>
                  <a:lnTo>
                    <a:pt x="168" y="38"/>
                  </a:lnTo>
                  <a:lnTo>
                    <a:pt x="168" y="38"/>
                  </a:lnTo>
                  <a:lnTo>
                    <a:pt x="170" y="52"/>
                  </a:lnTo>
                  <a:lnTo>
                    <a:pt x="170" y="60"/>
                  </a:lnTo>
                  <a:lnTo>
                    <a:pt x="168" y="66"/>
                  </a:lnTo>
                  <a:lnTo>
                    <a:pt x="168" y="66"/>
                  </a:lnTo>
                  <a:lnTo>
                    <a:pt x="164" y="74"/>
                  </a:lnTo>
                  <a:lnTo>
                    <a:pt x="158" y="80"/>
                  </a:lnTo>
                  <a:lnTo>
                    <a:pt x="152" y="84"/>
                  </a:lnTo>
                  <a:lnTo>
                    <a:pt x="144" y="84"/>
                  </a:lnTo>
                  <a:lnTo>
                    <a:pt x="144" y="84"/>
                  </a:lnTo>
                  <a:lnTo>
                    <a:pt x="136" y="84"/>
                  </a:lnTo>
                  <a:lnTo>
                    <a:pt x="136" y="84"/>
                  </a:lnTo>
                  <a:lnTo>
                    <a:pt x="126" y="82"/>
                  </a:lnTo>
                  <a:lnTo>
                    <a:pt x="116" y="80"/>
                  </a:lnTo>
                  <a:lnTo>
                    <a:pt x="116" y="80"/>
                  </a:lnTo>
                  <a:lnTo>
                    <a:pt x="114" y="92"/>
                  </a:lnTo>
                  <a:lnTo>
                    <a:pt x="114" y="92"/>
                  </a:lnTo>
                  <a:lnTo>
                    <a:pt x="116" y="94"/>
                  </a:lnTo>
                  <a:lnTo>
                    <a:pt x="118" y="96"/>
                  </a:lnTo>
                  <a:lnTo>
                    <a:pt x="118" y="96"/>
                  </a:lnTo>
                  <a:lnTo>
                    <a:pt x="120" y="96"/>
                  </a:lnTo>
                  <a:lnTo>
                    <a:pt x="120" y="96"/>
                  </a:lnTo>
                  <a:lnTo>
                    <a:pt x="124" y="94"/>
                  </a:lnTo>
                  <a:lnTo>
                    <a:pt x="124" y="94"/>
                  </a:lnTo>
                  <a:lnTo>
                    <a:pt x="126" y="92"/>
                  </a:lnTo>
                  <a:lnTo>
                    <a:pt x="128" y="88"/>
                  </a:lnTo>
                  <a:lnTo>
                    <a:pt x="128" y="88"/>
                  </a:lnTo>
                  <a:lnTo>
                    <a:pt x="130" y="86"/>
                  </a:lnTo>
                  <a:lnTo>
                    <a:pt x="130" y="86"/>
                  </a:lnTo>
                  <a:lnTo>
                    <a:pt x="130" y="90"/>
                  </a:lnTo>
                  <a:lnTo>
                    <a:pt x="128" y="94"/>
                  </a:lnTo>
                  <a:lnTo>
                    <a:pt x="126" y="96"/>
                  </a:lnTo>
                  <a:lnTo>
                    <a:pt x="122" y="98"/>
                  </a:lnTo>
                  <a:lnTo>
                    <a:pt x="122" y="98"/>
                  </a:lnTo>
                  <a:lnTo>
                    <a:pt x="118" y="98"/>
                  </a:lnTo>
                  <a:lnTo>
                    <a:pt x="118" y="98"/>
                  </a:lnTo>
                  <a:lnTo>
                    <a:pt x="114" y="98"/>
                  </a:lnTo>
                  <a:lnTo>
                    <a:pt x="110" y="94"/>
                  </a:lnTo>
                  <a:lnTo>
                    <a:pt x="110" y="94"/>
                  </a:lnTo>
                  <a:lnTo>
                    <a:pt x="102" y="88"/>
                  </a:lnTo>
                  <a:lnTo>
                    <a:pt x="92" y="84"/>
                  </a:lnTo>
                  <a:lnTo>
                    <a:pt x="92" y="84"/>
                  </a:lnTo>
                  <a:lnTo>
                    <a:pt x="98" y="90"/>
                  </a:lnTo>
                  <a:lnTo>
                    <a:pt x="98" y="90"/>
                  </a:lnTo>
                  <a:lnTo>
                    <a:pt x="100" y="92"/>
                  </a:lnTo>
                  <a:lnTo>
                    <a:pt x="100" y="92"/>
                  </a:lnTo>
                  <a:lnTo>
                    <a:pt x="94" y="110"/>
                  </a:lnTo>
                  <a:lnTo>
                    <a:pt x="90" y="118"/>
                  </a:lnTo>
                  <a:lnTo>
                    <a:pt x="84" y="124"/>
                  </a:lnTo>
                  <a:lnTo>
                    <a:pt x="84" y="124"/>
                  </a:lnTo>
                  <a:lnTo>
                    <a:pt x="76" y="132"/>
                  </a:lnTo>
                  <a:lnTo>
                    <a:pt x="76" y="132"/>
                  </a:lnTo>
                  <a:lnTo>
                    <a:pt x="72" y="136"/>
                  </a:lnTo>
                  <a:lnTo>
                    <a:pt x="72" y="136"/>
                  </a:lnTo>
                  <a:lnTo>
                    <a:pt x="68" y="138"/>
                  </a:lnTo>
                  <a:lnTo>
                    <a:pt x="66" y="138"/>
                  </a:lnTo>
                  <a:lnTo>
                    <a:pt x="66" y="138"/>
                  </a:lnTo>
                  <a:lnTo>
                    <a:pt x="62" y="138"/>
                  </a:lnTo>
                  <a:lnTo>
                    <a:pt x="62" y="138"/>
                  </a:lnTo>
                  <a:lnTo>
                    <a:pt x="54" y="126"/>
                  </a:lnTo>
                  <a:lnTo>
                    <a:pt x="54" y="126"/>
                  </a:lnTo>
                  <a:lnTo>
                    <a:pt x="54" y="122"/>
                  </a:lnTo>
                  <a:lnTo>
                    <a:pt x="56" y="118"/>
                  </a:lnTo>
                  <a:lnTo>
                    <a:pt x="56" y="118"/>
                  </a:lnTo>
                  <a:lnTo>
                    <a:pt x="64" y="116"/>
                  </a:lnTo>
                  <a:lnTo>
                    <a:pt x="64" y="116"/>
                  </a:lnTo>
                  <a:lnTo>
                    <a:pt x="64" y="106"/>
                  </a:lnTo>
                  <a:lnTo>
                    <a:pt x="64" y="106"/>
                  </a:lnTo>
                  <a:lnTo>
                    <a:pt x="62" y="110"/>
                  </a:lnTo>
                  <a:lnTo>
                    <a:pt x="60" y="112"/>
                  </a:lnTo>
                  <a:lnTo>
                    <a:pt x="56" y="112"/>
                  </a:lnTo>
                  <a:lnTo>
                    <a:pt x="56" y="112"/>
                  </a:lnTo>
                  <a:lnTo>
                    <a:pt x="52" y="112"/>
                  </a:lnTo>
                  <a:lnTo>
                    <a:pt x="52" y="112"/>
                  </a:lnTo>
                  <a:lnTo>
                    <a:pt x="46" y="112"/>
                  </a:lnTo>
                  <a:lnTo>
                    <a:pt x="46" y="112"/>
                  </a:lnTo>
                  <a:lnTo>
                    <a:pt x="42" y="112"/>
                  </a:lnTo>
                  <a:lnTo>
                    <a:pt x="40" y="110"/>
                  </a:lnTo>
                  <a:lnTo>
                    <a:pt x="38" y="108"/>
                  </a:lnTo>
                  <a:lnTo>
                    <a:pt x="38" y="108"/>
                  </a:lnTo>
                  <a:lnTo>
                    <a:pt x="38" y="108"/>
                  </a:lnTo>
                  <a:lnTo>
                    <a:pt x="38" y="108"/>
                  </a:lnTo>
                  <a:lnTo>
                    <a:pt x="38" y="112"/>
                  </a:lnTo>
                  <a:lnTo>
                    <a:pt x="38" y="112"/>
                  </a:lnTo>
                  <a:lnTo>
                    <a:pt x="38" y="120"/>
                  </a:lnTo>
                  <a:lnTo>
                    <a:pt x="34" y="126"/>
                  </a:lnTo>
                  <a:lnTo>
                    <a:pt x="34" y="126"/>
                  </a:lnTo>
                  <a:lnTo>
                    <a:pt x="34" y="130"/>
                  </a:lnTo>
                  <a:lnTo>
                    <a:pt x="32" y="134"/>
                  </a:lnTo>
                  <a:lnTo>
                    <a:pt x="32" y="134"/>
                  </a:lnTo>
                  <a:lnTo>
                    <a:pt x="32" y="136"/>
                  </a:lnTo>
                  <a:lnTo>
                    <a:pt x="30" y="136"/>
                  </a:lnTo>
                  <a:lnTo>
                    <a:pt x="30" y="136"/>
                  </a:lnTo>
                  <a:lnTo>
                    <a:pt x="12" y="132"/>
                  </a:lnTo>
                  <a:lnTo>
                    <a:pt x="12" y="132"/>
                  </a:lnTo>
                  <a:lnTo>
                    <a:pt x="10" y="132"/>
                  </a:lnTo>
                  <a:lnTo>
                    <a:pt x="10" y="126"/>
                  </a:lnTo>
                  <a:lnTo>
                    <a:pt x="10" y="126"/>
                  </a:lnTo>
                  <a:lnTo>
                    <a:pt x="12" y="122"/>
                  </a:lnTo>
                  <a:lnTo>
                    <a:pt x="12" y="118"/>
                  </a:lnTo>
                  <a:lnTo>
                    <a:pt x="12" y="118"/>
                  </a:lnTo>
                  <a:lnTo>
                    <a:pt x="12" y="114"/>
                  </a:lnTo>
                  <a:lnTo>
                    <a:pt x="10" y="112"/>
                  </a:lnTo>
                  <a:lnTo>
                    <a:pt x="10" y="112"/>
                  </a:lnTo>
                  <a:lnTo>
                    <a:pt x="6" y="102"/>
                  </a:lnTo>
                  <a:lnTo>
                    <a:pt x="2" y="94"/>
                  </a:lnTo>
                  <a:lnTo>
                    <a:pt x="0" y="84"/>
                  </a:lnTo>
                  <a:lnTo>
                    <a:pt x="0" y="74"/>
                  </a:lnTo>
                  <a:lnTo>
                    <a:pt x="0" y="74"/>
                  </a:lnTo>
                  <a:lnTo>
                    <a:pt x="2" y="66"/>
                  </a:lnTo>
                  <a:lnTo>
                    <a:pt x="4" y="58"/>
                  </a:lnTo>
                  <a:lnTo>
                    <a:pt x="10" y="50"/>
                  </a:lnTo>
                  <a:lnTo>
                    <a:pt x="16" y="42"/>
                  </a:lnTo>
                  <a:lnTo>
                    <a:pt x="16" y="42"/>
                  </a:lnTo>
                  <a:lnTo>
                    <a:pt x="28" y="36"/>
                  </a:lnTo>
                  <a:lnTo>
                    <a:pt x="42" y="32"/>
                  </a:lnTo>
                  <a:lnTo>
                    <a:pt x="42" y="32"/>
                  </a:lnTo>
                  <a:lnTo>
                    <a:pt x="44" y="32"/>
                  </a:lnTo>
                  <a:lnTo>
                    <a:pt x="44" y="32"/>
                  </a:lnTo>
                  <a:lnTo>
                    <a:pt x="32" y="46"/>
                  </a:lnTo>
                  <a:lnTo>
                    <a:pt x="32" y="46"/>
                  </a:lnTo>
                  <a:lnTo>
                    <a:pt x="30" y="52"/>
                  </a:lnTo>
                  <a:lnTo>
                    <a:pt x="28" y="56"/>
                  </a:lnTo>
                  <a:lnTo>
                    <a:pt x="28" y="56"/>
                  </a:lnTo>
                  <a:lnTo>
                    <a:pt x="26" y="60"/>
                  </a:lnTo>
                  <a:lnTo>
                    <a:pt x="26" y="64"/>
                  </a:lnTo>
                  <a:lnTo>
                    <a:pt x="30" y="70"/>
                  </a:lnTo>
                  <a:lnTo>
                    <a:pt x="30" y="70"/>
                  </a:lnTo>
                  <a:lnTo>
                    <a:pt x="34" y="76"/>
                  </a:lnTo>
                  <a:lnTo>
                    <a:pt x="34" y="80"/>
                  </a:lnTo>
                  <a:lnTo>
                    <a:pt x="34" y="84"/>
                  </a:lnTo>
                  <a:lnTo>
                    <a:pt x="34" y="84"/>
                  </a:lnTo>
                  <a:lnTo>
                    <a:pt x="34" y="88"/>
                  </a:lnTo>
                  <a:lnTo>
                    <a:pt x="34" y="88"/>
                  </a:lnTo>
                  <a:lnTo>
                    <a:pt x="40" y="94"/>
                  </a:lnTo>
                  <a:lnTo>
                    <a:pt x="44" y="96"/>
                  </a:lnTo>
                  <a:lnTo>
                    <a:pt x="48" y="96"/>
                  </a:lnTo>
                  <a:lnTo>
                    <a:pt x="48" y="96"/>
                  </a:lnTo>
                  <a:lnTo>
                    <a:pt x="52" y="94"/>
                  </a:lnTo>
                  <a:lnTo>
                    <a:pt x="58" y="92"/>
                  </a:lnTo>
                  <a:lnTo>
                    <a:pt x="58" y="92"/>
                  </a:lnTo>
                  <a:lnTo>
                    <a:pt x="68" y="88"/>
                  </a:lnTo>
                  <a:lnTo>
                    <a:pt x="78" y="84"/>
                  </a:lnTo>
                  <a:lnTo>
                    <a:pt x="78" y="84"/>
                  </a:lnTo>
                  <a:lnTo>
                    <a:pt x="80" y="82"/>
                  </a:lnTo>
                  <a:lnTo>
                    <a:pt x="80" y="82"/>
                  </a:lnTo>
                  <a:lnTo>
                    <a:pt x="82" y="76"/>
                  </a:lnTo>
                  <a:lnTo>
                    <a:pt x="82" y="68"/>
                  </a:lnTo>
                  <a:lnTo>
                    <a:pt x="80" y="56"/>
                  </a:lnTo>
                  <a:lnTo>
                    <a:pt x="80" y="56"/>
                  </a:lnTo>
                  <a:lnTo>
                    <a:pt x="78" y="40"/>
                  </a:lnTo>
                  <a:lnTo>
                    <a:pt x="78" y="40"/>
                  </a:lnTo>
                  <a:lnTo>
                    <a:pt x="78" y="58"/>
                  </a:lnTo>
                  <a:lnTo>
                    <a:pt x="78" y="58"/>
                  </a:lnTo>
                  <a:lnTo>
                    <a:pt x="78" y="78"/>
                  </a:lnTo>
                  <a:lnTo>
                    <a:pt x="78" y="78"/>
                  </a:lnTo>
                  <a:lnTo>
                    <a:pt x="76" y="80"/>
                  </a:lnTo>
                  <a:lnTo>
                    <a:pt x="72" y="82"/>
                  </a:lnTo>
                  <a:lnTo>
                    <a:pt x="72" y="82"/>
                  </a:lnTo>
                  <a:lnTo>
                    <a:pt x="64" y="86"/>
                  </a:lnTo>
                  <a:lnTo>
                    <a:pt x="58" y="90"/>
                  </a:lnTo>
                  <a:lnTo>
                    <a:pt x="58" y="90"/>
                  </a:lnTo>
                  <a:lnTo>
                    <a:pt x="48" y="92"/>
                  </a:lnTo>
                  <a:lnTo>
                    <a:pt x="48" y="92"/>
                  </a:lnTo>
                  <a:lnTo>
                    <a:pt x="42" y="90"/>
                  </a:lnTo>
                  <a:lnTo>
                    <a:pt x="38" y="86"/>
                  </a:lnTo>
                  <a:lnTo>
                    <a:pt x="38" y="86"/>
                  </a:lnTo>
                  <a:lnTo>
                    <a:pt x="38" y="84"/>
                  </a:lnTo>
                  <a:lnTo>
                    <a:pt x="38" y="80"/>
                  </a:lnTo>
                  <a:lnTo>
                    <a:pt x="38" y="80"/>
                  </a:lnTo>
                  <a:lnTo>
                    <a:pt x="42" y="74"/>
                  </a:lnTo>
                  <a:lnTo>
                    <a:pt x="42" y="74"/>
                  </a:lnTo>
                  <a:lnTo>
                    <a:pt x="44" y="66"/>
                  </a:lnTo>
                  <a:lnTo>
                    <a:pt x="44" y="66"/>
                  </a:lnTo>
                  <a:lnTo>
                    <a:pt x="38" y="74"/>
                  </a:lnTo>
                  <a:lnTo>
                    <a:pt x="38" y="74"/>
                  </a:lnTo>
                  <a:lnTo>
                    <a:pt x="30" y="62"/>
                  </a:lnTo>
                  <a:lnTo>
                    <a:pt x="30" y="62"/>
                  </a:lnTo>
                  <a:lnTo>
                    <a:pt x="30" y="60"/>
                  </a:lnTo>
                  <a:lnTo>
                    <a:pt x="30" y="60"/>
                  </a:lnTo>
                  <a:lnTo>
                    <a:pt x="32" y="52"/>
                  </a:lnTo>
                  <a:lnTo>
                    <a:pt x="36" y="46"/>
                  </a:lnTo>
                  <a:lnTo>
                    <a:pt x="36" y="46"/>
                  </a:lnTo>
                  <a:lnTo>
                    <a:pt x="58" y="22"/>
                  </a:lnTo>
                  <a:lnTo>
                    <a:pt x="58" y="22"/>
                  </a:lnTo>
                  <a:lnTo>
                    <a:pt x="60" y="20"/>
                  </a:lnTo>
                  <a:lnTo>
                    <a:pt x="64" y="20"/>
                  </a:lnTo>
                  <a:lnTo>
                    <a:pt x="72" y="18"/>
                  </a:lnTo>
                  <a:lnTo>
                    <a:pt x="72" y="18"/>
                  </a:lnTo>
                  <a:lnTo>
                    <a:pt x="76" y="16"/>
                  </a:lnTo>
                  <a:lnTo>
                    <a:pt x="76" y="16"/>
                  </a:lnTo>
                  <a:lnTo>
                    <a:pt x="6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5" name="Freeform 227"/>
            <p:cNvSpPr>
              <a:spLocks/>
            </p:cNvSpPr>
            <p:nvPr/>
          </p:nvSpPr>
          <p:spPr bwMode="auto">
            <a:xfrm>
              <a:off x="2975457" y="2235200"/>
              <a:ext cx="296907" cy="231775"/>
            </a:xfrm>
            <a:custGeom>
              <a:avLst/>
              <a:gdLst>
                <a:gd name="T0" fmla="*/ 104 w 186"/>
                <a:gd name="T1" fmla="*/ 2 h 146"/>
                <a:gd name="T2" fmla="*/ 84 w 186"/>
                <a:gd name="T3" fmla="*/ 12 h 146"/>
                <a:gd name="T4" fmla="*/ 76 w 186"/>
                <a:gd name="T5" fmla="*/ 20 h 146"/>
                <a:gd name="T6" fmla="*/ 70 w 186"/>
                <a:gd name="T7" fmla="*/ 24 h 146"/>
                <a:gd name="T8" fmla="*/ 52 w 186"/>
                <a:gd name="T9" fmla="*/ 32 h 146"/>
                <a:gd name="T10" fmla="*/ 32 w 186"/>
                <a:gd name="T11" fmla="*/ 40 h 146"/>
                <a:gd name="T12" fmla="*/ 18 w 186"/>
                <a:gd name="T13" fmla="*/ 56 h 146"/>
                <a:gd name="T14" fmla="*/ 8 w 186"/>
                <a:gd name="T15" fmla="*/ 64 h 146"/>
                <a:gd name="T16" fmla="*/ 10 w 186"/>
                <a:gd name="T17" fmla="*/ 56 h 146"/>
                <a:gd name="T18" fmla="*/ 12 w 186"/>
                <a:gd name="T19" fmla="*/ 50 h 146"/>
                <a:gd name="T20" fmla="*/ 12 w 186"/>
                <a:gd name="T21" fmla="*/ 46 h 146"/>
                <a:gd name="T22" fmla="*/ 0 w 186"/>
                <a:gd name="T23" fmla="*/ 58 h 146"/>
                <a:gd name="T24" fmla="*/ 4 w 186"/>
                <a:gd name="T25" fmla="*/ 68 h 146"/>
                <a:gd name="T26" fmla="*/ 12 w 186"/>
                <a:gd name="T27" fmla="*/ 74 h 146"/>
                <a:gd name="T28" fmla="*/ 12 w 186"/>
                <a:gd name="T29" fmla="*/ 84 h 146"/>
                <a:gd name="T30" fmla="*/ 8 w 186"/>
                <a:gd name="T31" fmla="*/ 100 h 146"/>
                <a:gd name="T32" fmla="*/ 2 w 186"/>
                <a:gd name="T33" fmla="*/ 108 h 146"/>
                <a:gd name="T34" fmla="*/ 6 w 186"/>
                <a:gd name="T35" fmla="*/ 118 h 146"/>
                <a:gd name="T36" fmla="*/ 16 w 186"/>
                <a:gd name="T37" fmla="*/ 126 h 146"/>
                <a:gd name="T38" fmla="*/ 20 w 186"/>
                <a:gd name="T39" fmla="*/ 132 h 146"/>
                <a:gd name="T40" fmla="*/ 22 w 186"/>
                <a:gd name="T41" fmla="*/ 138 h 146"/>
                <a:gd name="T42" fmla="*/ 32 w 186"/>
                <a:gd name="T43" fmla="*/ 142 h 146"/>
                <a:gd name="T44" fmla="*/ 44 w 186"/>
                <a:gd name="T45" fmla="*/ 144 h 146"/>
                <a:gd name="T46" fmla="*/ 48 w 186"/>
                <a:gd name="T47" fmla="*/ 142 h 146"/>
                <a:gd name="T48" fmla="*/ 52 w 186"/>
                <a:gd name="T49" fmla="*/ 132 h 146"/>
                <a:gd name="T50" fmla="*/ 56 w 186"/>
                <a:gd name="T51" fmla="*/ 120 h 146"/>
                <a:gd name="T52" fmla="*/ 64 w 186"/>
                <a:gd name="T53" fmla="*/ 124 h 146"/>
                <a:gd name="T54" fmla="*/ 74 w 186"/>
                <a:gd name="T55" fmla="*/ 144 h 146"/>
                <a:gd name="T56" fmla="*/ 80 w 186"/>
                <a:gd name="T57" fmla="*/ 146 h 146"/>
                <a:gd name="T58" fmla="*/ 88 w 186"/>
                <a:gd name="T59" fmla="*/ 142 h 146"/>
                <a:gd name="T60" fmla="*/ 96 w 186"/>
                <a:gd name="T61" fmla="*/ 134 h 146"/>
                <a:gd name="T62" fmla="*/ 116 w 186"/>
                <a:gd name="T63" fmla="*/ 134 h 146"/>
                <a:gd name="T64" fmla="*/ 122 w 186"/>
                <a:gd name="T65" fmla="*/ 132 h 146"/>
                <a:gd name="T66" fmla="*/ 122 w 186"/>
                <a:gd name="T67" fmla="*/ 124 h 146"/>
                <a:gd name="T68" fmla="*/ 120 w 186"/>
                <a:gd name="T69" fmla="*/ 106 h 146"/>
                <a:gd name="T70" fmla="*/ 116 w 186"/>
                <a:gd name="T71" fmla="*/ 96 h 146"/>
                <a:gd name="T72" fmla="*/ 124 w 186"/>
                <a:gd name="T73" fmla="*/ 102 h 146"/>
                <a:gd name="T74" fmla="*/ 132 w 186"/>
                <a:gd name="T75" fmla="*/ 106 h 146"/>
                <a:gd name="T76" fmla="*/ 142 w 186"/>
                <a:gd name="T77" fmla="*/ 100 h 146"/>
                <a:gd name="T78" fmla="*/ 148 w 186"/>
                <a:gd name="T79" fmla="*/ 92 h 146"/>
                <a:gd name="T80" fmla="*/ 154 w 186"/>
                <a:gd name="T81" fmla="*/ 92 h 146"/>
                <a:gd name="T82" fmla="*/ 158 w 186"/>
                <a:gd name="T83" fmla="*/ 92 h 146"/>
                <a:gd name="T84" fmla="*/ 180 w 186"/>
                <a:gd name="T85" fmla="*/ 80 h 146"/>
                <a:gd name="T86" fmla="*/ 186 w 186"/>
                <a:gd name="T87" fmla="*/ 60 h 146"/>
                <a:gd name="T88" fmla="*/ 184 w 186"/>
                <a:gd name="T89" fmla="*/ 38 h 146"/>
                <a:gd name="T90" fmla="*/ 180 w 186"/>
                <a:gd name="T91" fmla="*/ 26 h 146"/>
                <a:gd name="T92" fmla="*/ 172 w 186"/>
                <a:gd name="T93" fmla="*/ 26 h 146"/>
                <a:gd name="T94" fmla="*/ 164 w 186"/>
                <a:gd name="T95" fmla="*/ 32 h 146"/>
                <a:gd name="T96" fmla="*/ 162 w 186"/>
                <a:gd name="T97" fmla="*/ 34 h 146"/>
                <a:gd name="T98" fmla="*/ 156 w 186"/>
                <a:gd name="T99" fmla="*/ 26 h 146"/>
                <a:gd name="T100" fmla="*/ 138 w 186"/>
                <a:gd name="T101" fmla="*/ 10 h 146"/>
                <a:gd name="T102" fmla="*/ 126 w 186"/>
                <a:gd name="T103" fmla="*/ 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6" h="146">
                  <a:moveTo>
                    <a:pt x="112" y="0"/>
                  </a:moveTo>
                  <a:lnTo>
                    <a:pt x="112" y="0"/>
                  </a:lnTo>
                  <a:lnTo>
                    <a:pt x="104" y="2"/>
                  </a:lnTo>
                  <a:lnTo>
                    <a:pt x="98" y="4"/>
                  </a:lnTo>
                  <a:lnTo>
                    <a:pt x="90" y="8"/>
                  </a:lnTo>
                  <a:lnTo>
                    <a:pt x="84" y="12"/>
                  </a:lnTo>
                  <a:lnTo>
                    <a:pt x="84" y="12"/>
                  </a:lnTo>
                  <a:lnTo>
                    <a:pt x="78" y="18"/>
                  </a:lnTo>
                  <a:lnTo>
                    <a:pt x="76" y="20"/>
                  </a:lnTo>
                  <a:lnTo>
                    <a:pt x="72" y="22"/>
                  </a:lnTo>
                  <a:lnTo>
                    <a:pt x="72" y="22"/>
                  </a:lnTo>
                  <a:lnTo>
                    <a:pt x="70" y="24"/>
                  </a:lnTo>
                  <a:lnTo>
                    <a:pt x="70" y="24"/>
                  </a:lnTo>
                  <a:lnTo>
                    <a:pt x="62" y="30"/>
                  </a:lnTo>
                  <a:lnTo>
                    <a:pt x="52" y="32"/>
                  </a:lnTo>
                  <a:lnTo>
                    <a:pt x="52" y="32"/>
                  </a:lnTo>
                  <a:lnTo>
                    <a:pt x="42" y="36"/>
                  </a:lnTo>
                  <a:lnTo>
                    <a:pt x="32" y="40"/>
                  </a:lnTo>
                  <a:lnTo>
                    <a:pt x="24" y="48"/>
                  </a:lnTo>
                  <a:lnTo>
                    <a:pt x="18" y="56"/>
                  </a:lnTo>
                  <a:lnTo>
                    <a:pt x="18" y="56"/>
                  </a:lnTo>
                  <a:lnTo>
                    <a:pt x="12" y="62"/>
                  </a:lnTo>
                  <a:lnTo>
                    <a:pt x="12" y="62"/>
                  </a:lnTo>
                  <a:lnTo>
                    <a:pt x="8" y="64"/>
                  </a:lnTo>
                  <a:lnTo>
                    <a:pt x="8" y="64"/>
                  </a:lnTo>
                  <a:lnTo>
                    <a:pt x="10" y="56"/>
                  </a:lnTo>
                  <a:lnTo>
                    <a:pt x="10" y="56"/>
                  </a:lnTo>
                  <a:lnTo>
                    <a:pt x="14" y="56"/>
                  </a:lnTo>
                  <a:lnTo>
                    <a:pt x="14" y="56"/>
                  </a:lnTo>
                  <a:lnTo>
                    <a:pt x="12" y="50"/>
                  </a:lnTo>
                  <a:lnTo>
                    <a:pt x="12" y="50"/>
                  </a:lnTo>
                  <a:lnTo>
                    <a:pt x="12" y="46"/>
                  </a:lnTo>
                  <a:lnTo>
                    <a:pt x="12" y="46"/>
                  </a:lnTo>
                  <a:lnTo>
                    <a:pt x="4" y="50"/>
                  </a:lnTo>
                  <a:lnTo>
                    <a:pt x="0" y="54"/>
                  </a:lnTo>
                  <a:lnTo>
                    <a:pt x="0" y="58"/>
                  </a:lnTo>
                  <a:lnTo>
                    <a:pt x="0" y="58"/>
                  </a:lnTo>
                  <a:lnTo>
                    <a:pt x="0" y="64"/>
                  </a:lnTo>
                  <a:lnTo>
                    <a:pt x="4" y="68"/>
                  </a:lnTo>
                  <a:lnTo>
                    <a:pt x="4" y="68"/>
                  </a:lnTo>
                  <a:lnTo>
                    <a:pt x="6" y="72"/>
                  </a:lnTo>
                  <a:lnTo>
                    <a:pt x="12" y="74"/>
                  </a:lnTo>
                  <a:lnTo>
                    <a:pt x="12" y="74"/>
                  </a:lnTo>
                  <a:lnTo>
                    <a:pt x="12" y="84"/>
                  </a:lnTo>
                  <a:lnTo>
                    <a:pt x="12" y="84"/>
                  </a:lnTo>
                  <a:lnTo>
                    <a:pt x="12" y="90"/>
                  </a:lnTo>
                  <a:lnTo>
                    <a:pt x="10" y="96"/>
                  </a:lnTo>
                  <a:lnTo>
                    <a:pt x="8" y="100"/>
                  </a:lnTo>
                  <a:lnTo>
                    <a:pt x="4" y="102"/>
                  </a:lnTo>
                  <a:lnTo>
                    <a:pt x="4" y="102"/>
                  </a:lnTo>
                  <a:lnTo>
                    <a:pt x="2" y="108"/>
                  </a:lnTo>
                  <a:lnTo>
                    <a:pt x="2" y="112"/>
                  </a:lnTo>
                  <a:lnTo>
                    <a:pt x="2" y="112"/>
                  </a:lnTo>
                  <a:lnTo>
                    <a:pt x="6" y="118"/>
                  </a:lnTo>
                  <a:lnTo>
                    <a:pt x="8" y="122"/>
                  </a:lnTo>
                  <a:lnTo>
                    <a:pt x="8" y="122"/>
                  </a:lnTo>
                  <a:lnTo>
                    <a:pt x="16" y="126"/>
                  </a:lnTo>
                  <a:lnTo>
                    <a:pt x="22" y="128"/>
                  </a:lnTo>
                  <a:lnTo>
                    <a:pt x="22" y="128"/>
                  </a:lnTo>
                  <a:lnTo>
                    <a:pt x="20" y="132"/>
                  </a:lnTo>
                  <a:lnTo>
                    <a:pt x="20" y="132"/>
                  </a:lnTo>
                  <a:lnTo>
                    <a:pt x="20" y="136"/>
                  </a:lnTo>
                  <a:lnTo>
                    <a:pt x="22" y="138"/>
                  </a:lnTo>
                  <a:lnTo>
                    <a:pt x="24" y="140"/>
                  </a:lnTo>
                  <a:lnTo>
                    <a:pt x="24" y="140"/>
                  </a:lnTo>
                  <a:lnTo>
                    <a:pt x="32" y="142"/>
                  </a:lnTo>
                  <a:lnTo>
                    <a:pt x="42" y="144"/>
                  </a:lnTo>
                  <a:lnTo>
                    <a:pt x="42" y="144"/>
                  </a:lnTo>
                  <a:lnTo>
                    <a:pt x="44" y="144"/>
                  </a:lnTo>
                  <a:lnTo>
                    <a:pt x="44" y="144"/>
                  </a:lnTo>
                  <a:lnTo>
                    <a:pt x="46" y="144"/>
                  </a:lnTo>
                  <a:lnTo>
                    <a:pt x="48" y="142"/>
                  </a:lnTo>
                  <a:lnTo>
                    <a:pt x="50" y="136"/>
                  </a:lnTo>
                  <a:lnTo>
                    <a:pt x="50" y="136"/>
                  </a:lnTo>
                  <a:lnTo>
                    <a:pt x="52" y="132"/>
                  </a:lnTo>
                  <a:lnTo>
                    <a:pt x="52" y="132"/>
                  </a:lnTo>
                  <a:lnTo>
                    <a:pt x="56" y="120"/>
                  </a:lnTo>
                  <a:lnTo>
                    <a:pt x="56" y="120"/>
                  </a:lnTo>
                  <a:lnTo>
                    <a:pt x="68" y="120"/>
                  </a:lnTo>
                  <a:lnTo>
                    <a:pt x="68" y="120"/>
                  </a:lnTo>
                  <a:lnTo>
                    <a:pt x="64" y="124"/>
                  </a:lnTo>
                  <a:lnTo>
                    <a:pt x="64" y="130"/>
                  </a:lnTo>
                  <a:lnTo>
                    <a:pt x="64" y="130"/>
                  </a:lnTo>
                  <a:lnTo>
                    <a:pt x="74" y="144"/>
                  </a:lnTo>
                  <a:lnTo>
                    <a:pt x="74" y="144"/>
                  </a:lnTo>
                  <a:lnTo>
                    <a:pt x="76" y="146"/>
                  </a:lnTo>
                  <a:lnTo>
                    <a:pt x="80" y="146"/>
                  </a:lnTo>
                  <a:lnTo>
                    <a:pt x="80" y="146"/>
                  </a:lnTo>
                  <a:lnTo>
                    <a:pt x="84" y="146"/>
                  </a:lnTo>
                  <a:lnTo>
                    <a:pt x="88" y="142"/>
                  </a:lnTo>
                  <a:lnTo>
                    <a:pt x="88" y="142"/>
                  </a:lnTo>
                  <a:lnTo>
                    <a:pt x="96" y="134"/>
                  </a:lnTo>
                  <a:lnTo>
                    <a:pt x="96" y="134"/>
                  </a:lnTo>
                  <a:lnTo>
                    <a:pt x="100" y="134"/>
                  </a:lnTo>
                  <a:lnTo>
                    <a:pt x="100" y="134"/>
                  </a:lnTo>
                  <a:lnTo>
                    <a:pt x="116" y="134"/>
                  </a:lnTo>
                  <a:lnTo>
                    <a:pt x="116" y="134"/>
                  </a:lnTo>
                  <a:lnTo>
                    <a:pt x="120" y="134"/>
                  </a:lnTo>
                  <a:lnTo>
                    <a:pt x="122" y="132"/>
                  </a:lnTo>
                  <a:lnTo>
                    <a:pt x="122" y="128"/>
                  </a:lnTo>
                  <a:lnTo>
                    <a:pt x="122" y="124"/>
                  </a:lnTo>
                  <a:lnTo>
                    <a:pt x="122" y="124"/>
                  </a:lnTo>
                  <a:lnTo>
                    <a:pt x="122" y="116"/>
                  </a:lnTo>
                  <a:lnTo>
                    <a:pt x="122" y="116"/>
                  </a:lnTo>
                  <a:lnTo>
                    <a:pt x="120" y="106"/>
                  </a:lnTo>
                  <a:lnTo>
                    <a:pt x="120" y="106"/>
                  </a:lnTo>
                  <a:lnTo>
                    <a:pt x="116" y="96"/>
                  </a:lnTo>
                  <a:lnTo>
                    <a:pt x="116" y="96"/>
                  </a:lnTo>
                  <a:lnTo>
                    <a:pt x="118" y="96"/>
                  </a:lnTo>
                  <a:lnTo>
                    <a:pt x="118" y="96"/>
                  </a:lnTo>
                  <a:lnTo>
                    <a:pt x="124" y="102"/>
                  </a:lnTo>
                  <a:lnTo>
                    <a:pt x="124" y="102"/>
                  </a:lnTo>
                  <a:lnTo>
                    <a:pt x="128" y="104"/>
                  </a:lnTo>
                  <a:lnTo>
                    <a:pt x="132" y="106"/>
                  </a:lnTo>
                  <a:lnTo>
                    <a:pt x="132" y="106"/>
                  </a:lnTo>
                  <a:lnTo>
                    <a:pt x="140" y="102"/>
                  </a:lnTo>
                  <a:lnTo>
                    <a:pt x="142" y="100"/>
                  </a:lnTo>
                  <a:lnTo>
                    <a:pt x="144" y="96"/>
                  </a:lnTo>
                  <a:lnTo>
                    <a:pt x="144" y="96"/>
                  </a:lnTo>
                  <a:lnTo>
                    <a:pt x="148" y="92"/>
                  </a:lnTo>
                  <a:lnTo>
                    <a:pt x="150" y="92"/>
                  </a:lnTo>
                  <a:lnTo>
                    <a:pt x="150" y="92"/>
                  </a:lnTo>
                  <a:lnTo>
                    <a:pt x="154" y="92"/>
                  </a:lnTo>
                  <a:lnTo>
                    <a:pt x="154" y="92"/>
                  </a:lnTo>
                  <a:lnTo>
                    <a:pt x="158" y="92"/>
                  </a:lnTo>
                  <a:lnTo>
                    <a:pt x="158" y="92"/>
                  </a:lnTo>
                  <a:lnTo>
                    <a:pt x="166" y="90"/>
                  </a:lnTo>
                  <a:lnTo>
                    <a:pt x="174" y="86"/>
                  </a:lnTo>
                  <a:lnTo>
                    <a:pt x="180" y="80"/>
                  </a:lnTo>
                  <a:lnTo>
                    <a:pt x="184" y="72"/>
                  </a:lnTo>
                  <a:lnTo>
                    <a:pt x="184" y="72"/>
                  </a:lnTo>
                  <a:lnTo>
                    <a:pt x="186" y="60"/>
                  </a:lnTo>
                  <a:lnTo>
                    <a:pt x="186" y="46"/>
                  </a:lnTo>
                  <a:lnTo>
                    <a:pt x="186" y="46"/>
                  </a:lnTo>
                  <a:lnTo>
                    <a:pt x="184" y="38"/>
                  </a:lnTo>
                  <a:lnTo>
                    <a:pt x="182" y="28"/>
                  </a:lnTo>
                  <a:lnTo>
                    <a:pt x="182" y="28"/>
                  </a:lnTo>
                  <a:lnTo>
                    <a:pt x="180" y="26"/>
                  </a:lnTo>
                  <a:lnTo>
                    <a:pt x="176" y="24"/>
                  </a:lnTo>
                  <a:lnTo>
                    <a:pt x="176" y="24"/>
                  </a:lnTo>
                  <a:lnTo>
                    <a:pt x="172" y="26"/>
                  </a:lnTo>
                  <a:lnTo>
                    <a:pt x="170" y="28"/>
                  </a:lnTo>
                  <a:lnTo>
                    <a:pt x="170" y="28"/>
                  </a:lnTo>
                  <a:lnTo>
                    <a:pt x="164" y="32"/>
                  </a:lnTo>
                  <a:lnTo>
                    <a:pt x="164" y="32"/>
                  </a:lnTo>
                  <a:lnTo>
                    <a:pt x="162" y="34"/>
                  </a:lnTo>
                  <a:lnTo>
                    <a:pt x="162" y="34"/>
                  </a:lnTo>
                  <a:lnTo>
                    <a:pt x="160" y="32"/>
                  </a:lnTo>
                  <a:lnTo>
                    <a:pt x="160" y="32"/>
                  </a:lnTo>
                  <a:lnTo>
                    <a:pt x="156" y="26"/>
                  </a:lnTo>
                  <a:lnTo>
                    <a:pt x="152" y="22"/>
                  </a:lnTo>
                  <a:lnTo>
                    <a:pt x="152" y="22"/>
                  </a:lnTo>
                  <a:lnTo>
                    <a:pt x="138" y="10"/>
                  </a:lnTo>
                  <a:lnTo>
                    <a:pt x="138" y="10"/>
                  </a:lnTo>
                  <a:lnTo>
                    <a:pt x="132" y="6"/>
                  </a:lnTo>
                  <a:lnTo>
                    <a:pt x="126" y="4"/>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6" name="Freeform 228"/>
            <p:cNvSpPr>
              <a:spLocks/>
            </p:cNvSpPr>
            <p:nvPr/>
          </p:nvSpPr>
          <p:spPr bwMode="auto">
            <a:xfrm>
              <a:off x="2981842" y="2393950"/>
              <a:ext cx="28733" cy="38100"/>
            </a:xfrm>
            <a:custGeom>
              <a:avLst/>
              <a:gdLst>
                <a:gd name="T0" fmla="*/ 10 w 18"/>
                <a:gd name="T1" fmla="*/ 0 h 24"/>
                <a:gd name="T2" fmla="*/ 10 w 18"/>
                <a:gd name="T3" fmla="*/ 0 h 24"/>
                <a:gd name="T4" fmla="*/ 2 w 18"/>
                <a:gd name="T5" fmla="*/ 6 h 24"/>
                <a:gd name="T6" fmla="*/ 2 w 18"/>
                <a:gd name="T7" fmla="*/ 6 h 24"/>
                <a:gd name="T8" fmla="*/ 0 w 18"/>
                <a:gd name="T9" fmla="*/ 10 h 24"/>
                <a:gd name="T10" fmla="*/ 0 w 18"/>
                <a:gd name="T11" fmla="*/ 10 h 24"/>
                <a:gd name="T12" fmla="*/ 2 w 18"/>
                <a:gd name="T13" fmla="*/ 14 h 24"/>
                <a:gd name="T14" fmla="*/ 6 w 18"/>
                <a:gd name="T15" fmla="*/ 18 h 24"/>
                <a:gd name="T16" fmla="*/ 10 w 18"/>
                <a:gd name="T17" fmla="*/ 22 h 24"/>
                <a:gd name="T18" fmla="*/ 14 w 18"/>
                <a:gd name="T19" fmla="*/ 24 h 24"/>
                <a:gd name="T20" fmla="*/ 14 w 18"/>
                <a:gd name="T21" fmla="*/ 24 h 24"/>
                <a:gd name="T22" fmla="*/ 16 w 18"/>
                <a:gd name="T23" fmla="*/ 22 h 24"/>
                <a:gd name="T24" fmla="*/ 16 w 18"/>
                <a:gd name="T25" fmla="*/ 22 h 24"/>
                <a:gd name="T26" fmla="*/ 16 w 18"/>
                <a:gd name="T27" fmla="*/ 22 h 24"/>
                <a:gd name="T28" fmla="*/ 16 w 18"/>
                <a:gd name="T29" fmla="*/ 22 h 24"/>
                <a:gd name="T30" fmla="*/ 18 w 18"/>
                <a:gd name="T31" fmla="*/ 22 h 24"/>
                <a:gd name="T32" fmla="*/ 18 w 18"/>
                <a:gd name="T33" fmla="*/ 18 h 24"/>
                <a:gd name="T34" fmla="*/ 18 w 18"/>
                <a:gd name="T35" fmla="*/ 18 h 24"/>
                <a:gd name="T36" fmla="*/ 10 w 18"/>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4">
                  <a:moveTo>
                    <a:pt x="10" y="0"/>
                  </a:moveTo>
                  <a:lnTo>
                    <a:pt x="10" y="0"/>
                  </a:lnTo>
                  <a:lnTo>
                    <a:pt x="2" y="6"/>
                  </a:lnTo>
                  <a:lnTo>
                    <a:pt x="2" y="6"/>
                  </a:lnTo>
                  <a:lnTo>
                    <a:pt x="0" y="10"/>
                  </a:lnTo>
                  <a:lnTo>
                    <a:pt x="0" y="10"/>
                  </a:lnTo>
                  <a:lnTo>
                    <a:pt x="2" y="14"/>
                  </a:lnTo>
                  <a:lnTo>
                    <a:pt x="6" y="18"/>
                  </a:lnTo>
                  <a:lnTo>
                    <a:pt x="10" y="22"/>
                  </a:lnTo>
                  <a:lnTo>
                    <a:pt x="14" y="24"/>
                  </a:lnTo>
                  <a:lnTo>
                    <a:pt x="14" y="24"/>
                  </a:lnTo>
                  <a:lnTo>
                    <a:pt x="16" y="22"/>
                  </a:lnTo>
                  <a:lnTo>
                    <a:pt x="16" y="22"/>
                  </a:lnTo>
                  <a:lnTo>
                    <a:pt x="16" y="22"/>
                  </a:lnTo>
                  <a:lnTo>
                    <a:pt x="16" y="22"/>
                  </a:lnTo>
                  <a:lnTo>
                    <a:pt x="18" y="22"/>
                  </a:lnTo>
                  <a:lnTo>
                    <a:pt x="18" y="18"/>
                  </a:lnTo>
                  <a:lnTo>
                    <a:pt x="18" y="18"/>
                  </a:lnTo>
                  <a:lnTo>
                    <a:pt x="1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7" name="Freeform 229"/>
            <p:cNvSpPr>
              <a:spLocks/>
            </p:cNvSpPr>
            <p:nvPr/>
          </p:nvSpPr>
          <p:spPr bwMode="auto">
            <a:xfrm>
              <a:off x="2981842" y="2393950"/>
              <a:ext cx="28733" cy="38100"/>
            </a:xfrm>
            <a:custGeom>
              <a:avLst/>
              <a:gdLst>
                <a:gd name="T0" fmla="*/ 10 w 18"/>
                <a:gd name="T1" fmla="*/ 0 h 24"/>
                <a:gd name="T2" fmla="*/ 10 w 18"/>
                <a:gd name="T3" fmla="*/ 0 h 24"/>
                <a:gd name="T4" fmla="*/ 2 w 18"/>
                <a:gd name="T5" fmla="*/ 6 h 24"/>
                <a:gd name="T6" fmla="*/ 2 w 18"/>
                <a:gd name="T7" fmla="*/ 6 h 24"/>
                <a:gd name="T8" fmla="*/ 0 w 18"/>
                <a:gd name="T9" fmla="*/ 10 h 24"/>
                <a:gd name="T10" fmla="*/ 0 w 18"/>
                <a:gd name="T11" fmla="*/ 10 h 24"/>
                <a:gd name="T12" fmla="*/ 2 w 18"/>
                <a:gd name="T13" fmla="*/ 14 h 24"/>
                <a:gd name="T14" fmla="*/ 6 w 18"/>
                <a:gd name="T15" fmla="*/ 18 h 24"/>
                <a:gd name="T16" fmla="*/ 10 w 18"/>
                <a:gd name="T17" fmla="*/ 22 h 24"/>
                <a:gd name="T18" fmla="*/ 14 w 18"/>
                <a:gd name="T19" fmla="*/ 24 h 24"/>
                <a:gd name="T20" fmla="*/ 14 w 18"/>
                <a:gd name="T21" fmla="*/ 24 h 24"/>
                <a:gd name="T22" fmla="*/ 16 w 18"/>
                <a:gd name="T23" fmla="*/ 22 h 24"/>
                <a:gd name="T24" fmla="*/ 16 w 18"/>
                <a:gd name="T25" fmla="*/ 22 h 24"/>
                <a:gd name="T26" fmla="*/ 16 w 18"/>
                <a:gd name="T27" fmla="*/ 22 h 24"/>
                <a:gd name="T28" fmla="*/ 16 w 18"/>
                <a:gd name="T29" fmla="*/ 22 h 24"/>
                <a:gd name="T30" fmla="*/ 18 w 18"/>
                <a:gd name="T31" fmla="*/ 22 h 24"/>
                <a:gd name="T32" fmla="*/ 18 w 18"/>
                <a:gd name="T33" fmla="*/ 18 h 24"/>
                <a:gd name="T34" fmla="*/ 18 w 18"/>
                <a:gd name="T35" fmla="*/ 18 h 24"/>
                <a:gd name="T36" fmla="*/ 10 w 18"/>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4">
                  <a:moveTo>
                    <a:pt x="10" y="0"/>
                  </a:moveTo>
                  <a:lnTo>
                    <a:pt x="10" y="0"/>
                  </a:lnTo>
                  <a:lnTo>
                    <a:pt x="2" y="6"/>
                  </a:lnTo>
                  <a:lnTo>
                    <a:pt x="2" y="6"/>
                  </a:lnTo>
                  <a:lnTo>
                    <a:pt x="0" y="10"/>
                  </a:lnTo>
                  <a:lnTo>
                    <a:pt x="0" y="10"/>
                  </a:lnTo>
                  <a:lnTo>
                    <a:pt x="2" y="14"/>
                  </a:lnTo>
                  <a:lnTo>
                    <a:pt x="6" y="18"/>
                  </a:lnTo>
                  <a:lnTo>
                    <a:pt x="10" y="22"/>
                  </a:lnTo>
                  <a:lnTo>
                    <a:pt x="14" y="24"/>
                  </a:lnTo>
                  <a:lnTo>
                    <a:pt x="14" y="24"/>
                  </a:lnTo>
                  <a:lnTo>
                    <a:pt x="16" y="22"/>
                  </a:lnTo>
                  <a:lnTo>
                    <a:pt x="16" y="22"/>
                  </a:lnTo>
                  <a:lnTo>
                    <a:pt x="16" y="22"/>
                  </a:lnTo>
                  <a:lnTo>
                    <a:pt x="16" y="22"/>
                  </a:lnTo>
                  <a:lnTo>
                    <a:pt x="18" y="22"/>
                  </a:lnTo>
                  <a:lnTo>
                    <a:pt x="18" y="18"/>
                  </a:lnTo>
                  <a:lnTo>
                    <a:pt x="18" y="1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8" name="Freeform 230"/>
            <p:cNvSpPr>
              <a:spLocks/>
            </p:cNvSpPr>
            <p:nvPr/>
          </p:nvSpPr>
          <p:spPr bwMode="auto">
            <a:xfrm>
              <a:off x="2981842" y="2393950"/>
              <a:ext cx="25540" cy="38100"/>
            </a:xfrm>
            <a:custGeom>
              <a:avLst/>
              <a:gdLst>
                <a:gd name="T0" fmla="*/ 8 w 16"/>
                <a:gd name="T1" fmla="*/ 0 h 24"/>
                <a:gd name="T2" fmla="*/ 8 w 16"/>
                <a:gd name="T3" fmla="*/ 0 h 24"/>
                <a:gd name="T4" fmla="*/ 2 w 16"/>
                <a:gd name="T5" fmla="*/ 6 h 24"/>
                <a:gd name="T6" fmla="*/ 2 w 16"/>
                <a:gd name="T7" fmla="*/ 6 h 24"/>
                <a:gd name="T8" fmla="*/ 0 w 16"/>
                <a:gd name="T9" fmla="*/ 10 h 24"/>
                <a:gd name="T10" fmla="*/ 0 w 16"/>
                <a:gd name="T11" fmla="*/ 10 h 24"/>
                <a:gd name="T12" fmla="*/ 2 w 16"/>
                <a:gd name="T13" fmla="*/ 14 h 24"/>
                <a:gd name="T14" fmla="*/ 6 w 16"/>
                <a:gd name="T15" fmla="*/ 18 h 24"/>
                <a:gd name="T16" fmla="*/ 10 w 16"/>
                <a:gd name="T17" fmla="*/ 22 h 24"/>
                <a:gd name="T18" fmla="*/ 14 w 16"/>
                <a:gd name="T19" fmla="*/ 24 h 24"/>
                <a:gd name="T20" fmla="*/ 14 w 16"/>
                <a:gd name="T21" fmla="*/ 24 h 24"/>
                <a:gd name="T22" fmla="*/ 16 w 16"/>
                <a:gd name="T23" fmla="*/ 24 h 24"/>
                <a:gd name="T24" fmla="*/ 16 w 16"/>
                <a:gd name="T25" fmla="*/ 24 h 24"/>
                <a:gd name="T26" fmla="*/ 16 w 16"/>
                <a:gd name="T27" fmla="*/ 22 h 24"/>
                <a:gd name="T28" fmla="*/ 16 w 16"/>
                <a:gd name="T29" fmla="*/ 22 h 24"/>
                <a:gd name="T30" fmla="*/ 16 w 16"/>
                <a:gd name="T31" fmla="*/ 22 h 24"/>
                <a:gd name="T32" fmla="*/ 16 w 16"/>
                <a:gd name="T33" fmla="*/ 22 h 24"/>
                <a:gd name="T34" fmla="*/ 14 w 16"/>
                <a:gd name="T35" fmla="*/ 24 h 24"/>
                <a:gd name="T36" fmla="*/ 14 w 16"/>
                <a:gd name="T37" fmla="*/ 24 h 24"/>
                <a:gd name="T38" fmla="*/ 10 w 16"/>
                <a:gd name="T39" fmla="*/ 22 h 24"/>
                <a:gd name="T40" fmla="*/ 6 w 16"/>
                <a:gd name="T41" fmla="*/ 18 h 24"/>
                <a:gd name="T42" fmla="*/ 2 w 16"/>
                <a:gd name="T43" fmla="*/ 14 h 24"/>
                <a:gd name="T44" fmla="*/ 0 w 16"/>
                <a:gd name="T45" fmla="*/ 10 h 24"/>
                <a:gd name="T46" fmla="*/ 0 w 16"/>
                <a:gd name="T47" fmla="*/ 10 h 24"/>
                <a:gd name="T48" fmla="*/ 2 w 16"/>
                <a:gd name="T49" fmla="*/ 6 h 24"/>
                <a:gd name="T50" fmla="*/ 2 w 16"/>
                <a:gd name="T51" fmla="*/ 6 h 24"/>
                <a:gd name="T52" fmla="*/ 10 w 16"/>
                <a:gd name="T53" fmla="*/ 0 h 24"/>
                <a:gd name="T54" fmla="*/ 10 w 16"/>
                <a:gd name="T55" fmla="*/ 0 h 24"/>
                <a:gd name="T56" fmla="*/ 8 w 16"/>
                <a:gd name="T5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24">
                  <a:moveTo>
                    <a:pt x="8" y="0"/>
                  </a:moveTo>
                  <a:lnTo>
                    <a:pt x="8" y="0"/>
                  </a:lnTo>
                  <a:lnTo>
                    <a:pt x="2" y="6"/>
                  </a:lnTo>
                  <a:lnTo>
                    <a:pt x="2" y="6"/>
                  </a:lnTo>
                  <a:lnTo>
                    <a:pt x="0" y="10"/>
                  </a:lnTo>
                  <a:lnTo>
                    <a:pt x="0" y="10"/>
                  </a:lnTo>
                  <a:lnTo>
                    <a:pt x="2" y="14"/>
                  </a:lnTo>
                  <a:lnTo>
                    <a:pt x="6" y="18"/>
                  </a:lnTo>
                  <a:lnTo>
                    <a:pt x="10" y="22"/>
                  </a:lnTo>
                  <a:lnTo>
                    <a:pt x="14" y="24"/>
                  </a:lnTo>
                  <a:lnTo>
                    <a:pt x="14" y="24"/>
                  </a:lnTo>
                  <a:lnTo>
                    <a:pt x="16" y="24"/>
                  </a:lnTo>
                  <a:lnTo>
                    <a:pt x="16" y="24"/>
                  </a:lnTo>
                  <a:lnTo>
                    <a:pt x="16" y="22"/>
                  </a:lnTo>
                  <a:lnTo>
                    <a:pt x="16" y="22"/>
                  </a:lnTo>
                  <a:lnTo>
                    <a:pt x="16" y="22"/>
                  </a:lnTo>
                  <a:lnTo>
                    <a:pt x="16" y="22"/>
                  </a:lnTo>
                  <a:lnTo>
                    <a:pt x="14" y="24"/>
                  </a:lnTo>
                  <a:lnTo>
                    <a:pt x="14" y="24"/>
                  </a:lnTo>
                  <a:lnTo>
                    <a:pt x="10" y="22"/>
                  </a:lnTo>
                  <a:lnTo>
                    <a:pt x="6" y="18"/>
                  </a:lnTo>
                  <a:lnTo>
                    <a:pt x="2" y="14"/>
                  </a:lnTo>
                  <a:lnTo>
                    <a:pt x="0" y="10"/>
                  </a:lnTo>
                  <a:lnTo>
                    <a:pt x="0" y="10"/>
                  </a:lnTo>
                  <a:lnTo>
                    <a:pt x="2" y="6"/>
                  </a:lnTo>
                  <a:lnTo>
                    <a:pt x="2" y="6"/>
                  </a:lnTo>
                  <a:lnTo>
                    <a:pt x="10" y="0"/>
                  </a:lnTo>
                  <a:lnTo>
                    <a:pt x="10" y="0"/>
                  </a:lnTo>
                  <a:lnTo>
                    <a:pt x="8"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9" name="Freeform 231"/>
            <p:cNvSpPr>
              <a:spLocks/>
            </p:cNvSpPr>
            <p:nvPr/>
          </p:nvSpPr>
          <p:spPr bwMode="auto">
            <a:xfrm>
              <a:off x="2981842" y="2393950"/>
              <a:ext cx="25540" cy="38100"/>
            </a:xfrm>
            <a:custGeom>
              <a:avLst/>
              <a:gdLst>
                <a:gd name="T0" fmla="*/ 8 w 16"/>
                <a:gd name="T1" fmla="*/ 0 h 24"/>
                <a:gd name="T2" fmla="*/ 8 w 16"/>
                <a:gd name="T3" fmla="*/ 0 h 24"/>
                <a:gd name="T4" fmla="*/ 2 w 16"/>
                <a:gd name="T5" fmla="*/ 6 h 24"/>
                <a:gd name="T6" fmla="*/ 2 w 16"/>
                <a:gd name="T7" fmla="*/ 6 h 24"/>
                <a:gd name="T8" fmla="*/ 0 w 16"/>
                <a:gd name="T9" fmla="*/ 10 h 24"/>
                <a:gd name="T10" fmla="*/ 0 w 16"/>
                <a:gd name="T11" fmla="*/ 10 h 24"/>
                <a:gd name="T12" fmla="*/ 2 w 16"/>
                <a:gd name="T13" fmla="*/ 14 h 24"/>
                <a:gd name="T14" fmla="*/ 6 w 16"/>
                <a:gd name="T15" fmla="*/ 18 h 24"/>
                <a:gd name="T16" fmla="*/ 10 w 16"/>
                <a:gd name="T17" fmla="*/ 22 h 24"/>
                <a:gd name="T18" fmla="*/ 14 w 16"/>
                <a:gd name="T19" fmla="*/ 24 h 24"/>
                <a:gd name="T20" fmla="*/ 14 w 16"/>
                <a:gd name="T21" fmla="*/ 24 h 24"/>
                <a:gd name="T22" fmla="*/ 16 w 16"/>
                <a:gd name="T23" fmla="*/ 24 h 24"/>
                <a:gd name="T24" fmla="*/ 16 w 16"/>
                <a:gd name="T25" fmla="*/ 24 h 24"/>
                <a:gd name="T26" fmla="*/ 16 w 16"/>
                <a:gd name="T27" fmla="*/ 22 h 24"/>
                <a:gd name="T28" fmla="*/ 16 w 16"/>
                <a:gd name="T29" fmla="*/ 22 h 24"/>
                <a:gd name="T30" fmla="*/ 16 w 16"/>
                <a:gd name="T31" fmla="*/ 22 h 24"/>
                <a:gd name="T32" fmla="*/ 16 w 16"/>
                <a:gd name="T33" fmla="*/ 22 h 24"/>
                <a:gd name="T34" fmla="*/ 14 w 16"/>
                <a:gd name="T35" fmla="*/ 24 h 24"/>
                <a:gd name="T36" fmla="*/ 14 w 16"/>
                <a:gd name="T37" fmla="*/ 24 h 24"/>
                <a:gd name="T38" fmla="*/ 10 w 16"/>
                <a:gd name="T39" fmla="*/ 22 h 24"/>
                <a:gd name="T40" fmla="*/ 6 w 16"/>
                <a:gd name="T41" fmla="*/ 18 h 24"/>
                <a:gd name="T42" fmla="*/ 2 w 16"/>
                <a:gd name="T43" fmla="*/ 14 h 24"/>
                <a:gd name="T44" fmla="*/ 0 w 16"/>
                <a:gd name="T45" fmla="*/ 10 h 24"/>
                <a:gd name="T46" fmla="*/ 0 w 16"/>
                <a:gd name="T47" fmla="*/ 10 h 24"/>
                <a:gd name="T48" fmla="*/ 2 w 16"/>
                <a:gd name="T49" fmla="*/ 6 h 24"/>
                <a:gd name="T50" fmla="*/ 2 w 16"/>
                <a:gd name="T51" fmla="*/ 6 h 24"/>
                <a:gd name="T52" fmla="*/ 10 w 16"/>
                <a:gd name="T53" fmla="*/ 0 h 24"/>
                <a:gd name="T54" fmla="*/ 10 w 16"/>
                <a:gd name="T55" fmla="*/ 0 h 24"/>
                <a:gd name="T56" fmla="*/ 8 w 16"/>
                <a:gd name="T5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24">
                  <a:moveTo>
                    <a:pt x="8" y="0"/>
                  </a:moveTo>
                  <a:lnTo>
                    <a:pt x="8" y="0"/>
                  </a:lnTo>
                  <a:lnTo>
                    <a:pt x="2" y="6"/>
                  </a:lnTo>
                  <a:lnTo>
                    <a:pt x="2" y="6"/>
                  </a:lnTo>
                  <a:lnTo>
                    <a:pt x="0" y="10"/>
                  </a:lnTo>
                  <a:lnTo>
                    <a:pt x="0" y="10"/>
                  </a:lnTo>
                  <a:lnTo>
                    <a:pt x="2" y="14"/>
                  </a:lnTo>
                  <a:lnTo>
                    <a:pt x="6" y="18"/>
                  </a:lnTo>
                  <a:lnTo>
                    <a:pt x="10" y="22"/>
                  </a:lnTo>
                  <a:lnTo>
                    <a:pt x="14" y="24"/>
                  </a:lnTo>
                  <a:lnTo>
                    <a:pt x="14" y="24"/>
                  </a:lnTo>
                  <a:lnTo>
                    <a:pt x="16" y="24"/>
                  </a:lnTo>
                  <a:lnTo>
                    <a:pt x="16" y="24"/>
                  </a:lnTo>
                  <a:lnTo>
                    <a:pt x="16" y="22"/>
                  </a:lnTo>
                  <a:lnTo>
                    <a:pt x="16" y="22"/>
                  </a:lnTo>
                  <a:lnTo>
                    <a:pt x="16" y="22"/>
                  </a:lnTo>
                  <a:lnTo>
                    <a:pt x="16" y="22"/>
                  </a:lnTo>
                  <a:lnTo>
                    <a:pt x="14" y="24"/>
                  </a:lnTo>
                  <a:lnTo>
                    <a:pt x="14" y="24"/>
                  </a:lnTo>
                  <a:lnTo>
                    <a:pt x="10" y="22"/>
                  </a:lnTo>
                  <a:lnTo>
                    <a:pt x="6" y="18"/>
                  </a:lnTo>
                  <a:lnTo>
                    <a:pt x="2" y="14"/>
                  </a:lnTo>
                  <a:lnTo>
                    <a:pt x="0" y="10"/>
                  </a:lnTo>
                  <a:lnTo>
                    <a:pt x="0" y="10"/>
                  </a:lnTo>
                  <a:lnTo>
                    <a:pt x="2" y="6"/>
                  </a:lnTo>
                  <a:lnTo>
                    <a:pt x="2" y="6"/>
                  </a:lnTo>
                  <a:lnTo>
                    <a:pt x="10" y="0"/>
                  </a:lnTo>
                  <a:lnTo>
                    <a:pt x="1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0" name="Freeform 232"/>
            <p:cNvSpPr>
              <a:spLocks/>
            </p:cNvSpPr>
            <p:nvPr/>
          </p:nvSpPr>
          <p:spPr bwMode="auto">
            <a:xfrm>
              <a:off x="3138277" y="2400300"/>
              <a:ext cx="28733" cy="44450"/>
            </a:xfrm>
            <a:custGeom>
              <a:avLst/>
              <a:gdLst>
                <a:gd name="T0" fmla="*/ 14 w 18"/>
                <a:gd name="T1" fmla="*/ 0 h 28"/>
                <a:gd name="T2" fmla="*/ 14 w 18"/>
                <a:gd name="T3" fmla="*/ 0 h 28"/>
                <a:gd name="T4" fmla="*/ 0 w 18"/>
                <a:gd name="T5" fmla="*/ 26 h 28"/>
                <a:gd name="T6" fmla="*/ 0 w 18"/>
                <a:gd name="T7" fmla="*/ 26 h 28"/>
                <a:gd name="T8" fmla="*/ 10 w 18"/>
                <a:gd name="T9" fmla="*/ 28 h 28"/>
                <a:gd name="T10" fmla="*/ 10 w 18"/>
                <a:gd name="T11" fmla="*/ 28 h 28"/>
                <a:gd name="T12" fmla="*/ 14 w 18"/>
                <a:gd name="T13" fmla="*/ 26 h 28"/>
                <a:gd name="T14" fmla="*/ 14 w 18"/>
                <a:gd name="T15" fmla="*/ 26 h 28"/>
                <a:gd name="T16" fmla="*/ 16 w 18"/>
                <a:gd name="T17" fmla="*/ 26 h 28"/>
                <a:gd name="T18" fmla="*/ 16 w 18"/>
                <a:gd name="T19" fmla="*/ 26 h 28"/>
                <a:gd name="T20" fmla="*/ 18 w 18"/>
                <a:gd name="T21" fmla="*/ 24 h 28"/>
                <a:gd name="T22" fmla="*/ 18 w 18"/>
                <a:gd name="T23" fmla="*/ 24 h 28"/>
                <a:gd name="T24" fmla="*/ 16 w 18"/>
                <a:gd name="T25" fmla="*/ 8 h 28"/>
                <a:gd name="T26" fmla="*/ 16 w 18"/>
                <a:gd name="T27" fmla="*/ 8 h 28"/>
                <a:gd name="T28" fmla="*/ 14 w 18"/>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4" y="0"/>
                  </a:moveTo>
                  <a:lnTo>
                    <a:pt x="14" y="0"/>
                  </a:lnTo>
                  <a:lnTo>
                    <a:pt x="0" y="26"/>
                  </a:lnTo>
                  <a:lnTo>
                    <a:pt x="0" y="26"/>
                  </a:lnTo>
                  <a:lnTo>
                    <a:pt x="10" y="28"/>
                  </a:lnTo>
                  <a:lnTo>
                    <a:pt x="10" y="28"/>
                  </a:lnTo>
                  <a:lnTo>
                    <a:pt x="14" y="26"/>
                  </a:lnTo>
                  <a:lnTo>
                    <a:pt x="14" y="26"/>
                  </a:lnTo>
                  <a:lnTo>
                    <a:pt x="16" y="26"/>
                  </a:lnTo>
                  <a:lnTo>
                    <a:pt x="16" y="26"/>
                  </a:lnTo>
                  <a:lnTo>
                    <a:pt x="18" y="24"/>
                  </a:lnTo>
                  <a:lnTo>
                    <a:pt x="18" y="24"/>
                  </a:lnTo>
                  <a:lnTo>
                    <a:pt x="16" y="8"/>
                  </a:lnTo>
                  <a:lnTo>
                    <a:pt x="16" y="8"/>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1" name="Freeform 233"/>
            <p:cNvSpPr>
              <a:spLocks/>
            </p:cNvSpPr>
            <p:nvPr/>
          </p:nvSpPr>
          <p:spPr bwMode="auto">
            <a:xfrm>
              <a:off x="3138277" y="2400300"/>
              <a:ext cx="28733" cy="44450"/>
            </a:xfrm>
            <a:custGeom>
              <a:avLst/>
              <a:gdLst>
                <a:gd name="T0" fmla="*/ 14 w 18"/>
                <a:gd name="T1" fmla="*/ 0 h 28"/>
                <a:gd name="T2" fmla="*/ 14 w 18"/>
                <a:gd name="T3" fmla="*/ 0 h 28"/>
                <a:gd name="T4" fmla="*/ 0 w 18"/>
                <a:gd name="T5" fmla="*/ 26 h 28"/>
                <a:gd name="T6" fmla="*/ 0 w 18"/>
                <a:gd name="T7" fmla="*/ 26 h 28"/>
                <a:gd name="T8" fmla="*/ 10 w 18"/>
                <a:gd name="T9" fmla="*/ 28 h 28"/>
                <a:gd name="T10" fmla="*/ 10 w 18"/>
                <a:gd name="T11" fmla="*/ 28 h 28"/>
                <a:gd name="T12" fmla="*/ 14 w 18"/>
                <a:gd name="T13" fmla="*/ 26 h 28"/>
                <a:gd name="T14" fmla="*/ 14 w 18"/>
                <a:gd name="T15" fmla="*/ 26 h 28"/>
                <a:gd name="T16" fmla="*/ 16 w 18"/>
                <a:gd name="T17" fmla="*/ 26 h 28"/>
                <a:gd name="T18" fmla="*/ 16 w 18"/>
                <a:gd name="T19" fmla="*/ 26 h 28"/>
                <a:gd name="T20" fmla="*/ 18 w 18"/>
                <a:gd name="T21" fmla="*/ 24 h 28"/>
                <a:gd name="T22" fmla="*/ 18 w 18"/>
                <a:gd name="T23" fmla="*/ 24 h 28"/>
                <a:gd name="T24" fmla="*/ 16 w 18"/>
                <a:gd name="T25" fmla="*/ 8 h 28"/>
                <a:gd name="T26" fmla="*/ 16 w 18"/>
                <a:gd name="T27" fmla="*/ 8 h 28"/>
                <a:gd name="T28" fmla="*/ 14 w 18"/>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4" y="0"/>
                  </a:moveTo>
                  <a:lnTo>
                    <a:pt x="14" y="0"/>
                  </a:lnTo>
                  <a:lnTo>
                    <a:pt x="0" y="26"/>
                  </a:lnTo>
                  <a:lnTo>
                    <a:pt x="0" y="26"/>
                  </a:lnTo>
                  <a:lnTo>
                    <a:pt x="10" y="28"/>
                  </a:lnTo>
                  <a:lnTo>
                    <a:pt x="10" y="28"/>
                  </a:lnTo>
                  <a:lnTo>
                    <a:pt x="14" y="26"/>
                  </a:lnTo>
                  <a:lnTo>
                    <a:pt x="14" y="26"/>
                  </a:lnTo>
                  <a:lnTo>
                    <a:pt x="16" y="26"/>
                  </a:lnTo>
                  <a:lnTo>
                    <a:pt x="16" y="26"/>
                  </a:lnTo>
                  <a:lnTo>
                    <a:pt x="18" y="24"/>
                  </a:lnTo>
                  <a:lnTo>
                    <a:pt x="18" y="24"/>
                  </a:lnTo>
                  <a:lnTo>
                    <a:pt x="16" y="8"/>
                  </a:lnTo>
                  <a:lnTo>
                    <a:pt x="16"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2" name="Freeform 234"/>
            <p:cNvSpPr>
              <a:spLocks/>
            </p:cNvSpPr>
            <p:nvPr/>
          </p:nvSpPr>
          <p:spPr bwMode="auto">
            <a:xfrm>
              <a:off x="3138277" y="2400300"/>
              <a:ext cx="28733" cy="41275"/>
            </a:xfrm>
            <a:custGeom>
              <a:avLst/>
              <a:gdLst>
                <a:gd name="T0" fmla="*/ 14 w 18"/>
                <a:gd name="T1" fmla="*/ 0 h 26"/>
                <a:gd name="T2" fmla="*/ 14 w 18"/>
                <a:gd name="T3" fmla="*/ 0 h 26"/>
                <a:gd name="T4" fmla="*/ 0 w 18"/>
                <a:gd name="T5" fmla="*/ 26 h 26"/>
                <a:gd name="T6" fmla="*/ 0 w 18"/>
                <a:gd name="T7" fmla="*/ 26 h 26"/>
                <a:gd name="T8" fmla="*/ 0 w 18"/>
                <a:gd name="T9" fmla="*/ 26 h 26"/>
                <a:gd name="T10" fmla="*/ 0 w 18"/>
                <a:gd name="T11" fmla="*/ 26 h 26"/>
                <a:gd name="T12" fmla="*/ 14 w 18"/>
                <a:gd name="T13" fmla="*/ 0 h 26"/>
                <a:gd name="T14" fmla="*/ 14 w 18"/>
                <a:gd name="T15" fmla="*/ 0 h 26"/>
                <a:gd name="T16" fmla="*/ 16 w 18"/>
                <a:gd name="T17" fmla="*/ 8 h 26"/>
                <a:gd name="T18" fmla="*/ 16 w 18"/>
                <a:gd name="T19" fmla="*/ 8 h 26"/>
                <a:gd name="T20" fmla="*/ 18 w 18"/>
                <a:gd name="T21" fmla="*/ 24 h 26"/>
                <a:gd name="T22" fmla="*/ 18 w 18"/>
                <a:gd name="T23" fmla="*/ 24 h 26"/>
                <a:gd name="T24" fmla="*/ 16 w 18"/>
                <a:gd name="T25" fmla="*/ 26 h 26"/>
                <a:gd name="T26" fmla="*/ 16 w 18"/>
                <a:gd name="T27" fmla="*/ 26 h 26"/>
                <a:gd name="T28" fmla="*/ 14 w 18"/>
                <a:gd name="T29" fmla="*/ 26 h 26"/>
                <a:gd name="T30" fmla="*/ 14 w 18"/>
                <a:gd name="T31" fmla="*/ 26 h 26"/>
                <a:gd name="T32" fmla="*/ 16 w 18"/>
                <a:gd name="T33" fmla="*/ 26 h 26"/>
                <a:gd name="T34" fmla="*/ 16 w 18"/>
                <a:gd name="T35" fmla="*/ 26 h 26"/>
                <a:gd name="T36" fmla="*/ 18 w 18"/>
                <a:gd name="T37" fmla="*/ 24 h 26"/>
                <a:gd name="T38" fmla="*/ 18 w 18"/>
                <a:gd name="T39" fmla="*/ 24 h 26"/>
                <a:gd name="T40" fmla="*/ 16 w 18"/>
                <a:gd name="T41" fmla="*/ 8 h 26"/>
                <a:gd name="T42" fmla="*/ 16 w 18"/>
                <a:gd name="T43" fmla="*/ 8 h 26"/>
                <a:gd name="T44" fmla="*/ 14 w 18"/>
                <a:gd name="T4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6">
                  <a:moveTo>
                    <a:pt x="14" y="0"/>
                  </a:moveTo>
                  <a:lnTo>
                    <a:pt x="14" y="0"/>
                  </a:lnTo>
                  <a:lnTo>
                    <a:pt x="0" y="26"/>
                  </a:lnTo>
                  <a:lnTo>
                    <a:pt x="0" y="26"/>
                  </a:lnTo>
                  <a:lnTo>
                    <a:pt x="0" y="26"/>
                  </a:lnTo>
                  <a:lnTo>
                    <a:pt x="0" y="26"/>
                  </a:lnTo>
                  <a:lnTo>
                    <a:pt x="14" y="0"/>
                  </a:lnTo>
                  <a:lnTo>
                    <a:pt x="14" y="0"/>
                  </a:lnTo>
                  <a:lnTo>
                    <a:pt x="16" y="8"/>
                  </a:lnTo>
                  <a:lnTo>
                    <a:pt x="16" y="8"/>
                  </a:lnTo>
                  <a:lnTo>
                    <a:pt x="18" y="24"/>
                  </a:lnTo>
                  <a:lnTo>
                    <a:pt x="18" y="24"/>
                  </a:lnTo>
                  <a:lnTo>
                    <a:pt x="16" y="26"/>
                  </a:lnTo>
                  <a:lnTo>
                    <a:pt x="16" y="26"/>
                  </a:lnTo>
                  <a:lnTo>
                    <a:pt x="14" y="26"/>
                  </a:lnTo>
                  <a:lnTo>
                    <a:pt x="14" y="26"/>
                  </a:lnTo>
                  <a:lnTo>
                    <a:pt x="16" y="26"/>
                  </a:lnTo>
                  <a:lnTo>
                    <a:pt x="16" y="26"/>
                  </a:lnTo>
                  <a:lnTo>
                    <a:pt x="18" y="24"/>
                  </a:lnTo>
                  <a:lnTo>
                    <a:pt x="18" y="24"/>
                  </a:lnTo>
                  <a:lnTo>
                    <a:pt x="16" y="8"/>
                  </a:lnTo>
                  <a:lnTo>
                    <a:pt x="16" y="8"/>
                  </a:lnTo>
                  <a:lnTo>
                    <a:pt x="1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3" name="Freeform 235"/>
            <p:cNvSpPr>
              <a:spLocks/>
            </p:cNvSpPr>
            <p:nvPr/>
          </p:nvSpPr>
          <p:spPr bwMode="auto">
            <a:xfrm>
              <a:off x="3138277" y="2400300"/>
              <a:ext cx="28733" cy="41275"/>
            </a:xfrm>
            <a:custGeom>
              <a:avLst/>
              <a:gdLst>
                <a:gd name="T0" fmla="*/ 14 w 18"/>
                <a:gd name="T1" fmla="*/ 0 h 26"/>
                <a:gd name="T2" fmla="*/ 14 w 18"/>
                <a:gd name="T3" fmla="*/ 0 h 26"/>
                <a:gd name="T4" fmla="*/ 0 w 18"/>
                <a:gd name="T5" fmla="*/ 26 h 26"/>
                <a:gd name="T6" fmla="*/ 0 w 18"/>
                <a:gd name="T7" fmla="*/ 26 h 26"/>
                <a:gd name="T8" fmla="*/ 0 w 18"/>
                <a:gd name="T9" fmla="*/ 26 h 26"/>
                <a:gd name="T10" fmla="*/ 0 w 18"/>
                <a:gd name="T11" fmla="*/ 26 h 26"/>
                <a:gd name="T12" fmla="*/ 14 w 18"/>
                <a:gd name="T13" fmla="*/ 0 h 26"/>
                <a:gd name="T14" fmla="*/ 14 w 18"/>
                <a:gd name="T15" fmla="*/ 0 h 26"/>
                <a:gd name="T16" fmla="*/ 16 w 18"/>
                <a:gd name="T17" fmla="*/ 8 h 26"/>
                <a:gd name="T18" fmla="*/ 16 w 18"/>
                <a:gd name="T19" fmla="*/ 8 h 26"/>
                <a:gd name="T20" fmla="*/ 18 w 18"/>
                <a:gd name="T21" fmla="*/ 24 h 26"/>
                <a:gd name="T22" fmla="*/ 18 w 18"/>
                <a:gd name="T23" fmla="*/ 24 h 26"/>
                <a:gd name="T24" fmla="*/ 16 w 18"/>
                <a:gd name="T25" fmla="*/ 26 h 26"/>
                <a:gd name="T26" fmla="*/ 16 w 18"/>
                <a:gd name="T27" fmla="*/ 26 h 26"/>
                <a:gd name="T28" fmla="*/ 14 w 18"/>
                <a:gd name="T29" fmla="*/ 26 h 26"/>
                <a:gd name="T30" fmla="*/ 14 w 18"/>
                <a:gd name="T31" fmla="*/ 26 h 26"/>
                <a:gd name="T32" fmla="*/ 16 w 18"/>
                <a:gd name="T33" fmla="*/ 26 h 26"/>
                <a:gd name="T34" fmla="*/ 16 w 18"/>
                <a:gd name="T35" fmla="*/ 26 h 26"/>
                <a:gd name="T36" fmla="*/ 18 w 18"/>
                <a:gd name="T37" fmla="*/ 24 h 26"/>
                <a:gd name="T38" fmla="*/ 18 w 18"/>
                <a:gd name="T39" fmla="*/ 24 h 26"/>
                <a:gd name="T40" fmla="*/ 16 w 18"/>
                <a:gd name="T41" fmla="*/ 8 h 26"/>
                <a:gd name="T42" fmla="*/ 16 w 18"/>
                <a:gd name="T43" fmla="*/ 8 h 26"/>
                <a:gd name="T44" fmla="*/ 14 w 18"/>
                <a:gd name="T4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6">
                  <a:moveTo>
                    <a:pt x="14" y="0"/>
                  </a:moveTo>
                  <a:lnTo>
                    <a:pt x="14" y="0"/>
                  </a:lnTo>
                  <a:lnTo>
                    <a:pt x="0" y="26"/>
                  </a:lnTo>
                  <a:lnTo>
                    <a:pt x="0" y="26"/>
                  </a:lnTo>
                  <a:lnTo>
                    <a:pt x="0" y="26"/>
                  </a:lnTo>
                  <a:lnTo>
                    <a:pt x="0" y="26"/>
                  </a:lnTo>
                  <a:lnTo>
                    <a:pt x="14" y="0"/>
                  </a:lnTo>
                  <a:lnTo>
                    <a:pt x="14" y="0"/>
                  </a:lnTo>
                  <a:lnTo>
                    <a:pt x="16" y="8"/>
                  </a:lnTo>
                  <a:lnTo>
                    <a:pt x="16" y="8"/>
                  </a:lnTo>
                  <a:lnTo>
                    <a:pt x="18" y="24"/>
                  </a:lnTo>
                  <a:lnTo>
                    <a:pt x="18" y="24"/>
                  </a:lnTo>
                  <a:lnTo>
                    <a:pt x="16" y="26"/>
                  </a:lnTo>
                  <a:lnTo>
                    <a:pt x="16" y="26"/>
                  </a:lnTo>
                  <a:lnTo>
                    <a:pt x="14" y="26"/>
                  </a:lnTo>
                  <a:lnTo>
                    <a:pt x="14" y="26"/>
                  </a:lnTo>
                  <a:lnTo>
                    <a:pt x="16" y="26"/>
                  </a:lnTo>
                  <a:lnTo>
                    <a:pt x="16" y="26"/>
                  </a:lnTo>
                  <a:lnTo>
                    <a:pt x="18" y="24"/>
                  </a:lnTo>
                  <a:lnTo>
                    <a:pt x="18" y="24"/>
                  </a:lnTo>
                  <a:lnTo>
                    <a:pt x="16" y="8"/>
                  </a:lnTo>
                  <a:lnTo>
                    <a:pt x="16"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4" name="Freeform 236"/>
            <p:cNvSpPr>
              <a:spLocks/>
            </p:cNvSpPr>
            <p:nvPr/>
          </p:nvSpPr>
          <p:spPr bwMode="auto">
            <a:xfrm>
              <a:off x="2978650" y="2314575"/>
              <a:ext cx="19155" cy="31750"/>
            </a:xfrm>
            <a:custGeom>
              <a:avLst/>
              <a:gdLst>
                <a:gd name="T0" fmla="*/ 6 w 12"/>
                <a:gd name="T1" fmla="*/ 0 h 20"/>
                <a:gd name="T2" fmla="*/ 6 w 12"/>
                <a:gd name="T3" fmla="*/ 0 h 20"/>
                <a:gd name="T4" fmla="*/ 6 w 12"/>
                <a:gd name="T5" fmla="*/ 0 h 20"/>
                <a:gd name="T6" fmla="*/ 6 w 12"/>
                <a:gd name="T7" fmla="*/ 0 h 20"/>
                <a:gd name="T8" fmla="*/ 0 w 12"/>
                <a:gd name="T9" fmla="*/ 6 h 20"/>
                <a:gd name="T10" fmla="*/ 0 w 12"/>
                <a:gd name="T11" fmla="*/ 6 h 20"/>
                <a:gd name="T12" fmla="*/ 0 w 12"/>
                <a:gd name="T13" fmla="*/ 12 h 20"/>
                <a:gd name="T14" fmla="*/ 4 w 12"/>
                <a:gd name="T15" fmla="*/ 20 h 20"/>
                <a:gd name="T16" fmla="*/ 4 w 12"/>
                <a:gd name="T17" fmla="*/ 20 h 20"/>
                <a:gd name="T18" fmla="*/ 4 w 12"/>
                <a:gd name="T19" fmla="*/ 20 h 20"/>
                <a:gd name="T20" fmla="*/ 4 w 12"/>
                <a:gd name="T21" fmla="*/ 20 h 20"/>
                <a:gd name="T22" fmla="*/ 6 w 12"/>
                <a:gd name="T23" fmla="*/ 20 h 20"/>
                <a:gd name="T24" fmla="*/ 6 w 12"/>
                <a:gd name="T25" fmla="*/ 20 h 20"/>
                <a:gd name="T26" fmla="*/ 10 w 12"/>
                <a:gd name="T27" fmla="*/ 18 h 20"/>
                <a:gd name="T28" fmla="*/ 10 w 12"/>
                <a:gd name="T29" fmla="*/ 18 h 20"/>
                <a:gd name="T30" fmla="*/ 12 w 12"/>
                <a:gd name="T31" fmla="*/ 14 h 20"/>
                <a:gd name="T32" fmla="*/ 12 w 12"/>
                <a:gd name="T33" fmla="*/ 14 h 20"/>
                <a:gd name="T34" fmla="*/ 10 w 12"/>
                <a:gd name="T35" fmla="*/ 16 h 20"/>
                <a:gd name="T36" fmla="*/ 10 w 12"/>
                <a:gd name="T37" fmla="*/ 16 h 20"/>
                <a:gd name="T38" fmla="*/ 8 w 12"/>
                <a:gd name="T39" fmla="*/ 16 h 20"/>
                <a:gd name="T40" fmla="*/ 8 w 12"/>
                <a:gd name="T41" fmla="*/ 16 h 20"/>
                <a:gd name="T42" fmla="*/ 4 w 12"/>
                <a:gd name="T43" fmla="*/ 16 h 20"/>
                <a:gd name="T44" fmla="*/ 4 w 12"/>
                <a:gd name="T45" fmla="*/ 16 h 20"/>
                <a:gd name="T46" fmla="*/ 4 w 12"/>
                <a:gd name="T47" fmla="*/ 16 h 20"/>
                <a:gd name="T48" fmla="*/ 4 w 12"/>
                <a:gd name="T49" fmla="*/ 16 h 20"/>
                <a:gd name="T50" fmla="*/ 2 w 12"/>
                <a:gd name="T51" fmla="*/ 12 h 20"/>
                <a:gd name="T52" fmla="*/ 2 w 12"/>
                <a:gd name="T53" fmla="*/ 12 h 20"/>
                <a:gd name="T54" fmla="*/ 6 w 12"/>
                <a:gd name="T55" fmla="*/ 0 h 20"/>
                <a:gd name="T56" fmla="*/ 6 w 12"/>
                <a:gd name="T57" fmla="*/ 0 h 20"/>
                <a:gd name="T58" fmla="*/ 6 w 12"/>
                <a:gd name="T5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0">
                  <a:moveTo>
                    <a:pt x="6" y="0"/>
                  </a:moveTo>
                  <a:lnTo>
                    <a:pt x="6" y="0"/>
                  </a:lnTo>
                  <a:lnTo>
                    <a:pt x="6" y="0"/>
                  </a:lnTo>
                  <a:lnTo>
                    <a:pt x="6" y="0"/>
                  </a:lnTo>
                  <a:lnTo>
                    <a:pt x="0" y="6"/>
                  </a:lnTo>
                  <a:lnTo>
                    <a:pt x="0" y="6"/>
                  </a:lnTo>
                  <a:lnTo>
                    <a:pt x="0" y="12"/>
                  </a:lnTo>
                  <a:lnTo>
                    <a:pt x="4" y="20"/>
                  </a:lnTo>
                  <a:lnTo>
                    <a:pt x="4" y="20"/>
                  </a:lnTo>
                  <a:lnTo>
                    <a:pt x="4" y="20"/>
                  </a:lnTo>
                  <a:lnTo>
                    <a:pt x="4" y="20"/>
                  </a:lnTo>
                  <a:lnTo>
                    <a:pt x="6" y="20"/>
                  </a:lnTo>
                  <a:lnTo>
                    <a:pt x="6" y="20"/>
                  </a:lnTo>
                  <a:lnTo>
                    <a:pt x="10" y="18"/>
                  </a:lnTo>
                  <a:lnTo>
                    <a:pt x="10" y="18"/>
                  </a:lnTo>
                  <a:lnTo>
                    <a:pt x="12" y="14"/>
                  </a:lnTo>
                  <a:lnTo>
                    <a:pt x="12" y="14"/>
                  </a:lnTo>
                  <a:lnTo>
                    <a:pt x="10" y="16"/>
                  </a:lnTo>
                  <a:lnTo>
                    <a:pt x="10" y="16"/>
                  </a:lnTo>
                  <a:lnTo>
                    <a:pt x="8" y="16"/>
                  </a:lnTo>
                  <a:lnTo>
                    <a:pt x="8" y="16"/>
                  </a:lnTo>
                  <a:lnTo>
                    <a:pt x="4" y="16"/>
                  </a:lnTo>
                  <a:lnTo>
                    <a:pt x="4" y="16"/>
                  </a:lnTo>
                  <a:lnTo>
                    <a:pt x="4" y="16"/>
                  </a:lnTo>
                  <a:lnTo>
                    <a:pt x="4" y="16"/>
                  </a:lnTo>
                  <a:lnTo>
                    <a:pt x="2" y="12"/>
                  </a:lnTo>
                  <a:lnTo>
                    <a:pt x="2" y="12"/>
                  </a:lnTo>
                  <a:lnTo>
                    <a:pt x="6" y="0"/>
                  </a:lnTo>
                  <a:lnTo>
                    <a:pt x="6" y="0"/>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5" name="Freeform 237"/>
            <p:cNvSpPr>
              <a:spLocks/>
            </p:cNvSpPr>
            <p:nvPr/>
          </p:nvSpPr>
          <p:spPr bwMode="auto">
            <a:xfrm>
              <a:off x="2978650" y="2314575"/>
              <a:ext cx="19155" cy="31750"/>
            </a:xfrm>
            <a:custGeom>
              <a:avLst/>
              <a:gdLst>
                <a:gd name="T0" fmla="*/ 6 w 12"/>
                <a:gd name="T1" fmla="*/ 0 h 20"/>
                <a:gd name="T2" fmla="*/ 6 w 12"/>
                <a:gd name="T3" fmla="*/ 0 h 20"/>
                <a:gd name="T4" fmla="*/ 6 w 12"/>
                <a:gd name="T5" fmla="*/ 0 h 20"/>
                <a:gd name="T6" fmla="*/ 6 w 12"/>
                <a:gd name="T7" fmla="*/ 0 h 20"/>
                <a:gd name="T8" fmla="*/ 0 w 12"/>
                <a:gd name="T9" fmla="*/ 6 h 20"/>
                <a:gd name="T10" fmla="*/ 0 w 12"/>
                <a:gd name="T11" fmla="*/ 6 h 20"/>
                <a:gd name="T12" fmla="*/ 0 w 12"/>
                <a:gd name="T13" fmla="*/ 12 h 20"/>
                <a:gd name="T14" fmla="*/ 4 w 12"/>
                <a:gd name="T15" fmla="*/ 20 h 20"/>
                <a:gd name="T16" fmla="*/ 4 w 12"/>
                <a:gd name="T17" fmla="*/ 20 h 20"/>
                <a:gd name="T18" fmla="*/ 4 w 12"/>
                <a:gd name="T19" fmla="*/ 20 h 20"/>
                <a:gd name="T20" fmla="*/ 4 w 12"/>
                <a:gd name="T21" fmla="*/ 20 h 20"/>
                <a:gd name="T22" fmla="*/ 6 w 12"/>
                <a:gd name="T23" fmla="*/ 20 h 20"/>
                <a:gd name="T24" fmla="*/ 6 w 12"/>
                <a:gd name="T25" fmla="*/ 20 h 20"/>
                <a:gd name="T26" fmla="*/ 10 w 12"/>
                <a:gd name="T27" fmla="*/ 18 h 20"/>
                <a:gd name="T28" fmla="*/ 10 w 12"/>
                <a:gd name="T29" fmla="*/ 18 h 20"/>
                <a:gd name="T30" fmla="*/ 12 w 12"/>
                <a:gd name="T31" fmla="*/ 14 h 20"/>
                <a:gd name="T32" fmla="*/ 12 w 12"/>
                <a:gd name="T33" fmla="*/ 14 h 20"/>
                <a:gd name="T34" fmla="*/ 10 w 12"/>
                <a:gd name="T35" fmla="*/ 16 h 20"/>
                <a:gd name="T36" fmla="*/ 10 w 12"/>
                <a:gd name="T37" fmla="*/ 16 h 20"/>
                <a:gd name="T38" fmla="*/ 8 w 12"/>
                <a:gd name="T39" fmla="*/ 16 h 20"/>
                <a:gd name="T40" fmla="*/ 8 w 12"/>
                <a:gd name="T41" fmla="*/ 16 h 20"/>
                <a:gd name="T42" fmla="*/ 4 w 12"/>
                <a:gd name="T43" fmla="*/ 16 h 20"/>
                <a:gd name="T44" fmla="*/ 4 w 12"/>
                <a:gd name="T45" fmla="*/ 16 h 20"/>
                <a:gd name="T46" fmla="*/ 4 w 12"/>
                <a:gd name="T47" fmla="*/ 16 h 20"/>
                <a:gd name="T48" fmla="*/ 4 w 12"/>
                <a:gd name="T49" fmla="*/ 16 h 20"/>
                <a:gd name="T50" fmla="*/ 2 w 12"/>
                <a:gd name="T51" fmla="*/ 12 h 20"/>
                <a:gd name="T52" fmla="*/ 2 w 12"/>
                <a:gd name="T53" fmla="*/ 12 h 20"/>
                <a:gd name="T54" fmla="*/ 6 w 12"/>
                <a:gd name="T55" fmla="*/ 0 h 20"/>
                <a:gd name="T56" fmla="*/ 6 w 12"/>
                <a:gd name="T57" fmla="*/ 0 h 20"/>
                <a:gd name="T58" fmla="*/ 6 w 12"/>
                <a:gd name="T5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0">
                  <a:moveTo>
                    <a:pt x="6" y="0"/>
                  </a:moveTo>
                  <a:lnTo>
                    <a:pt x="6" y="0"/>
                  </a:lnTo>
                  <a:lnTo>
                    <a:pt x="6" y="0"/>
                  </a:lnTo>
                  <a:lnTo>
                    <a:pt x="6" y="0"/>
                  </a:lnTo>
                  <a:lnTo>
                    <a:pt x="0" y="6"/>
                  </a:lnTo>
                  <a:lnTo>
                    <a:pt x="0" y="6"/>
                  </a:lnTo>
                  <a:lnTo>
                    <a:pt x="0" y="12"/>
                  </a:lnTo>
                  <a:lnTo>
                    <a:pt x="4" y="20"/>
                  </a:lnTo>
                  <a:lnTo>
                    <a:pt x="4" y="20"/>
                  </a:lnTo>
                  <a:lnTo>
                    <a:pt x="4" y="20"/>
                  </a:lnTo>
                  <a:lnTo>
                    <a:pt x="4" y="20"/>
                  </a:lnTo>
                  <a:lnTo>
                    <a:pt x="6" y="20"/>
                  </a:lnTo>
                  <a:lnTo>
                    <a:pt x="6" y="20"/>
                  </a:lnTo>
                  <a:lnTo>
                    <a:pt x="10" y="18"/>
                  </a:lnTo>
                  <a:lnTo>
                    <a:pt x="10" y="18"/>
                  </a:lnTo>
                  <a:lnTo>
                    <a:pt x="12" y="14"/>
                  </a:lnTo>
                  <a:lnTo>
                    <a:pt x="12" y="14"/>
                  </a:lnTo>
                  <a:lnTo>
                    <a:pt x="10" y="16"/>
                  </a:lnTo>
                  <a:lnTo>
                    <a:pt x="10" y="16"/>
                  </a:lnTo>
                  <a:lnTo>
                    <a:pt x="8" y="16"/>
                  </a:lnTo>
                  <a:lnTo>
                    <a:pt x="8" y="16"/>
                  </a:lnTo>
                  <a:lnTo>
                    <a:pt x="4" y="16"/>
                  </a:lnTo>
                  <a:lnTo>
                    <a:pt x="4" y="16"/>
                  </a:lnTo>
                  <a:lnTo>
                    <a:pt x="4" y="16"/>
                  </a:lnTo>
                  <a:lnTo>
                    <a:pt x="4" y="16"/>
                  </a:lnTo>
                  <a:lnTo>
                    <a:pt x="2" y="12"/>
                  </a:lnTo>
                  <a:lnTo>
                    <a:pt x="2" y="12"/>
                  </a:lnTo>
                  <a:lnTo>
                    <a:pt x="6" y="0"/>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6" name="Freeform 238"/>
            <p:cNvSpPr>
              <a:spLocks noEditPoints="1"/>
            </p:cNvSpPr>
            <p:nvPr/>
          </p:nvSpPr>
          <p:spPr bwMode="auto">
            <a:xfrm>
              <a:off x="2981842" y="2314575"/>
              <a:ext cx="15963" cy="31750"/>
            </a:xfrm>
            <a:custGeom>
              <a:avLst/>
              <a:gdLst>
                <a:gd name="T0" fmla="*/ 8 w 10"/>
                <a:gd name="T1" fmla="*/ 18 h 20"/>
                <a:gd name="T2" fmla="*/ 8 w 10"/>
                <a:gd name="T3" fmla="*/ 18 h 20"/>
                <a:gd name="T4" fmla="*/ 4 w 10"/>
                <a:gd name="T5" fmla="*/ 20 h 20"/>
                <a:gd name="T6" fmla="*/ 4 w 10"/>
                <a:gd name="T7" fmla="*/ 20 h 20"/>
                <a:gd name="T8" fmla="*/ 2 w 10"/>
                <a:gd name="T9" fmla="*/ 20 h 20"/>
                <a:gd name="T10" fmla="*/ 2 w 10"/>
                <a:gd name="T11" fmla="*/ 20 h 20"/>
                <a:gd name="T12" fmla="*/ 2 w 10"/>
                <a:gd name="T13" fmla="*/ 20 h 20"/>
                <a:gd name="T14" fmla="*/ 2 w 10"/>
                <a:gd name="T15" fmla="*/ 20 h 20"/>
                <a:gd name="T16" fmla="*/ 2 w 10"/>
                <a:gd name="T17" fmla="*/ 20 h 20"/>
                <a:gd name="T18" fmla="*/ 2 w 10"/>
                <a:gd name="T19" fmla="*/ 20 h 20"/>
                <a:gd name="T20" fmla="*/ 4 w 10"/>
                <a:gd name="T21" fmla="*/ 20 h 20"/>
                <a:gd name="T22" fmla="*/ 4 w 10"/>
                <a:gd name="T23" fmla="*/ 20 h 20"/>
                <a:gd name="T24" fmla="*/ 8 w 10"/>
                <a:gd name="T25" fmla="*/ 18 h 20"/>
                <a:gd name="T26" fmla="*/ 10 w 10"/>
                <a:gd name="T27" fmla="*/ 14 h 20"/>
                <a:gd name="T28" fmla="*/ 10 w 10"/>
                <a:gd name="T29" fmla="*/ 14 h 20"/>
                <a:gd name="T30" fmla="*/ 8 w 10"/>
                <a:gd name="T31" fmla="*/ 16 h 20"/>
                <a:gd name="T32" fmla="*/ 8 w 10"/>
                <a:gd name="T33" fmla="*/ 16 h 20"/>
                <a:gd name="T34" fmla="*/ 10 w 10"/>
                <a:gd name="T35" fmla="*/ 14 h 20"/>
                <a:gd name="T36" fmla="*/ 10 w 10"/>
                <a:gd name="T37" fmla="*/ 14 h 20"/>
                <a:gd name="T38" fmla="*/ 10 w 10"/>
                <a:gd name="T39" fmla="*/ 14 h 20"/>
                <a:gd name="T40" fmla="*/ 4 w 10"/>
                <a:gd name="T41" fmla="*/ 0 h 20"/>
                <a:gd name="T42" fmla="*/ 4 w 10"/>
                <a:gd name="T43" fmla="*/ 0 h 20"/>
                <a:gd name="T44" fmla="*/ 0 w 10"/>
                <a:gd name="T45" fmla="*/ 12 h 20"/>
                <a:gd name="T46" fmla="*/ 0 w 10"/>
                <a:gd name="T47" fmla="*/ 12 h 20"/>
                <a:gd name="T48" fmla="*/ 2 w 10"/>
                <a:gd name="T49" fmla="*/ 16 h 20"/>
                <a:gd name="T50" fmla="*/ 2 w 10"/>
                <a:gd name="T51" fmla="*/ 16 h 20"/>
                <a:gd name="T52" fmla="*/ 2 w 10"/>
                <a:gd name="T53" fmla="*/ 16 h 20"/>
                <a:gd name="T54" fmla="*/ 2 w 10"/>
                <a:gd name="T55" fmla="*/ 16 h 20"/>
                <a:gd name="T56" fmla="*/ 2 w 10"/>
                <a:gd name="T57" fmla="*/ 16 h 20"/>
                <a:gd name="T58" fmla="*/ 2 w 10"/>
                <a:gd name="T59" fmla="*/ 16 h 20"/>
                <a:gd name="T60" fmla="*/ 2 w 10"/>
                <a:gd name="T61" fmla="*/ 12 h 20"/>
                <a:gd name="T62" fmla="*/ 2 w 10"/>
                <a:gd name="T63" fmla="*/ 12 h 20"/>
                <a:gd name="T64" fmla="*/ 4 w 10"/>
                <a:gd name="T65" fmla="*/ 0 h 20"/>
                <a:gd name="T66" fmla="*/ 4 w 10"/>
                <a:gd name="T67" fmla="*/ 0 h 20"/>
                <a:gd name="T68" fmla="*/ 4 w 10"/>
                <a:gd name="T69" fmla="*/ 0 h 20"/>
                <a:gd name="T70" fmla="*/ 4 w 10"/>
                <a:gd name="T71" fmla="*/ 0 h 20"/>
                <a:gd name="T72" fmla="*/ 4 w 10"/>
                <a:gd name="T73" fmla="*/ 0 h 20"/>
                <a:gd name="T74" fmla="*/ 4 w 10"/>
                <a:gd name="T75" fmla="*/ 0 h 20"/>
                <a:gd name="T76" fmla="*/ 4 w 10"/>
                <a:gd name="T77" fmla="*/ 0 h 20"/>
                <a:gd name="T78" fmla="*/ 4 w 10"/>
                <a:gd name="T79" fmla="*/ 0 h 20"/>
                <a:gd name="T80" fmla="*/ 4 w 10"/>
                <a:gd name="T81" fmla="*/ 0 h 20"/>
                <a:gd name="T82" fmla="*/ 4 w 10"/>
                <a:gd name="T8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 h="20">
                  <a:moveTo>
                    <a:pt x="8" y="18"/>
                  </a:moveTo>
                  <a:lnTo>
                    <a:pt x="8" y="18"/>
                  </a:lnTo>
                  <a:lnTo>
                    <a:pt x="4" y="20"/>
                  </a:lnTo>
                  <a:lnTo>
                    <a:pt x="4" y="20"/>
                  </a:lnTo>
                  <a:lnTo>
                    <a:pt x="2" y="20"/>
                  </a:lnTo>
                  <a:lnTo>
                    <a:pt x="2" y="20"/>
                  </a:lnTo>
                  <a:lnTo>
                    <a:pt x="2" y="20"/>
                  </a:lnTo>
                  <a:lnTo>
                    <a:pt x="2" y="20"/>
                  </a:lnTo>
                  <a:lnTo>
                    <a:pt x="2" y="20"/>
                  </a:lnTo>
                  <a:lnTo>
                    <a:pt x="2" y="20"/>
                  </a:lnTo>
                  <a:lnTo>
                    <a:pt x="4" y="20"/>
                  </a:lnTo>
                  <a:lnTo>
                    <a:pt x="4" y="20"/>
                  </a:lnTo>
                  <a:lnTo>
                    <a:pt x="8" y="18"/>
                  </a:lnTo>
                  <a:close/>
                  <a:moveTo>
                    <a:pt x="10" y="14"/>
                  </a:moveTo>
                  <a:lnTo>
                    <a:pt x="10" y="14"/>
                  </a:lnTo>
                  <a:lnTo>
                    <a:pt x="8" y="16"/>
                  </a:lnTo>
                  <a:lnTo>
                    <a:pt x="8" y="16"/>
                  </a:lnTo>
                  <a:lnTo>
                    <a:pt x="10" y="14"/>
                  </a:lnTo>
                  <a:lnTo>
                    <a:pt x="10" y="14"/>
                  </a:lnTo>
                  <a:lnTo>
                    <a:pt x="10" y="14"/>
                  </a:lnTo>
                  <a:close/>
                  <a:moveTo>
                    <a:pt x="4" y="0"/>
                  </a:moveTo>
                  <a:lnTo>
                    <a:pt x="4" y="0"/>
                  </a:lnTo>
                  <a:lnTo>
                    <a:pt x="0" y="12"/>
                  </a:lnTo>
                  <a:lnTo>
                    <a:pt x="0" y="12"/>
                  </a:lnTo>
                  <a:lnTo>
                    <a:pt x="2" y="16"/>
                  </a:lnTo>
                  <a:lnTo>
                    <a:pt x="2" y="16"/>
                  </a:lnTo>
                  <a:lnTo>
                    <a:pt x="2" y="16"/>
                  </a:lnTo>
                  <a:lnTo>
                    <a:pt x="2" y="16"/>
                  </a:lnTo>
                  <a:lnTo>
                    <a:pt x="2" y="16"/>
                  </a:lnTo>
                  <a:lnTo>
                    <a:pt x="2" y="16"/>
                  </a:lnTo>
                  <a:lnTo>
                    <a:pt x="2" y="12"/>
                  </a:lnTo>
                  <a:lnTo>
                    <a:pt x="2" y="12"/>
                  </a:lnTo>
                  <a:lnTo>
                    <a:pt x="4" y="0"/>
                  </a:lnTo>
                  <a:close/>
                  <a:moveTo>
                    <a:pt x="4" y="0"/>
                  </a:moveTo>
                  <a:lnTo>
                    <a:pt x="4" y="0"/>
                  </a:lnTo>
                  <a:lnTo>
                    <a:pt x="4" y="0"/>
                  </a:lnTo>
                  <a:lnTo>
                    <a:pt x="4" y="0"/>
                  </a:lnTo>
                  <a:lnTo>
                    <a:pt x="4" y="0"/>
                  </a:lnTo>
                  <a:lnTo>
                    <a:pt x="4" y="0"/>
                  </a:lnTo>
                  <a:lnTo>
                    <a:pt x="4" y="0"/>
                  </a:lnTo>
                  <a:lnTo>
                    <a:pt x="4" y="0"/>
                  </a:lnTo>
                  <a:lnTo>
                    <a:pt x="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7" name="Freeform 239"/>
            <p:cNvSpPr>
              <a:spLocks/>
            </p:cNvSpPr>
            <p:nvPr/>
          </p:nvSpPr>
          <p:spPr bwMode="auto">
            <a:xfrm>
              <a:off x="2985035" y="2343150"/>
              <a:ext cx="9578" cy="3175"/>
            </a:xfrm>
            <a:custGeom>
              <a:avLst/>
              <a:gdLst>
                <a:gd name="T0" fmla="*/ 6 w 6"/>
                <a:gd name="T1" fmla="*/ 0 h 2"/>
                <a:gd name="T2" fmla="*/ 6 w 6"/>
                <a:gd name="T3" fmla="*/ 0 h 2"/>
                <a:gd name="T4" fmla="*/ 2 w 6"/>
                <a:gd name="T5" fmla="*/ 2 h 2"/>
                <a:gd name="T6" fmla="*/ 2 w 6"/>
                <a:gd name="T7" fmla="*/ 2 h 2"/>
                <a:gd name="T8" fmla="*/ 0 w 6"/>
                <a:gd name="T9" fmla="*/ 2 h 2"/>
                <a:gd name="T10" fmla="*/ 0 w 6"/>
                <a:gd name="T11" fmla="*/ 2 h 2"/>
                <a:gd name="T12" fmla="*/ 0 w 6"/>
                <a:gd name="T13" fmla="*/ 2 h 2"/>
                <a:gd name="T14" fmla="*/ 0 w 6"/>
                <a:gd name="T15" fmla="*/ 2 h 2"/>
                <a:gd name="T16" fmla="*/ 0 w 6"/>
                <a:gd name="T17" fmla="*/ 2 h 2"/>
                <a:gd name="T18" fmla="*/ 0 w 6"/>
                <a:gd name="T19" fmla="*/ 2 h 2"/>
                <a:gd name="T20" fmla="*/ 2 w 6"/>
                <a:gd name="T21" fmla="*/ 2 h 2"/>
                <a:gd name="T22" fmla="*/ 2 w 6"/>
                <a:gd name="T23" fmla="*/ 2 h 2"/>
                <a:gd name="T24" fmla="*/ 6 w 6"/>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
                  <a:moveTo>
                    <a:pt x="6" y="0"/>
                  </a:moveTo>
                  <a:lnTo>
                    <a:pt x="6" y="0"/>
                  </a:lnTo>
                  <a:lnTo>
                    <a:pt x="2" y="2"/>
                  </a:lnTo>
                  <a:lnTo>
                    <a:pt x="2" y="2"/>
                  </a:lnTo>
                  <a:lnTo>
                    <a:pt x="0" y="2"/>
                  </a:lnTo>
                  <a:lnTo>
                    <a:pt x="0" y="2"/>
                  </a:lnTo>
                  <a:lnTo>
                    <a:pt x="0" y="2"/>
                  </a:lnTo>
                  <a:lnTo>
                    <a:pt x="0" y="2"/>
                  </a:lnTo>
                  <a:lnTo>
                    <a:pt x="0" y="2"/>
                  </a:lnTo>
                  <a:lnTo>
                    <a:pt x="0" y="2"/>
                  </a:lnTo>
                  <a:lnTo>
                    <a:pt x="2" y="2"/>
                  </a:lnTo>
                  <a:lnTo>
                    <a:pt x="2"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8" name="Freeform 240"/>
            <p:cNvSpPr>
              <a:spLocks/>
            </p:cNvSpPr>
            <p:nvPr/>
          </p:nvSpPr>
          <p:spPr bwMode="auto">
            <a:xfrm>
              <a:off x="2994612" y="2336800"/>
              <a:ext cx="3193" cy="3175"/>
            </a:xfrm>
            <a:custGeom>
              <a:avLst/>
              <a:gdLst>
                <a:gd name="T0" fmla="*/ 2 w 2"/>
                <a:gd name="T1" fmla="*/ 0 h 2"/>
                <a:gd name="T2" fmla="*/ 2 w 2"/>
                <a:gd name="T3" fmla="*/ 0 h 2"/>
                <a:gd name="T4" fmla="*/ 0 w 2"/>
                <a:gd name="T5" fmla="*/ 2 h 2"/>
                <a:gd name="T6" fmla="*/ 0 w 2"/>
                <a:gd name="T7" fmla="*/ 2 h 2"/>
                <a:gd name="T8" fmla="*/ 2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2"/>
                  </a:lnTo>
                  <a:lnTo>
                    <a:pt x="0" y="2"/>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9" name="Freeform 241"/>
            <p:cNvSpPr>
              <a:spLocks/>
            </p:cNvSpPr>
            <p:nvPr/>
          </p:nvSpPr>
          <p:spPr bwMode="auto">
            <a:xfrm>
              <a:off x="2981842" y="2314575"/>
              <a:ext cx="6385" cy="25400"/>
            </a:xfrm>
            <a:custGeom>
              <a:avLst/>
              <a:gdLst>
                <a:gd name="T0" fmla="*/ 4 w 4"/>
                <a:gd name="T1" fmla="*/ 0 h 16"/>
                <a:gd name="T2" fmla="*/ 4 w 4"/>
                <a:gd name="T3" fmla="*/ 0 h 16"/>
                <a:gd name="T4" fmla="*/ 0 w 4"/>
                <a:gd name="T5" fmla="*/ 12 h 16"/>
                <a:gd name="T6" fmla="*/ 0 w 4"/>
                <a:gd name="T7" fmla="*/ 12 h 16"/>
                <a:gd name="T8" fmla="*/ 2 w 4"/>
                <a:gd name="T9" fmla="*/ 16 h 16"/>
                <a:gd name="T10" fmla="*/ 2 w 4"/>
                <a:gd name="T11" fmla="*/ 16 h 16"/>
                <a:gd name="T12" fmla="*/ 2 w 4"/>
                <a:gd name="T13" fmla="*/ 16 h 16"/>
                <a:gd name="T14" fmla="*/ 2 w 4"/>
                <a:gd name="T15" fmla="*/ 16 h 16"/>
                <a:gd name="T16" fmla="*/ 2 w 4"/>
                <a:gd name="T17" fmla="*/ 16 h 16"/>
                <a:gd name="T18" fmla="*/ 2 w 4"/>
                <a:gd name="T19" fmla="*/ 16 h 16"/>
                <a:gd name="T20" fmla="*/ 2 w 4"/>
                <a:gd name="T21" fmla="*/ 12 h 16"/>
                <a:gd name="T22" fmla="*/ 2 w 4"/>
                <a:gd name="T23" fmla="*/ 12 h 16"/>
                <a:gd name="T24" fmla="*/ 4 w 4"/>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6">
                  <a:moveTo>
                    <a:pt x="4" y="0"/>
                  </a:moveTo>
                  <a:lnTo>
                    <a:pt x="4" y="0"/>
                  </a:lnTo>
                  <a:lnTo>
                    <a:pt x="0" y="12"/>
                  </a:lnTo>
                  <a:lnTo>
                    <a:pt x="0" y="12"/>
                  </a:lnTo>
                  <a:lnTo>
                    <a:pt x="2" y="16"/>
                  </a:lnTo>
                  <a:lnTo>
                    <a:pt x="2" y="16"/>
                  </a:lnTo>
                  <a:lnTo>
                    <a:pt x="2" y="16"/>
                  </a:lnTo>
                  <a:lnTo>
                    <a:pt x="2" y="16"/>
                  </a:lnTo>
                  <a:lnTo>
                    <a:pt x="2" y="16"/>
                  </a:lnTo>
                  <a:lnTo>
                    <a:pt x="2" y="16"/>
                  </a:lnTo>
                  <a:lnTo>
                    <a:pt x="2" y="12"/>
                  </a:lnTo>
                  <a:lnTo>
                    <a:pt x="2" y="1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0" name="Freeform 242"/>
            <p:cNvSpPr>
              <a:spLocks/>
            </p:cNvSpPr>
            <p:nvPr/>
          </p:nvSpPr>
          <p:spPr bwMode="auto">
            <a:xfrm>
              <a:off x="2988227" y="231457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1" name="Freeform 243"/>
            <p:cNvSpPr>
              <a:spLocks noEditPoints="1"/>
            </p:cNvSpPr>
            <p:nvPr/>
          </p:nvSpPr>
          <p:spPr bwMode="auto">
            <a:xfrm>
              <a:off x="3160625" y="2298700"/>
              <a:ext cx="31926" cy="19050"/>
            </a:xfrm>
            <a:custGeom>
              <a:avLst/>
              <a:gdLst>
                <a:gd name="T0" fmla="*/ 6 w 20"/>
                <a:gd name="T1" fmla="*/ 10 h 12"/>
                <a:gd name="T2" fmla="*/ 6 w 20"/>
                <a:gd name="T3" fmla="*/ 10 h 12"/>
                <a:gd name="T4" fmla="*/ 6 w 20"/>
                <a:gd name="T5" fmla="*/ 8 h 12"/>
                <a:gd name="T6" fmla="*/ 6 w 20"/>
                <a:gd name="T7" fmla="*/ 8 h 12"/>
                <a:gd name="T8" fmla="*/ 8 w 20"/>
                <a:gd name="T9" fmla="*/ 6 h 12"/>
                <a:gd name="T10" fmla="*/ 8 w 20"/>
                <a:gd name="T11" fmla="*/ 6 h 12"/>
                <a:gd name="T12" fmla="*/ 8 w 20"/>
                <a:gd name="T13" fmla="*/ 6 h 12"/>
                <a:gd name="T14" fmla="*/ 8 w 20"/>
                <a:gd name="T15" fmla="*/ 6 h 12"/>
                <a:gd name="T16" fmla="*/ 8 w 20"/>
                <a:gd name="T17" fmla="*/ 6 h 12"/>
                <a:gd name="T18" fmla="*/ 8 w 20"/>
                <a:gd name="T19" fmla="*/ 6 h 12"/>
                <a:gd name="T20" fmla="*/ 10 w 20"/>
                <a:gd name="T21" fmla="*/ 6 h 12"/>
                <a:gd name="T22" fmla="*/ 10 w 20"/>
                <a:gd name="T23" fmla="*/ 6 h 12"/>
                <a:gd name="T24" fmla="*/ 12 w 20"/>
                <a:gd name="T25" fmla="*/ 8 h 12"/>
                <a:gd name="T26" fmla="*/ 12 w 20"/>
                <a:gd name="T27" fmla="*/ 8 h 12"/>
                <a:gd name="T28" fmla="*/ 12 w 20"/>
                <a:gd name="T29" fmla="*/ 8 h 12"/>
                <a:gd name="T30" fmla="*/ 12 w 20"/>
                <a:gd name="T31" fmla="*/ 8 h 12"/>
                <a:gd name="T32" fmla="*/ 12 w 20"/>
                <a:gd name="T33" fmla="*/ 8 h 12"/>
                <a:gd name="T34" fmla="*/ 12 w 20"/>
                <a:gd name="T35" fmla="*/ 8 h 12"/>
                <a:gd name="T36" fmla="*/ 8 w 20"/>
                <a:gd name="T37" fmla="*/ 10 h 12"/>
                <a:gd name="T38" fmla="*/ 8 w 20"/>
                <a:gd name="T39" fmla="*/ 10 h 12"/>
                <a:gd name="T40" fmla="*/ 6 w 20"/>
                <a:gd name="T41" fmla="*/ 10 h 12"/>
                <a:gd name="T42" fmla="*/ 6 w 20"/>
                <a:gd name="T43" fmla="*/ 10 h 12"/>
                <a:gd name="T44" fmla="*/ 14 w 20"/>
                <a:gd name="T45" fmla="*/ 0 h 12"/>
                <a:gd name="T46" fmla="*/ 14 w 20"/>
                <a:gd name="T47" fmla="*/ 0 h 12"/>
                <a:gd name="T48" fmla="*/ 6 w 20"/>
                <a:gd name="T49" fmla="*/ 2 h 12"/>
                <a:gd name="T50" fmla="*/ 0 w 20"/>
                <a:gd name="T51" fmla="*/ 8 h 12"/>
                <a:gd name="T52" fmla="*/ 0 w 20"/>
                <a:gd name="T53" fmla="*/ 8 h 12"/>
                <a:gd name="T54" fmla="*/ 2 w 20"/>
                <a:gd name="T55" fmla="*/ 8 h 12"/>
                <a:gd name="T56" fmla="*/ 2 w 20"/>
                <a:gd name="T57" fmla="*/ 8 h 12"/>
                <a:gd name="T58" fmla="*/ 6 w 20"/>
                <a:gd name="T59" fmla="*/ 12 h 12"/>
                <a:gd name="T60" fmla="*/ 6 w 20"/>
                <a:gd name="T61" fmla="*/ 12 h 12"/>
                <a:gd name="T62" fmla="*/ 20 w 20"/>
                <a:gd name="T63" fmla="*/ 6 h 12"/>
                <a:gd name="T64" fmla="*/ 20 w 20"/>
                <a:gd name="T65" fmla="*/ 6 h 12"/>
                <a:gd name="T66" fmla="*/ 16 w 20"/>
                <a:gd name="T67" fmla="*/ 4 h 12"/>
                <a:gd name="T68" fmla="*/ 14 w 20"/>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12">
                  <a:moveTo>
                    <a:pt x="6" y="10"/>
                  </a:moveTo>
                  <a:lnTo>
                    <a:pt x="6" y="10"/>
                  </a:lnTo>
                  <a:lnTo>
                    <a:pt x="6" y="8"/>
                  </a:lnTo>
                  <a:lnTo>
                    <a:pt x="6" y="8"/>
                  </a:lnTo>
                  <a:lnTo>
                    <a:pt x="8" y="6"/>
                  </a:lnTo>
                  <a:lnTo>
                    <a:pt x="8" y="6"/>
                  </a:lnTo>
                  <a:lnTo>
                    <a:pt x="8" y="6"/>
                  </a:lnTo>
                  <a:lnTo>
                    <a:pt x="8" y="6"/>
                  </a:lnTo>
                  <a:lnTo>
                    <a:pt x="8" y="6"/>
                  </a:lnTo>
                  <a:lnTo>
                    <a:pt x="8" y="6"/>
                  </a:lnTo>
                  <a:lnTo>
                    <a:pt x="10" y="6"/>
                  </a:lnTo>
                  <a:lnTo>
                    <a:pt x="10" y="6"/>
                  </a:lnTo>
                  <a:lnTo>
                    <a:pt x="12" y="8"/>
                  </a:lnTo>
                  <a:lnTo>
                    <a:pt x="12" y="8"/>
                  </a:lnTo>
                  <a:lnTo>
                    <a:pt x="12" y="8"/>
                  </a:lnTo>
                  <a:lnTo>
                    <a:pt x="12" y="8"/>
                  </a:lnTo>
                  <a:lnTo>
                    <a:pt x="12" y="8"/>
                  </a:lnTo>
                  <a:lnTo>
                    <a:pt x="12" y="8"/>
                  </a:lnTo>
                  <a:lnTo>
                    <a:pt x="8" y="10"/>
                  </a:lnTo>
                  <a:lnTo>
                    <a:pt x="8" y="10"/>
                  </a:lnTo>
                  <a:lnTo>
                    <a:pt x="6" y="10"/>
                  </a:lnTo>
                  <a:lnTo>
                    <a:pt x="6" y="10"/>
                  </a:lnTo>
                  <a:close/>
                  <a:moveTo>
                    <a:pt x="14" y="0"/>
                  </a:moveTo>
                  <a:lnTo>
                    <a:pt x="14" y="0"/>
                  </a:lnTo>
                  <a:lnTo>
                    <a:pt x="6" y="2"/>
                  </a:lnTo>
                  <a:lnTo>
                    <a:pt x="0" y="8"/>
                  </a:lnTo>
                  <a:lnTo>
                    <a:pt x="0" y="8"/>
                  </a:lnTo>
                  <a:lnTo>
                    <a:pt x="2" y="8"/>
                  </a:lnTo>
                  <a:lnTo>
                    <a:pt x="2" y="8"/>
                  </a:lnTo>
                  <a:lnTo>
                    <a:pt x="6" y="12"/>
                  </a:lnTo>
                  <a:lnTo>
                    <a:pt x="6" y="12"/>
                  </a:lnTo>
                  <a:lnTo>
                    <a:pt x="20" y="6"/>
                  </a:lnTo>
                  <a:lnTo>
                    <a:pt x="20" y="6"/>
                  </a:lnTo>
                  <a:lnTo>
                    <a:pt x="16" y="4"/>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2" name="Freeform 244"/>
            <p:cNvSpPr>
              <a:spLocks/>
            </p:cNvSpPr>
            <p:nvPr/>
          </p:nvSpPr>
          <p:spPr bwMode="auto">
            <a:xfrm>
              <a:off x="3170203" y="2308225"/>
              <a:ext cx="9578" cy="6350"/>
            </a:xfrm>
            <a:custGeom>
              <a:avLst/>
              <a:gdLst>
                <a:gd name="T0" fmla="*/ 0 w 6"/>
                <a:gd name="T1" fmla="*/ 4 h 4"/>
                <a:gd name="T2" fmla="*/ 0 w 6"/>
                <a:gd name="T3" fmla="*/ 4 h 4"/>
                <a:gd name="T4" fmla="*/ 0 w 6"/>
                <a:gd name="T5" fmla="*/ 2 h 4"/>
                <a:gd name="T6" fmla="*/ 0 w 6"/>
                <a:gd name="T7" fmla="*/ 2 h 4"/>
                <a:gd name="T8" fmla="*/ 2 w 6"/>
                <a:gd name="T9" fmla="*/ 0 h 4"/>
                <a:gd name="T10" fmla="*/ 2 w 6"/>
                <a:gd name="T11" fmla="*/ 0 h 4"/>
                <a:gd name="T12" fmla="*/ 2 w 6"/>
                <a:gd name="T13" fmla="*/ 0 h 4"/>
                <a:gd name="T14" fmla="*/ 2 w 6"/>
                <a:gd name="T15" fmla="*/ 0 h 4"/>
                <a:gd name="T16" fmla="*/ 2 w 6"/>
                <a:gd name="T17" fmla="*/ 0 h 4"/>
                <a:gd name="T18" fmla="*/ 2 w 6"/>
                <a:gd name="T19" fmla="*/ 0 h 4"/>
                <a:gd name="T20" fmla="*/ 4 w 6"/>
                <a:gd name="T21" fmla="*/ 0 h 4"/>
                <a:gd name="T22" fmla="*/ 4 w 6"/>
                <a:gd name="T23" fmla="*/ 0 h 4"/>
                <a:gd name="T24" fmla="*/ 6 w 6"/>
                <a:gd name="T25" fmla="*/ 2 h 4"/>
                <a:gd name="T26" fmla="*/ 6 w 6"/>
                <a:gd name="T27" fmla="*/ 2 h 4"/>
                <a:gd name="T28" fmla="*/ 6 w 6"/>
                <a:gd name="T29" fmla="*/ 2 h 4"/>
                <a:gd name="T30" fmla="*/ 6 w 6"/>
                <a:gd name="T31" fmla="*/ 2 h 4"/>
                <a:gd name="T32" fmla="*/ 6 w 6"/>
                <a:gd name="T33" fmla="*/ 2 h 4"/>
                <a:gd name="T34" fmla="*/ 6 w 6"/>
                <a:gd name="T35" fmla="*/ 2 h 4"/>
                <a:gd name="T36" fmla="*/ 2 w 6"/>
                <a:gd name="T37" fmla="*/ 4 h 4"/>
                <a:gd name="T38" fmla="*/ 2 w 6"/>
                <a:gd name="T39" fmla="*/ 4 h 4"/>
                <a:gd name="T40" fmla="*/ 0 w 6"/>
                <a:gd name="T41" fmla="*/ 4 h 4"/>
                <a:gd name="T42" fmla="*/ 0 w 6"/>
                <a:gd name="T4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4">
                  <a:moveTo>
                    <a:pt x="0" y="4"/>
                  </a:moveTo>
                  <a:lnTo>
                    <a:pt x="0" y="4"/>
                  </a:lnTo>
                  <a:lnTo>
                    <a:pt x="0" y="2"/>
                  </a:lnTo>
                  <a:lnTo>
                    <a:pt x="0" y="2"/>
                  </a:lnTo>
                  <a:lnTo>
                    <a:pt x="2" y="0"/>
                  </a:lnTo>
                  <a:lnTo>
                    <a:pt x="2" y="0"/>
                  </a:lnTo>
                  <a:lnTo>
                    <a:pt x="2" y="0"/>
                  </a:lnTo>
                  <a:lnTo>
                    <a:pt x="2" y="0"/>
                  </a:lnTo>
                  <a:lnTo>
                    <a:pt x="2" y="0"/>
                  </a:lnTo>
                  <a:lnTo>
                    <a:pt x="2" y="0"/>
                  </a:lnTo>
                  <a:lnTo>
                    <a:pt x="4" y="0"/>
                  </a:lnTo>
                  <a:lnTo>
                    <a:pt x="4" y="0"/>
                  </a:lnTo>
                  <a:lnTo>
                    <a:pt x="6" y="2"/>
                  </a:lnTo>
                  <a:lnTo>
                    <a:pt x="6" y="2"/>
                  </a:lnTo>
                  <a:lnTo>
                    <a:pt x="6" y="2"/>
                  </a:lnTo>
                  <a:lnTo>
                    <a:pt x="6" y="2"/>
                  </a:lnTo>
                  <a:lnTo>
                    <a:pt x="6" y="2"/>
                  </a:lnTo>
                  <a:lnTo>
                    <a:pt x="6" y="2"/>
                  </a:lnTo>
                  <a:lnTo>
                    <a:pt x="2" y="4"/>
                  </a:lnTo>
                  <a:lnTo>
                    <a:pt x="2" y="4"/>
                  </a:lnTo>
                  <a:lnTo>
                    <a:pt x="0" y="4"/>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3" name="Freeform 245"/>
            <p:cNvSpPr>
              <a:spLocks/>
            </p:cNvSpPr>
            <p:nvPr/>
          </p:nvSpPr>
          <p:spPr bwMode="auto">
            <a:xfrm>
              <a:off x="3160625" y="2298700"/>
              <a:ext cx="31926" cy="19050"/>
            </a:xfrm>
            <a:custGeom>
              <a:avLst/>
              <a:gdLst>
                <a:gd name="T0" fmla="*/ 14 w 20"/>
                <a:gd name="T1" fmla="*/ 0 h 12"/>
                <a:gd name="T2" fmla="*/ 14 w 20"/>
                <a:gd name="T3" fmla="*/ 0 h 12"/>
                <a:gd name="T4" fmla="*/ 6 w 20"/>
                <a:gd name="T5" fmla="*/ 2 h 12"/>
                <a:gd name="T6" fmla="*/ 0 w 20"/>
                <a:gd name="T7" fmla="*/ 8 h 12"/>
                <a:gd name="T8" fmla="*/ 0 w 20"/>
                <a:gd name="T9" fmla="*/ 8 h 12"/>
                <a:gd name="T10" fmla="*/ 2 w 20"/>
                <a:gd name="T11" fmla="*/ 8 h 12"/>
                <a:gd name="T12" fmla="*/ 2 w 20"/>
                <a:gd name="T13" fmla="*/ 8 h 12"/>
                <a:gd name="T14" fmla="*/ 6 w 20"/>
                <a:gd name="T15" fmla="*/ 12 h 12"/>
                <a:gd name="T16" fmla="*/ 6 w 20"/>
                <a:gd name="T17" fmla="*/ 12 h 12"/>
                <a:gd name="T18" fmla="*/ 20 w 20"/>
                <a:gd name="T19" fmla="*/ 6 h 12"/>
                <a:gd name="T20" fmla="*/ 20 w 20"/>
                <a:gd name="T21" fmla="*/ 6 h 12"/>
                <a:gd name="T22" fmla="*/ 16 w 20"/>
                <a:gd name="T23" fmla="*/ 4 h 12"/>
                <a:gd name="T24" fmla="*/ 14 w 2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2">
                  <a:moveTo>
                    <a:pt x="14" y="0"/>
                  </a:moveTo>
                  <a:lnTo>
                    <a:pt x="14" y="0"/>
                  </a:lnTo>
                  <a:lnTo>
                    <a:pt x="6" y="2"/>
                  </a:lnTo>
                  <a:lnTo>
                    <a:pt x="0" y="8"/>
                  </a:lnTo>
                  <a:lnTo>
                    <a:pt x="0" y="8"/>
                  </a:lnTo>
                  <a:lnTo>
                    <a:pt x="2" y="8"/>
                  </a:lnTo>
                  <a:lnTo>
                    <a:pt x="2" y="8"/>
                  </a:lnTo>
                  <a:lnTo>
                    <a:pt x="6" y="12"/>
                  </a:lnTo>
                  <a:lnTo>
                    <a:pt x="6" y="12"/>
                  </a:lnTo>
                  <a:lnTo>
                    <a:pt x="20" y="6"/>
                  </a:lnTo>
                  <a:lnTo>
                    <a:pt x="20" y="6"/>
                  </a:lnTo>
                  <a:lnTo>
                    <a:pt x="16" y="4"/>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4" name="Freeform 246"/>
            <p:cNvSpPr>
              <a:spLocks/>
            </p:cNvSpPr>
            <p:nvPr/>
          </p:nvSpPr>
          <p:spPr bwMode="auto">
            <a:xfrm>
              <a:off x="3087196" y="2279650"/>
              <a:ext cx="31926" cy="31750"/>
            </a:xfrm>
            <a:custGeom>
              <a:avLst/>
              <a:gdLst>
                <a:gd name="T0" fmla="*/ 16 w 20"/>
                <a:gd name="T1" fmla="*/ 0 h 20"/>
                <a:gd name="T2" fmla="*/ 16 w 20"/>
                <a:gd name="T3" fmla="*/ 0 h 20"/>
                <a:gd name="T4" fmla="*/ 10 w 20"/>
                <a:gd name="T5" fmla="*/ 2 h 20"/>
                <a:gd name="T6" fmla="*/ 4 w 20"/>
                <a:gd name="T7" fmla="*/ 4 h 20"/>
                <a:gd name="T8" fmla="*/ 2 w 20"/>
                <a:gd name="T9" fmla="*/ 10 h 20"/>
                <a:gd name="T10" fmla="*/ 0 w 20"/>
                <a:gd name="T11" fmla="*/ 20 h 20"/>
                <a:gd name="T12" fmla="*/ 0 w 20"/>
                <a:gd name="T13" fmla="*/ 20 h 20"/>
                <a:gd name="T14" fmla="*/ 6 w 20"/>
                <a:gd name="T15" fmla="*/ 6 h 20"/>
                <a:gd name="T16" fmla="*/ 8 w 20"/>
                <a:gd name="T17" fmla="*/ 6 h 20"/>
                <a:gd name="T18" fmla="*/ 8 w 20"/>
                <a:gd name="T19" fmla="*/ 6 h 20"/>
                <a:gd name="T20" fmla="*/ 8 w 20"/>
                <a:gd name="T21" fmla="*/ 12 h 20"/>
                <a:gd name="T22" fmla="*/ 8 w 20"/>
                <a:gd name="T23" fmla="*/ 12 h 20"/>
                <a:gd name="T24" fmla="*/ 12 w 20"/>
                <a:gd name="T25" fmla="*/ 4 h 20"/>
                <a:gd name="T26" fmla="*/ 16 w 20"/>
                <a:gd name="T27" fmla="*/ 2 h 20"/>
                <a:gd name="T28" fmla="*/ 20 w 20"/>
                <a:gd name="T29" fmla="*/ 0 h 20"/>
                <a:gd name="T30" fmla="*/ 20 w 20"/>
                <a:gd name="T31" fmla="*/ 0 h 20"/>
                <a:gd name="T32" fmla="*/ 16 w 20"/>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0">
                  <a:moveTo>
                    <a:pt x="16" y="0"/>
                  </a:moveTo>
                  <a:lnTo>
                    <a:pt x="16" y="0"/>
                  </a:lnTo>
                  <a:lnTo>
                    <a:pt x="10" y="2"/>
                  </a:lnTo>
                  <a:lnTo>
                    <a:pt x="4" y="4"/>
                  </a:lnTo>
                  <a:lnTo>
                    <a:pt x="2" y="10"/>
                  </a:lnTo>
                  <a:lnTo>
                    <a:pt x="0" y="20"/>
                  </a:lnTo>
                  <a:lnTo>
                    <a:pt x="0" y="20"/>
                  </a:lnTo>
                  <a:lnTo>
                    <a:pt x="6" y="6"/>
                  </a:lnTo>
                  <a:lnTo>
                    <a:pt x="8" y="6"/>
                  </a:lnTo>
                  <a:lnTo>
                    <a:pt x="8" y="6"/>
                  </a:lnTo>
                  <a:lnTo>
                    <a:pt x="8" y="12"/>
                  </a:lnTo>
                  <a:lnTo>
                    <a:pt x="8" y="12"/>
                  </a:lnTo>
                  <a:lnTo>
                    <a:pt x="12" y="4"/>
                  </a:lnTo>
                  <a:lnTo>
                    <a:pt x="16" y="2"/>
                  </a:lnTo>
                  <a:lnTo>
                    <a:pt x="20" y="0"/>
                  </a:lnTo>
                  <a:lnTo>
                    <a:pt x="20" y="0"/>
                  </a:lnTo>
                  <a:lnTo>
                    <a:pt x="1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5" name="Freeform 247"/>
            <p:cNvSpPr>
              <a:spLocks/>
            </p:cNvSpPr>
            <p:nvPr/>
          </p:nvSpPr>
          <p:spPr bwMode="auto">
            <a:xfrm>
              <a:off x="3087196" y="2279650"/>
              <a:ext cx="31926" cy="31750"/>
            </a:xfrm>
            <a:custGeom>
              <a:avLst/>
              <a:gdLst>
                <a:gd name="T0" fmla="*/ 16 w 20"/>
                <a:gd name="T1" fmla="*/ 0 h 20"/>
                <a:gd name="T2" fmla="*/ 16 w 20"/>
                <a:gd name="T3" fmla="*/ 0 h 20"/>
                <a:gd name="T4" fmla="*/ 10 w 20"/>
                <a:gd name="T5" fmla="*/ 2 h 20"/>
                <a:gd name="T6" fmla="*/ 4 w 20"/>
                <a:gd name="T7" fmla="*/ 4 h 20"/>
                <a:gd name="T8" fmla="*/ 2 w 20"/>
                <a:gd name="T9" fmla="*/ 10 h 20"/>
                <a:gd name="T10" fmla="*/ 0 w 20"/>
                <a:gd name="T11" fmla="*/ 20 h 20"/>
                <a:gd name="T12" fmla="*/ 0 w 20"/>
                <a:gd name="T13" fmla="*/ 20 h 20"/>
                <a:gd name="T14" fmla="*/ 6 w 20"/>
                <a:gd name="T15" fmla="*/ 6 h 20"/>
                <a:gd name="T16" fmla="*/ 8 w 20"/>
                <a:gd name="T17" fmla="*/ 6 h 20"/>
                <a:gd name="T18" fmla="*/ 8 w 20"/>
                <a:gd name="T19" fmla="*/ 6 h 20"/>
                <a:gd name="T20" fmla="*/ 8 w 20"/>
                <a:gd name="T21" fmla="*/ 12 h 20"/>
                <a:gd name="T22" fmla="*/ 8 w 20"/>
                <a:gd name="T23" fmla="*/ 12 h 20"/>
                <a:gd name="T24" fmla="*/ 12 w 20"/>
                <a:gd name="T25" fmla="*/ 4 h 20"/>
                <a:gd name="T26" fmla="*/ 16 w 20"/>
                <a:gd name="T27" fmla="*/ 2 h 20"/>
                <a:gd name="T28" fmla="*/ 20 w 20"/>
                <a:gd name="T29" fmla="*/ 0 h 20"/>
                <a:gd name="T30" fmla="*/ 20 w 20"/>
                <a:gd name="T31" fmla="*/ 0 h 20"/>
                <a:gd name="T32" fmla="*/ 16 w 20"/>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0">
                  <a:moveTo>
                    <a:pt x="16" y="0"/>
                  </a:moveTo>
                  <a:lnTo>
                    <a:pt x="16" y="0"/>
                  </a:lnTo>
                  <a:lnTo>
                    <a:pt x="10" y="2"/>
                  </a:lnTo>
                  <a:lnTo>
                    <a:pt x="4" y="4"/>
                  </a:lnTo>
                  <a:lnTo>
                    <a:pt x="2" y="10"/>
                  </a:lnTo>
                  <a:lnTo>
                    <a:pt x="0" y="20"/>
                  </a:lnTo>
                  <a:lnTo>
                    <a:pt x="0" y="20"/>
                  </a:lnTo>
                  <a:lnTo>
                    <a:pt x="6" y="6"/>
                  </a:lnTo>
                  <a:lnTo>
                    <a:pt x="8" y="6"/>
                  </a:lnTo>
                  <a:lnTo>
                    <a:pt x="8" y="6"/>
                  </a:lnTo>
                  <a:lnTo>
                    <a:pt x="8" y="12"/>
                  </a:lnTo>
                  <a:lnTo>
                    <a:pt x="8" y="12"/>
                  </a:lnTo>
                  <a:lnTo>
                    <a:pt x="12" y="4"/>
                  </a:lnTo>
                  <a:lnTo>
                    <a:pt x="16" y="2"/>
                  </a:lnTo>
                  <a:lnTo>
                    <a:pt x="20" y="0"/>
                  </a:lnTo>
                  <a:lnTo>
                    <a:pt x="20"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6" name="Freeform 248"/>
            <p:cNvSpPr>
              <a:spLocks/>
            </p:cNvSpPr>
            <p:nvPr/>
          </p:nvSpPr>
          <p:spPr bwMode="auto">
            <a:xfrm>
              <a:off x="3237246" y="2286000"/>
              <a:ext cx="19155" cy="12700"/>
            </a:xfrm>
            <a:custGeom>
              <a:avLst/>
              <a:gdLst>
                <a:gd name="T0" fmla="*/ 12 w 12"/>
                <a:gd name="T1" fmla="*/ 0 h 8"/>
                <a:gd name="T2" fmla="*/ 12 w 12"/>
                <a:gd name="T3" fmla="*/ 0 h 8"/>
                <a:gd name="T4" fmla="*/ 0 w 12"/>
                <a:gd name="T5" fmla="*/ 8 h 8"/>
                <a:gd name="T6" fmla="*/ 0 w 12"/>
                <a:gd name="T7" fmla="*/ 8 h 8"/>
                <a:gd name="T8" fmla="*/ 2 w 12"/>
                <a:gd name="T9" fmla="*/ 8 h 8"/>
                <a:gd name="T10" fmla="*/ 2 w 12"/>
                <a:gd name="T11" fmla="*/ 8 h 8"/>
                <a:gd name="T12" fmla="*/ 8 w 12"/>
                <a:gd name="T13" fmla="*/ 6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8"/>
                  </a:lnTo>
                  <a:lnTo>
                    <a:pt x="0" y="8"/>
                  </a:lnTo>
                  <a:lnTo>
                    <a:pt x="2" y="8"/>
                  </a:lnTo>
                  <a:lnTo>
                    <a:pt x="2" y="8"/>
                  </a:lnTo>
                  <a:lnTo>
                    <a:pt x="8" y="6"/>
                  </a:lnTo>
                  <a:lnTo>
                    <a:pt x="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7" name="Freeform 249"/>
            <p:cNvSpPr>
              <a:spLocks/>
            </p:cNvSpPr>
            <p:nvPr/>
          </p:nvSpPr>
          <p:spPr bwMode="auto">
            <a:xfrm>
              <a:off x="3237246" y="2286000"/>
              <a:ext cx="19155" cy="12700"/>
            </a:xfrm>
            <a:custGeom>
              <a:avLst/>
              <a:gdLst>
                <a:gd name="T0" fmla="*/ 12 w 12"/>
                <a:gd name="T1" fmla="*/ 0 h 8"/>
                <a:gd name="T2" fmla="*/ 12 w 12"/>
                <a:gd name="T3" fmla="*/ 0 h 8"/>
                <a:gd name="T4" fmla="*/ 0 w 12"/>
                <a:gd name="T5" fmla="*/ 8 h 8"/>
                <a:gd name="T6" fmla="*/ 0 w 12"/>
                <a:gd name="T7" fmla="*/ 8 h 8"/>
                <a:gd name="T8" fmla="*/ 2 w 12"/>
                <a:gd name="T9" fmla="*/ 8 h 8"/>
                <a:gd name="T10" fmla="*/ 2 w 12"/>
                <a:gd name="T11" fmla="*/ 8 h 8"/>
                <a:gd name="T12" fmla="*/ 8 w 12"/>
                <a:gd name="T13" fmla="*/ 6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8"/>
                  </a:lnTo>
                  <a:lnTo>
                    <a:pt x="0" y="8"/>
                  </a:lnTo>
                  <a:lnTo>
                    <a:pt x="2" y="8"/>
                  </a:lnTo>
                  <a:lnTo>
                    <a:pt x="2" y="8"/>
                  </a:lnTo>
                  <a:lnTo>
                    <a:pt x="8" y="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8" name="Freeform 250"/>
            <p:cNvSpPr>
              <a:spLocks/>
            </p:cNvSpPr>
            <p:nvPr/>
          </p:nvSpPr>
          <p:spPr bwMode="auto">
            <a:xfrm>
              <a:off x="3151047" y="2279650"/>
              <a:ext cx="9578" cy="12700"/>
            </a:xfrm>
            <a:custGeom>
              <a:avLst/>
              <a:gdLst>
                <a:gd name="T0" fmla="*/ 6 w 6"/>
                <a:gd name="T1" fmla="*/ 0 h 8"/>
                <a:gd name="T2" fmla="*/ 6 w 6"/>
                <a:gd name="T3" fmla="*/ 0 h 8"/>
                <a:gd name="T4" fmla="*/ 0 w 6"/>
                <a:gd name="T5" fmla="*/ 4 h 8"/>
                <a:gd name="T6" fmla="*/ 0 w 6"/>
                <a:gd name="T7" fmla="*/ 6 h 8"/>
                <a:gd name="T8" fmla="*/ 0 w 6"/>
                <a:gd name="T9" fmla="*/ 8 h 8"/>
                <a:gd name="T10" fmla="*/ 0 w 6"/>
                <a:gd name="T11" fmla="*/ 8 h 8"/>
                <a:gd name="T12" fmla="*/ 6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6" y="0"/>
                  </a:moveTo>
                  <a:lnTo>
                    <a:pt x="6" y="0"/>
                  </a:lnTo>
                  <a:lnTo>
                    <a:pt x="0" y="4"/>
                  </a:lnTo>
                  <a:lnTo>
                    <a:pt x="0" y="6"/>
                  </a:lnTo>
                  <a:lnTo>
                    <a:pt x="0" y="8"/>
                  </a:lnTo>
                  <a:lnTo>
                    <a:pt x="0" y="8"/>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9" name="Freeform 251"/>
            <p:cNvSpPr>
              <a:spLocks/>
            </p:cNvSpPr>
            <p:nvPr/>
          </p:nvSpPr>
          <p:spPr bwMode="auto">
            <a:xfrm>
              <a:off x="3151047" y="2279650"/>
              <a:ext cx="9578" cy="12700"/>
            </a:xfrm>
            <a:custGeom>
              <a:avLst/>
              <a:gdLst>
                <a:gd name="T0" fmla="*/ 6 w 6"/>
                <a:gd name="T1" fmla="*/ 0 h 8"/>
                <a:gd name="T2" fmla="*/ 6 w 6"/>
                <a:gd name="T3" fmla="*/ 0 h 8"/>
                <a:gd name="T4" fmla="*/ 0 w 6"/>
                <a:gd name="T5" fmla="*/ 4 h 8"/>
                <a:gd name="T6" fmla="*/ 0 w 6"/>
                <a:gd name="T7" fmla="*/ 6 h 8"/>
                <a:gd name="T8" fmla="*/ 0 w 6"/>
                <a:gd name="T9" fmla="*/ 8 h 8"/>
                <a:gd name="T10" fmla="*/ 0 w 6"/>
                <a:gd name="T11" fmla="*/ 8 h 8"/>
                <a:gd name="T12" fmla="*/ 6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6" y="0"/>
                  </a:moveTo>
                  <a:lnTo>
                    <a:pt x="6" y="0"/>
                  </a:lnTo>
                  <a:lnTo>
                    <a:pt x="0" y="4"/>
                  </a:lnTo>
                  <a:lnTo>
                    <a:pt x="0" y="6"/>
                  </a:lnTo>
                  <a:lnTo>
                    <a:pt x="0" y="8"/>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0" name="Freeform 252"/>
            <p:cNvSpPr>
              <a:spLocks/>
            </p:cNvSpPr>
            <p:nvPr/>
          </p:nvSpPr>
          <p:spPr bwMode="auto">
            <a:xfrm>
              <a:off x="3173395" y="2359025"/>
              <a:ext cx="9578" cy="6350"/>
            </a:xfrm>
            <a:custGeom>
              <a:avLst/>
              <a:gdLst>
                <a:gd name="T0" fmla="*/ 6 w 6"/>
                <a:gd name="T1" fmla="*/ 0 h 4"/>
                <a:gd name="T2" fmla="*/ 6 w 6"/>
                <a:gd name="T3" fmla="*/ 0 h 4"/>
                <a:gd name="T4" fmla="*/ 2 w 6"/>
                <a:gd name="T5" fmla="*/ 2 h 4"/>
                <a:gd name="T6" fmla="*/ 0 w 6"/>
                <a:gd name="T7" fmla="*/ 4 h 4"/>
                <a:gd name="T8" fmla="*/ 0 w 6"/>
                <a:gd name="T9" fmla="*/ 4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lnTo>
                    <a:pt x="6" y="0"/>
                  </a:lnTo>
                  <a:lnTo>
                    <a:pt x="2" y="2"/>
                  </a:lnTo>
                  <a:lnTo>
                    <a:pt x="0" y="4"/>
                  </a:lnTo>
                  <a:lnTo>
                    <a:pt x="0" y="4"/>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1" name="Freeform 253"/>
            <p:cNvSpPr>
              <a:spLocks/>
            </p:cNvSpPr>
            <p:nvPr/>
          </p:nvSpPr>
          <p:spPr bwMode="auto">
            <a:xfrm>
              <a:off x="3173395" y="2359025"/>
              <a:ext cx="9578" cy="6350"/>
            </a:xfrm>
            <a:custGeom>
              <a:avLst/>
              <a:gdLst>
                <a:gd name="T0" fmla="*/ 6 w 6"/>
                <a:gd name="T1" fmla="*/ 0 h 4"/>
                <a:gd name="T2" fmla="*/ 6 w 6"/>
                <a:gd name="T3" fmla="*/ 0 h 4"/>
                <a:gd name="T4" fmla="*/ 2 w 6"/>
                <a:gd name="T5" fmla="*/ 2 h 4"/>
                <a:gd name="T6" fmla="*/ 0 w 6"/>
                <a:gd name="T7" fmla="*/ 4 h 4"/>
                <a:gd name="T8" fmla="*/ 0 w 6"/>
                <a:gd name="T9" fmla="*/ 4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lnTo>
                    <a:pt x="6" y="0"/>
                  </a:lnTo>
                  <a:lnTo>
                    <a:pt x="2" y="2"/>
                  </a:lnTo>
                  <a:lnTo>
                    <a:pt x="0" y="4"/>
                  </a:lnTo>
                  <a:lnTo>
                    <a:pt x="0" y="4"/>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2" name="Freeform 254"/>
            <p:cNvSpPr>
              <a:spLocks/>
            </p:cNvSpPr>
            <p:nvPr/>
          </p:nvSpPr>
          <p:spPr bwMode="auto">
            <a:xfrm>
              <a:off x="3170203" y="2308225"/>
              <a:ext cx="9578" cy="6350"/>
            </a:xfrm>
            <a:custGeom>
              <a:avLst/>
              <a:gdLst>
                <a:gd name="T0" fmla="*/ 2 w 6"/>
                <a:gd name="T1" fmla="*/ 0 h 4"/>
                <a:gd name="T2" fmla="*/ 2 w 6"/>
                <a:gd name="T3" fmla="*/ 0 h 4"/>
                <a:gd name="T4" fmla="*/ 0 w 6"/>
                <a:gd name="T5" fmla="*/ 2 h 4"/>
                <a:gd name="T6" fmla="*/ 0 w 6"/>
                <a:gd name="T7" fmla="*/ 2 h 4"/>
                <a:gd name="T8" fmla="*/ 0 w 6"/>
                <a:gd name="T9" fmla="*/ 4 h 4"/>
                <a:gd name="T10" fmla="*/ 0 w 6"/>
                <a:gd name="T11" fmla="*/ 4 h 4"/>
                <a:gd name="T12" fmla="*/ 6 w 6"/>
                <a:gd name="T13" fmla="*/ 2 h 4"/>
                <a:gd name="T14" fmla="*/ 6 w 6"/>
                <a:gd name="T15" fmla="*/ 2 h 4"/>
                <a:gd name="T16" fmla="*/ 4 w 6"/>
                <a:gd name="T17" fmla="*/ 0 h 4"/>
                <a:gd name="T18" fmla="*/ 4 w 6"/>
                <a:gd name="T19" fmla="*/ 0 h 4"/>
                <a:gd name="T20" fmla="*/ 2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0"/>
                  </a:moveTo>
                  <a:lnTo>
                    <a:pt x="2" y="0"/>
                  </a:lnTo>
                  <a:lnTo>
                    <a:pt x="0" y="2"/>
                  </a:lnTo>
                  <a:lnTo>
                    <a:pt x="0" y="2"/>
                  </a:lnTo>
                  <a:lnTo>
                    <a:pt x="0" y="4"/>
                  </a:lnTo>
                  <a:lnTo>
                    <a:pt x="0" y="4"/>
                  </a:lnTo>
                  <a:lnTo>
                    <a:pt x="6" y="2"/>
                  </a:lnTo>
                  <a:lnTo>
                    <a:pt x="6" y="2"/>
                  </a:lnTo>
                  <a:lnTo>
                    <a:pt x="4" y="0"/>
                  </a:lnTo>
                  <a:lnTo>
                    <a:pt x="4" y="0"/>
                  </a:lnTo>
                  <a:lnTo>
                    <a:pt x="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3" name="Freeform 255"/>
            <p:cNvSpPr>
              <a:spLocks/>
            </p:cNvSpPr>
            <p:nvPr/>
          </p:nvSpPr>
          <p:spPr bwMode="auto">
            <a:xfrm>
              <a:off x="3170203" y="2308225"/>
              <a:ext cx="9578" cy="6350"/>
            </a:xfrm>
            <a:custGeom>
              <a:avLst/>
              <a:gdLst>
                <a:gd name="T0" fmla="*/ 2 w 6"/>
                <a:gd name="T1" fmla="*/ 0 h 4"/>
                <a:gd name="T2" fmla="*/ 2 w 6"/>
                <a:gd name="T3" fmla="*/ 0 h 4"/>
                <a:gd name="T4" fmla="*/ 0 w 6"/>
                <a:gd name="T5" fmla="*/ 2 h 4"/>
                <a:gd name="T6" fmla="*/ 0 w 6"/>
                <a:gd name="T7" fmla="*/ 2 h 4"/>
                <a:gd name="T8" fmla="*/ 0 w 6"/>
                <a:gd name="T9" fmla="*/ 4 h 4"/>
                <a:gd name="T10" fmla="*/ 0 w 6"/>
                <a:gd name="T11" fmla="*/ 4 h 4"/>
                <a:gd name="T12" fmla="*/ 6 w 6"/>
                <a:gd name="T13" fmla="*/ 2 h 4"/>
                <a:gd name="T14" fmla="*/ 6 w 6"/>
                <a:gd name="T15" fmla="*/ 2 h 4"/>
                <a:gd name="T16" fmla="*/ 4 w 6"/>
                <a:gd name="T17" fmla="*/ 0 h 4"/>
                <a:gd name="T18" fmla="*/ 4 w 6"/>
                <a:gd name="T19" fmla="*/ 0 h 4"/>
                <a:gd name="T20" fmla="*/ 2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0"/>
                  </a:moveTo>
                  <a:lnTo>
                    <a:pt x="2" y="0"/>
                  </a:lnTo>
                  <a:lnTo>
                    <a:pt x="0" y="2"/>
                  </a:lnTo>
                  <a:lnTo>
                    <a:pt x="0" y="2"/>
                  </a:lnTo>
                  <a:lnTo>
                    <a:pt x="0" y="4"/>
                  </a:lnTo>
                  <a:lnTo>
                    <a:pt x="0" y="4"/>
                  </a:lnTo>
                  <a:lnTo>
                    <a:pt x="6" y="2"/>
                  </a:lnTo>
                  <a:lnTo>
                    <a:pt x="6" y="2"/>
                  </a:lnTo>
                  <a:lnTo>
                    <a:pt x="4" y="0"/>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4" name="Freeform 256"/>
            <p:cNvSpPr>
              <a:spLocks noEditPoints="1"/>
            </p:cNvSpPr>
            <p:nvPr/>
          </p:nvSpPr>
          <p:spPr bwMode="auto">
            <a:xfrm>
              <a:off x="3170203" y="2308225"/>
              <a:ext cx="9578" cy="6350"/>
            </a:xfrm>
            <a:custGeom>
              <a:avLst/>
              <a:gdLst>
                <a:gd name="T0" fmla="*/ 6 w 6"/>
                <a:gd name="T1" fmla="*/ 2 h 4"/>
                <a:gd name="T2" fmla="*/ 6 w 6"/>
                <a:gd name="T3" fmla="*/ 2 h 4"/>
                <a:gd name="T4" fmla="*/ 0 w 6"/>
                <a:gd name="T5" fmla="*/ 4 h 4"/>
                <a:gd name="T6" fmla="*/ 0 w 6"/>
                <a:gd name="T7" fmla="*/ 4 h 4"/>
                <a:gd name="T8" fmla="*/ 2 w 6"/>
                <a:gd name="T9" fmla="*/ 4 h 4"/>
                <a:gd name="T10" fmla="*/ 2 w 6"/>
                <a:gd name="T11" fmla="*/ 4 h 4"/>
                <a:gd name="T12" fmla="*/ 6 w 6"/>
                <a:gd name="T13" fmla="*/ 2 h 4"/>
                <a:gd name="T14" fmla="*/ 6 w 6"/>
                <a:gd name="T15" fmla="*/ 2 h 4"/>
                <a:gd name="T16" fmla="*/ 6 w 6"/>
                <a:gd name="T17" fmla="*/ 2 h 4"/>
                <a:gd name="T18" fmla="*/ 2 w 6"/>
                <a:gd name="T19" fmla="*/ 0 h 4"/>
                <a:gd name="T20" fmla="*/ 2 w 6"/>
                <a:gd name="T21" fmla="*/ 0 h 4"/>
                <a:gd name="T22" fmla="*/ 2 w 6"/>
                <a:gd name="T23" fmla="*/ 0 h 4"/>
                <a:gd name="T24" fmla="*/ 2 w 6"/>
                <a:gd name="T25" fmla="*/ 0 h 4"/>
                <a:gd name="T26" fmla="*/ 4 w 6"/>
                <a:gd name="T27" fmla="*/ 0 h 4"/>
                <a:gd name="T28" fmla="*/ 4 w 6"/>
                <a:gd name="T29" fmla="*/ 0 h 4"/>
                <a:gd name="T30" fmla="*/ 2 w 6"/>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4">
                  <a:moveTo>
                    <a:pt x="6" y="2"/>
                  </a:moveTo>
                  <a:lnTo>
                    <a:pt x="6" y="2"/>
                  </a:lnTo>
                  <a:lnTo>
                    <a:pt x="0" y="4"/>
                  </a:lnTo>
                  <a:lnTo>
                    <a:pt x="0" y="4"/>
                  </a:lnTo>
                  <a:lnTo>
                    <a:pt x="2" y="4"/>
                  </a:lnTo>
                  <a:lnTo>
                    <a:pt x="2" y="4"/>
                  </a:lnTo>
                  <a:lnTo>
                    <a:pt x="6" y="2"/>
                  </a:lnTo>
                  <a:lnTo>
                    <a:pt x="6" y="2"/>
                  </a:lnTo>
                  <a:lnTo>
                    <a:pt x="6" y="2"/>
                  </a:lnTo>
                  <a:close/>
                  <a:moveTo>
                    <a:pt x="2" y="0"/>
                  </a:moveTo>
                  <a:lnTo>
                    <a:pt x="2" y="0"/>
                  </a:lnTo>
                  <a:lnTo>
                    <a:pt x="2" y="0"/>
                  </a:lnTo>
                  <a:lnTo>
                    <a:pt x="2" y="0"/>
                  </a:lnTo>
                  <a:lnTo>
                    <a:pt x="4" y="0"/>
                  </a:lnTo>
                  <a:lnTo>
                    <a:pt x="4" y="0"/>
                  </a:lnTo>
                  <a:lnTo>
                    <a:pt x="2"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5" name="Freeform 257"/>
            <p:cNvSpPr>
              <a:spLocks/>
            </p:cNvSpPr>
            <p:nvPr/>
          </p:nvSpPr>
          <p:spPr bwMode="auto">
            <a:xfrm>
              <a:off x="3170203" y="2311400"/>
              <a:ext cx="9578" cy="3175"/>
            </a:xfrm>
            <a:custGeom>
              <a:avLst/>
              <a:gdLst>
                <a:gd name="T0" fmla="*/ 6 w 6"/>
                <a:gd name="T1" fmla="*/ 0 h 2"/>
                <a:gd name="T2" fmla="*/ 6 w 6"/>
                <a:gd name="T3" fmla="*/ 0 h 2"/>
                <a:gd name="T4" fmla="*/ 0 w 6"/>
                <a:gd name="T5" fmla="*/ 2 h 2"/>
                <a:gd name="T6" fmla="*/ 0 w 6"/>
                <a:gd name="T7" fmla="*/ 2 h 2"/>
                <a:gd name="T8" fmla="*/ 2 w 6"/>
                <a:gd name="T9" fmla="*/ 2 h 2"/>
                <a:gd name="T10" fmla="*/ 2 w 6"/>
                <a:gd name="T11" fmla="*/ 2 h 2"/>
                <a:gd name="T12" fmla="*/ 6 w 6"/>
                <a:gd name="T13" fmla="*/ 0 h 2"/>
                <a:gd name="T14" fmla="*/ 6 w 6"/>
                <a:gd name="T15" fmla="*/ 0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6" y="0"/>
                  </a:lnTo>
                  <a:lnTo>
                    <a:pt x="0" y="2"/>
                  </a:lnTo>
                  <a:lnTo>
                    <a:pt x="0" y="2"/>
                  </a:lnTo>
                  <a:lnTo>
                    <a:pt x="2" y="2"/>
                  </a:lnTo>
                  <a:lnTo>
                    <a:pt x="2" y="2"/>
                  </a:lnTo>
                  <a:lnTo>
                    <a:pt x="6" y="0"/>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6" name="Freeform 258"/>
            <p:cNvSpPr>
              <a:spLocks/>
            </p:cNvSpPr>
            <p:nvPr/>
          </p:nvSpPr>
          <p:spPr bwMode="auto">
            <a:xfrm>
              <a:off x="3173395" y="2308225"/>
              <a:ext cx="3193" cy="0"/>
            </a:xfrm>
            <a:custGeom>
              <a:avLst/>
              <a:gdLst>
                <a:gd name="T0" fmla="*/ 0 w 2"/>
                <a:gd name="T1" fmla="*/ 0 w 2"/>
                <a:gd name="T2" fmla="*/ 0 w 2"/>
                <a:gd name="T3" fmla="*/ 0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3" name="Freeform 295"/>
            <p:cNvSpPr>
              <a:spLocks/>
            </p:cNvSpPr>
            <p:nvPr/>
          </p:nvSpPr>
          <p:spPr bwMode="auto">
            <a:xfrm>
              <a:off x="3339408"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8" y="38"/>
                  </a:lnTo>
                  <a:lnTo>
                    <a:pt x="0" y="42"/>
                  </a:lnTo>
                  <a:lnTo>
                    <a:pt x="0" y="42"/>
                  </a:lnTo>
                  <a:lnTo>
                    <a:pt x="0" y="22"/>
                  </a:lnTo>
                  <a:lnTo>
                    <a:pt x="0" y="22"/>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4" name="Freeform 296"/>
            <p:cNvSpPr>
              <a:spLocks/>
            </p:cNvSpPr>
            <p:nvPr/>
          </p:nvSpPr>
          <p:spPr bwMode="auto">
            <a:xfrm>
              <a:off x="3486265"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38"/>
                  </a:lnTo>
                  <a:lnTo>
                    <a:pt x="0" y="42"/>
                  </a:lnTo>
                  <a:lnTo>
                    <a:pt x="0" y="42"/>
                  </a:lnTo>
                  <a:lnTo>
                    <a:pt x="0" y="22"/>
                  </a:lnTo>
                  <a:lnTo>
                    <a:pt x="0" y="22"/>
                  </a:lnTo>
                  <a:lnTo>
                    <a:pt x="6" y="20"/>
                  </a:lnTo>
                  <a:lnTo>
                    <a:pt x="10" y="18"/>
                  </a:lnTo>
                  <a:lnTo>
                    <a:pt x="10" y="18"/>
                  </a:lnTo>
                  <a:lnTo>
                    <a:pt x="16" y="16"/>
                  </a:lnTo>
                  <a:lnTo>
                    <a:pt x="20" y="12"/>
                  </a:lnTo>
                  <a:lnTo>
                    <a:pt x="20"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5" name="Freeform 297"/>
            <p:cNvSpPr>
              <a:spLocks/>
            </p:cNvSpPr>
            <p:nvPr/>
          </p:nvSpPr>
          <p:spPr bwMode="auto">
            <a:xfrm>
              <a:off x="3629930"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6 h 144"/>
                <a:gd name="T32" fmla="*/ 10 w 52"/>
                <a:gd name="T33" fmla="*/ 16 h 144"/>
                <a:gd name="T34" fmla="*/ 22 w 52"/>
                <a:gd name="T35" fmla="*/ 12 h 144"/>
                <a:gd name="T36" fmla="*/ 22 w 52"/>
                <a:gd name="T37" fmla="*/ 12 h 144"/>
                <a:gd name="T38" fmla="*/ 28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0" y="16"/>
                  </a:lnTo>
                  <a:lnTo>
                    <a:pt x="10" y="16"/>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6" name="Freeform 298"/>
            <p:cNvSpPr>
              <a:spLocks/>
            </p:cNvSpPr>
            <p:nvPr/>
          </p:nvSpPr>
          <p:spPr bwMode="auto">
            <a:xfrm>
              <a:off x="4140738" y="2238375"/>
              <a:ext cx="73429" cy="231775"/>
            </a:xfrm>
            <a:custGeom>
              <a:avLst/>
              <a:gdLst>
                <a:gd name="T0" fmla="*/ 46 w 46"/>
                <a:gd name="T1" fmla="*/ 0 h 146"/>
                <a:gd name="T2" fmla="*/ 40 w 46"/>
                <a:gd name="T3" fmla="*/ 0 h 146"/>
                <a:gd name="T4" fmla="*/ 18 w 46"/>
                <a:gd name="T5" fmla="*/ 6 h 146"/>
                <a:gd name="T6" fmla="*/ 10 w 46"/>
                <a:gd name="T7" fmla="*/ 24 h 146"/>
                <a:gd name="T8" fmla="*/ 12 w 46"/>
                <a:gd name="T9" fmla="*/ 40 h 146"/>
                <a:gd name="T10" fmla="*/ 14 w 46"/>
                <a:gd name="T11" fmla="*/ 52 h 146"/>
                <a:gd name="T12" fmla="*/ 12 w 46"/>
                <a:gd name="T13" fmla="*/ 56 h 146"/>
                <a:gd name="T14" fmla="*/ 6 w 46"/>
                <a:gd name="T15" fmla="*/ 64 h 146"/>
                <a:gd name="T16" fmla="*/ 0 w 46"/>
                <a:gd name="T17" fmla="*/ 82 h 146"/>
                <a:gd name="T18" fmla="*/ 6 w 46"/>
                <a:gd name="T19" fmla="*/ 82 h 146"/>
                <a:gd name="T20" fmla="*/ 12 w 46"/>
                <a:gd name="T21" fmla="*/ 90 h 146"/>
                <a:gd name="T22" fmla="*/ 14 w 46"/>
                <a:gd name="T23" fmla="*/ 94 h 146"/>
                <a:gd name="T24" fmla="*/ 12 w 46"/>
                <a:gd name="T25" fmla="*/ 106 h 146"/>
                <a:gd name="T26" fmla="*/ 10 w 46"/>
                <a:gd name="T27" fmla="*/ 120 h 146"/>
                <a:gd name="T28" fmla="*/ 12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38 w 46"/>
                <a:gd name="T41" fmla="*/ 128 h 146"/>
                <a:gd name="T42" fmla="*/ 34 w 46"/>
                <a:gd name="T43" fmla="*/ 122 h 146"/>
                <a:gd name="T44" fmla="*/ 34 w 46"/>
                <a:gd name="T45" fmla="*/ 116 h 146"/>
                <a:gd name="T46" fmla="*/ 34 w 46"/>
                <a:gd name="T47" fmla="*/ 106 h 146"/>
                <a:gd name="T48" fmla="*/ 36 w 46"/>
                <a:gd name="T49" fmla="*/ 96 h 146"/>
                <a:gd name="T50" fmla="*/ 32 w 46"/>
                <a:gd name="T51" fmla="*/ 80 h 146"/>
                <a:gd name="T52" fmla="*/ 18 w 46"/>
                <a:gd name="T53" fmla="*/ 74 h 146"/>
                <a:gd name="T54" fmla="*/ 18 w 46"/>
                <a:gd name="T55" fmla="*/ 72 h 146"/>
                <a:gd name="T56" fmla="*/ 26 w 46"/>
                <a:gd name="T57" fmla="*/ 70 h 146"/>
                <a:gd name="T58" fmla="*/ 34 w 46"/>
                <a:gd name="T59" fmla="*/ 60 h 146"/>
                <a:gd name="T60" fmla="*/ 36 w 46"/>
                <a:gd name="T61" fmla="*/ 52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2" y="14"/>
                  </a:lnTo>
                  <a:lnTo>
                    <a:pt x="10" y="24"/>
                  </a:lnTo>
                  <a:lnTo>
                    <a:pt x="10" y="24"/>
                  </a:lnTo>
                  <a:lnTo>
                    <a:pt x="12" y="40"/>
                  </a:lnTo>
                  <a:lnTo>
                    <a:pt x="12" y="40"/>
                  </a:lnTo>
                  <a:lnTo>
                    <a:pt x="14" y="52"/>
                  </a:lnTo>
                  <a:lnTo>
                    <a:pt x="14" y="52"/>
                  </a:lnTo>
                  <a:lnTo>
                    <a:pt x="12" y="56"/>
                  </a:lnTo>
                  <a:lnTo>
                    <a:pt x="10" y="60"/>
                  </a:lnTo>
                  <a:lnTo>
                    <a:pt x="6" y="64"/>
                  </a:lnTo>
                  <a:lnTo>
                    <a:pt x="0" y="66"/>
                  </a:lnTo>
                  <a:lnTo>
                    <a:pt x="0" y="82"/>
                  </a:lnTo>
                  <a:lnTo>
                    <a:pt x="0" y="82"/>
                  </a:lnTo>
                  <a:lnTo>
                    <a:pt x="6" y="82"/>
                  </a:lnTo>
                  <a:lnTo>
                    <a:pt x="10" y="86"/>
                  </a:lnTo>
                  <a:lnTo>
                    <a:pt x="12" y="90"/>
                  </a:lnTo>
                  <a:lnTo>
                    <a:pt x="14" y="94"/>
                  </a:lnTo>
                  <a:lnTo>
                    <a:pt x="14" y="94"/>
                  </a:lnTo>
                  <a:lnTo>
                    <a:pt x="12" y="106"/>
                  </a:lnTo>
                  <a:lnTo>
                    <a:pt x="12" y="106"/>
                  </a:lnTo>
                  <a:lnTo>
                    <a:pt x="10" y="120"/>
                  </a:lnTo>
                  <a:lnTo>
                    <a:pt x="10" y="120"/>
                  </a:lnTo>
                  <a:lnTo>
                    <a:pt x="12" y="128"/>
                  </a:lnTo>
                  <a:lnTo>
                    <a:pt x="12"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38" y="128"/>
                  </a:lnTo>
                  <a:lnTo>
                    <a:pt x="36" y="124"/>
                  </a:lnTo>
                  <a:lnTo>
                    <a:pt x="34" y="122"/>
                  </a:lnTo>
                  <a:lnTo>
                    <a:pt x="34" y="116"/>
                  </a:lnTo>
                  <a:lnTo>
                    <a:pt x="34" y="116"/>
                  </a:lnTo>
                  <a:lnTo>
                    <a:pt x="34" y="106"/>
                  </a:lnTo>
                  <a:lnTo>
                    <a:pt x="34" y="106"/>
                  </a:lnTo>
                  <a:lnTo>
                    <a:pt x="36" y="96"/>
                  </a:lnTo>
                  <a:lnTo>
                    <a:pt x="36" y="96"/>
                  </a:lnTo>
                  <a:lnTo>
                    <a:pt x="34" y="86"/>
                  </a:lnTo>
                  <a:lnTo>
                    <a:pt x="32" y="80"/>
                  </a:lnTo>
                  <a:lnTo>
                    <a:pt x="26" y="76"/>
                  </a:lnTo>
                  <a:lnTo>
                    <a:pt x="18" y="74"/>
                  </a:lnTo>
                  <a:lnTo>
                    <a:pt x="18" y="74"/>
                  </a:lnTo>
                  <a:lnTo>
                    <a:pt x="18" y="72"/>
                  </a:lnTo>
                  <a:lnTo>
                    <a:pt x="18" y="72"/>
                  </a:lnTo>
                  <a:lnTo>
                    <a:pt x="26" y="70"/>
                  </a:lnTo>
                  <a:lnTo>
                    <a:pt x="32" y="66"/>
                  </a:lnTo>
                  <a:lnTo>
                    <a:pt x="34" y="60"/>
                  </a:lnTo>
                  <a:lnTo>
                    <a:pt x="36" y="52"/>
                  </a:lnTo>
                  <a:lnTo>
                    <a:pt x="36" y="52"/>
                  </a:lnTo>
                  <a:lnTo>
                    <a:pt x="34" y="38"/>
                  </a:lnTo>
                  <a:lnTo>
                    <a:pt x="34" y="38"/>
                  </a:lnTo>
                  <a:lnTo>
                    <a:pt x="34" y="30"/>
                  </a:lnTo>
                  <a:lnTo>
                    <a:pt x="34" y="30"/>
                  </a:lnTo>
                  <a:lnTo>
                    <a:pt x="34" y="26"/>
                  </a:lnTo>
                  <a:lnTo>
                    <a:pt x="36" y="22"/>
                  </a:lnTo>
                  <a:lnTo>
                    <a:pt x="38" y="20"/>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7" name="Freeform 299"/>
            <p:cNvSpPr>
              <a:spLocks/>
            </p:cNvSpPr>
            <p:nvPr/>
          </p:nvSpPr>
          <p:spPr bwMode="auto">
            <a:xfrm>
              <a:off x="4140738" y="2238375"/>
              <a:ext cx="73429" cy="231775"/>
            </a:xfrm>
            <a:custGeom>
              <a:avLst/>
              <a:gdLst>
                <a:gd name="T0" fmla="*/ 46 w 46"/>
                <a:gd name="T1" fmla="*/ 0 h 146"/>
                <a:gd name="T2" fmla="*/ 40 w 46"/>
                <a:gd name="T3" fmla="*/ 0 h 146"/>
                <a:gd name="T4" fmla="*/ 18 w 46"/>
                <a:gd name="T5" fmla="*/ 6 h 146"/>
                <a:gd name="T6" fmla="*/ 10 w 46"/>
                <a:gd name="T7" fmla="*/ 24 h 146"/>
                <a:gd name="T8" fmla="*/ 12 w 46"/>
                <a:gd name="T9" fmla="*/ 40 h 146"/>
                <a:gd name="T10" fmla="*/ 14 w 46"/>
                <a:gd name="T11" fmla="*/ 52 h 146"/>
                <a:gd name="T12" fmla="*/ 12 w 46"/>
                <a:gd name="T13" fmla="*/ 56 h 146"/>
                <a:gd name="T14" fmla="*/ 6 w 46"/>
                <a:gd name="T15" fmla="*/ 64 h 146"/>
                <a:gd name="T16" fmla="*/ 0 w 46"/>
                <a:gd name="T17" fmla="*/ 82 h 146"/>
                <a:gd name="T18" fmla="*/ 6 w 46"/>
                <a:gd name="T19" fmla="*/ 82 h 146"/>
                <a:gd name="T20" fmla="*/ 12 w 46"/>
                <a:gd name="T21" fmla="*/ 90 h 146"/>
                <a:gd name="T22" fmla="*/ 14 w 46"/>
                <a:gd name="T23" fmla="*/ 94 h 146"/>
                <a:gd name="T24" fmla="*/ 12 w 46"/>
                <a:gd name="T25" fmla="*/ 106 h 146"/>
                <a:gd name="T26" fmla="*/ 10 w 46"/>
                <a:gd name="T27" fmla="*/ 120 h 146"/>
                <a:gd name="T28" fmla="*/ 12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38 w 46"/>
                <a:gd name="T41" fmla="*/ 128 h 146"/>
                <a:gd name="T42" fmla="*/ 34 w 46"/>
                <a:gd name="T43" fmla="*/ 122 h 146"/>
                <a:gd name="T44" fmla="*/ 34 w 46"/>
                <a:gd name="T45" fmla="*/ 116 h 146"/>
                <a:gd name="T46" fmla="*/ 34 w 46"/>
                <a:gd name="T47" fmla="*/ 106 h 146"/>
                <a:gd name="T48" fmla="*/ 36 w 46"/>
                <a:gd name="T49" fmla="*/ 96 h 146"/>
                <a:gd name="T50" fmla="*/ 32 w 46"/>
                <a:gd name="T51" fmla="*/ 80 h 146"/>
                <a:gd name="T52" fmla="*/ 18 w 46"/>
                <a:gd name="T53" fmla="*/ 74 h 146"/>
                <a:gd name="T54" fmla="*/ 18 w 46"/>
                <a:gd name="T55" fmla="*/ 72 h 146"/>
                <a:gd name="T56" fmla="*/ 26 w 46"/>
                <a:gd name="T57" fmla="*/ 70 h 146"/>
                <a:gd name="T58" fmla="*/ 34 w 46"/>
                <a:gd name="T59" fmla="*/ 60 h 146"/>
                <a:gd name="T60" fmla="*/ 36 w 46"/>
                <a:gd name="T61" fmla="*/ 52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2" y="14"/>
                  </a:lnTo>
                  <a:lnTo>
                    <a:pt x="10" y="24"/>
                  </a:lnTo>
                  <a:lnTo>
                    <a:pt x="10" y="24"/>
                  </a:lnTo>
                  <a:lnTo>
                    <a:pt x="12" y="40"/>
                  </a:lnTo>
                  <a:lnTo>
                    <a:pt x="12" y="40"/>
                  </a:lnTo>
                  <a:lnTo>
                    <a:pt x="14" y="52"/>
                  </a:lnTo>
                  <a:lnTo>
                    <a:pt x="14" y="52"/>
                  </a:lnTo>
                  <a:lnTo>
                    <a:pt x="12" y="56"/>
                  </a:lnTo>
                  <a:lnTo>
                    <a:pt x="10" y="60"/>
                  </a:lnTo>
                  <a:lnTo>
                    <a:pt x="6" y="64"/>
                  </a:lnTo>
                  <a:lnTo>
                    <a:pt x="0" y="66"/>
                  </a:lnTo>
                  <a:lnTo>
                    <a:pt x="0" y="82"/>
                  </a:lnTo>
                  <a:lnTo>
                    <a:pt x="0" y="82"/>
                  </a:lnTo>
                  <a:lnTo>
                    <a:pt x="6" y="82"/>
                  </a:lnTo>
                  <a:lnTo>
                    <a:pt x="10" y="86"/>
                  </a:lnTo>
                  <a:lnTo>
                    <a:pt x="12" y="90"/>
                  </a:lnTo>
                  <a:lnTo>
                    <a:pt x="14" y="94"/>
                  </a:lnTo>
                  <a:lnTo>
                    <a:pt x="14" y="94"/>
                  </a:lnTo>
                  <a:lnTo>
                    <a:pt x="12" y="106"/>
                  </a:lnTo>
                  <a:lnTo>
                    <a:pt x="12" y="106"/>
                  </a:lnTo>
                  <a:lnTo>
                    <a:pt x="10" y="120"/>
                  </a:lnTo>
                  <a:lnTo>
                    <a:pt x="10" y="120"/>
                  </a:lnTo>
                  <a:lnTo>
                    <a:pt x="12" y="128"/>
                  </a:lnTo>
                  <a:lnTo>
                    <a:pt x="12"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38" y="128"/>
                  </a:lnTo>
                  <a:lnTo>
                    <a:pt x="36" y="124"/>
                  </a:lnTo>
                  <a:lnTo>
                    <a:pt x="34" y="122"/>
                  </a:lnTo>
                  <a:lnTo>
                    <a:pt x="34" y="116"/>
                  </a:lnTo>
                  <a:lnTo>
                    <a:pt x="34" y="116"/>
                  </a:lnTo>
                  <a:lnTo>
                    <a:pt x="34" y="106"/>
                  </a:lnTo>
                  <a:lnTo>
                    <a:pt x="34" y="106"/>
                  </a:lnTo>
                  <a:lnTo>
                    <a:pt x="36" y="96"/>
                  </a:lnTo>
                  <a:lnTo>
                    <a:pt x="36" y="96"/>
                  </a:lnTo>
                  <a:lnTo>
                    <a:pt x="34" y="86"/>
                  </a:lnTo>
                  <a:lnTo>
                    <a:pt x="32" y="80"/>
                  </a:lnTo>
                  <a:lnTo>
                    <a:pt x="26" y="76"/>
                  </a:lnTo>
                  <a:lnTo>
                    <a:pt x="18" y="74"/>
                  </a:lnTo>
                  <a:lnTo>
                    <a:pt x="18" y="74"/>
                  </a:lnTo>
                  <a:lnTo>
                    <a:pt x="18" y="72"/>
                  </a:lnTo>
                  <a:lnTo>
                    <a:pt x="18" y="72"/>
                  </a:lnTo>
                  <a:lnTo>
                    <a:pt x="26" y="70"/>
                  </a:lnTo>
                  <a:lnTo>
                    <a:pt x="32" y="66"/>
                  </a:lnTo>
                  <a:lnTo>
                    <a:pt x="34" y="60"/>
                  </a:lnTo>
                  <a:lnTo>
                    <a:pt x="36" y="52"/>
                  </a:lnTo>
                  <a:lnTo>
                    <a:pt x="36" y="52"/>
                  </a:lnTo>
                  <a:lnTo>
                    <a:pt x="34" y="38"/>
                  </a:lnTo>
                  <a:lnTo>
                    <a:pt x="34" y="38"/>
                  </a:lnTo>
                  <a:lnTo>
                    <a:pt x="34" y="30"/>
                  </a:lnTo>
                  <a:lnTo>
                    <a:pt x="34" y="30"/>
                  </a:lnTo>
                  <a:lnTo>
                    <a:pt x="34" y="26"/>
                  </a:lnTo>
                  <a:lnTo>
                    <a:pt x="36" y="22"/>
                  </a:lnTo>
                  <a:lnTo>
                    <a:pt x="38" y="20"/>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8" name="Freeform 300"/>
            <p:cNvSpPr>
              <a:spLocks/>
            </p:cNvSpPr>
            <p:nvPr/>
          </p:nvSpPr>
          <p:spPr bwMode="auto">
            <a:xfrm>
              <a:off x="4236515" y="2238375"/>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2 h 146"/>
                <a:gd name="T16" fmla="*/ 12 w 46"/>
                <a:gd name="T17" fmla="*/ 60 h 146"/>
                <a:gd name="T18" fmla="*/ 20 w 46"/>
                <a:gd name="T19" fmla="*/ 70 h 146"/>
                <a:gd name="T20" fmla="*/ 28 w 46"/>
                <a:gd name="T21" fmla="*/ 72 h 146"/>
                <a:gd name="T22" fmla="*/ 28 w 46"/>
                <a:gd name="T23" fmla="*/ 74 h 146"/>
                <a:gd name="T24" fmla="*/ 16 w 46"/>
                <a:gd name="T25" fmla="*/ 80 h 146"/>
                <a:gd name="T26" fmla="*/ 12 w 46"/>
                <a:gd name="T27" fmla="*/ 96 h 146"/>
                <a:gd name="T28" fmla="*/ 12 w 46"/>
                <a:gd name="T29" fmla="*/ 106 h 146"/>
                <a:gd name="T30" fmla="*/ 12 w 46"/>
                <a:gd name="T31" fmla="*/ 116 h 146"/>
                <a:gd name="T32" fmla="*/ 12 w 46"/>
                <a:gd name="T33" fmla="*/ 122 h 146"/>
                <a:gd name="T34" fmla="*/ 8 w 46"/>
                <a:gd name="T35" fmla="*/ 128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4 h 146"/>
                <a:gd name="T54" fmla="*/ 36 w 46"/>
                <a:gd name="T55" fmla="*/ 86 h 146"/>
                <a:gd name="T56" fmla="*/ 46 w 46"/>
                <a:gd name="T57" fmla="*/ 82 h 146"/>
                <a:gd name="T58" fmla="*/ 46 w 46"/>
                <a:gd name="T59" fmla="*/ 66 h 146"/>
                <a:gd name="T60" fmla="*/ 36 w 46"/>
                <a:gd name="T61" fmla="*/ 60 h 146"/>
                <a:gd name="T62" fmla="*/ 34 w 46"/>
                <a:gd name="T63" fmla="*/ 52 h 146"/>
                <a:gd name="T64" fmla="*/ 34 w 46"/>
                <a:gd name="T65" fmla="*/ 40 h 146"/>
                <a:gd name="T66" fmla="*/ 36 w 46"/>
                <a:gd name="T67" fmla="*/ 24 h 146"/>
                <a:gd name="T68" fmla="*/ 34 w 46"/>
                <a:gd name="T69" fmla="*/ 14 h 146"/>
                <a:gd name="T70" fmla="*/ 20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6"/>
                  </a:lnTo>
                  <a:lnTo>
                    <a:pt x="12" y="106"/>
                  </a:lnTo>
                  <a:lnTo>
                    <a:pt x="12" y="116"/>
                  </a:lnTo>
                  <a:lnTo>
                    <a:pt x="12" y="116"/>
                  </a:lnTo>
                  <a:lnTo>
                    <a:pt x="12" y="122"/>
                  </a:lnTo>
                  <a:lnTo>
                    <a:pt x="10" y="124"/>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0" y="136"/>
                  </a:lnTo>
                  <a:lnTo>
                    <a:pt x="34" y="132"/>
                  </a:lnTo>
                  <a:lnTo>
                    <a:pt x="36" y="120"/>
                  </a:lnTo>
                  <a:lnTo>
                    <a:pt x="36" y="120"/>
                  </a:lnTo>
                  <a:lnTo>
                    <a:pt x="34" y="106"/>
                  </a:lnTo>
                  <a:lnTo>
                    <a:pt x="34" y="106"/>
                  </a:lnTo>
                  <a:lnTo>
                    <a:pt x="34" y="94"/>
                  </a:lnTo>
                  <a:lnTo>
                    <a:pt x="34" y="94"/>
                  </a:lnTo>
                  <a:lnTo>
                    <a:pt x="34" y="90"/>
                  </a:lnTo>
                  <a:lnTo>
                    <a:pt x="36" y="86"/>
                  </a:lnTo>
                  <a:lnTo>
                    <a:pt x="40" y="82"/>
                  </a:lnTo>
                  <a:lnTo>
                    <a:pt x="46" y="82"/>
                  </a:lnTo>
                  <a:lnTo>
                    <a:pt x="46" y="66"/>
                  </a:lnTo>
                  <a:lnTo>
                    <a:pt x="46" y="66"/>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9" name="Freeform 301"/>
            <p:cNvSpPr>
              <a:spLocks/>
            </p:cNvSpPr>
            <p:nvPr/>
          </p:nvSpPr>
          <p:spPr bwMode="auto">
            <a:xfrm>
              <a:off x="4236515" y="2238375"/>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2 h 146"/>
                <a:gd name="T16" fmla="*/ 12 w 46"/>
                <a:gd name="T17" fmla="*/ 60 h 146"/>
                <a:gd name="T18" fmla="*/ 20 w 46"/>
                <a:gd name="T19" fmla="*/ 70 h 146"/>
                <a:gd name="T20" fmla="*/ 28 w 46"/>
                <a:gd name="T21" fmla="*/ 72 h 146"/>
                <a:gd name="T22" fmla="*/ 28 w 46"/>
                <a:gd name="T23" fmla="*/ 74 h 146"/>
                <a:gd name="T24" fmla="*/ 16 w 46"/>
                <a:gd name="T25" fmla="*/ 80 h 146"/>
                <a:gd name="T26" fmla="*/ 12 w 46"/>
                <a:gd name="T27" fmla="*/ 96 h 146"/>
                <a:gd name="T28" fmla="*/ 12 w 46"/>
                <a:gd name="T29" fmla="*/ 106 h 146"/>
                <a:gd name="T30" fmla="*/ 12 w 46"/>
                <a:gd name="T31" fmla="*/ 116 h 146"/>
                <a:gd name="T32" fmla="*/ 12 w 46"/>
                <a:gd name="T33" fmla="*/ 122 h 146"/>
                <a:gd name="T34" fmla="*/ 8 w 46"/>
                <a:gd name="T35" fmla="*/ 128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4 h 146"/>
                <a:gd name="T54" fmla="*/ 36 w 46"/>
                <a:gd name="T55" fmla="*/ 86 h 146"/>
                <a:gd name="T56" fmla="*/ 46 w 46"/>
                <a:gd name="T57" fmla="*/ 82 h 146"/>
                <a:gd name="T58" fmla="*/ 46 w 46"/>
                <a:gd name="T59" fmla="*/ 66 h 146"/>
                <a:gd name="T60" fmla="*/ 36 w 46"/>
                <a:gd name="T61" fmla="*/ 60 h 146"/>
                <a:gd name="T62" fmla="*/ 34 w 46"/>
                <a:gd name="T63" fmla="*/ 52 h 146"/>
                <a:gd name="T64" fmla="*/ 34 w 46"/>
                <a:gd name="T65" fmla="*/ 40 h 146"/>
                <a:gd name="T66" fmla="*/ 36 w 46"/>
                <a:gd name="T67" fmla="*/ 24 h 146"/>
                <a:gd name="T68" fmla="*/ 34 w 46"/>
                <a:gd name="T69" fmla="*/ 14 h 146"/>
                <a:gd name="T70" fmla="*/ 20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6"/>
                  </a:lnTo>
                  <a:lnTo>
                    <a:pt x="12" y="106"/>
                  </a:lnTo>
                  <a:lnTo>
                    <a:pt x="12" y="116"/>
                  </a:lnTo>
                  <a:lnTo>
                    <a:pt x="12" y="116"/>
                  </a:lnTo>
                  <a:lnTo>
                    <a:pt x="12" y="122"/>
                  </a:lnTo>
                  <a:lnTo>
                    <a:pt x="10" y="124"/>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0" y="136"/>
                  </a:lnTo>
                  <a:lnTo>
                    <a:pt x="34" y="132"/>
                  </a:lnTo>
                  <a:lnTo>
                    <a:pt x="36" y="120"/>
                  </a:lnTo>
                  <a:lnTo>
                    <a:pt x="36" y="120"/>
                  </a:lnTo>
                  <a:lnTo>
                    <a:pt x="34" y="106"/>
                  </a:lnTo>
                  <a:lnTo>
                    <a:pt x="34" y="106"/>
                  </a:lnTo>
                  <a:lnTo>
                    <a:pt x="34" y="94"/>
                  </a:lnTo>
                  <a:lnTo>
                    <a:pt x="34" y="94"/>
                  </a:lnTo>
                  <a:lnTo>
                    <a:pt x="34" y="90"/>
                  </a:lnTo>
                  <a:lnTo>
                    <a:pt x="36" y="86"/>
                  </a:lnTo>
                  <a:lnTo>
                    <a:pt x="40" y="82"/>
                  </a:lnTo>
                  <a:lnTo>
                    <a:pt x="46" y="82"/>
                  </a:lnTo>
                  <a:lnTo>
                    <a:pt x="46" y="66"/>
                  </a:lnTo>
                  <a:lnTo>
                    <a:pt x="46" y="66"/>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0" name="Freeform 302"/>
            <p:cNvSpPr>
              <a:spLocks/>
            </p:cNvSpPr>
            <p:nvPr/>
          </p:nvSpPr>
          <p:spPr bwMode="auto">
            <a:xfrm>
              <a:off x="4373794"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1" name="Freeform 303"/>
            <p:cNvSpPr>
              <a:spLocks/>
            </p:cNvSpPr>
            <p:nvPr/>
          </p:nvSpPr>
          <p:spPr bwMode="auto">
            <a:xfrm>
              <a:off x="4520652"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2" name="Freeform 304"/>
            <p:cNvSpPr>
              <a:spLocks/>
            </p:cNvSpPr>
            <p:nvPr/>
          </p:nvSpPr>
          <p:spPr bwMode="auto">
            <a:xfrm>
              <a:off x="4664316"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10 w 52"/>
                <a:gd name="T23" fmla="*/ 38 h 144"/>
                <a:gd name="T24" fmla="*/ 0 w 52"/>
                <a:gd name="T25" fmla="*/ 42 h 144"/>
                <a:gd name="T26" fmla="*/ 0 w 52"/>
                <a:gd name="T27" fmla="*/ 42 h 144"/>
                <a:gd name="T28" fmla="*/ 0 w 52"/>
                <a:gd name="T29" fmla="*/ 22 h 144"/>
                <a:gd name="T30" fmla="*/ 0 w 52"/>
                <a:gd name="T31" fmla="*/ 22 h 144"/>
                <a:gd name="T32" fmla="*/ 10 w 52"/>
                <a:gd name="T33" fmla="*/ 18 h 144"/>
                <a:gd name="T34" fmla="*/ 10 w 52"/>
                <a:gd name="T35" fmla="*/ 18 h 144"/>
                <a:gd name="T36" fmla="*/ 22 w 52"/>
                <a:gd name="T37" fmla="*/ 12 h 144"/>
                <a:gd name="T38" fmla="*/ 22 w 52"/>
                <a:gd name="T39" fmla="*/ 12 h 144"/>
                <a:gd name="T40" fmla="*/ 28 w 52"/>
                <a:gd name="T41" fmla="*/ 10 h 144"/>
                <a:gd name="T42" fmla="*/ 32 w 52"/>
                <a:gd name="T43" fmla="*/ 6 h 144"/>
                <a:gd name="T44" fmla="*/ 32 w 52"/>
                <a:gd name="T45" fmla="*/ 6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10" y="38"/>
                  </a:lnTo>
                  <a:lnTo>
                    <a:pt x="0" y="42"/>
                  </a:lnTo>
                  <a:lnTo>
                    <a:pt x="0" y="42"/>
                  </a:lnTo>
                  <a:lnTo>
                    <a:pt x="0" y="22"/>
                  </a:lnTo>
                  <a:lnTo>
                    <a:pt x="0" y="22"/>
                  </a:lnTo>
                  <a:lnTo>
                    <a:pt x="10" y="18"/>
                  </a:lnTo>
                  <a:lnTo>
                    <a:pt x="10" y="18"/>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0" name="Freeform 342"/>
            <p:cNvSpPr>
              <a:spLocks/>
            </p:cNvSpPr>
            <p:nvPr/>
          </p:nvSpPr>
          <p:spPr bwMode="auto">
            <a:xfrm>
              <a:off x="4807981"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10 w 52"/>
                <a:gd name="T23" fmla="*/ 38 h 144"/>
                <a:gd name="T24" fmla="*/ 0 w 52"/>
                <a:gd name="T25" fmla="*/ 42 h 144"/>
                <a:gd name="T26" fmla="*/ 0 w 52"/>
                <a:gd name="T27" fmla="*/ 42 h 144"/>
                <a:gd name="T28" fmla="*/ 0 w 52"/>
                <a:gd name="T29" fmla="*/ 22 h 144"/>
                <a:gd name="T30" fmla="*/ 0 w 52"/>
                <a:gd name="T31" fmla="*/ 22 h 144"/>
                <a:gd name="T32" fmla="*/ 10 w 52"/>
                <a:gd name="T33" fmla="*/ 18 h 144"/>
                <a:gd name="T34" fmla="*/ 10 w 52"/>
                <a:gd name="T35" fmla="*/ 18 h 144"/>
                <a:gd name="T36" fmla="*/ 22 w 52"/>
                <a:gd name="T37" fmla="*/ 12 h 144"/>
                <a:gd name="T38" fmla="*/ 22 w 52"/>
                <a:gd name="T39" fmla="*/ 12 h 144"/>
                <a:gd name="T40" fmla="*/ 28 w 52"/>
                <a:gd name="T41" fmla="*/ 10 h 144"/>
                <a:gd name="T42" fmla="*/ 32 w 52"/>
                <a:gd name="T43" fmla="*/ 6 h 144"/>
                <a:gd name="T44" fmla="*/ 32 w 52"/>
                <a:gd name="T45" fmla="*/ 6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10" y="38"/>
                  </a:lnTo>
                  <a:lnTo>
                    <a:pt x="0" y="42"/>
                  </a:lnTo>
                  <a:lnTo>
                    <a:pt x="0" y="42"/>
                  </a:lnTo>
                  <a:lnTo>
                    <a:pt x="0" y="22"/>
                  </a:lnTo>
                  <a:lnTo>
                    <a:pt x="0" y="22"/>
                  </a:lnTo>
                  <a:lnTo>
                    <a:pt x="10" y="18"/>
                  </a:lnTo>
                  <a:lnTo>
                    <a:pt x="10" y="18"/>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1" name="Freeform 343"/>
            <p:cNvSpPr>
              <a:spLocks/>
            </p:cNvSpPr>
            <p:nvPr/>
          </p:nvSpPr>
          <p:spPr bwMode="auto">
            <a:xfrm>
              <a:off x="5187895"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6 h 144"/>
                <a:gd name="T20" fmla="*/ 18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6"/>
                  </a:lnTo>
                  <a:lnTo>
                    <a:pt x="18" y="36"/>
                  </a:lnTo>
                  <a:lnTo>
                    <a:pt x="8" y="38"/>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2" name="Freeform 344"/>
            <p:cNvSpPr>
              <a:spLocks/>
            </p:cNvSpPr>
            <p:nvPr/>
          </p:nvSpPr>
          <p:spPr bwMode="auto">
            <a:xfrm>
              <a:off x="5334752"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38"/>
                  </a:lnTo>
                  <a:lnTo>
                    <a:pt x="0" y="42"/>
                  </a:lnTo>
                  <a:lnTo>
                    <a:pt x="0" y="42"/>
                  </a:lnTo>
                  <a:lnTo>
                    <a:pt x="0" y="22"/>
                  </a:lnTo>
                  <a:lnTo>
                    <a:pt x="0" y="22"/>
                  </a:lnTo>
                  <a:lnTo>
                    <a:pt x="4" y="20"/>
                  </a:lnTo>
                  <a:lnTo>
                    <a:pt x="10" y="18"/>
                  </a:lnTo>
                  <a:lnTo>
                    <a:pt x="10" y="18"/>
                  </a:lnTo>
                  <a:lnTo>
                    <a:pt x="16" y="16"/>
                  </a:lnTo>
                  <a:lnTo>
                    <a:pt x="20" y="12"/>
                  </a:lnTo>
                  <a:lnTo>
                    <a:pt x="20"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3" name="Freeform 345"/>
            <p:cNvSpPr>
              <a:spLocks/>
            </p:cNvSpPr>
            <p:nvPr/>
          </p:nvSpPr>
          <p:spPr bwMode="auto">
            <a:xfrm>
              <a:off x="5481609" y="224155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0 w 50"/>
                <a:gd name="T23" fmla="*/ 42 h 144"/>
                <a:gd name="T24" fmla="*/ 0 w 50"/>
                <a:gd name="T25" fmla="*/ 42 h 144"/>
                <a:gd name="T26" fmla="*/ 0 w 50"/>
                <a:gd name="T27" fmla="*/ 22 h 144"/>
                <a:gd name="T28" fmla="*/ 0 w 50"/>
                <a:gd name="T29" fmla="*/ 22 h 144"/>
                <a:gd name="T30" fmla="*/ 10 w 50"/>
                <a:gd name="T31" fmla="*/ 16 h 144"/>
                <a:gd name="T32" fmla="*/ 10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0" y="42"/>
                  </a:lnTo>
                  <a:lnTo>
                    <a:pt x="0" y="42"/>
                  </a:lnTo>
                  <a:lnTo>
                    <a:pt x="0" y="22"/>
                  </a:lnTo>
                  <a:lnTo>
                    <a:pt x="0" y="22"/>
                  </a:lnTo>
                  <a:lnTo>
                    <a:pt x="10" y="16"/>
                  </a:lnTo>
                  <a:lnTo>
                    <a:pt x="10"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4" name="Freeform 346"/>
            <p:cNvSpPr>
              <a:spLocks/>
            </p:cNvSpPr>
            <p:nvPr/>
          </p:nvSpPr>
          <p:spPr bwMode="auto">
            <a:xfrm>
              <a:off x="4954838" y="2238375"/>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40 h 146"/>
                <a:gd name="T10" fmla="*/ 12 w 46"/>
                <a:gd name="T11" fmla="*/ 52 h 146"/>
                <a:gd name="T12" fmla="*/ 12 w 46"/>
                <a:gd name="T13" fmla="*/ 56 h 146"/>
                <a:gd name="T14" fmla="*/ 6 w 46"/>
                <a:gd name="T15" fmla="*/ 64 h 146"/>
                <a:gd name="T16" fmla="*/ 0 w 46"/>
                <a:gd name="T17" fmla="*/ 82 h 146"/>
                <a:gd name="T18" fmla="*/ 6 w 46"/>
                <a:gd name="T19" fmla="*/ 82 h 146"/>
                <a:gd name="T20" fmla="*/ 12 w 46"/>
                <a:gd name="T21" fmla="*/ 90 h 146"/>
                <a:gd name="T22" fmla="*/ 12 w 46"/>
                <a:gd name="T23" fmla="*/ 94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8 h 146"/>
                <a:gd name="T42" fmla="*/ 34 w 46"/>
                <a:gd name="T43" fmla="*/ 122 h 146"/>
                <a:gd name="T44" fmla="*/ 34 w 46"/>
                <a:gd name="T45" fmla="*/ 116 h 146"/>
                <a:gd name="T46" fmla="*/ 34 w 46"/>
                <a:gd name="T47" fmla="*/ 106 h 146"/>
                <a:gd name="T48" fmla="*/ 36 w 46"/>
                <a:gd name="T49" fmla="*/ 96 h 146"/>
                <a:gd name="T50" fmla="*/ 32 w 46"/>
                <a:gd name="T51" fmla="*/ 80 h 146"/>
                <a:gd name="T52" fmla="*/ 18 w 46"/>
                <a:gd name="T53" fmla="*/ 74 h 146"/>
                <a:gd name="T54" fmla="*/ 18 w 46"/>
                <a:gd name="T55" fmla="*/ 72 h 146"/>
                <a:gd name="T56" fmla="*/ 26 w 46"/>
                <a:gd name="T57" fmla="*/ 70 h 146"/>
                <a:gd name="T58" fmla="*/ 34 w 46"/>
                <a:gd name="T59" fmla="*/ 60 h 146"/>
                <a:gd name="T60" fmla="*/ 36 w 46"/>
                <a:gd name="T61" fmla="*/ 52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2"/>
                  </a:lnTo>
                  <a:lnTo>
                    <a:pt x="18" y="6"/>
                  </a:lnTo>
                  <a:lnTo>
                    <a:pt x="12" y="14"/>
                  </a:lnTo>
                  <a:lnTo>
                    <a:pt x="10" y="24"/>
                  </a:lnTo>
                  <a:lnTo>
                    <a:pt x="10" y="24"/>
                  </a:lnTo>
                  <a:lnTo>
                    <a:pt x="12" y="40"/>
                  </a:lnTo>
                  <a:lnTo>
                    <a:pt x="12" y="40"/>
                  </a:lnTo>
                  <a:lnTo>
                    <a:pt x="12" y="52"/>
                  </a:lnTo>
                  <a:lnTo>
                    <a:pt x="12" y="52"/>
                  </a:lnTo>
                  <a:lnTo>
                    <a:pt x="12" y="56"/>
                  </a:lnTo>
                  <a:lnTo>
                    <a:pt x="10" y="60"/>
                  </a:lnTo>
                  <a:lnTo>
                    <a:pt x="6" y="64"/>
                  </a:lnTo>
                  <a:lnTo>
                    <a:pt x="0" y="66"/>
                  </a:lnTo>
                  <a:lnTo>
                    <a:pt x="0" y="82"/>
                  </a:lnTo>
                  <a:lnTo>
                    <a:pt x="0" y="82"/>
                  </a:lnTo>
                  <a:lnTo>
                    <a:pt x="6" y="82"/>
                  </a:lnTo>
                  <a:lnTo>
                    <a:pt x="10" y="86"/>
                  </a:lnTo>
                  <a:lnTo>
                    <a:pt x="12" y="90"/>
                  </a:lnTo>
                  <a:lnTo>
                    <a:pt x="12" y="94"/>
                  </a:lnTo>
                  <a:lnTo>
                    <a:pt x="12" y="94"/>
                  </a:lnTo>
                  <a:lnTo>
                    <a:pt x="12" y="106"/>
                  </a:lnTo>
                  <a:lnTo>
                    <a:pt x="12" y="106"/>
                  </a:lnTo>
                  <a:lnTo>
                    <a:pt x="10" y="120"/>
                  </a:lnTo>
                  <a:lnTo>
                    <a:pt x="10" y="120"/>
                  </a:lnTo>
                  <a:lnTo>
                    <a:pt x="12" y="128"/>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8"/>
                  </a:lnTo>
                  <a:lnTo>
                    <a:pt x="36" y="124"/>
                  </a:lnTo>
                  <a:lnTo>
                    <a:pt x="34" y="122"/>
                  </a:lnTo>
                  <a:lnTo>
                    <a:pt x="34" y="116"/>
                  </a:lnTo>
                  <a:lnTo>
                    <a:pt x="34" y="116"/>
                  </a:lnTo>
                  <a:lnTo>
                    <a:pt x="34" y="106"/>
                  </a:lnTo>
                  <a:lnTo>
                    <a:pt x="34" y="106"/>
                  </a:lnTo>
                  <a:lnTo>
                    <a:pt x="36" y="96"/>
                  </a:lnTo>
                  <a:lnTo>
                    <a:pt x="36" y="96"/>
                  </a:lnTo>
                  <a:lnTo>
                    <a:pt x="34" y="86"/>
                  </a:lnTo>
                  <a:lnTo>
                    <a:pt x="32" y="80"/>
                  </a:lnTo>
                  <a:lnTo>
                    <a:pt x="26" y="76"/>
                  </a:lnTo>
                  <a:lnTo>
                    <a:pt x="18" y="74"/>
                  </a:lnTo>
                  <a:lnTo>
                    <a:pt x="18" y="74"/>
                  </a:lnTo>
                  <a:lnTo>
                    <a:pt x="18" y="72"/>
                  </a:lnTo>
                  <a:lnTo>
                    <a:pt x="18" y="72"/>
                  </a:lnTo>
                  <a:lnTo>
                    <a:pt x="26" y="70"/>
                  </a:lnTo>
                  <a:lnTo>
                    <a:pt x="32" y="66"/>
                  </a:lnTo>
                  <a:lnTo>
                    <a:pt x="34" y="60"/>
                  </a:lnTo>
                  <a:lnTo>
                    <a:pt x="36" y="52"/>
                  </a:lnTo>
                  <a:lnTo>
                    <a:pt x="36" y="52"/>
                  </a:lnTo>
                  <a:lnTo>
                    <a:pt x="34" y="38"/>
                  </a:lnTo>
                  <a:lnTo>
                    <a:pt x="34" y="38"/>
                  </a:lnTo>
                  <a:lnTo>
                    <a:pt x="34" y="30"/>
                  </a:lnTo>
                  <a:lnTo>
                    <a:pt x="34" y="30"/>
                  </a:lnTo>
                  <a:lnTo>
                    <a:pt x="34" y="26"/>
                  </a:lnTo>
                  <a:lnTo>
                    <a:pt x="36" y="22"/>
                  </a:lnTo>
                  <a:lnTo>
                    <a:pt x="38" y="20"/>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5" name="Freeform 347"/>
            <p:cNvSpPr>
              <a:spLocks/>
            </p:cNvSpPr>
            <p:nvPr/>
          </p:nvSpPr>
          <p:spPr bwMode="auto">
            <a:xfrm>
              <a:off x="4954838" y="2238375"/>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40 h 146"/>
                <a:gd name="T10" fmla="*/ 12 w 46"/>
                <a:gd name="T11" fmla="*/ 52 h 146"/>
                <a:gd name="T12" fmla="*/ 12 w 46"/>
                <a:gd name="T13" fmla="*/ 56 h 146"/>
                <a:gd name="T14" fmla="*/ 6 w 46"/>
                <a:gd name="T15" fmla="*/ 64 h 146"/>
                <a:gd name="T16" fmla="*/ 0 w 46"/>
                <a:gd name="T17" fmla="*/ 82 h 146"/>
                <a:gd name="T18" fmla="*/ 6 w 46"/>
                <a:gd name="T19" fmla="*/ 82 h 146"/>
                <a:gd name="T20" fmla="*/ 12 w 46"/>
                <a:gd name="T21" fmla="*/ 90 h 146"/>
                <a:gd name="T22" fmla="*/ 12 w 46"/>
                <a:gd name="T23" fmla="*/ 94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8 h 146"/>
                <a:gd name="T42" fmla="*/ 34 w 46"/>
                <a:gd name="T43" fmla="*/ 122 h 146"/>
                <a:gd name="T44" fmla="*/ 34 w 46"/>
                <a:gd name="T45" fmla="*/ 116 h 146"/>
                <a:gd name="T46" fmla="*/ 34 w 46"/>
                <a:gd name="T47" fmla="*/ 106 h 146"/>
                <a:gd name="T48" fmla="*/ 36 w 46"/>
                <a:gd name="T49" fmla="*/ 96 h 146"/>
                <a:gd name="T50" fmla="*/ 32 w 46"/>
                <a:gd name="T51" fmla="*/ 80 h 146"/>
                <a:gd name="T52" fmla="*/ 18 w 46"/>
                <a:gd name="T53" fmla="*/ 74 h 146"/>
                <a:gd name="T54" fmla="*/ 18 w 46"/>
                <a:gd name="T55" fmla="*/ 72 h 146"/>
                <a:gd name="T56" fmla="*/ 26 w 46"/>
                <a:gd name="T57" fmla="*/ 70 h 146"/>
                <a:gd name="T58" fmla="*/ 34 w 46"/>
                <a:gd name="T59" fmla="*/ 60 h 146"/>
                <a:gd name="T60" fmla="*/ 36 w 46"/>
                <a:gd name="T61" fmla="*/ 52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2"/>
                  </a:lnTo>
                  <a:lnTo>
                    <a:pt x="18" y="6"/>
                  </a:lnTo>
                  <a:lnTo>
                    <a:pt x="12" y="14"/>
                  </a:lnTo>
                  <a:lnTo>
                    <a:pt x="10" y="24"/>
                  </a:lnTo>
                  <a:lnTo>
                    <a:pt x="10" y="24"/>
                  </a:lnTo>
                  <a:lnTo>
                    <a:pt x="12" y="40"/>
                  </a:lnTo>
                  <a:lnTo>
                    <a:pt x="12" y="40"/>
                  </a:lnTo>
                  <a:lnTo>
                    <a:pt x="12" y="52"/>
                  </a:lnTo>
                  <a:lnTo>
                    <a:pt x="12" y="52"/>
                  </a:lnTo>
                  <a:lnTo>
                    <a:pt x="12" y="56"/>
                  </a:lnTo>
                  <a:lnTo>
                    <a:pt x="10" y="60"/>
                  </a:lnTo>
                  <a:lnTo>
                    <a:pt x="6" y="64"/>
                  </a:lnTo>
                  <a:lnTo>
                    <a:pt x="0" y="66"/>
                  </a:lnTo>
                  <a:lnTo>
                    <a:pt x="0" y="82"/>
                  </a:lnTo>
                  <a:lnTo>
                    <a:pt x="0" y="82"/>
                  </a:lnTo>
                  <a:lnTo>
                    <a:pt x="6" y="82"/>
                  </a:lnTo>
                  <a:lnTo>
                    <a:pt x="10" y="86"/>
                  </a:lnTo>
                  <a:lnTo>
                    <a:pt x="12" y="90"/>
                  </a:lnTo>
                  <a:lnTo>
                    <a:pt x="12" y="94"/>
                  </a:lnTo>
                  <a:lnTo>
                    <a:pt x="12" y="94"/>
                  </a:lnTo>
                  <a:lnTo>
                    <a:pt x="12" y="106"/>
                  </a:lnTo>
                  <a:lnTo>
                    <a:pt x="12" y="106"/>
                  </a:lnTo>
                  <a:lnTo>
                    <a:pt x="10" y="120"/>
                  </a:lnTo>
                  <a:lnTo>
                    <a:pt x="10" y="120"/>
                  </a:lnTo>
                  <a:lnTo>
                    <a:pt x="12" y="128"/>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8"/>
                  </a:lnTo>
                  <a:lnTo>
                    <a:pt x="36" y="124"/>
                  </a:lnTo>
                  <a:lnTo>
                    <a:pt x="34" y="122"/>
                  </a:lnTo>
                  <a:lnTo>
                    <a:pt x="34" y="116"/>
                  </a:lnTo>
                  <a:lnTo>
                    <a:pt x="34" y="116"/>
                  </a:lnTo>
                  <a:lnTo>
                    <a:pt x="34" y="106"/>
                  </a:lnTo>
                  <a:lnTo>
                    <a:pt x="34" y="106"/>
                  </a:lnTo>
                  <a:lnTo>
                    <a:pt x="36" y="96"/>
                  </a:lnTo>
                  <a:lnTo>
                    <a:pt x="36" y="96"/>
                  </a:lnTo>
                  <a:lnTo>
                    <a:pt x="34" y="86"/>
                  </a:lnTo>
                  <a:lnTo>
                    <a:pt x="32" y="80"/>
                  </a:lnTo>
                  <a:lnTo>
                    <a:pt x="26" y="76"/>
                  </a:lnTo>
                  <a:lnTo>
                    <a:pt x="18" y="74"/>
                  </a:lnTo>
                  <a:lnTo>
                    <a:pt x="18" y="74"/>
                  </a:lnTo>
                  <a:lnTo>
                    <a:pt x="18" y="72"/>
                  </a:lnTo>
                  <a:lnTo>
                    <a:pt x="18" y="72"/>
                  </a:lnTo>
                  <a:lnTo>
                    <a:pt x="26" y="70"/>
                  </a:lnTo>
                  <a:lnTo>
                    <a:pt x="32" y="66"/>
                  </a:lnTo>
                  <a:lnTo>
                    <a:pt x="34" y="60"/>
                  </a:lnTo>
                  <a:lnTo>
                    <a:pt x="36" y="52"/>
                  </a:lnTo>
                  <a:lnTo>
                    <a:pt x="36" y="52"/>
                  </a:lnTo>
                  <a:lnTo>
                    <a:pt x="34" y="38"/>
                  </a:lnTo>
                  <a:lnTo>
                    <a:pt x="34" y="38"/>
                  </a:lnTo>
                  <a:lnTo>
                    <a:pt x="34" y="30"/>
                  </a:lnTo>
                  <a:lnTo>
                    <a:pt x="34" y="30"/>
                  </a:lnTo>
                  <a:lnTo>
                    <a:pt x="34" y="26"/>
                  </a:lnTo>
                  <a:lnTo>
                    <a:pt x="36" y="22"/>
                  </a:lnTo>
                  <a:lnTo>
                    <a:pt x="38" y="20"/>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6" name="Freeform 348"/>
            <p:cNvSpPr>
              <a:spLocks/>
            </p:cNvSpPr>
            <p:nvPr/>
          </p:nvSpPr>
          <p:spPr bwMode="auto">
            <a:xfrm>
              <a:off x="5050615" y="223837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2 h 146"/>
                <a:gd name="T16" fmla="*/ 12 w 46"/>
                <a:gd name="T17" fmla="*/ 60 h 146"/>
                <a:gd name="T18" fmla="*/ 20 w 46"/>
                <a:gd name="T19" fmla="*/ 70 h 146"/>
                <a:gd name="T20" fmla="*/ 28 w 46"/>
                <a:gd name="T21" fmla="*/ 72 h 146"/>
                <a:gd name="T22" fmla="*/ 28 w 46"/>
                <a:gd name="T23" fmla="*/ 74 h 146"/>
                <a:gd name="T24" fmla="*/ 16 w 46"/>
                <a:gd name="T25" fmla="*/ 80 h 146"/>
                <a:gd name="T26" fmla="*/ 12 w 46"/>
                <a:gd name="T27" fmla="*/ 96 h 146"/>
                <a:gd name="T28" fmla="*/ 12 w 46"/>
                <a:gd name="T29" fmla="*/ 106 h 146"/>
                <a:gd name="T30" fmla="*/ 12 w 46"/>
                <a:gd name="T31" fmla="*/ 116 h 146"/>
                <a:gd name="T32" fmla="*/ 12 w 46"/>
                <a:gd name="T33" fmla="*/ 122 h 146"/>
                <a:gd name="T34" fmla="*/ 8 w 46"/>
                <a:gd name="T35" fmla="*/ 128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4 h 146"/>
                <a:gd name="T54" fmla="*/ 36 w 46"/>
                <a:gd name="T55" fmla="*/ 86 h 146"/>
                <a:gd name="T56" fmla="*/ 46 w 46"/>
                <a:gd name="T57" fmla="*/ 82 h 146"/>
                <a:gd name="T58" fmla="*/ 46 w 46"/>
                <a:gd name="T59" fmla="*/ 66 h 146"/>
                <a:gd name="T60" fmla="*/ 36 w 46"/>
                <a:gd name="T61" fmla="*/ 60 h 146"/>
                <a:gd name="T62" fmla="*/ 34 w 46"/>
                <a:gd name="T63" fmla="*/ 52 h 146"/>
                <a:gd name="T64" fmla="*/ 34 w 46"/>
                <a:gd name="T65" fmla="*/ 40 h 146"/>
                <a:gd name="T66" fmla="*/ 36 w 46"/>
                <a:gd name="T67" fmla="*/ 24 h 146"/>
                <a:gd name="T68" fmla="*/ 34 w 46"/>
                <a:gd name="T69" fmla="*/ 14 h 146"/>
                <a:gd name="T70" fmla="*/ 18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6"/>
                  </a:lnTo>
                  <a:lnTo>
                    <a:pt x="12" y="106"/>
                  </a:lnTo>
                  <a:lnTo>
                    <a:pt x="12" y="116"/>
                  </a:lnTo>
                  <a:lnTo>
                    <a:pt x="12" y="116"/>
                  </a:lnTo>
                  <a:lnTo>
                    <a:pt x="12" y="122"/>
                  </a:lnTo>
                  <a:lnTo>
                    <a:pt x="10" y="124"/>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4" y="132"/>
                  </a:lnTo>
                  <a:lnTo>
                    <a:pt x="36" y="120"/>
                  </a:lnTo>
                  <a:lnTo>
                    <a:pt x="36" y="120"/>
                  </a:lnTo>
                  <a:lnTo>
                    <a:pt x="34" y="106"/>
                  </a:lnTo>
                  <a:lnTo>
                    <a:pt x="34" y="106"/>
                  </a:lnTo>
                  <a:lnTo>
                    <a:pt x="34" y="94"/>
                  </a:lnTo>
                  <a:lnTo>
                    <a:pt x="34" y="94"/>
                  </a:lnTo>
                  <a:lnTo>
                    <a:pt x="34" y="90"/>
                  </a:lnTo>
                  <a:lnTo>
                    <a:pt x="36" y="86"/>
                  </a:lnTo>
                  <a:lnTo>
                    <a:pt x="40" y="82"/>
                  </a:lnTo>
                  <a:lnTo>
                    <a:pt x="46" y="82"/>
                  </a:lnTo>
                  <a:lnTo>
                    <a:pt x="46" y="66"/>
                  </a:lnTo>
                  <a:lnTo>
                    <a:pt x="46" y="66"/>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18" y="2"/>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7" name="Freeform 349"/>
            <p:cNvSpPr>
              <a:spLocks/>
            </p:cNvSpPr>
            <p:nvPr/>
          </p:nvSpPr>
          <p:spPr bwMode="auto">
            <a:xfrm>
              <a:off x="5050615" y="223837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2 h 146"/>
                <a:gd name="T16" fmla="*/ 12 w 46"/>
                <a:gd name="T17" fmla="*/ 60 h 146"/>
                <a:gd name="T18" fmla="*/ 20 w 46"/>
                <a:gd name="T19" fmla="*/ 70 h 146"/>
                <a:gd name="T20" fmla="*/ 28 w 46"/>
                <a:gd name="T21" fmla="*/ 72 h 146"/>
                <a:gd name="T22" fmla="*/ 28 w 46"/>
                <a:gd name="T23" fmla="*/ 74 h 146"/>
                <a:gd name="T24" fmla="*/ 16 w 46"/>
                <a:gd name="T25" fmla="*/ 80 h 146"/>
                <a:gd name="T26" fmla="*/ 12 w 46"/>
                <a:gd name="T27" fmla="*/ 96 h 146"/>
                <a:gd name="T28" fmla="*/ 12 w 46"/>
                <a:gd name="T29" fmla="*/ 106 h 146"/>
                <a:gd name="T30" fmla="*/ 12 w 46"/>
                <a:gd name="T31" fmla="*/ 116 h 146"/>
                <a:gd name="T32" fmla="*/ 12 w 46"/>
                <a:gd name="T33" fmla="*/ 122 h 146"/>
                <a:gd name="T34" fmla="*/ 8 w 46"/>
                <a:gd name="T35" fmla="*/ 128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4 h 146"/>
                <a:gd name="T54" fmla="*/ 36 w 46"/>
                <a:gd name="T55" fmla="*/ 86 h 146"/>
                <a:gd name="T56" fmla="*/ 46 w 46"/>
                <a:gd name="T57" fmla="*/ 82 h 146"/>
                <a:gd name="T58" fmla="*/ 46 w 46"/>
                <a:gd name="T59" fmla="*/ 66 h 146"/>
                <a:gd name="T60" fmla="*/ 36 w 46"/>
                <a:gd name="T61" fmla="*/ 60 h 146"/>
                <a:gd name="T62" fmla="*/ 34 w 46"/>
                <a:gd name="T63" fmla="*/ 52 h 146"/>
                <a:gd name="T64" fmla="*/ 34 w 46"/>
                <a:gd name="T65" fmla="*/ 40 h 146"/>
                <a:gd name="T66" fmla="*/ 36 w 46"/>
                <a:gd name="T67" fmla="*/ 24 h 146"/>
                <a:gd name="T68" fmla="*/ 34 w 46"/>
                <a:gd name="T69" fmla="*/ 14 h 146"/>
                <a:gd name="T70" fmla="*/ 18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6"/>
                  </a:lnTo>
                  <a:lnTo>
                    <a:pt x="12" y="106"/>
                  </a:lnTo>
                  <a:lnTo>
                    <a:pt x="12" y="116"/>
                  </a:lnTo>
                  <a:lnTo>
                    <a:pt x="12" y="116"/>
                  </a:lnTo>
                  <a:lnTo>
                    <a:pt x="12" y="122"/>
                  </a:lnTo>
                  <a:lnTo>
                    <a:pt x="10" y="124"/>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4" y="132"/>
                  </a:lnTo>
                  <a:lnTo>
                    <a:pt x="36" y="120"/>
                  </a:lnTo>
                  <a:lnTo>
                    <a:pt x="36" y="120"/>
                  </a:lnTo>
                  <a:lnTo>
                    <a:pt x="34" y="106"/>
                  </a:lnTo>
                  <a:lnTo>
                    <a:pt x="34" y="106"/>
                  </a:lnTo>
                  <a:lnTo>
                    <a:pt x="34" y="94"/>
                  </a:lnTo>
                  <a:lnTo>
                    <a:pt x="34" y="94"/>
                  </a:lnTo>
                  <a:lnTo>
                    <a:pt x="34" y="90"/>
                  </a:lnTo>
                  <a:lnTo>
                    <a:pt x="36" y="86"/>
                  </a:lnTo>
                  <a:lnTo>
                    <a:pt x="40" y="82"/>
                  </a:lnTo>
                  <a:lnTo>
                    <a:pt x="46" y="82"/>
                  </a:lnTo>
                  <a:lnTo>
                    <a:pt x="46" y="66"/>
                  </a:lnTo>
                  <a:lnTo>
                    <a:pt x="46" y="66"/>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18"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8" name="Freeform 350"/>
            <p:cNvSpPr>
              <a:spLocks noEditPoints="1"/>
            </p:cNvSpPr>
            <p:nvPr/>
          </p:nvSpPr>
          <p:spPr bwMode="auto">
            <a:xfrm>
              <a:off x="5625274" y="2232025"/>
              <a:ext cx="156435" cy="238125"/>
            </a:xfrm>
            <a:custGeom>
              <a:avLst/>
              <a:gdLst>
                <a:gd name="T0" fmla="*/ 46 w 98"/>
                <a:gd name="T1" fmla="*/ 150 h 150"/>
                <a:gd name="T2" fmla="*/ 26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40 w 98"/>
                <a:gd name="T19" fmla="*/ 2 h 150"/>
                <a:gd name="T20" fmla="*/ 52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2 h 150"/>
                <a:gd name="T36" fmla="*/ 68 w 98"/>
                <a:gd name="T37" fmla="*/ 146 h 150"/>
                <a:gd name="T38" fmla="*/ 46 w 98"/>
                <a:gd name="T39" fmla="*/ 150 h 150"/>
                <a:gd name="T40" fmla="*/ 50 w 98"/>
                <a:gd name="T41" fmla="*/ 18 h 150"/>
                <a:gd name="T42" fmla="*/ 44 w 98"/>
                <a:gd name="T43" fmla="*/ 20 h 150"/>
                <a:gd name="T44" fmla="*/ 32 w 98"/>
                <a:gd name="T45" fmla="*/ 28 h 150"/>
                <a:gd name="T46" fmla="*/ 26 w 98"/>
                <a:gd name="T47" fmla="*/ 42 h 150"/>
                <a:gd name="T48" fmla="*/ 22 w 98"/>
                <a:gd name="T49" fmla="*/ 78 h 150"/>
                <a:gd name="T50" fmla="*/ 24 w 98"/>
                <a:gd name="T51" fmla="*/ 102 h 150"/>
                <a:gd name="T52" fmla="*/ 28 w 98"/>
                <a:gd name="T53" fmla="*/ 118 h 150"/>
                <a:gd name="T54" fmla="*/ 38 w 98"/>
                <a:gd name="T55" fmla="*/ 128 h 150"/>
                <a:gd name="T56" fmla="*/ 48 w 98"/>
                <a:gd name="T57" fmla="*/ 132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40" y="2"/>
                  </a:lnTo>
                  <a:lnTo>
                    <a:pt x="52" y="0"/>
                  </a:lnTo>
                  <a:lnTo>
                    <a:pt x="52" y="0"/>
                  </a:lnTo>
                  <a:lnTo>
                    <a:pt x="62" y="2"/>
                  </a:lnTo>
                  <a:lnTo>
                    <a:pt x="72" y="4"/>
                  </a:lnTo>
                  <a:lnTo>
                    <a:pt x="80" y="10"/>
                  </a:lnTo>
                  <a:lnTo>
                    <a:pt x="86" y="18"/>
                  </a:lnTo>
                  <a:lnTo>
                    <a:pt x="92" y="30"/>
                  </a:lnTo>
                  <a:lnTo>
                    <a:pt x="96" y="42"/>
                  </a:lnTo>
                  <a:lnTo>
                    <a:pt x="98" y="58"/>
                  </a:lnTo>
                  <a:lnTo>
                    <a:pt x="98" y="74"/>
                  </a:lnTo>
                  <a:lnTo>
                    <a:pt x="98" y="74"/>
                  </a:lnTo>
                  <a:lnTo>
                    <a:pt x="98" y="92"/>
                  </a:lnTo>
                  <a:lnTo>
                    <a:pt x="96" y="108"/>
                  </a:lnTo>
                  <a:lnTo>
                    <a:pt x="90" y="120"/>
                  </a:lnTo>
                  <a:lnTo>
                    <a:pt x="84" y="132"/>
                  </a:lnTo>
                  <a:lnTo>
                    <a:pt x="84" y="132"/>
                  </a:lnTo>
                  <a:lnTo>
                    <a:pt x="76" y="140"/>
                  </a:lnTo>
                  <a:lnTo>
                    <a:pt x="68" y="146"/>
                  </a:lnTo>
                  <a:lnTo>
                    <a:pt x="58" y="148"/>
                  </a:lnTo>
                  <a:lnTo>
                    <a:pt x="46" y="150"/>
                  </a:lnTo>
                  <a:lnTo>
                    <a:pt x="46" y="150"/>
                  </a:lnTo>
                  <a:close/>
                  <a:moveTo>
                    <a:pt x="50" y="18"/>
                  </a:moveTo>
                  <a:lnTo>
                    <a:pt x="50" y="18"/>
                  </a:lnTo>
                  <a:lnTo>
                    <a:pt x="44" y="20"/>
                  </a:lnTo>
                  <a:lnTo>
                    <a:pt x="38" y="22"/>
                  </a:lnTo>
                  <a:lnTo>
                    <a:pt x="32" y="28"/>
                  </a:lnTo>
                  <a:lnTo>
                    <a:pt x="30" y="34"/>
                  </a:lnTo>
                  <a:lnTo>
                    <a:pt x="26" y="42"/>
                  </a:lnTo>
                  <a:lnTo>
                    <a:pt x="24" y="52"/>
                  </a:lnTo>
                  <a:lnTo>
                    <a:pt x="22" y="78"/>
                  </a:lnTo>
                  <a:lnTo>
                    <a:pt x="22" y="78"/>
                  </a:lnTo>
                  <a:lnTo>
                    <a:pt x="24" y="102"/>
                  </a:lnTo>
                  <a:lnTo>
                    <a:pt x="26" y="110"/>
                  </a:lnTo>
                  <a:lnTo>
                    <a:pt x="28" y="118"/>
                  </a:lnTo>
                  <a:lnTo>
                    <a:pt x="32" y="124"/>
                  </a:lnTo>
                  <a:lnTo>
                    <a:pt x="38" y="128"/>
                  </a:lnTo>
                  <a:lnTo>
                    <a:pt x="42" y="130"/>
                  </a:lnTo>
                  <a:lnTo>
                    <a:pt x="48" y="132"/>
                  </a:lnTo>
                  <a:lnTo>
                    <a:pt x="48" y="132"/>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9" name="Freeform 351"/>
            <p:cNvSpPr>
              <a:spLocks noEditPoints="1"/>
            </p:cNvSpPr>
            <p:nvPr/>
          </p:nvSpPr>
          <p:spPr bwMode="auto">
            <a:xfrm>
              <a:off x="5842367" y="223202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2 h 150"/>
                <a:gd name="T18" fmla="*/ 40 w 100"/>
                <a:gd name="T19" fmla="*/ 2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2 h 150"/>
                <a:gd name="T36" fmla="*/ 70 w 100"/>
                <a:gd name="T37" fmla="*/ 146 h 150"/>
                <a:gd name="T38" fmla="*/ 48 w 100"/>
                <a:gd name="T39" fmla="*/ 150 h 150"/>
                <a:gd name="T40" fmla="*/ 52 w 100"/>
                <a:gd name="T41" fmla="*/ 18 h 150"/>
                <a:gd name="T42" fmla="*/ 46 w 100"/>
                <a:gd name="T43" fmla="*/ 20 h 150"/>
                <a:gd name="T44" fmla="*/ 36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2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2" y="12"/>
                  </a:lnTo>
                  <a:lnTo>
                    <a:pt x="30" y="6"/>
                  </a:lnTo>
                  <a:lnTo>
                    <a:pt x="40" y="2"/>
                  </a:lnTo>
                  <a:lnTo>
                    <a:pt x="52" y="0"/>
                  </a:lnTo>
                  <a:lnTo>
                    <a:pt x="52" y="0"/>
                  </a:lnTo>
                  <a:lnTo>
                    <a:pt x="64" y="2"/>
                  </a:lnTo>
                  <a:lnTo>
                    <a:pt x="74" y="4"/>
                  </a:lnTo>
                  <a:lnTo>
                    <a:pt x="82" y="10"/>
                  </a:lnTo>
                  <a:lnTo>
                    <a:pt x="88" y="18"/>
                  </a:lnTo>
                  <a:lnTo>
                    <a:pt x="94" y="30"/>
                  </a:lnTo>
                  <a:lnTo>
                    <a:pt x="98" y="42"/>
                  </a:lnTo>
                  <a:lnTo>
                    <a:pt x="100" y="58"/>
                  </a:lnTo>
                  <a:lnTo>
                    <a:pt x="100" y="74"/>
                  </a:lnTo>
                  <a:lnTo>
                    <a:pt x="100" y="74"/>
                  </a:lnTo>
                  <a:lnTo>
                    <a:pt x="100" y="92"/>
                  </a:lnTo>
                  <a:lnTo>
                    <a:pt x="98" y="108"/>
                  </a:lnTo>
                  <a:lnTo>
                    <a:pt x="94" y="120"/>
                  </a:lnTo>
                  <a:lnTo>
                    <a:pt x="88" y="132"/>
                  </a:lnTo>
                  <a:lnTo>
                    <a:pt x="88" y="132"/>
                  </a:lnTo>
                  <a:lnTo>
                    <a:pt x="80" y="140"/>
                  </a:lnTo>
                  <a:lnTo>
                    <a:pt x="70" y="146"/>
                  </a:lnTo>
                  <a:lnTo>
                    <a:pt x="60" y="148"/>
                  </a:lnTo>
                  <a:lnTo>
                    <a:pt x="48" y="150"/>
                  </a:lnTo>
                  <a:lnTo>
                    <a:pt x="48" y="150"/>
                  </a:lnTo>
                  <a:close/>
                  <a:moveTo>
                    <a:pt x="52" y="18"/>
                  </a:moveTo>
                  <a:lnTo>
                    <a:pt x="52" y="18"/>
                  </a:lnTo>
                  <a:lnTo>
                    <a:pt x="46" y="20"/>
                  </a:lnTo>
                  <a:lnTo>
                    <a:pt x="40" y="22"/>
                  </a:lnTo>
                  <a:lnTo>
                    <a:pt x="36" y="28"/>
                  </a:lnTo>
                  <a:lnTo>
                    <a:pt x="32" y="34"/>
                  </a:lnTo>
                  <a:lnTo>
                    <a:pt x="28" y="42"/>
                  </a:lnTo>
                  <a:lnTo>
                    <a:pt x="26" y="52"/>
                  </a:lnTo>
                  <a:lnTo>
                    <a:pt x="24" y="78"/>
                  </a:lnTo>
                  <a:lnTo>
                    <a:pt x="24" y="78"/>
                  </a:lnTo>
                  <a:lnTo>
                    <a:pt x="26" y="102"/>
                  </a:lnTo>
                  <a:lnTo>
                    <a:pt x="28" y="110"/>
                  </a:lnTo>
                  <a:lnTo>
                    <a:pt x="30" y="118"/>
                  </a:lnTo>
                  <a:lnTo>
                    <a:pt x="34" y="124"/>
                  </a:lnTo>
                  <a:lnTo>
                    <a:pt x="38" y="128"/>
                  </a:lnTo>
                  <a:lnTo>
                    <a:pt x="44" y="130"/>
                  </a:lnTo>
                  <a:lnTo>
                    <a:pt x="50" y="132"/>
                  </a:lnTo>
                  <a:lnTo>
                    <a:pt x="50" y="132"/>
                  </a:lnTo>
                  <a:lnTo>
                    <a:pt x="56" y="130"/>
                  </a:lnTo>
                  <a:lnTo>
                    <a:pt x="62" y="128"/>
                  </a:lnTo>
                  <a:lnTo>
                    <a:pt x="66" y="124"/>
                  </a:lnTo>
                  <a:lnTo>
                    <a:pt x="70" y="118"/>
                  </a:lnTo>
                  <a:lnTo>
                    <a:pt x="72" y="110"/>
                  </a:lnTo>
                  <a:lnTo>
                    <a:pt x="74" y="100"/>
                  </a:lnTo>
                  <a:lnTo>
                    <a:pt x="76" y="76"/>
                  </a:lnTo>
                  <a:lnTo>
                    <a:pt x="76" y="76"/>
                  </a:lnTo>
                  <a:lnTo>
                    <a:pt x="74" y="52"/>
                  </a:lnTo>
                  <a:lnTo>
                    <a:pt x="72" y="42"/>
                  </a:lnTo>
                  <a:lnTo>
                    <a:pt x="70" y="34"/>
                  </a:lnTo>
                  <a:lnTo>
                    <a:pt x="66" y="26"/>
                  </a:lnTo>
                  <a:lnTo>
                    <a:pt x="62" y="22"/>
                  </a:lnTo>
                  <a:lnTo>
                    <a:pt x="58" y="20"/>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0" name="Freeform 352"/>
            <p:cNvSpPr>
              <a:spLocks/>
            </p:cNvSpPr>
            <p:nvPr/>
          </p:nvSpPr>
          <p:spPr bwMode="auto">
            <a:xfrm>
              <a:off x="31926" y="2540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40"/>
                  </a:lnTo>
                  <a:lnTo>
                    <a:pt x="0" y="42"/>
                  </a:lnTo>
                  <a:lnTo>
                    <a:pt x="0" y="42"/>
                  </a:lnTo>
                  <a:lnTo>
                    <a:pt x="0" y="22"/>
                  </a:lnTo>
                  <a:lnTo>
                    <a:pt x="0" y="22"/>
                  </a:lnTo>
                  <a:lnTo>
                    <a:pt x="6" y="20"/>
                  </a:lnTo>
                  <a:lnTo>
                    <a:pt x="12" y="18"/>
                  </a:lnTo>
                  <a:lnTo>
                    <a:pt x="12" y="18"/>
                  </a:lnTo>
                  <a:lnTo>
                    <a:pt x="16" y="16"/>
                  </a:lnTo>
                  <a:lnTo>
                    <a:pt x="22" y="12"/>
                  </a:lnTo>
                  <a:lnTo>
                    <a:pt x="22" y="12"/>
                  </a:lnTo>
                  <a:lnTo>
                    <a:pt x="28"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1" name="Freeform 353"/>
            <p:cNvSpPr>
              <a:spLocks/>
            </p:cNvSpPr>
            <p:nvPr/>
          </p:nvSpPr>
          <p:spPr bwMode="auto">
            <a:xfrm>
              <a:off x="181975"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8"/>
                  </a:lnTo>
                  <a:lnTo>
                    <a:pt x="32" y="8"/>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2" name="Freeform 354"/>
            <p:cNvSpPr>
              <a:spLocks/>
            </p:cNvSpPr>
            <p:nvPr/>
          </p:nvSpPr>
          <p:spPr bwMode="auto">
            <a:xfrm>
              <a:off x="328833"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2 h 144"/>
                <a:gd name="T36" fmla="*/ 22 w 52"/>
                <a:gd name="T37" fmla="*/ 12 h 144"/>
                <a:gd name="T38" fmla="*/ 26 w 52"/>
                <a:gd name="T39" fmla="*/ 10 h 144"/>
                <a:gd name="T40" fmla="*/ 32 w 52"/>
                <a:gd name="T41" fmla="*/ 8 h 144"/>
                <a:gd name="T42" fmla="*/ 32 w 52"/>
                <a:gd name="T43" fmla="*/ 8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0" y="18"/>
                  </a:lnTo>
                  <a:lnTo>
                    <a:pt x="10" y="18"/>
                  </a:lnTo>
                  <a:lnTo>
                    <a:pt x="22" y="12"/>
                  </a:lnTo>
                  <a:lnTo>
                    <a:pt x="22" y="12"/>
                  </a:lnTo>
                  <a:lnTo>
                    <a:pt x="26" y="10"/>
                  </a:lnTo>
                  <a:lnTo>
                    <a:pt x="32" y="8"/>
                  </a:lnTo>
                  <a:lnTo>
                    <a:pt x="32" y="8"/>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3" name="Freeform 355"/>
            <p:cNvSpPr>
              <a:spLocks noEditPoints="1"/>
            </p:cNvSpPr>
            <p:nvPr/>
          </p:nvSpPr>
          <p:spPr bwMode="auto">
            <a:xfrm>
              <a:off x="475690" y="2530475"/>
              <a:ext cx="156435" cy="238125"/>
            </a:xfrm>
            <a:custGeom>
              <a:avLst/>
              <a:gdLst>
                <a:gd name="T0" fmla="*/ 48 w 98"/>
                <a:gd name="T1" fmla="*/ 150 h 150"/>
                <a:gd name="T2" fmla="*/ 28 w 98"/>
                <a:gd name="T3" fmla="*/ 146 h 150"/>
                <a:gd name="T4" fmla="*/ 12 w 98"/>
                <a:gd name="T5" fmla="*/ 132 h 150"/>
                <a:gd name="T6" fmla="*/ 6 w 98"/>
                <a:gd name="T7" fmla="*/ 122 h 150"/>
                <a:gd name="T8" fmla="*/ 0 w 98"/>
                <a:gd name="T9" fmla="*/ 96 h 150"/>
                <a:gd name="T10" fmla="*/ 0 w 98"/>
                <a:gd name="T11" fmla="*/ 78 h 150"/>
                <a:gd name="T12" fmla="*/ 4 w 98"/>
                <a:gd name="T13" fmla="*/ 44 h 150"/>
                <a:gd name="T14" fmla="*/ 12 w 98"/>
                <a:gd name="T15" fmla="*/ 20 h 150"/>
                <a:gd name="T16" fmla="*/ 20 w 98"/>
                <a:gd name="T17" fmla="*/ 12 h 150"/>
                <a:gd name="T18" fmla="*/ 40 w 98"/>
                <a:gd name="T19" fmla="*/ 2 h 150"/>
                <a:gd name="T20" fmla="*/ 52 w 98"/>
                <a:gd name="T21" fmla="*/ 0 h 150"/>
                <a:gd name="T22" fmla="*/ 72 w 98"/>
                <a:gd name="T23" fmla="*/ 4 h 150"/>
                <a:gd name="T24" fmla="*/ 88 w 98"/>
                <a:gd name="T25" fmla="*/ 18 h 150"/>
                <a:gd name="T26" fmla="*/ 96 w 98"/>
                <a:gd name="T27" fmla="*/ 42 h 150"/>
                <a:gd name="T28" fmla="*/ 98 w 98"/>
                <a:gd name="T29" fmla="*/ 76 h 150"/>
                <a:gd name="T30" fmla="*/ 98 w 98"/>
                <a:gd name="T31" fmla="*/ 92 h 150"/>
                <a:gd name="T32" fmla="*/ 90 w 98"/>
                <a:gd name="T33" fmla="*/ 120 h 150"/>
                <a:gd name="T34" fmla="*/ 84 w 98"/>
                <a:gd name="T35" fmla="*/ 132 h 150"/>
                <a:gd name="T36" fmla="*/ 68 w 98"/>
                <a:gd name="T37" fmla="*/ 146 h 150"/>
                <a:gd name="T38" fmla="*/ 48 w 98"/>
                <a:gd name="T39" fmla="*/ 150 h 150"/>
                <a:gd name="T40" fmla="*/ 50 w 98"/>
                <a:gd name="T41" fmla="*/ 18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2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6"/>
                  </a:lnTo>
                  <a:lnTo>
                    <a:pt x="18" y="140"/>
                  </a:lnTo>
                  <a:lnTo>
                    <a:pt x="12" y="132"/>
                  </a:lnTo>
                  <a:lnTo>
                    <a:pt x="12" y="132"/>
                  </a:lnTo>
                  <a:lnTo>
                    <a:pt x="6" y="122"/>
                  </a:lnTo>
                  <a:lnTo>
                    <a:pt x="4" y="110"/>
                  </a:lnTo>
                  <a:lnTo>
                    <a:pt x="0" y="96"/>
                  </a:lnTo>
                  <a:lnTo>
                    <a:pt x="0" y="78"/>
                  </a:lnTo>
                  <a:lnTo>
                    <a:pt x="0" y="78"/>
                  </a:lnTo>
                  <a:lnTo>
                    <a:pt x="0" y="60"/>
                  </a:lnTo>
                  <a:lnTo>
                    <a:pt x="4" y="44"/>
                  </a:lnTo>
                  <a:lnTo>
                    <a:pt x="8" y="32"/>
                  </a:lnTo>
                  <a:lnTo>
                    <a:pt x="12" y="20"/>
                  </a:lnTo>
                  <a:lnTo>
                    <a:pt x="12" y="20"/>
                  </a:lnTo>
                  <a:lnTo>
                    <a:pt x="20" y="12"/>
                  </a:lnTo>
                  <a:lnTo>
                    <a:pt x="28" y="6"/>
                  </a:lnTo>
                  <a:lnTo>
                    <a:pt x="40" y="2"/>
                  </a:lnTo>
                  <a:lnTo>
                    <a:pt x="52" y="0"/>
                  </a:lnTo>
                  <a:lnTo>
                    <a:pt x="52" y="0"/>
                  </a:lnTo>
                  <a:lnTo>
                    <a:pt x="62" y="2"/>
                  </a:lnTo>
                  <a:lnTo>
                    <a:pt x="72" y="4"/>
                  </a:lnTo>
                  <a:lnTo>
                    <a:pt x="80" y="10"/>
                  </a:lnTo>
                  <a:lnTo>
                    <a:pt x="88" y="18"/>
                  </a:lnTo>
                  <a:lnTo>
                    <a:pt x="92" y="30"/>
                  </a:lnTo>
                  <a:lnTo>
                    <a:pt x="96" y="42"/>
                  </a:lnTo>
                  <a:lnTo>
                    <a:pt x="98" y="58"/>
                  </a:lnTo>
                  <a:lnTo>
                    <a:pt x="98" y="76"/>
                  </a:lnTo>
                  <a:lnTo>
                    <a:pt x="98" y="76"/>
                  </a:lnTo>
                  <a:lnTo>
                    <a:pt x="98" y="92"/>
                  </a:lnTo>
                  <a:lnTo>
                    <a:pt x="96" y="108"/>
                  </a:lnTo>
                  <a:lnTo>
                    <a:pt x="90" y="120"/>
                  </a:lnTo>
                  <a:lnTo>
                    <a:pt x="84" y="132"/>
                  </a:lnTo>
                  <a:lnTo>
                    <a:pt x="84" y="132"/>
                  </a:lnTo>
                  <a:lnTo>
                    <a:pt x="78" y="140"/>
                  </a:lnTo>
                  <a:lnTo>
                    <a:pt x="68" y="146"/>
                  </a:lnTo>
                  <a:lnTo>
                    <a:pt x="58" y="148"/>
                  </a:lnTo>
                  <a:lnTo>
                    <a:pt x="48" y="150"/>
                  </a:lnTo>
                  <a:lnTo>
                    <a:pt x="48" y="150"/>
                  </a:lnTo>
                  <a:close/>
                  <a:moveTo>
                    <a:pt x="50" y="18"/>
                  </a:moveTo>
                  <a:lnTo>
                    <a:pt x="50" y="18"/>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2"/>
                  </a:lnTo>
                  <a:lnTo>
                    <a:pt x="48" y="132"/>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4" name="Freeform 356"/>
            <p:cNvSpPr>
              <a:spLocks noEditPoints="1"/>
            </p:cNvSpPr>
            <p:nvPr/>
          </p:nvSpPr>
          <p:spPr bwMode="auto">
            <a:xfrm>
              <a:off x="699169" y="2530475"/>
              <a:ext cx="156435" cy="238125"/>
            </a:xfrm>
            <a:custGeom>
              <a:avLst/>
              <a:gdLst>
                <a:gd name="T0" fmla="*/ 46 w 98"/>
                <a:gd name="T1" fmla="*/ 150 h 150"/>
                <a:gd name="T2" fmla="*/ 26 w 98"/>
                <a:gd name="T3" fmla="*/ 146 h 150"/>
                <a:gd name="T4" fmla="*/ 12 w 98"/>
                <a:gd name="T5" fmla="*/ 132 h 150"/>
                <a:gd name="T6" fmla="*/ 6 w 98"/>
                <a:gd name="T7" fmla="*/ 122 h 150"/>
                <a:gd name="T8" fmla="*/ 0 w 98"/>
                <a:gd name="T9" fmla="*/ 96 h 150"/>
                <a:gd name="T10" fmla="*/ 0 w 98"/>
                <a:gd name="T11" fmla="*/ 78 h 150"/>
                <a:gd name="T12" fmla="*/ 2 w 98"/>
                <a:gd name="T13" fmla="*/ 44 h 150"/>
                <a:gd name="T14" fmla="*/ 12 w 98"/>
                <a:gd name="T15" fmla="*/ 20 h 150"/>
                <a:gd name="T16" fmla="*/ 20 w 98"/>
                <a:gd name="T17" fmla="*/ 12 h 150"/>
                <a:gd name="T18" fmla="*/ 38 w 98"/>
                <a:gd name="T19" fmla="*/ 2 h 150"/>
                <a:gd name="T20" fmla="*/ 50 w 98"/>
                <a:gd name="T21" fmla="*/ 0 h 150"/>
                <a:gd name="T22" fmla="*/ 72 w 98"/>
                <a:gd name="T23" fmla="*/ 4 h 150"/>
                <a:gd name="T24" fmla="*/ 86 w 98"/>
                <a:gd name="T25" fmla="*/ 18 h 150"/>
                <a:gd name="T26" fmla="*/ 96 w 98"/>
                <a:gd name="T27" fmla="*/ 42 h 150"/>
                <a:gd name="T28" fmla="*/ 98 w 98"/>
                <a:gd name="T29" fmla="*/ 76 h 150"/>
                <a:gd name="T30" fmla="*/ 98 w 98"/>
                <a:gd name="T31" fmla="*/ 92 h 150"/>
                <a:gd name="T32" fmla="*/ 90 w 98"/>
                <a:gd name="T33" fmla="*/ 120 h 150"/>
                <a:gd name="T34" fmla="*/ 86 w 98"/>
                <a:gd name="T35" fmla="*/ 132 h 150"/>
                <a:gd name="T36" fmla="*/ 68 w 98"/>
                <a:gd name="T37" fmla="*/ 146 h 150"/>
                <a:gd name="T38" fmla="*/ 46 w 98"/>
                <a:gd name="T39" fmla="*/ 150 h 150"/>
                <a:gd name="T40" fmla="*/ 50 w 98"/>
                <a:gd name="T41" fmla="*/ 18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2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2" y="132"/>
                  </a:lnTo>
                  <a:lnTo>
                    <a:pt x="12" y="132"/>
                  </a:lnTo>
                  <a:lnTo>
                    <a:pt x="6" y="122"/>
                  </a:lnTo>
                  <a:lnTo>
                    <a:pt x="2" y="110"/>
                  </a:lnTo>
                  <a:lnTo>
                    <a:pt x="0" y="96"/>
                  </a:lnTo>
                  <a:lnTo>
                    <a:pt x="0" y="78"/>
                  </a:lnTo>
                  <a:lnTo>
                    <a:pt x="0" y="78"/>
                  </a:lnTo>
                  <a:lnTo>
                    <a:pt x="0" y="60"/>
                  </a:lnTo>
                  <a:lnTo>
                    <a:pt x="2" y="44"/>
                  </a:lnTo>
                  <a:lnTo>
                    <a:pt x="6" y="32"/>
                  </a:lnTo>
                  <a:lnTo>
                    <a:pt x="12" y="20"/>
                  </a:lnTo>
                  <a:lnTo>
                    <a:pt x="12" y="20"/>
                  </a:lnTo>
                  <a:lnTo>
                    <a:pt x="20" y="12"/>
                  </a:lnTo>
                  <a:lnTo>
                    <a:pt x="28" y="6"/>
                  </a:lnTo>
                  <a:lnTo>
                    <a:pt x="38" y="2"/>
                  </a:lnTo>
                  <a:lnTo>
                    <a:pt x="50" y="0"/>
                  </a:lnTo>
                  <a:lnTo>
                    <a:pt x="50" y="0"/>
                  </a:lnTo>
                  <a:lnTo>
                    <a:pt x="62" y="2"/>
                  </a:lnTo>
                  <a:lnTo>
                    <a:pt x="72" y="4"/>
                  </a:lnTo>
                  <a:lnTo>
                    <a:pt x="80" y="10"/>
                  </a:lnTo>
                  <a:lnTo>
                    <a:pt x="86" y="18"/>
                  </a:lnTo>
                  <a:lnTo>
                    <a:pt x="92" y="30"/>
                  </a:lnTo>
                  <a:lnTo>
                    <a:pt x="96" y="42"/>
                  </a:lnTo>
                  <a:lnTo>
                    <a:pt x="98" y="58"/>
                  </a:lnTo>
                  <a:lnTo>
                    <a:pt x="98" y="76"/>
                  </a:lnTo>
                  <a:lnTo>
                    <a:pt x="98" y="76"/>
                  </a:lnTo>
                  <a:lnTo>
                    <a:pt x="98" y="92"/>
                  </a:lnTo>
                  <a:lnTo>
                    <a:pt x="94" y="108"/>
                  </a:lnTo>
                  <a:lnTo>
                    <a:pt x="90" y="120"/>
                  </a:lnTo>
                  <a:lnTo>
                    <a:pt x="86" y="132"/>
                  </a:lnTo>
                  <a:lnTo>
                    <a:pt x="86" y="132"/>
                  </a:lnTo>
                  <a:lnTo>
                    <a:pt x="78" y="140"/>
                  </a:lnTo>
                  <a:lnTo>
                    <a:pt x="68" y="146"/>
                  </a:lnTo>
                  <a:lnTo>
                    <a:pt x="58" y="148"/>
                  </a:lnTo>
                  <a:lnTo>
                    <a:pt x="46" y="150"/>
                  </a:lnTo>
                  <a:lnTo>
                    <a:pt x="46" y="150"/>
                  </a:lnTo>
                  <a:close/>
                  <a:moveTo>
                    <a:pt x="50" y="18"/>
                  </a:moveTo>
                  <a:lnTo>
                    <a:pt x="50" y="18"/>
                  </a:lnTo>
                  <a:lnTo>
                    <a:pt x="44" y="20"/>
                  </a:lnTo>
                  <a:lnTo>
                    <a:pt x="38" y="22"/>
                  </a:lnTo>
                  <a:lnTo>
                    <a:pt x="34" y="28"/>
                  </a:lnTo>
                  <a:lnTo>
                    <a:pt x="30" y="34"/>
                  </a:lnTo>
                  <a:lnTo>
                    <a:pt x="26" y="42"/>
                  </a:lnTo>
                  <a:lnTo>
                    <a:pt x="24" y="52"/>
                  </a:lnTo>
                  <a:lnTo>
                    <a:pt x="22" y="78"/>
                  </a:lnTo>
                  <a:lnTo>
                    <a:pt x="22" y="78"/>
                  </a:lnTo>
                  <a:lnTo>
                    <a:pt x="24" y="102"/>
                  </a:lnTo>
                  <a:lnTo>
                    <a:pt x="26" y="110"/>
                  </a:lnTo>
                  <a:lnTo>
                    <a:pt x="28" y="118"/>
                  </a:lnTo>
                  <a:lnTo>
                    <a:pt x="32" y="124"/>
                  </a:lnTo>
                  <a:lnTo>
                    <a:pt x="36" y="128"/>
                  </a:lnTo>
                  <a:lnTo>
                    <a:pt x="42" y="130"/>
                  </a:lnTo>
                  <a:lnTo>
                    <a:pt x="48" y="132"/>
                  </a:lnTo>
                  <a:lnTo>
                    <a:pt x="48" y="132"/>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6"/>
                  </a:lnTo>
                  <a:lnTo>
                    <a:pt x="60" y="22"/>
                  </a:lnTo>
                  <a:lnTo>
                    <a:pt x="54"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5" name="Freeform 357"/>
            <p:cNvSpPr>
              <a:spLocks noEditPoints="1"/>
            </p:cNvSpPr>
            <p:nvPr/>
          </p:nvSpPr>
          <p:spPr bwMode="auto">
            <a:xfrm>
              <a:off x="1363219" y="253047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2 h 150"/>
                <a:gd name="T20" fmla="*/ 52 w 100"/>
                <a:gd name="T21" fmla="*/ 0 h 150"/>
                <a:gd name="T22" fmla="*/ 74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2 h 150"/>
                <a:gd name="T36" fmla="*/ 70 w 100"/>
                <a:gd name="T37" fmla="*/ 146 h 150"/>
                <a:gd name="T38" fmla="*/ 48 w 100"/>
                <a:gd name="T39" fmla="*/ 150 h 150"/>
                <a:gd name="T40" fmla="*/ 50 w 100"/>
                <a:gd name="T41" fmla="*/ 18 h 150"/>
                <a:gd name="T42" fmla="*/ 44 w 100"/>
                <a:gd name="T43" fmla="*/ 20 h 150"/>
                <a:gd name="T44" fmla="*/ 36 w 100"/>
                <a:gd name="T45" fmla="*/ 26 h 150"/>
                <a:gd name="T46" fmla="*/ 28 w 100"/>
                <a:gd name="T47" fmla="*/ 42 h 150"/>
                <a:gd name="T48" fmla="*/ 26 w 100"/>
                <a:gd name="T49" fmla="*/ 76 h 150"/>
                <a:gd name="T50" fmla="*/ 26 w 100"/>
                <a:gd name="T51" fmla="*/ 100 h 150"/>
                <a:gd name="T52" fmla="*/ 32 w 100"/>
                <a:gd name="T53" fmla="*/ 118 h 150"/>
                <a:gd name="T54" fmla="*/ 40 w 100"/>
                <a:gd name="T55" fmla="*/ 128 h 150"/>
                <a:gd name="T56" fmla="*/ 50 w 100"/>
                <a:gd name="T57" fmla="*/ 132 h 150"/>
                <a:gd name="T58" fmla="*/ 56 w 100"/>
                <a:gd name="T59" fmla="*/ 130 h 150"/>
                <a:gd name="T60" fmla="*/ 66 w 100"/>
                <a:gd name="T61" fmla="*/ 124 h 150"/>
                <a:gd name="T62" fmla="*/ 74 w 100"/>
                <a:gd name="T63" fmla="*/ 100 h 150"/>
                <a:gd name="T64" fmla="*/ 76 w 100"/>
                <a:gd name="T65" fmla="*/ 76 h 150"/>
                <a:gd name="T66" fmla="*/ 70 w 100"/>
                <a:gd name="T67" fmla="*/ 34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6"/>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18"/>
                  </a:lnTo>
                  <a:lnTo>
                    <a:pt x="14" y="18"/>
                  </a:lnTo>
                  <a:lnTo>
                    <a:pt x="20" y="10"/>
                  </a:lnTo>
                  <a:lnTo>
                    <a:pt x="30" y="4"/>
                  </a:lnTo>
                  <a:lnTo>
                    <a:pt x="40" y="2"/>
                  </a:lnTo>
                  <a:lnTo>
                    <a:pt x="52" y="0"/>
                  </a:lnTo>
                  <a:lnTo>
                    <a:pt x="52" y="0"/>
                  </a:lnTo>
                  <a:lnTo>
                    <a:pt x="64" y="2"/>
                  </a:lnTo>
                  <a:lnTo>
                    <a:pt x="74" y="4"/>
                  </a:lnTo>
                  <a:lnTo>
                    <a:pt x="82" y="10"/>
                  </a:lnTo>
                  <a:lnTo>
                    <a:pt x="88" y="18"/>
                  </a:lnTo>
                  <a:lnTo>
                    <a:pt x="94" y="28"/>
                  </a:lnTo>
                  <a:lnTo>
                    <a:pt x="96" y="42"/>
                  </a:lnTo>
                  <a:lnTo>
                    <a:pt x="98" y="56"/>
                  </a:lnTo>
                  <a:lnTo>
                    <a:pt x="100" y="74"/>
                  </a:lnTo>
                  <a:lnTo>
                    <a:pt x="100" y="74"/>
                  </a:lnTo>
                  <a:lnTo>
                    <a:pt x="98"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40" y="22"/>
                  </a:lnTo>
                  <a:lnTo>
                    <a:pt x="36" y="26"/>
                  </a:lnTo>
                  <a:lnTo>
                    <a:pt x="32" y="34"/>
                  </a:lnTo>
                  <a:lnTo>
                    <a:pt x="28" y="42"/>
                  </a:lnTo>
                  <a:lnTo>
                    <a:pt x="26" y="52"/>
                  </a:lnTo>
                  <a:lnTo>
                    <a:pt x="26" y="76"/>
                  </a:lnTo>
                  <a:lnTo>
                    <a:pt x="26" y="76"/>
                  </a:lnTo>
                  <a:lnTo>
                    <a:pt x="26" y="100"/>
                  </a:lnTo>
                  <a:lnTo>
                    <a:pt x="28" y="110"/>
                  </a:lnTo>
                  <a:lnTo>
                    <a:pt x="32" y="118"/>
                  </a:lnTo>
                  <a:lnTo>
                    <a:pt x="36" y="124"/>
                  </a:lnTo>
                  <a:lnTo>
                    <a:pt x="40" y="128"/>
                  </a:lnTo>
                  <a:lnTo>
                    <a:pt x="44" y="130"/>
                  </a:lnTo>
                  <a:lnTo>
                    <a:pt x="50" y="132"/>
                  </a:lnTo>
                  <a:lnTo>
                    <a:pt x="50" y="132"/>
                  </a:lnTo>
                  <a:lnTo>
                    <a:pt x="56" y="130"/>
                  </a:lnTo>
                  <a:lnTo>
                    <a:pt x="62" y="128"/>
                  </a:lnTo>
                  <a:lnTo>
                    <a:pt x="66" y="124"/>
                  </a:lnTo>
                  <a:lnTo>
                    <a:pt x="70" y="118"/>
                  </a:lnTo>
                  <a:lnTo>
                    <a:pt x="74" y="100"/>
                  </a:lnTo>
                  <a:lnTo>
                    <a:pt x="76" y="76"/>
                  </a:lnTo>
                  <a:lnTo>
                    <a:pt x="76" y="76"/>
                  </a:lnTo>
                  <a:lnTo>
                    <a:pt x="74" y="52"/>
                  </a:lnTo>
                  <a:lnTo>
                    <a:pt x="70" y="34"/>
                  </a:lnTo>
                  <a:lnTo>
                    <a:pt x="66" y="26"/>
                  </a:lnTo>
                  <a:lnTo>
                    <a:pt x="62"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6" name="Freeform 358"/>
            <p:cNvSpPr>
              <a:spLocks noEditPoints="1"/>
            </p:cNvSpPr>
            <p:nvPr/>
          </p:nvSpPr>
          <p:spPr bwMode="auto">
            <a:xfrm>
              <a:off x="1733555" y="2530475"/>
              <a:ext cx="159628" cy="238125"/>
            </a:xfrm>
            <a:custGeom>
              <a:avLst/>
              <a:gdLst>
                <a:gd name="T0" fmla="*/ 48 w 100"/>
                <a:gd name="T1" fmla="*/ 150 h 150"/>
                <a:gd name="T2" fmla="*/ 28 w 100"/>
                <a:gd name="T3" fmla="*/ 146 h 150"/>
                <a:gd name="T4" fmla="*/ 14 w 100"/>
                <a:gd name="T5" fmla="*/ 132 h 150"/>
                <a:gd name="T6" fmla="*/ 8 w 100"/>
                <a:gd name="T7" fmla="*/ 122 h 150"/>
                <a:gd name="T8" fmla="*/ 0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2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2 h 150"/>
                <a:gd name="T36" fmla="*/ 70 w 100"/>
                <a:gd name="T37" fmla="*/ 146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6 h 150"/>
                <a:gd name="T50" fmla="*/ 26 w 100"/>
                <a:gd name="T51" fmla="*/ 100 h 150"/>
                <a:gd name="T52" fmla="*/ 30 w 100"/>
                <a:gd name="T53" fmla="*/ 118 h 150"/>
                <a:gd name="T54" fmla="*/ 40 w 100"/>
                <a:gd name="T55" fmla="*/ 128 h 150"/>
                <a:gd name="T56" fmla="*/ 50 w 100"/>
                <a:gd name="T57" fmla="*/ 132 h 150"/>
                <a:gd name="T58" fmla="*/ 56 w 100"/>
                <a:gd name="T59" fmla="*/ 130 h 150"/>
                <a:gd name="T60" fmla="*/ 64 w 100"/>
                <a:gd name="T61" fmla="*/ 124 h 150"/>
                <a:gd name="T62" fmla="*/ 74 w 100"/>
                <a:gd name="T63" fmla="*/ 100 h 150"/>
                <a:gd name="T64" fmla="*/ 74 w 100"/>
                <a:gd name="T65" fmla="*/ 76 h 150"/>
                <a:gd name="T66" fmla="*/ 68 w 100"/>
                <a:gd name="T67" fmla="*/ 34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6"/>
                  </a:lnTo>
                  <a:lnTo>
                    <a:pt x="20" y="140"/>
                  </a:lnTo>
                  <a:lnTo>
                    <a:pt x="14" y="132"/>
                  </a:lnTo>
                  <a:lnTo>
                    <a:pt x="14" y="132"/>
                  </a:lnTo>
                  <a:lnTo>
                    <a:pt x="8" y="122"/>
                  </a:lnTo>
                  <a:lnTo>
                    <a:pt x="4" y="108"/>
                  </a:lnTo>
                  <a:lnTo>
                    <a:pt x="0" y="94"/>
                  </a:lnTo>
                  <a:lnTo>
                    <a:pt x="0" y="78"/>
                  </a:lnTo>
                  <a:lnTo>
                    <a:pt x="0" y="78"/>
                  </a:lnTo>
                  <a:lnTo>
                    <a:pt x="0" y="60"/>
                  </a:lnTo>
                  <a:lnTo>
                    <a:pt x="4" y="44"/>
                  </a:lnTo>
                  <a:lnTo>
                    <a:pt x="8" y="30"/>
                  </a:lnTo>
                  <a:lnTo>
                    <a:pt x="14" y="18"/>
                  </a:lnTo>
                  <a:lnTo>
                    <a:pt x="14" y="18"/>
                  </a:lnTo>
                  <a:lnTo>
                    <a:pt x="20" y="10"/>
                  </a:lnTo>
                  <a:lnTo>
                    <a:pt x="30" y="4"/>
                  </a:lnTo>
                  <a:lnTo>
                    <a:pt x="40" y="2"/>
                  </a:lnTo>
                  <a:lnTo>
                    <a:pt x="52" y="0"/>
                  </a:lnTo>
                  <a:lnTo>
                    <a:pt x="52" y="0"/>
                  </a:lnTo>
                  <a:lnTo>
                    <a:pt x="62" y="2"/>
                  </a:lnTo>
                  <a:lnTo>
                    <a:pt x="72" y="4"/>
                  </a:lnTo>
                  <a:lnTo>
                    <a:pt x="80" y="10"/>
                  </a:lnTo>
                  <a:lnTo>
                    <a:pt x="88" y="18"/>
                  </a:lnTo>
                  <a:lnTo>
                    <a:pt x="92" y="28"/>
                  </a:lnTo>
                  <a:lnTo>
                    <a:pt x="96" y="42"/>
                  </a:lnTo>
                  <a:lnTo>
                    <a:pt x="98" y="56"/>
                  </a:lnTo>
                  <a:lnTo>
                    <a:pt x="100" y="74"/>
                  </a:lnTo>
                  <a:lnTo>
                    <a:pt x="100" y="74"/>
                  </a:lnTo>
                  <a:lnTo>
                    <a:pt x="98"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6"/>
                  </a:lnTo>
                  <a:lnTo>
                    <a:pt x="24" y="76"/>
                  </a:lnTo>
                  <a:lnTo>
                    <a:pt x="26" y="100"/>
                  </a:lnTo>
                  <a:lnTo>
                    <a:pt x="28" y="110"/>
                  </a:lnTo>
                  <a:lnTo>
                    <a:pt x="30" y="118"/>
                  </a:lnTo>
                  <a:lnTo>
                    <a:pt x="34" y="124"/>
                  </a:lnTo>
                  <a:lnTo>
                    <a:pt x="40" y="128"/>
                  </a:lnTo>
                  <a:lnTo>
                    <a:pt x="44" y="130"/>
                  </a:lnTo>
                  <a:lnTo>
                    <a:pt x="50" y="132"/>
                  </a:lnTo>
                  <a:lnTo>
                    <a:pt x="50" y="132"/>
                  </a:lnTo>
                  <a:lnTo>
                    <a:pt x="56" y="130"/>
                  </a:lnTo>
                  <a:lnTo>
                    <a:pt x="60" y="128"/>
                  </a:lnTo>
                  <a:lnTo>
                    <a:pt x="64" y="124"/>
                  </a:lnTo>
                  <a:lnTo>
                    <a:pt x="68" y="118"/>
                  </a:lnTo>
                  <a:lnTo>
                    <a:pt x="74" y="100"/>
                  </a:lnTo>
                  <a:lnTo>
                    <a:pt x="74" y="76"/>
                  </a:lnTo>
                  <a:lnTo>
                    <a:pt x="74" y="76"/>
                  </a:lnTo>
                  <a:lnTo>
                    <a:pt x="74" y="52"/>
                  </a:lnTo>
                  <a:lnTo>
                    <a:pt x="68" y="34"/>
                  </a:lnTo>
                  <a:lnTo>
                    <a:pt x="66" y="26"/>
                  </a:lnTo>
                  <a:lnTo>
                    <a:pt x="62"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7" name="Freeform 359"/>
            <p:cNvSpPr>
              <a:spLocks/>
            </p:cNvSpPr>
            <p:nvPr/>
          </p:nvSpPr>
          <p:spPr bwMode="auto">
            <a:xfrm>
              <a:off x="1586698"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2 w 52"/>
                <a:gd name="T31" fmla="*/ 18 h 144"/>
                <a:gd name="T32" fmla="*/ 12 w 52"/>
                <a:gd name="T33" fmla="*/ 18 h 144"/>
                <a:gd name="T34" fmla="*/ 20 w 52"/>
                <a:gd name="T35" fmla="*/ 12 h 144"/>
                <a:gd name="T36" fmla="*/ 20 w 52"/>
                <a:gd name="T37" fmla="*/ 12 h 144"/>
                <a:gd name="T38" fmla="*/ 26 w 52"/>
                <a:gd name="T39" fmla="*/ 10 h 144"/>
                <a:gd name="T40" fmla="*/ 30 w 52"/>
                <a:gd name="T41" fmla="*/ 8 h 144"/>
                <a:gd name="T42" fmla="*/ 30 w 52"/>
                <a:gd name="T43" fmla="*/ 8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0" y="42"/>
                  </a:lnTo>
                  <a:lnTo>
                    <a:pt x="0" y="42"/>
                  </a:lnTo>
                  <a:lnTo>
                    <a:pt x="0" y="22"/>
                  </a:lnTo>
                  <a:lnTo>
                    <a:pt x="0" y="22"/>
                  </a:lnTo>
                  <a:lnTo>
                    <a:pt x="12" y="18"/>
                  </a:lnTo>
                  <a:lnTo>
                    <a:pt x="12" y="18"/>
                  </a:lnTo>
                  <a:lnTo>
                    <a:pt x="20" y="12"/>
                  </a:lnTo>
                  <a:lnTo>
                    <a:pt x="20" y="12"/>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8" name="Freeform 360"/>
            <p:cNvSpPr>
              <a:spLocks noEditPoints="1"/>
            </p:cNvSpPr>
            <p:nvPr/>
          </p:nvSpPr>
          <p:spPr bwMode="auto">
            <a:xfrm>
              <a:off x="1957033" y="2530475"/>
              <a:ext cx="156435" cy="238125"/>
            </a:xfrm>
            <a:custGeom>
              <a:avLst/>
              <a:gdLst>
                <a:gd name="T0" fmla="*/ 46 w 98"/>
                <a:gd name="T1" fmla="*/ 150 h 150"/>
                <a:gd name="T2" fmla="*/ 26 w 98"/>
                <a:gd name="T3" fmla="*/ 146 h 150"/>
                <a:gd name="T4" fmla="*/ 12 w 98"/>
                <a:gd name="T5" fmla="*/ 132 h 150"/>
                <a:gd name="T6" fmla="*/ 6 w 98"/>
                <a:gd name="T7" fmla="*/ 122 h 150"/>
                <a:gd name="T8" fmla="*/ 0 w 98"/>
                <a:gd name="T9" fmla="*/ 96 h 150"/>
                <a:gd name="T10" fmla="*/ 0 w 98"/>
                <a:gd name="T11" fmla="*/ 78 h 150"/>
                <a:gd name="T12" fmla="*/ 2 w 98"/>
                <a:gd name="T13" fmla="*/ 44 h 150"/>
                <a:gd name="T14" fmla="*/ 12 w 98"/>
                <a:gd name="T15" fmla="*/ 20 h 150"/>
                <a:gd name="T16" fmla="*/ 20 w 98"/>
                <a:gd name="T17" fmla="*/ 12 h 150"/>
                <a:gd name="T18" fmla="*/ 38 w 98"/>
                <a:gd name="T19" fmla="*/ 2 h 150"/>
                <a:gd name="T20" fmla="*/ 50 w 98"/>
                <a:gd name="T21" fmla="*/ 0 h 150"/>
                <a:gd name="T22" fmla="*/ 72 w 98"/>
                <a:gd name="T23" fmla="*/ 4 h 150"/>
                <a:gd name="T24" fmla="*/ 86 w 98"/>
                <a:gd name="T25" fmla="*/ 18 h 150"/>
                <a:gd name="T26" fmla="*/ 96 w 98"/>
                <a:gd name="T27" fmla="*/ 42 h 150"/>
                <a:gd name="T28" fmla="*/ 98 w 98"/>
                <a:gd name="T29" fmla="*/ 76 h 150"/>
                <a:gd name="T30" fmla="*/ 98 w 98"/>
                <a:gd name="T31" fmla="*/ 92 h 150"/>
                <a:gd name="T32" fmla="*/ 90 w 98"/>
                <a:gd name="T33" fmla="*/ 120 h 150"/>
                <a:gd name="T34" fmla="*/ 86 w 98"/>
                <a:gd name="T35" fmla="*/ 132 h 150"/>
                <a:gd name="T36" fmla="*/ 68 w 98"/>
                <a:gd name="T37" fmla="*/ 146 h 150"/>
                <a:gd name="T38" fmla="*/ 46 w 98"/>
                <a:gd name="T39" fmla="*/ 150 h 150"/>
                <a:gd name="T40" fmla="*/ 50 w 98"/>
                <a:gd name="T41" fmla="*/ 18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2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2" y="132"/>
                  </a:lnTo>
                  <a:lnTo>
                    <a:pt x="12" y="132"/>
                  </a:lnTo>
                  <a:lnTo>
                    <a:pt x="6" y="122"/>
                  </a:lnTo>
                  <a:lnTo>
                    <a:pt x="2" y="110"/>
                  </a:lnTo>
                  <a:lnTo>
                    <a:pt x="0" y="96"/>
                  </a:lnTo>
                  <a:lnTo>
                    <a:pt x="0" y="78"/>
                  </a:lnTo>
                  <a:lnTo>
                    <a:pt x="0" y="78"/>
                  </a:lnTo>
                  <a:lnTo>
                    <a:pt x="0" y="60"/>
                  </a:lnTo>
                  <a:lnTo>
                    <a:pt x="2" y="44"/>
                  </a:lnTo>
                  <a:lnTo>
                    <a:pt x="6" y="32"/>
                  </a:lnTo>
                  <a:lnTo>
                    <a:pt x="12" y="20"/>
                  </a:lnTo>
                  <a:lnTo>
                    <a:pt x="12" y="20"/>
                  </a:lnTo>
                  <a:lnTo>
                    <a:pt x="20" y="12"/>
                  </a:lnTo>
                  <a:lnTo>
                    <a:pt x="28" y="6"/>
                  </a:lnTo>
                  <a:lnTo>
                    <a:pt x="38" y="2"/>
                  </a:lnTo>
                  <a:lnTo>
                    <a:pt x="50" y="0"/>
                  </a:lnTo>
                  <a:lnTo>
                    <a:pt x="50" y="0"/>
                  </a:lnTo>
                  <a:lnTo>
                    <a:pt x="62" y="2"/>
                  </a:lnTo>
                  <a:lnTo>
                    <a:pt x="72" y="4"/>
                  </a:lnTo>
                  <a:lnTo>
                    <a:pt x="80" y="10"/>
                  </a:lnTo>
                  <a:lnTo>
                    <a:pt x="86" y="18"/>
                  </a:lnTo>
                  <a:lnTo>
                    <a:pt x="92" y="30"/>
                  </a:lnTo>
                  <a:lnTo>
                    <a:pt x="96" y="42"/>
                  </a:lnTo>
                  <a:lnTo>
                    <a:pt x="98" y="58"/>
                  </a:lnTo>
                  <a:lnTo>
                    <a:pt x="98" y="76"/>
                  </a:lnTo>
                  <a:lnTo>
                    <a:pt x="98" y="76"/>
                  </a:lnTo>
                  <a:lnTo>
                    <a:pt x="98" y="92"/>
                  </a:lnTo>
                  <a:lnTo>
                    <a:pt x="94" y="108"/>
                  </a:lnTo>
                  <a:lnTo>
                    <a:pt x="90" y="120"/>
                  </a:lnTo>
                  <a:lnTo>
                    <a:pt x="86" y="132"/>
                  </a:lnTo>
                  <a:lnTo>
                    <a:pt x="86" y="132"/>
                  </a:lnTo>
                  <a:lnTo>
                    <a:pt x="78" y="140"/>
                  </a:lnTo>
                  <a:lnTo>
                    <a:pt x="68" y="146"/>
                  </a:lnTo>
                  <a:lnTo>
                    <a:pt x="58" y="148"/>
                  </a:lnTo>
                  <a:lnTo>
                    <a:pt x="46" y="150"/>
                  </a:lnTo>
                  <a:lnTo>
                    <a:pt x="46" y="150"/>
                  </a:lnTo>
                  <a:close/>
                  <a:moveTo>
                    <a:pt x="50" y="18"/>
                  </a:moveTo>
                  <a:lnTo>
                    <a:pt x="50" y="18"/>
                  </a:lnTo>
                  <a:lnTo>
                    <a:pt x="44" y="20"/>
                  </a:lnTo>
                  <a:lnTo>
                    <a:pt x="38" y="22"/>
                  </a:lnTo>
                  <a:lnTo>
                    <a:pt x="34" y="28"/>
                  </a:lnTo>
                  <a:lnTo>
                    <a:pt x="30" y="34"/>
                  </a:lnTo>
                  <a:lnTo>
                    <a:pt x="26" y="42"/>
                  </a:lnTo>
                  <a:lnTo>
                    <a:pt x="24" y="52"/>
                  </a:lnTo>
                  <a:lnTo>
                    <a:pt x="22" y="78"/>
                  </a:lnTo>
                  <a:lnTo>
                    <a:pt x="22" y="78"/>
                  </a:lnTo>
                  <a:lnTo>
                    <a:pt x="24" y="102"/>
                  </a:lnTo>
                  <a:lnTo>
                    <a:pt x="26" y="110"/>
                  </a:lnTo>
                  <a:lnTo>
                    <a:pt x="28" y="118"/>
                  </a:lnTo>
                  <a:lnTo>
                    <a:pt x="32" y="124"/>
                  </a:lnTo>
                  <a:lnTo>
                    <a:pt x="36" y="128"/>
                  </a:lnTo>
                  <a:lnTo>
                    <a:pt x="42" y="130"/>
                  </a:lnTo>
                  <a:lnTo>
                    <a:pt x="48" y="132"/>
                  </a:lnTo>
                  <a:lnTo>
                    <a:pt x="48" y="132"/>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9" name="Freeform 361"/>
            <p:cNvSpPr>
              <a:spLocks/>
            </p:cNvSpPr>
            <p:nvPr/>
          </p:nvSpPr>
          <p:spPr bwMode="auto">
            <a:xfrm>
              <a:off x="2177319" y="2536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90 h 146"/>
                <a:gd name="T22" fmla="*/ 14 w 48"/>
                <a:gd name="T23" fmla="*/ 94 h 146"/>
                <a:gd name="T24" fmla="*/ 14 w 48"/>
                <a:gd name="T25" fmla="*/ 108 h 146"/>
                <a:gd name="T26" fmla="*/ 12 w 48"/>
                <a:gd name="T27" fmla="*/ 122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2 h 146"/>
                <a:gd name="T44" fmla="*/ 36 w 48"/>
                <a:gd name="T45" fmla="*/ 116 h 146"/>
                <a:gd name="T46" fmla="*/ 36 w 48"/>
                <a:gd name="T47" fmla="*/ 108 h 146"/>
                <a:gd name="T48" fmla="*/ 36 w 48"/>
                <a:gd name="T49" fmla="*/ 96 h 146"/>
                <a:gd name="T50" fmla="*/ 32 w 48"/>
                <a:gd name="T51" fmla="*/ 80 h 146"/>
                <a:gd name="T52" fmla="*/ 20 w 48"/>
                <a:gd name="T53" fmla="*/ 74 h 146"/>
                <a:gd name="T54" fmla="*/ 20 w 48"/>
                <a:gd name="T55" fmla="*/ 72 h 146"/>
                <a:gd name="T56" fmla="*/ 28 w 48"/>
                <a:gd name="T57" fmla="*/ 70 h 146"/>
                <a:gd name="T58" fmla="*/ 36 w 48"/>
                <a:gd name="T59" fmla="*/ 60 h 146"/>
                <a:gd name="T60" fmla="*/ 36 w 48"/>
                <a:gd name="T61" fmla="*/ 52 h 146"/>
                <a:gd name="T62" fmla="*/ 36 w 48"/>
                <a:gd name="T63" fmla="*/ 38 h 146"/>
                <a:gd name="T64" fmla="*/ 36 w 48"/>
                <a:gd name="T65" fmla="*/ 30 h 146"/>
                <a:gd name="T66" fmla="*/ 38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2"/>
                  </a:lnTo>
                  <a:lnTo>
                    <a:pt x="14" y="52"/>
                  </a:lnTo>
                  <a:lnTo>
                    <a:pt x="14" y="56"/>
                  </a:lnTo>
                  <a:lnTo>
                    <a:pt x="12" y="60"/>
                  </a:lnTo>
                  <a:lnTo>
                    <a:pt x="8" y="64"/>
                  </a:lnTo>
                  <a:lnTo>
                    <a:pt x="2"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2" y="128"/>
                  </a:lnTo>
                  <a:lnTo>
                    <a:pt x="14" y="132"/>
                  </a:lnTo>
                  <a:lnTo>
                    <a:pt x="16" y="138"/>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8" y="126"/>
                  </a:lnTo>
                  <a:lnTo>
                    <a:pt x="36" y="122"/>
                  </a:lnTo>
                  <a:lnTo>
                    <a:pt x="36" y="116"/>
                  </a:lnTo>
                  <a:lnTo>
                    <a:pt x="36" y="116"/>
                  </a:lnTo>
                  <a:lnTo>
                    <a:pt x="36" y="108"/>
                  </a:lnTo>
                  <a:lnTo>
                    <a:pt x="36" y="108"/>
                  </a:lnTo>
                  <a:lnTo>
                    <a:pt x="36" y="96"/>
                  </a:lnTo>
                  <a:lnTo>
                    <a:pt x="36" y="96"/>
                  </a:lnTo>
                  <a:lnTo>
                    <a:pt x="36" y="86"/>
                  </a:lnTo>
                  <a:lnTo>
                    <a:pt x="32" y="80"/>
                  </a:lnTo>
                  <a:lnTo>
                    <a:pt x="28" y="76"/>
                  </a:lnTo>
                  <a:lnTo>
                    <a:pt x="20" y="74"/>
                  </a:lnTo>
                  <a:lnTo>
                    <a:pt x="20" y="74"/>
                  </a:lnTo>
                  <a:lnTo>
                    <a:pt x="20" y="72"/>
                  </a:lnTo>
                  <a:lnTo>
                    <a:pt x="20" y="72"/>
                  </a:lnTo>
                  <a:lnTo>
                    <a:pt x="28" y="70"/>
                  </a:lnTo>
                  <a:lnTo>
                    <a:pt x="32" y="66"/>
                  </a:lnTo>
                  <a:lnTo>
                    <a:pt x="36" y="60"/>
                  </a:lnTo>
                  <a:lnTo>
                    <a:pt x="36" y="52"/>
                  </a:lnTo>
                  <a:lnTo>
                    <a:pt x="36" y="52"/>
                  </a:lnTo>
                  <a:lnTo>
                    <a:pt x="36" y="38"/>
                  </a:lnTo>
                  <a:lnTo>
                    <a:pt x="36" y="38"/>
                  </a:lnTo>
                  <a:lnTo>
                    <a:pt x="36" y="30"/>
                  </a:lnTo>
                  <a:lnTo>
                    <a:pt x="36" y="30"/>
                  </a:lnTo>
                  <a:lnTo>
                    <a:pt x="36" y="26"/>
                  </a:lnTo>
                  <a:lnTo>
                    <a:pt x="38" y="22"/>
                  </a:lnTo>
                  <a:lnTo>
                    <a:pt x="40" y="20"/>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0" name="Freeform 362"/>
            <p:cNvSpPr>
              <a:spLocks/>
            </p:cNvSpPr>
            <p:nvPr/>
          </p:nvSpPr>
          <p:spPr bwMode="auto">
            <a:xfrm>
              <a:off x="2177319" y="2536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90 h 146"/>
                <a:gd name="T22" fmla="*/ 14 w 48"/>
                <a:gd name="T23" fmla="*/ 94 h 146"/>
                <a:gd name="T24" fmla="*/ 14 w 48"/>
                <a:gd name="T25" fmla="*/ 108 h 146"/>
                <a:gd name="T26" fmla="*/ 12 w 48"/>
                <a:gd name="T27" fmla="*/ 122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2 h 146"/>
                <a:gd name="T44" fmla="*/ 36 w 48"/>
                <a:gd name="T45" fmla="*/ 116 h 146"/>
                <a:gd name="T46" fmla="*/ 36 w 48"/>
                <a:gd name="T47" fmla="*/ 108 h 146"/>
                <a:gd name="T48" fmla="*/ 36 w 48"/>
                <a:gd name="T49" fmla="*/ 96 h 146"/>
                <a:gd name="T50" fmla="*/ 32 w 48"/>
                <a:gd name="T51" fmla="*/ 80 h 146"/>
                <a:gd name="T52" fmla="*/ 20 w 48"/>
                <a:gd name="T53" fmla="*/ 74 h 146"/>
                <a:gd name="T54" fmla="*/ 20 w 48"/>
                <a:gd name="T55" fmla="*/ 72 h 146"/>
                <a:gd name="T56" fmla="*/ 28 w 48"/>
                <a:gd name="T57" fmla="*/ 70 h 146"/>
                <a:gd name="T58" fmla="*/ 36 w 48"/>
                <a:gd name="T59" fmla="*/ 60 h 146"/>
                <a:gd name="T60" fmla="*/ 36 w 48"/>
                <a:gd name="T61" fmla="*/ 52 h 146"/>
                <a:gd name="T62" fmla="*/ 36 w 48"/>
                <a:gd name="T63" fmla="*/ 38 h 146"/>
                <a:gd name="T64" fmla="*/ 36 w 48"/>
                <a:gd name="T65" fmla="*/ 30 h 146"/>
                <a:gd name="T66" fmla="*/ 38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2"/>
                  </a:lnTo>
                  <a:lnTo>
                    <a:pt x="14" y="52"/>
                  </a:lnTo>
                  <a:lnTo>
                    <a:pt x="14" y="56"/>
                  </a:lnTo>
                  <a:lnTo>
                    <a:pt x="12" y="60"/>
                  </a:lnTo>
                  <a:lnTo>
                    <a:pt x="8" y="64"/>
                  </a:lnTo>
                  <a:lnTo>
                    <a:pt x="2"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2" y="128"/>
                  </a:lnTo>
                  <a:lnTo>
                    <a:pt x="14" y="132"/>
                  </a:lnTo>
                  <a:lnTo>
                    <a:pt x="16" y="138"/>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8" y="126"/>
                  </a:lnTo>
                  <a:lnTo>
                    <a:pt x="36" y="122"/>
                  </a:lnTo>
                  <a:lnTo>
                    <a:pt x="36" y="116"/>
                  </a:lnTo>
                  <a:lnTo>
                    <a:pt x="36" y="116"/>
                  </a:lnTo>
                  <a:lnTo>
                    <a:pt x="36" y="108"/>
                  </a:lnTo>
                  <a:lnTo>
                    <a:pt x="36" y="108"/>
                  </a:lnTo>
                  <a:lnTo>
                    <a:pt x="36" y="96"/>
                  </a:lnTo>
                  <a:lnTo>
                    <a:pt x="36" y="96"/>
                  </a:lnTo>
                  <a:lnTo>
                    <a:pt x="36" y="86"/>
                  </a:lnTo>
                  <a:lnTo>
                    <a:pt x="32" y="80"/>
                  </a:lnTo>
                  <a:lnTo>
                    <a:pt x="28" y="76"/>
                  </a:lnTo>
                  <a:lnTo>
                    <a:pt x="20" y="74"/>
                  </a:lnTo>
                  <a:lnTo>
                    <a:pt x="20" y="74"/>
                  </a:lnTo>
                  <a:lnTo>
                    <a:pt x="20" y="72"/>
                  </a:lnTo>
                  <a:lnTo>
                    <a:pt x="20" y="72"/>
                  </a:lnTo>
                  <a:lnTo>
                    <a:pt x="28" y="70"/>
                  </a:lnTo>
                  <a:lnTo>
                    <a:pt x="32" y="66"/>
                  </a:lnTo>
                  <a:lnTo>
                    <a:pt x="36" y="60"/>
                  </a:lnTo>
                  <a:lnTo>
                    <a:pt x="36" y="52"/>
                  </a:lnTo>
                  <a:lnTo>
                    <a:pt x="36" y="52"/>
                  </a:lnTo>
                  <a:lnTo>
                    <a:pt x="36" y="38"/>
                  </a:lnTo>
                  <a:lnTo>
                    <a:pt x="36" y="38"/>
                  </a:lnTo>
                  <a:lnTo>
                    <a:pt x="36" y="30"/>
                  </a:lnTo>
                  <a:lnTo>
                    <a:pt x="36" y="30"/>
                  </a:lnTo>
                  <a:lnTo>
                    <a:pt x="36" y="26"/>
                  </a:lnTo>
                  <a:lnTo>
                    <a:pt x="38" y="22"/>
                  </a:lnTo>
                  <a:lnTo>
                    <a:pt x="40" y="20"/>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1" name="Freeform 363"/>
            <p:cNvSpPr>
              <a:spLocks/>
            </p:cNvSpPr>
            <p:nvPr/>
          </p:nvSpPr>
          <p:spPr bwMode="auto">
            <a:xfrm>
              <a:off x="2276289" y="2536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0 w 46"/>
                <a:gd name="T15" fmla="*/ 52 h 146"/>
                <a:gd name="T16" fmla="*/ 12 w 46"/>
                <a:gd name="T17" fmla="*/ 60 h 146"/>
                <a:gd name="T18" fmla="*/ 20 w 46"/>
                <a:gd name="T19" fmla="*/ 70 h 146"/>
                <a:gd name="T20" fmla="*/ 28 w 46"/>
                <a:gd name="T21" fmla="*/ 72 h 146"/>
                <a:gd name="T22" fmla="*/ 28 w 46"/>
                <a:gd name="T23" fmla="*/ 74 h 146"/>
                <a:gd name="T24" fmla="*/ 14 w 46"/>
                <a:gd name="T25" fmla="*/ 80 h 146"/>
                <a:gd name="T26" fmla="*/ 10 w 46"/>
                <a:gd name="T27" fmla="*/ 96 h 146"/>
                <a:gd name="T28" fmla="*/ 12 w 46"/>
                <a:gd name="T29" fmla="*/ 108 h 146"/>
                <a:gd name="T30" fmla="*/ 12 w 46"/>
                <a:gd name="T31" fmla="*/ 116 h 146"/>
                <a:gd name="T32" fmla="*/ 12 w 46"/>
                <a:gd name="T33" fmla="*/ 122 h 146"/>
                <a:gd name="T34" fmla="*/ 6 w 46"/>
                <a:gd name="T35" fmla="*/ 128 h 146"/>
                <a:gd name="T36" fmla="*/ 2 w 46"/>
                <a:gd name="T37" fmla="*/ 128 h 146"/>
                <a:gd name="T38" fmla="*/ 0 w 46"/>
                <a:gd name="T39" fmla="*/ 128 h 146"/>
                <a:gd name="T40" fmla="*/ 0 w 46"/>
                <a:gd name="T41" fmla="*/ 146 h 146"/>
                <a:gd name="T42" fmla="*/ 6 w 46"/>
                <a:gd name="T43" fmla="*/ 146 h 146"/>
                <a:gd name="T44" fmla="*/ 26 w 46"/>
                <a:gd name="T45" fmla="*/ 140 h 146"/>
                <a:gd name="T46" fmla="*/ 32 w 46"/>
                <a:gd name="T47" fmla="*/ 132 h 146"/>
                <a:gd name="T48" fmla="*/ 34 w 46"/>
                <a:gd name="T49" fmla="*/ 122 h 146"/>
                <a:gd name="T50" fmla="*/ 34 w 46"/>
                <a:gd name="T51" fmla="*/ 108 h 146"/>
                <a:gd name="T52" fmla="*/ 34 w 46"/>
                <a:gd name="T53" fmla="*/ 94 h 146"/>
                <a:gd name="T54" fmla="*/ 34 w 46"/>
                <a:gd name="T55" fmla="*/ 86 h 146"/>
                <a:gd name="T56" fmla="*/ 46 w 46"/>
                <a:gd name="T57" fmla="*/ 82 h 146"/>
                <a:gd name="T58" fmla="*/ 46 w 46"/>
                <a:gd name="T59" fmla="*/ 66 h 146"/>
                <a:gd name="T60" fmla="*/ 34 w 46"/>
                <a:gd name="T61" fmla="*/ 60 h 146"/>
                <a:gd name="T62" fmla="*/ 34 w 46"/>
                <a:gd name="T63" fmla="*/ 52 h 146"/>
                <a:gd name="T64" fmla="*/ 34 w 46"/>
                <a:gd name="T65" fmla="*/ 40 h 146"/>
                <a:gd name="T66" fmla="*/ 34 w 46"/>
                <a:gd name="T67" fmla="*/ 26 h 146"/>
                <a:gd name="T68" fmla="*/ 32 w 46"/>
                <a:gd name="T69" fmla="*/ 14 h 146"/>
                <a:gd name="T70" fmla="*/ 18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20"/>
                  </a:lnTo>
                  <a:lnTo>
                    <a:pt x="10" y="22"/>
                  </a:lnTo>
                  <a:lnTo>
                    <a:pt x="12" y="26"/>
                  </a:lnTo>
                  <a:lnTo>
                    <a:pt x="12" y="30"/>
                  </a:lnTo>
                  <a:lnTo>
                    <a:pt x="12" y="30"/>
                  </a:lnTo>
                  <a:lnTo>
                    <a:pt x="12" y="38"/>
                  </a:lnTo>
                  <a:lnTo>
                    <a:pt x="12" y="38"/>
                  </a:lnTo>
                  <a:lnTo>
                    <a:pt x="10" y="52"/>
                  </a:lnTo>
                  <a:lnTo>
                    <a:pt x="10" y="52"/>
                  </a:lnTo>
                  <a:lnTo>
                    <a:pt x="12" y="60"/>
                  </a:lnTo>
                  <a:lnTo>
                    <a:pt x="14" y="66"/>
                  </a:lnTo>
                  <a:lnTo>
                    <a:pt x="20" y="70"/>
                  </a:lnTo>
                  <a:lnTo>
                    <a:pt x="28" y="72"/>
                  </a:lnTo>
                  <a:lnTo>
                    <a:pt x="28" y="72"/>
                  </a:lnTo>
                  <a:lnTo>
                    <a:pt x="28" y="74"/>
                  </a:lnTo>
                  <a:lnTo>
                    <a:pt x="28" y="74"/>
                  </a:lnTo>
                  <a:lnTo>
                    <a:pt x="20" y="76"/>
                  </a:lnTo>
                  <a:lnTo>
                    <a:pt x="14" y="80"/>
                  </a:lnTo>
                  <a:lnTo>
                    <a:pt x="12" y="86"/>
                  </a:lnTo>
                  <a:lnTo>
                    <a:pt x="10" y="96"/>
                  </a:lnTo>
                  <a:lnTo>
                    <a:pt x="10" y="96"/>
                  </a:lnTo>
                  <a:lnTo>
                    <a:pt x="12" y="108"/>
                  </a:lnTo>
                  <a:lnTo>
                    <a:pt x="12" y="108"/>
                  </a:lnTo>
                  <a:lnTo>
                    <a:pt x="12" y="116"/>
                  </a:lnTo>
                  <a:lnTo>
                    <a:pt x="12" y="116"/>
                  </a:lnTo>
                  <a:lnTo>
                    <a:pt x="12" y="122"/>
                  </a:lnTo>
                  <a:lnTo>
                    <a:pt x="10" y="126"/>
                  </a:lnTo>
                  <a:lnTo>
                    <a:pt x="6" y="128"/>
                  </a:lnTo>
                  <a:lnTo>
                    <a:pt x="2" y="128"/>
                  </a:lnTo>
                  <a:lnTo>
                    <a:pt x="2" y="128"/>
                  </a:lnTo>
                  <a:lnTo>
                    <a:pt x="0" y="128"/>
                  </a:lnTo>
                  <a:lnTo>
                    <a:pt x="0" y="128"/>
                  </a:lnTo>
                  <a:lnTo>
                    <a:pt x="0" y="146"/>
                  </a:lnTo>
                  <a:lnTo>
                    <a:pt x="0" y="146"/>
                  </a:lnTo>
                  <a:lnTo>
                    <a:pt x="6" y="146"/>
                  </a:lnTo>
                  <a:lnTo>
                    <a:pt x="6" y="146"/>
                  </a:lnTo>
                  <a:lnTo>
                    <a:pt x="18" y="144"/>
                  </a:lnTo>
                  <a:lnTo>
                    <a:pt x="26" y="140"/>
                  </a:lnTo>
                  <a:lnTo>
                    <a:pt x="30" y="138"/>
                  </a:lnTo>
                  <a:lnTo>
                    <a:pt x="32" y="132"/>
                  </a:lnTo>
                  <a:lnTo>
                    <a:pt x="34" y="122"/>
                  </a:lnTo>
                  <a:lnTo>
                    <a:pt x="34" y="122"/>
                  </a:lnTo>
                  <a:lnTo>
                    <a:pt x="34" y="108"/>
                  </a:lnTo>
                  <a:lnTo>
                    <a:pt x="34" y="108"/>
                  </a:lnTo>
                  <a:lnTo>
                    <a:pt x="34" y="94"/>
                  </a:lnTo>
                  <a:lnTo>
                    <a:pt x="34" y="94"/>
                  </a:lnTo>
                  <a:lnTo>
                    <a:pt x="34" y="90"/>
                  </a:lnTo>
                  <a:lnTo>
                    <a:pt x="34" y="86"/>
                  </a:lnTo>
                  <a:lnTo>
                    <a:pt x="38" y="82"/>
                  </a:lnTo>
                  <a:lnTo>
                    <a:pt x="46" y="82"/>
                  </a:lnTo>
                  <a:lnTo>
                    <a:pt x="46" y="66"/>
                  </a:lnTo>
                  <a:lnTo>
                    <a:pt x="46" y="66"/>
                  </a:lnTo>
                  <a:lnTo>
                    <a:pt x="38" y="64"/>
                  </a:lnTo>
                  <a:lnTo>
                    <a:pt x="34" y="60"/>
                  </a:lnTo>
                  <a:lnTo>
                    <a:pt x="34" y="56"/>
                  </a:lnTo>
                  <a:lnTo>
                    <a:pt x="34" y="52"/>
                  </a:lnTo>
                  <a:lnTo>
                    <a:pt x="34" y="52"/>
                  </a:lnTo>
                  <a:lnTo>
                    <a:pt x="34" y="40"/>
                  </a:lnTo>
                  <a:lnTo>
                    <a:pt x="34" y="40"/>
                  </a:lnTo>
                  <a:lnTo>
                    <a:pt x="34" y="26"/>
                  </a:lnTo>
                  <a:lnTo>
                    <a:pt x="34" y="26"/>
                  </a:lnTo>
                  <a:lnTo>
                    <a:pt x="32" y="14"/>
                  </a:lnTo>
                  <a:lnTo>
                    <a:pt x="28" y="6"/>
                  </a:lnTo>
                  <a:lnTo>
                    <a:pt x="18" y="2"/>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2" name="Freeform 364"/>
            <p:cNvSpPr>
              <a:spLocks/>
            </p:cNvSpPr>
            <p:nvPr/>
          </p:nvSpPr>
          <p:spPr bwMode="auto">
            <a:xfrm>
              <a:off x="2276289" y="2536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0 w 46"/>
                <a:gd name="T15" fmla="*/ 52 h 146"/>
                <a:gd name="T16" fmla="*/ 12 w 46"/>
                <a:gd name="T17" fmla="*/ 60 h 146"/>
                <a:gd name="T18" fmla="*/ 20 w 46"/>
                <a:gd name="T19" fmla="*/ 70 h 146"/>
                <a:gd name="T20" fmla="*/ 28 w 46"/>
                <a:gd name="T21" fmla="*/ 72 h 146"/>
                <a:gd name="T22" fmla="*/ 28 w 46"/>
                <a:gd name="T23" fmla="*/ 74 h 146"/>
                <a:gd name="T24" fmla="*/ 14 w 46"/>
                <a:gd name="T25" fmla="*/ 80 h 146"/>
                <a:gd name="T26" fmla="*/ 10 w 46"/>
                <a:gd name="T27" fmla="*/ 96 h 146"/>
                <a:gd name="T28" fmla="*/ 12 w 46"/>
                <a:gd name="T29" fmla="*/ 108 h 146"/>
                <a:gd name="T30" fmla="*/ 12 w 46"/>
                <a:gd name="T31" fmla="*/ 116 h 146"/>
                <a:gd name="T32" fmla="*/ 12 w 46"/>
                <a:gd name="T33" fmla="*/ 122 h 146"/>
                <a:gd name="T34" fmla="*/ 6 w 46"/>
                <a:gd name="T35" fmla="*/ 128 h 146"/>
                <a:gd name="T36" fmla="*/ 2 w 46"/>
                <a:gd name="T37" fmla="*/ 128 h 146"/>
                <a:gd name="T38" fmla="*/ 0 w 46"/>
                <a:gd name="T39" fmla="*/ 128 h 146"/>
                <a:gd name="T40" fmla="*/ 0 w 46"/>
                <a:gd name="T41" fmla="*/ 146 h 146"/>
                <a:gd name="T42" fmla="*/ 6 w 46"/>
                <a:gd name="T43" fmla="*/ 146 h 146"/>
                <a:gd name="T44" fmla="*/ 26 w 46"/>
                <a:gd name="T45" fmla="*/ 140 h 146"/>
                <a:gd name="T46" fmla="*/ 32 w 46"/>
                <a:gd name="T47" fmla="*/ 132 h 146"/>
                <a:gd name="T48" fmla="*/ 34 w 46"/>
                <a:gd name="T49" fmla="*/ 122 h 146"/>
                <a:gd name="T50" fmla="*/ 34 w 46"/>
                <a:gd name="T51" fmla="*/ 108 h 146"/>
                <a:gd name="T52" fmla="*/ 34 w 46"/>
                <a:gd name="T53" fmla="*/ 94 h 146"/>
                <a:gd name="T54" fmla="*/ 34 w 46"/>
                <a:gd name="T55" fmla="*/ 86 h 146"/>
                <a:gd name="T56" fmla="*/ 46 w 46"/>
                <a:gd name="T57" fmla="*/ 82 h 146"/>
                <a:gd name="T58" fmla="*/ 46 w 46"/>
                <a:gd name="T59" fmla="*/ 66 h 146"/>
                <a:gd name="T60" fmla="*/ 34 w 46"/>
                <a:gd name="T61" fmla="*/ 60 h 146"/>
                <a:gd name="T62" fmla="*/ 34 w 46"/>
                <a:gd name="T63" fmla="*/ 52 h 146"/>
                <a:gd name="T64" fmla="*/ 34 w 46"/>
                <a:gd name="T65" fmla="*/ 40 h 146"/>
                <a:gd name="T66" fmla="*/ 34 w 46"/>
                <a:gd name="T67" fmla="*/ 26 h 146"/>
                <a:gd name="T68" fmla="*/ 32 w 46"/>
                <a:gd name="T69" fmla="*/ 14 h 146"/>
                <a:gd name="T70" fmla="*/ 18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20"/>
                  </a:lnTo>
                  <a:lnTo>
                    <a:pt x="10" y="22"/>
                  </a:lnTo>
                  <a:lnTo>
                    <a:pt x="12" y="26"/>
                  </a:lnTo>
                  <a:lnTo>
                    <a:pt x="12" y="30"/>
                  </a:lnTo>
                  <a:lnTo>
                    <a:pt x="12" y="30"/>
                  </a:lnTo>
                  <a:lnTo>
                    <a:pt x="12" y="38"/>
                  </a:lnTo>
                  <a:lnTo>
                    <a:pt x="12" y="38"/>
                  </a:lnTo>
                  <a:lnTo>
                    <a:pt x="10" y="52"/>
                  </a:lnTo>
                  <a:lnTo>
                    <a:pt x="10" y="52"/>
                  </a:lnTo>
                  <a:lnTo>
                    <a:pt x="12" y="60"/>
                  </a:lnTo>
                  <a:lnTo>
                    <a:pt x="14" y="66"/>
                  </a:lnTo>
                  <a:lnTo>
                    <a:pt x="20" y="70"/>
                  </a:lnTo>
                  <a:lnTo>
                    <a:pt x="28" y="72"/>
                  </a:lnTo>
                  <a:lnTo>
                    <a:pt x="28" y="72"/>
                  </a:lnTo>
                  <a:lnTo>
                    <a:pt x="28" y="74"/>
                  </a:lnTo>
                  <a:lnTo>
                    <a:pt x="28" y="74"/>
                  </a:lnTo>
                  <a:lnTo>
                    <a:pt x="20" y="76"/>
                  </a:lnTo>
                  <a:lnTo>
                    <a:pt x="14" y="80"/>
                  </a:lnTo>
                  <a:lnTo>
                    <a:pt x="12" y="86"/>
                  </a:lnTo>
                  <a:lnTo>
                    <a:pt x="10" y="96"/>
                  </a:lnTo>
                  <a:lnTo>
                    <a:pt x="10" y="96"/>
                  </a:lnTo>
                  <a:lnTo>
                    <a:pt x="12" y="108"/>
                  </a:lnTo>
                  <a:lnTo>
                    <a:pt x="12" y="108"/>
                  </a:lnTo>
                  <a:lnTo>
                    <a:pt x="12" y="116"/>
                  </a:lnTo>
                  <a:lnTo>
                    <a:pt x="12" y="116"/>
                  </a:lnTo>
                  <a:lnTo>
                    <a:pt x="12" y="122"/>
                  </a:lnTo>
                  <a:lnTo>
                    <a:pt x="10" y="126"/>
                  </a:lnTo>
                  <a:lnTo>
                    <a:pt x="6" y="128"/>
                  </a:lnTo>
                  <a:lnTo>
                    <a:pt x="2" y="128"/>
                  </a:lnTo>
                  <a:lnTo>
                    <a:pt x="2" y="128"/>
                  </a:lnTo>
                  <a:lnTo>
                    <a:pt x="0" y="128"/>
                  </a:lnTo>
                  <a:lnTo>
                    <a:pt x="0" y="128"/>
                  </a:lnTo>
                  <a:lnTo>
                    <a:pt x="0" y="146"/>
                  </a:lnTo>
                  <a:lnTo>
                    <a:pt x="0" y="146"/>
                  </a:lnTo>
                  <a:lnTo>
                    <a:pt x="6" y="146"/>
                  </a:lnTo>
                  <a:lnTo>
                    <a:pt x="6" y="146"/>
                  </a:lnTo>
                  <a:lnTo>
                    <a:pt x="18" y="144"/>
                  </a:lnTo>
                  <a:lnTo>
                    <a:pt x="26" y="140"/>
                  </a:lnTo>
                  <a:lnTo>
                    <a:pt x="30" y="138"/>
                  </a:lnTo>
                  <a:lnTo>
                    <a:pt x="32" y="132"/>
                  </a:lnTo>
                  <a:lnTo>
                    <a:pt x="34" y="122"/>
                  </a:lnTo>
                  <a:lnTo>
                    <a:pt x="34" y="122"/>
                  </a:lnTo>
                  <a:lnTo>
                    <a:pt x="34" y="108"/>
                  </a:lnTo>
                  <a:lnTo>
                    <a:pt x="34" y="108"/>
                  </a:lnTo>
                  <a:lnTo>
                    <a:pt x="34" y="94"/>
                  </a:lnTo>
                  <a:lnTo>
                    <a:pt x="34" y="94"/>
                  </a:lnTo>
                  <a:lnTo>
                    <a:pt x="34" y="90"/>
                  </a:lnTo>
                  <a:lnTo>
                    <a:pt x="34" y="86"/>
                  </a:lnTo>
                  <a:lnTo>
                    <a:pt x="38" y="82"/>
                  </a:lnTo>
                  <a:lnTo>
                    <a:pt x="46" y="82"/>
                  </a:lnTo>
                  <a:lnTo>
                    <a:pt x="46" y="66"/>
                  </a:lnTo>
                  <a:lnTo>
                    <a:pt x="46" y="66"/>
                  </a:lnTo>
                  <a:lnTo>
                    <a:pt x="38" y="64"/>
                  </a:lnTo>
                  <a:lnTo>
                    <a:pt x="34" y="60"/>
                  </a:lnTo>
                  <a:lnTo>
                    <a:pt x="34" y="56"/>
                  </a:lnTo>
                  <a:lnTo>
                    <a:pt x="34" y="52"/>
                  </a:lnTo>
                  <a:lnTo>
                    <a:pt x="34" y="52"/>
                  </a:lnTo>
                  <a:lnTo>
                    <a:pt x="34" y="40"/>
                  </a:lnTo>
                  <a:lnTo>
                    <a:pt x="34" y="40"/>
                  </a:lnTo>
                  <a:lnTo>
                    <a:pt x="34" y="26"/>
                  </a:lnTo>
                  <a:lnTo>
                    <a:pt x="34" y="26"/>
                  </a:lnTo>
                  <a:lnTo>
                    <a:pt x="32" y="14"/>
                  </a:lnTo>
                  <a:lnTo>
                    <a:pt x="28" y="6"/>
                  </a:lnTo>
                  <a:lnTo>
                    <a:pt x="18"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3" name="Freeform 365"/>
            <p:cNvSpPr>
              <a:spLocks noEditPoints="1"/>
            </p:cNvSpPr>
            <p:nvPr/>
          </p:nvSpPr>
          <p:spPr bwMode="auto">
            <a:xfrm>
              <a:off x="2649817" y="2530475"/>
              <a:ext cx="159628" cy="238125"/>
            </a:xfrm>
            <a:custGeom>
              <a:avLst/>
              <a:gdLst>
                <a:gd name="T0" fmla="*/ 48 w 100"/>
                <a:gd name="T1" fmla="*/ 150 h 150"/>
                <a:gd name="T2" fmla="*/ 28 w 100"/>
                <a:gd name="T3" fmla="*/ 146 h 150"/>
                <a:gd name="T4" fmla="*/ 12 w 100"/>
                <a:gd name="T5" fmla="*/ 132 h 150"/>
                <a:gd name="T6" fmla="*/ 6 w 100"/>
                <a:gd name="T7" fmla="*/ 122 h 150"/>
                <a:gd name="T8" fmla="*/ 2 w 100"/>
                <a:gd name="T9" fmla="*/ 96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4 w 100"/>
                <a:gd name="T23" fmla="*/ 4 h 150"/>
                <a:gd name="T24" fmla="*/ 88 w 100"/>
                <a:gd name="T25" fmla="*/ 18 h 150"/>
                <a:gd name="T26" fmla="*/ 98 w 100"/>
                <a:gd name="T27" fmla="*/ 42 h 150"/>
                <a:gd name="T28" fmla="*/ 100 w 100"/>
                <a:gd name="T29" fmla="*/ 76 h 150"/>
                <a:gd name="T30" fmla="*/ 100 w 100"/>
                <a:gd name="T31" fmla="*/ 92 h 150"/>
                <a:gd name="T32" fmla="*/ 92 w 100"/>
                <a:gd name="T33" fmla="*/ 120 h 150"/>
                <a:gd name="T34" fmla="*/ 86 w 100"/>
                <a:gd name="T35" fmla="*/ 132 h 150"/>
                <a:gd name="T36" fmla="*/ 70 w 100"/>
                <a:gd name="T37" fmla="*/ 146 h 150"/>
                <a:gd name="T38" fmla="*/ 48 w 100"/>
                <a:gd name="T39" fmla="*/ 150 h 150"/>
                <a:gd name="T40" fmla="*/ 50 w 100"/>
                <a:gd name="T41" fmla="*/ 18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50 w 100"/>
                <a:gd name="T57" fmla="*/ 132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2" y="132"/>
                  </a:lnTo>
                  <a:lnTo>
                    <a:pt x="12" y="132"/>
                  </a:lnTo>
                  <a:lnTo>
                    <a:pt x="6" y="122"/>
                  </a:lnTo>
                  <a:lnTo>
                    <a:pt x="4" y="110"/>
                  </a:lnTo>
                  <a:lnTo>
                    <a:pt x="2" y="96"/>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4" y="4"/>
                  </a:lnTo>
                  <a:lnTo>
                    <a:pt x="82" y="10"/>
                  </a:lnTo>
                  <a:lnTo>
                    <a:pt x="88" y="18"/>
                  </a:lnTo>
                  <a:lnTo>
                    <a:pt x="94" y="30"/>
                  </a:lnTo>
                  <a:lnTo>
                    <a:pt x="98" y="42"/>
                  </a:lnTo>
                  <a:lnTo>
                    <a:pt x="100" y="58"/>
                  </a:lnTo>
                  <a:lnTo>
                    <a:pt x="100" y="76"/>
                  </a:lnTo>
                  <a:lnTo>
                    <a:pt x="100" y="76"/>
                  </a:lnTo>
                  <a:lnTo>
                    <a:pt x="100"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38" y="22"/>
                  </a:lnTo>
                  <a:lnTo>
                    <a:pt x="34" y="28"/>
                  </a:lnTo>
                  <a:lnTo>
                    <a:pt x="30" y="34"/>
                  </a:lnTo>
                  <a:lnTo>
                    <a:pt x="28" y="42"/>
                  </a:lnTo>
                  <a:lnTo>
                    <a:pt x="26" y="52"/>
                  </a:lnTo>
                  <a:lnTo>
                    <a:pt x="24" y="78"/>
                  </a:lnTo>
                  <a:lnTo>
                    <a:pt x="24" y="78"/>
                  </a:lnTo>
                  <a:lnTo>
                    <a:pt x="24" y="102"/>
                  </a:lnTo>
                  <a:lnTo>
                    <a:pt x="28" y="110"/>
                  </a:lnTo>
                  <a:lnTo>
                    <a:pt x="30" y="118"/>
                  </a:lnTo>
                  <a:lnTo>
                    <a:pt x="34" y="124"/>
                  </a:lnTo>
                  <a:lnTo>
                    <a:pt x="38" y="128"/>
                  </a:lnTo>
                  <a:lnTo>
                    <a:pt x="44" y="130"/>
                  </a:lnTo>
                  <a:lnTo>
                    <a:pt x="50" y="132"/>
                  </a:lnTo>
                  <a:lnTo>
                    <a:pt x="50" y="132"/>
                  </a:lnTo>
                  <a:lnTo>
                    <a:pt x="56" y="130"/>
                  </a:lnTo>
                  <a:lnTo>
                    <a:pt x="60" y="128"/>
                  </a:lnTo>
                  <a:lnTo>
                    <a:pt x="66" y="124"/>
                  </a:lnTo>
                  <a:lnTo>
                    <a:pt x="68" y="118"/>
                  </a:lnTo>
                  <a:lnTo>
                    <a:pt x="72" y="110"/>
                  </a:lnTo>
                  <a:lnTo>
                    <a:pt x="74" y="100"/>
                  </a:lnTo>
                  <a:lnTo>
                    <a:pt x="76" y="76"/>
                  </a:lnTo>
                  <a:lnTo>
                    <a:pt x="76" y="76"/>
                  </a:lnTo>
                  <a:lnTo>
                    <a:pt x="74" y="52"/>
                  </a:lnTo>
                  <a:lnTo>
                    <a:pt x="72" y="42"/>
                  </a:lnTo>
                  <a:lnTo>
                    <a:pt x="70" y="34"/>
                  </a:lnTo>
                  <a:lnTo>
                    <a:pt x="66" y="26"/>
                  </a:lnTo>
                  <a:lnTo>
                    <a:pt x="62"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4" name="Freeform 366"/>
            <p:cNvSpPr>
              <a:spLocks/>
            </p:cNvSpPr>
            <p:nvPr/>
          </p:nvSpPr>
          <p:spPr bwMode="auto">
            <a:xfrm>
              <a:off x="2873295" y="2540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8 h 144"/>
                <a:gd name="T32" fmla="*/ 12 w 54"/>
                <a:gd name="T33" fmla="*/ 18 h 144"/>
                <a:gd name="T34" fmla="*/ 22 w 54"/>
                <a:gd name="T35" fmla="*/ 12 h 144"/>
                <a:gd name="T36" fmla="*/ 22 w 54"/>
                <a:gd name="T37" fmla="*/ 12 h 144"/>
                <a:gd name="T38" fmla="*/ 26 w 54"/>
                <a:gd name="T39" fmla="*/ 10 h 144"/>
                <a:gd name="T40" fmla="*/ 32 w 54"/>
                <a:gd name="T41" fmla="*/ 8 h 144"/>
                <a:gd name="T42" fmla="*/ 32 w 54"/>
                <a:gd name="T43" fmla="*/ 8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8"/>
                  </a:lnTo>
                  <a:lnTo>
                    <a:pt x="12" y="18"/>
                  </a:lnTo>
                  <a:lnTo>
                    <a:pt x="22" y="12"/>
                  </a:lnTo>
                  <a:lnTo>
                    <a:pt x="22" y="12"/>
                  </a:lnTo>
                  <a:lnTo>
                    <a:pt x="26"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5" name="Freeform 367"/>
            <p:cNvSpPr>
              <a:spLocks noEditPoints="1"/>
            </p:cNvSpPr>
            <p:nvPr/>
          </p:nvSpPr>
          <p:spPr bwMode="auto">
            <a:xfrm>
              <a:off x="2413568" y="2543175"/>
              <a:ext cx="172398" cy="225425"/>
            </a:xfrm>
            <a:custGeom>
              <a:avLst/>
              <a:gdLst>
                <a:gd name="T0" fmla="*/ 66 w 108"/>
                <a:gd name="T1" fmla="*/ 60 h 142"/>
                <a:gd name="T2" fmla="*/ 66 w 108"/>
                <a:gd name="T3" fmla="*/ 60 h 142"/>
                <a:gd name="T4" fmla="*/ 62 w 108"/>
                <a:gd name="T5" fmla="*/ 80 h 142"/>
                <a:gd name="T6" fmla="*/ 44 w 108"/>
                <a:gd name="T7" fmla="*/ 80 h 142"/>
                <a:gd name="T8" fmla="*/ 46 w 108"/>
                <a:gd name="T9" fmla="*/ 60 h 142"/>
                <a:gd name="T10" fmla="*/ 66 w 108"/>
                <a:gd name="T11" fmla="*/ 60 h 142"/>
                <a:gd name="T12" fmla="*/ 98 w 108"/>
                <a:gd name="T13" fmla="*/ 0 h 142"/>
                <a:gd name="T14" fmla="*/ 74 w 108"/>
                <a:gd name="T15" fmla="*/ 0 h 142"/>
                <a:gd name="T16" fmla="*/ 70 w 108"/>
                <a:gd name="T17" fmla="*/ 36 h 142"/>
                <a:gd name="T18" fmla="*/ 50 w 108"/>
                <a:gd name="T19" fmla="*/ 36 h 142"/>
                <a:gd name="T20" fmla="*/ 56 w 108"/>
                <a:gd name="T21" fmla="*/ 0 h 142"/>
                <a:gd name="T22" fmla="*/ 34 w 108"/>
                <a:gd name="T23" fmla="*/ 0 h 142"/>
                <a:gd name="T24" fmla="*/ 28 w 108"/>
                <a:gd name="T25" fmla="*/ 36 h 142"/>
                <a:gd name="T26" fmla="*/ 6 w 108"/>
                <a:gd name="T27" fmla="*/ 36 h 142"/>
                <a:gd name="T28" fmla="*/ 6 w 108"/>
                <a:gd name="T29" fmla="*/ 60 h 142"/>
                <a:gd name="T30" fmla="*/ 24 w 108"/>
                <a:gd name="T31" fmla="*/ 60 h 142"/>
                <a:gd name="T32" fmla="*/ 22 w 108"/>
                <a:gd name="T33" fmla="*/ 80 h 142"/>
                <a:gd name="T34" fmla="*/ 0 w 108"/>
                <a:gd name="T35" fmla="*/ 80 h 142"/>
                <a:gd name="T36" fmla="*/ 0 w 108"/>
                <a:gd name="T37" fmla="*/ 104 h 142"/>
                <a:gd name="T38" fmla="*/ 18 w 108"/>
                <a:gd name="T39" fmla="*/ 104 h 142"/>
                <a:gd name="T40" fmla="*/ 12 w 108"/>
                <a:gd name="T41" fmla="*/ 142 h 142"/>
                <a:gd name="T42" fmla="*/ 34 w 108"/>
                <a:gd name="T43" fmla="*/ 142 h 142"/>
                <a:gd name="T44" fmla="*/ 40 w 108"/>
                <a:gd name="T45" fmla="*/ 104 h 142"/>
                <a:gd name="T46" fmla="*/ 60 w 108"/>
                <a:gd name="T47" fmla="*/ 104 h 142"/>
                <a:gd name="T48" fmla="*/ 52 w 108"/>
                <a:gd name="T49" fmla="*/ 142 h 142"/>
                <a:gd name="T50" fmla="*/ 76 w 108"/>
                <a:gd name="T51" fmla="*/ 142 h 142"/>
                <a:gd name="T52" fmla="*/ 80 w 108"/>
                <a:gd name="T53" fmla="*/ 104 h 142"/>
                <a:gd name="T54" fmla="*/ 102 w 108"/>
                <a:gd name="T55" fmla="*/ 104 h 142"/>
                <a:gd name="T56" fmla="*/ 102 w 108"/>
                <a:gd name="T57" fmla="*/ 80 h 142"/>
                <a:gd name="T58" fmla="*/ 84 w 108"/>
                <a:gd name="T59" fmla="*/ 80 h 142"/>
                <a:gd name="T60" fmla="*/ 88 w 108"/>
                <a:gd name="T61" fmla="*/ 60 h 142"/>
                <a:gd name="T62" fmla="*/ 108 w 108"/>
                <a:gd name="T63" fmla="*/ 60 h 142"/>
                <a:gd name="T64" fmla="*/ 108 w 108"/>
                <a:gd name="T65" fmla="*/ 36 h 142"/>
                <a:gd name="T66" fmla="*/ 92 w 108"/>
                <a:gd name="T67" fmla="*/ 36 h 142"/>
                <a:gd name="T68" fmla="*/ 98 w 108"/>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42">
                  <a:moveTo>
                    <a:pt x="66" y="60"/>
                  </a:moveTo>
                  <a:lnTo>
                    <a:pt x="66" y="60"/>
                  </a:lnTo>
                  <a:lnTo>
                    <a:pt x="62" y="80"/>
                  </a:lnTo>
                  <a:lnTo>
                    <a:pt x="44" y="80"/>
                  </a:lnTo>
                  <a:lnTo>
                    <a:pt x="46" y="60"/>
                  </a:lnTo>
                  <a:lnTo>
                    <a:pt x="66" y="60"/>
                  </a:lnTo>
                  <a:close/>
                  <a:moveTo>
                    <a:pt x="98" y="0"/>
                  </a:moveTo>
                  <a:lnTo>
                    <a:pt x="74" y="0"/>
                  </a:lnTo>
                  <a:lnTo>
                    <a:pt x="70" y="36"/>
                  </a:lnTo>
                  <a:lnTo>
                    <a:pt x="50" y="36"/>
                  </a:lnTo>
                  <a:lnTo>
                    <a:pt x="56" y="0"/>
                  </a:lnTo>
                  <a:lnTo>
                    <a:pt x="34" y="0"/>
                  </a:lnTo>
                  <a:lnTo>
                    <a:pt x="28" y="36"/>
                  </a:lnTo>
                  <a:lnTo>
                    <a:pt x="6" y="36"/>
                  </a:lnTo>
                  <a:lnTo>
                    <a:pt x="6" y="60"/>
                  </a:lnTo>
                  <a:lnTo>
                    <a:pt x="24" y="60"/>
                  </a:lnTo>
                  <a:lnTo>
                    <a:pt x="22" y="80"/>
                  </a:lnTo>
                  <a:lnTo>
                    <a:pt x="0" y="80"/>
                  </a:lnTo>
                  <a:lnTo>
                    <a:pt x="0" y="104"/>
                  </a:lnTo>
                  <a:lnTo>
                    <a:pt x="18" y="104"/>
                  </a:lnTo>
                  <a:lnTo>
                    <a:pt x="12" y="142"/>
                  </a:lnTo>
                  <a:lnTo>
                    <a:pt x="34" y="142"/>
                  </a:lnTo>
                  <a:lnTo>
                    <a:pt x="40" y="104"/>
                  </a:lnTo>
                  <a:lnTo>
                    <a:pt x="60" y="104"/>
                  </a:lnTo>
                  <a:lnTo>
                    <a:pt x="52" y="142"/>
                  </a:lnTo>
                  <a:lnTo>
                    <a:pt x="76" y="142"/>
                  </a:lnTo>
                  <a:lnTo>
                    <a:pt x="80" y="104"/>
                  </a:lnTo>
                  <a:lnTo>
                    <a:pt x="102" y="104"/>
                  </a:lnTo>
                  <a:lnTo>
                    <a:pt x="102" y="80"/>
                  </a:lnTo>
                  <a:lnTo>
                    <a:pt x="84" y="80"/>
                  </a:lnTo>
                  <a:lnTo>
                    <a:pt x="88" y="60"/>
                  </a:lnTo>
                  <a:lnTo>
                    <a:pt x="108" y="60"/>
                  </a:lnTo>
                  <a:lnTo>
                    <a:pt x="108" y="36"/>
                  </a:lnTo>
                  <a:lnTo>
                    <a:pt x="92" y="36"/>
                  </a:lnTo>
                  <a:lnTo>
                    <a:pt x="98"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6" name="Freeform 368"/>
            <p:cNvSpPr>
              <a:spLocks/>
            </p:cNvSpPr>
            <p:nvPr/>
          </p:nvSpPr>
          <p:spPr bwMode="auto">
            <a:xfrm>
              <a:off x="2483804" y="2638425"/>
              <a:ext cx="35118" cy="31750"/>
            </a:xfrm>
            <a:custGeom>
              <a:avLst/>
              <a:gdLst>
                <a:gd name="T0" fmla="*/ 22 w 22"/>
                <a:gd name="T1" fmla="*/ 0 h 20"/>
                <a:gd name="T2" fmla="*/ 22 w 22"/>
                <a:gd name="T3" fmla="*/ 0 h 20"/>
                <a:gd name="T4" fmla="*/ 18 w 22"/>
                <a:gd name="T5" fmla="*/ 20 h 20"/>
                <a:gd name="T6" fmla="*/ 0 w 22"/>
                <a:gd name="T7" fmla="*/ 20 h 20"/>
                <a:gd name="T8" fmla="*/ 2 w 22"/>
                <a:gd name="T9" fmla="*/ 0 h 20"/>
                <a:gd name="T10" fmla="*/ 22 w 22"/>
                <a:gd name="T11" fmla="*/ 0 h 20"/>
              </a:gdLst>
              <a:ahLst/>
              <a:cxnLst>
                <a:cxn ang="0">
                  <a:pos x="T0" y="T1"/>
                </a:cxn>
                <a:cxn ang="0">
                  <a:pos x="T2" y="T3"/>
                </a:cxn>
                <a:cxn ang="0">
                  <a:pos x="T4" y="T5"/>
                </a:cxn>
                <a:cxn ang="0">
                  <a:pos x="T6" y="T7"/>
                </a:cxn>
                <a:cxn ang="0">
                  <a:pos x="T8" y="T9"/>
                </a:cxn>
                <a:cxn ang="0">
                  <a:pos x="T10" y="T11"/>
                </a:cxn>
              </a:cxnLst>
              <a:rect l="0" t="0" r="r" b="b"/>
              <a:pathLst>
                <a:path w="22" h="20">
                  <a:moveTo>
                    <a:pt x="22" y="0"/>
                  </a:moveTo>
                  <a:lnTo>
                    <a:pt x="22" y="0"/>
                  </a:lnTo>
                  <a:lnTo>
                    <a:pt x="18" y="20"/>
                  </a:lnTo>
                  <a:lnTo>
                    <a:pt x="0" y="20"/>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7" name="Freeform 369"/>
            <p:cNvSpPr>
              <a:spLocks/>
            </p:cNvSpPr>
            <p:nvPr/>
          </p:nvSpPr>
          <p:spPr bwMode="auto">
            <a:xfrm>
              <a:off x="2413568" y="2543175"/>
              <a:ext cx="172398" cy="225425"/>
            </a:xfrm>
            <a:custGeom>
              <a:avLst/>
              <a:gdLst>
                <a:gd name="T0" fmla="*/ 98 w 108"/>
                <a:gd name="T1" fmla="*/ 0 h 142"/>
                <a:gd name="T2" fmla="*/ 74 w 108"/>
                <a:gd name="T3" fmla="*/ 0 h 142"/>
                <a:gd name="T4" fmla="*/ 70 w 108"/>
                <a:gd name="T5" fmla="*/ 36 h 142"/>
                <a:gd name="T6" fmla="*/ 50 w 108"/>
                <a:gd name="T7" fmla="*/ 36 h 142"/>
                <a:gd name="T8" fmla="*/ 56 w 108"/>
                <a:gd name="T9" fmla="*/ 0 h 142"/>
                <a:gd name="T10" fmla="*/ 34 w 108"/>
                <a:gd name="T11" fmla="*/ 0 h 142"/>
                <a:gd name="T12" fmla="*/ 28 w 108"/>
                <a:gd name="T13" fmla="*/ 36 h 142"/>
                <a:gd name="T14" fmla="*/ 6 w 108"/>
                <a:gd name="T15" fmla="*/ 36 h 142"/>
                <a:gd name="T16" fmla="*/ 6 w 108"/>
                <a:gd name="T17" fmla="*/ 60 h 142"/>
                <a:gd name="T18" fmla="*/ 24 w 108"/>
                <a:gd name="T19" fmla="*/ 60 h 142"/>
                <a:gd name="T20" fmla="*/ 22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40 w 108"/>
                <a:gd name="T33" fmla="*/ 104 h 142"/>
                <a:gd name="T34" fmla="*/ 60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60 h 142"/>
                <a:gd name="T50" fmla="*/ 108 w 108"/>
                <a:gd name="T51" fmla="*/ 60 h 142"/>
                <a:gd name="T52" fmla="*/ 108 w 108"/>
                <a:gd name="T53" fmla="*/ 36 h 142"/>
                <a:gd name="T54" fmla="*/ 92 w 108"/>
                <a:gd name="T55" fmla="*/ 36 h 142"/>
                <a:gd name="T56" fmla="*/ 98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8" y="0"/>
                  </a:moveTo>
                  <a:lnTo>
                    <a:pt x="74" y="0"/>
                  </a:lnTo>
                  <a:lnTo>
                    <a:pt x="70" y="36"/>
                  </a:lnTo>
                  <a:lnTo>
                    <a:pt x="50" y="36"/>
                  </a:lnTo>
                  <a:lnTo>
                    <a:pt x="56" y="0"/>
                  </a:lnTo>
                  <a:lnTo>
                    <a:pt x="34" y="0"/>
                  </a:lnTo>
                  <a:lnTo>
                    <a:pt x="28" y="36"/>
                  </a:lnTo>
                  <a:lnTo>
                    <a:pt x="6" y="36"/>
                  </a:lnTo>
                  <a:lnTo>
                    <a:pt x="6" y="60"/>
                  </a:lnTo>
                  <a:lnTo>
                    <a:pt x="24" y="60"/>
                  </a:lnTo>
                  <a:lnTo>
                    <a:pt x="22" y="80"/>
                  </a:lnTo>
                  <a:lnTo>
                    <a:pt x="0" y="80"/>
                  </a:lnTo>
                  <a:lnTo>
                    <a:pt x="0" y="104"/>
                  </a:lnTo>
                  <a:lnTo>
                    <a:pt x="18" y="104"/>
                  </a:lnTo>
                  <a:lnTo>
                    <a:pt x="12" y="142"/>
                  </a:lnTo>
                  <a:lnTo>
                    <a:pt x="34" y="142"/>
                  </a:lnTo>
                  <a:lnTo>
                    <a:pt x="40" y="104"/>
                  </a:lnTo>
                  <a:lnTo>
                    <a:pt x="60" y="104"/>
                  </a:lnTo>
                  <a:lnTo>
                    <a:pt x="52" y="142"/>
                  </a:lnTo>
                  <a:lnTo>
                    <a:pt x="76" y="142"/>
                  </a:lnTo>
                  <a:lnTo>
                    <a:pt x="80" y="104"/>
                  </a:lnTo>
                  <a:lnTo>
                    <a:pt x="102" y="104"/>
                  </a:lnTo>
                  <a:lnTo>
                    <a:pt x="102" y="80"/>
                  </a:lnTo>
                  <a:lnTo>
                    <a:pt x="84" y="80"/>
                  </a:lnTo>
                  <a:lnTo>
                    <a:pt x="88" y="60"/>
                  </a:lnTo>
                  <a:lnTo>
                    <a:pt x="108" y="60"/>
                  </a:lnTo>
                  <a:lnTo>
                    <a:pt x="108" y="36"/>
                  </a:lnTo>
                  <a:lnTo>
                    <a:pt x="92" y="36"/>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8" name="Freeform 370"/>
            <p:cNvSpPr>
              <a:spLocks/>
            </p:cNvSpPr>
            <p:nvPr/>
          </p:nvSpPr>
          <p:spPr bwMode="auto">
            <a:xfrm>
              <a:off x="919455" y="2540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28"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9" name="Freeform 371"/>
            <p:cNvSpPr>
              <a:spLocks/>
            </p:cNvSpPr>
            <p:nvPr/>
          </p:nvSpPr>
          <p:spPr bwMode="auto">
            <a:xfrm>
              <a:off x="1069504" y="2540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8"/>
                  </a:lnTo>
                  <a:lnTo>
                    <a:pt x="32" y="8"/>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0" name="Freeform 372"/>
            <p:cNvSpPr>
              <a:spLocks/>
            </p:cNvSpPr>
            <p:nvPr/>
          </p:nvSpPr>
          <p:spPr bwMode="auto">
            <a:xfrm>
              <a:off x="1216362"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2 h 144"/>
                <a:gd name="T36" fmla="*/ 22 w 52"/>
                <a:gd name="T37" fmla="*/ 12 h 144"/>
                <a:gd name="T38" fmla="*/ 28 w 52"/>
                <a:gd name="T39" fmla="*/ 10 h 144"/>
                <a:gd name="T40" fmla="*/ 32 w 52"/>
                <a:gd name="T41" fmla="*/ 8 h 144"/>
                <a:gd name="T42" fmla="*/ 32 w 52"/>
                <a:gd name="T43" fmla="*/ 8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0" y="18"/>
                  </a:lnTo>
                  <a:lnTo>
                    <a:pt x="10" y="18"/>
                  </a:lnTo>
                  <a:lnTo>
                    <a:pt x="22" y="12"/>
                  </a:lnTo>
                  <a:lnTo>
                    <a:pt x="22" y="12"/>
                  </a:lnTo>
                  <a:lnTo>
                    <a:pt x="28" y="10"/>
                  </a:lnTo>
                  <a:lnTo>
                    <a:pt x="32" y="8"/>
                  </a:lnTo>
                  <a:lnTo>
                    <a:pt x="32" y="8"/>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1" name="Freeform 373"/>
            <p:cNvSpPr>
              <a:spLocks/>
            </p:cNvSpPr>
            <p:nvPr/>
          </p:nvSpPr>
          <p:spPr bwMode="auto">
            <a:xfrm>
              <a:off x="1861257" y="2241550"/>
              <a:ext cx="86199" cy="228600"/>
            </a:xfrm>
            <a:custGeom>
              <a:avLst/>
              <a:gdLst>
                <a:gd name="T0" fmla="*/ 54 w 54"/>
                <a:gd name="T1" fmla="*/ 0 h 144"/>
                <a:gd name="T2" fmla="*/ 54 w 54"/>
                <a:gd name="T3" fmla="*/ 0 h 144"/>
                <a:gd name="T4" fmla="*/ 54 w 54"/>
                <a:gd name="T5" fmla="*/ 144 h 144"/>
                <a:gd name="T6" fmla="*/ 54 w 54"/>
                <a:gd name="T7" fmla="*/ 144 h 144"/>
                <a:gd name="T8" fmla="*/ 32 w 54"/>
                <a:gd name="T9" fmla="*/ 144 h 144"/>
                <a:gd name="T10" fmla="*/ 32 w 54"/>
                <a:gd name="T11" fmla="*/ 144 h 144"/>
                <a:gd name="T12" fmla="*/ 32 w 54"/>
                <a:gd name="T13" fmla="*/ 28 h 144"/>
                <a:gd name="T14" fmla="*/ 32 w 54"/>
                <a:gd name="T15" fmla="*/ 28 h 144"/>
                <a:gd name="T16" fmla="*/ 24 w 54"/>
                <a:gd name="T17" fmla="*/ 32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6 h 144"/>
                <a:gd name="T32" fmla="*/ 12 w 54"/>
                <a:gd name="T33" fmla="*/ 16 h 144"/>
                <a:gd name="T34" fmla="*/ 22 w 54"/>
                <a:gd name="T35" fmla="*/ 12 h 144"/>
                <a:gd name="T36" fmla="*/ 22 w 54"/>
                <a:gd name="T37" fmla="*/ 12 h 144"/>
                <a:gd name="T38" fmla="*/ 28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2" y="144"/>
                  </a:lnTo>
                  <a:lnTo>
                    <a:pt x="32" y="144"/>
                  </a:lnTo>
                  <a:lnTo>
                    <a:pt x="32" y="28"/>
                  </a:lnTo>
                  <a:lnTo>
                    <a:pt x="32" y="28"/>
                  </a:lnTo>
                  <a:lnTo>
                    <a:pt x="24" y="32"/>
                  </a:lnTo>
                  <a:lnTo>
                    <a:pt x="16" y="36"/>
                  </a:lnTo>
                  <a:lnTo>
                    <a:pt x="16" y="36"/>
                  </a:lnTo>
                  <a:lnTo>
                    <a:pt x="0" y="42"/>
                  </a:lnTo>
                  <a:lnTo>
                    <a:pt x="0" y="42"/>
                  </a:lnTo>
                  <a:lnTo>
                    <a:pt x="0" y="22"/>
                  </a:lnTo>
                  <a:lnTo>
                    <a:pt x="0" y="22"/>
                  </a:lnTo>
                  <a:lnTo>
                    <a:pt x="12" y="16"/>
                  </a:lnTo>
                  <a:lnTo>
                    <a:pt x="12"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2" name="Freeform 374"/>
            <p:cNvSpPr>
              <a:spLocks/>
            </p:cNvSpPr>
            <p:nvPr/>
          </p:nvSpPr>
          <p:spPr bwMode="auto">
            <a:xfrm>
              <a:off x="2008114"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10 w 52"/>
                <a:gd name="T23" fmla="*/ 38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8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10" y="38"/>
                  </a:lnTo>
                  <a:lnTo>
                    <a:pt x="0" y="42"/>
                  </a:lnTo>
                  <a:lnTo>
                    <a:pt x="0" y="42"/>
                  </a:lnTo>
                  <a:lnTo>
                    <a:pt x="0" y="22"/>
                  </a:lnTo>
                  <a:lnTo>
                    <a:pt x="0" y="22"/>
                  </a:lnTo>
                  <a:lnTo>
                    <a:pt x="6" y="20"/>
                  </a:lnTo>
                  <a:lnTo>
                    <a:pt x="12" y="18"/>
                  </a:lnTo>
                  <a:lnTo>
                    <a:pt x="12" y="18"/>
                  </a:lnTo>
                  <a:lnTo>
                    <a:pt x="18"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3" name="Freeform 375"/>
            <p:cNvSpPr>
              <a:spLocks/>
            </p:cNvSpPr>
            <p:nvPr/>
          </p:nvSpPr>
          <p:spPr bwMode="auto">
            <a:xfrm>
              <a:off x="2154972" y="22415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6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8" y="38"/>
                  </a:lnTo>
                  <a:lnTo>
                    <a:pt x="0" y="42"/>
                  </a:lnTo>
                  <a:lnTo>
                    <a:pt x="0" y="42"/>
                  </a:lnTo>
                  <a:lnTo>
                    <a:pt x="0" y="22"/>
                  </a:lnTo>
                  <a:lnTo>
                    <a:pt x="0" y="22"/>
                  </a:lnTo>
                  <a:lnTo>
                    <a:pt x="10" y="18"/>
                  </a:lnTo>
                  <a:lnTo>
                    <a:pt x="10" y="18"/>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4" name="Freeform 376"/>
            <p:cNvSpPr>
              <a:spLocks/>
            </p:cNvSpPr>
            <p:nvPr/>
          </p:nvSpPr>
          <p:spPr bwMode="auto">
            <a:xfrm>
              <a:off x="2298636"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2"/>
                  </a:lnTo>
                  <a:lnTo>
                    <a:pt x="0" y="42"/>
                  </a:lnTo>
                  <a:lnTo>
                    <a:pt x="0" y="22"/>
                  </a:lnTo>
                  <a:lnTo>
                    <a:pt x="0" y="22"/>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5" name="Freeform 377"/>
            <p:cNvSpPr>
              <a:spLocks/>
            </p:cNvSpPr>
            <p:nvPr/>
          </p:nvSpPr>
          <p:spPr bwMode="auto">
            <a:xfrm>
              <a:off x="2678550"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2"/>
                  </a:lnTo>
                  <a:lnTo>
                    <a:pt x="0" y="42"/>
                  </a:lnTo>
                  <a:lnTo>
                    <a:pt x="0" y="22"/>
                  </a:lnTo>
                  <a:lnTo>
                    <a:pt x="0" y="22"/>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6" name="Freeform 378"/>
            <p:cNvSpPr>
              <a:spLocks/>
            </p:cNvSpPr>
            <p:nvPr/>
          </p:nvSpPr>
          <p:spPr bwMode="auto">
            <a:xfrm>
              <a:off x="2825407"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2"/>
                  </a:lnTo>
                  <a:lnTo>
                    <a:pt x="0" y="42"/>
                  </a:lnTo>
                  <a:lnTo>
                    <a:pt x="0" y="22"/>
                  </a:lnTo>
                  <a:lnTo>
                    <a:pt x="0" y="22"/>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7" name="Freeform 379"/>
            <p:cNvSpPr>
              <a:spLocks/>
            </p:cNvSpPr>
            <p:nvPr/>
          </p:nvSpPr>
          <p:spPr bwMode="auto">
            <a:xfrm>
              <a:off x="2445494" y="223837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6 h 146"/>
                <a:gd name="T18" fmla="*/ 0 w 48"/>
                <a:gd name="T19" fmla="*/ 82 h 146"/>
                <a:gd name="T20" fmla="*/ 12 w 48"/>
                <a:gd name="T21" fmla="*/ 86 h 146"/>
                <a:gd name="T22" fmla="*/ 14 w 48"/>
                <a:gd name="T23" fmla="*/ 94 h 146"/>
                <a:gd name="T24" fmla="*/ 12 w 48"/>
                <a:gd name="T25" fmla="*/ 106 h 146"/>
                <a:gd name="T26" fmla="*/ 12 w 48"/>
                <a:gd name="T27" fmla="*/ 120 h 146"/>
                <a:gd name="T28" fmla="*/ 12 w 48"/>
                <a:gd name="T29" fmla="*/ 128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6 h 146"/>
                <a:gd name="T50" fmla="*/ 36 w 48"/>
                <a:gd name="T51" fmla="*/ 86 h 146"/>
                <a:gd name="T52" fmla="*/ 26 w 48"/>
                <a:gd name="T53" fmla="*/ 76 h 146"/>
                <a:gd name="T54" fmla="*/ 20 w 48"/>
                <a:gd name="T55" fmla="*/ 74 h 146"/>
                <a:gd name="T56" fmla="*/ 20 w 48"/>
                <a:gd name="T57" fmla="*/ 72 h 146"/>
                <a:gd name="T58" fmla="*/ 32 w 48"/>
                <a:gd name="T59" fmla="*/ 66 h 146"/>
                <a:gd name="T60" fmla="*/ 36 w 48"/>
                <a:gd name="T61" fmla="*/ 52 h 146"/>
                <a:gd name="T62" fmla="*/ 36 w 48"/>
                <a:gd name="T63" fmla="*/ 38 h 146"/>
                <a:gd name="T64" fmla="*/ 36 w 48"/>
                <a:gd name="T65" fmla="*/ 30 h 146"/>
                <a:gd name="T66" fmla="*/ 36 w 48"/>
                <a:gd name="T67" fmla="*/ 26 h 146"/>
                <a:gd name="T68" fmla="*/ 40 w 48"/>
                <a:gd name="T69" fmla="*/ 20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6"/>
                  </a:lnTo>
                  <a:lnTo>
                    <a:pt x="0" y="82"/>
                  </a:lnTo>
                  <a:lnTo>
                    <a:pt x="0" y="82"/>
                  </a:lnTo>
                  <a:lnTo>
                    <a:pt x="8" y="82"/>
                  </a:lnTo>
                  <a:lnTo>
                    <a:pt x="12" y="86"/>
                  </a:lnTo>
                  <a:lnTo>
                    <a:pt x="14" y="90"/>
                  </a:lnTo>
                  <a:lnTo>
                    <a:pt x="14" y="94"/>
                  </a:lnTo>
                  <a:lnTo>
                    <a:pt x="14" y="94"/>
                  </a:lnTo>
                  <a:lnTo>
                    <a:pt x="12" y="106"/>
                  </a:lnTo>
                  <a:lnTo>
                    <a:pt x="12" y="106"/>
                  </a:lnTo>
                  <a:lnTo>
                    <a:pt x="12" y="120"/>
                  </a:lnTo>
                  <a:lnTo>
                    <a:pt x="12" y="120"/>
                  </a:lnTo>
                  <a:lnTo>
                    <a:pt x="12" y="128"/>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8" y="124"/>
                  </a:lnTo>
                  <a:lnTo>
                    <a:pt x="36" y="122"/>
                  </a:lnTo>
                  <a:lnTo>
                    <a:pt x="36" y="116"/>
                  </a:lnTo>
                  <a:lnTo>
                    <a:pt x="36" y="116"/>
                  </a:lnTo>
                  <a:lnTo>
                    <a:pt x="36" y="106"/>
                  </a:lnTo>
                  <a:lnTo>
                    <a:pt x="36" y="106"/>
                  </a:lnTo>
                  <a:lnTo>
                    <a:pt x="36" y="96"/>
                  </a:lnTo>
                  <a:lnTo>
                    <a:pt x="36" y="96"/>
                  </a:lnTo>
                  <a:lnTo>
                    <a:pt x="36" y="86"/>
                  </a:lnTo>
                  <a:lnTo>
                    <a:pt x="32" y="80"/>
                  </a:lnTo>
                  <a:lnTo>
                    <a:pt x="26" y="76"/>
                  </a:lnTo>
                  <a:lnTo>
                    <a:pt x="20" y="74"/>
                  </a:lnTo>
                  <a:lnTo>
                    <a:pt x="20" y="74"/>
                  </a:lnTo>
                  <a:lnTo>
                    <a:pt x="20" y="72"/>
                  </a:lnTo>
                  <a:lnTo>
                    <a:pt x="20" y="72"/>
                  </a:lnTo>
                  <a:lnTo>
                    <a:pt x="26" y="70"/>
                  </a:lnTo>
                  <a:lnTo>
                    <a:pt x="32" y="66"/>
                  </a:lnTo>
                  <a:lnTo>
                    <a:pt x="36" y="60"/>
                  </a:lnTo>
                  <a:lnTo>
                    <a:pt x="36" y="52"/>
                  </a:lnTo>
                  <a:lnTo>
                    <a:pt x="36" y="52"/>
                  </a:lnTo>
                  <a:lnTo>
                    <a:pt x="36" y="38"/>
                  </a:lnTo>
                  <a:lnTo>
                    <a:pt x="36" y="38"/>
                  </a:lnTo>
                  <a:lnTo>
                    <a:pt x="36" y="30"/>
                  </a:lnTo>
                  <a:lnTo>
                    <a:pt x="36" y="30"/>
                  </a:lnTo>
                  <a:lnTo>
                    <a:pt x="36" y="26"/>
                  </a:lnTo>
                  <a:lnTo>
                    <a:pt x="38" y="22"/>
                  </a:lnTo>
                  <a:lnTo>
                    <a:pt x="40" y="20"/>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8" name="Freeform 380"/>
            <p:cNvSpPr>
              <a:spLocks/>
            </p:cNvSpPr>
            <p:nvPr/>
          </p:nvSpPr>
          <p:spPr bwMode="auto">
            <a:xfrm>
              <a:off x="2445494" y="223837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6 h 146"/>
                <a:gd name="T18" fmla="*/ 0 w 48"/>
                <a:gd name="T19" fmla="*/ 82 h 146"/>
                <a:gd name="T20" fmla="*/ 12 w 48"/>
                <a:gd name="T21" fmla="*/ 86 h 146"/>
                <a:gd name="T22" fmla="*/ 14 w 48"/>
                <a:gd name="T23" fmla="*/ 94 h 146"/>
                <a:gd name="T24" fmla="*/ 12 w 48"/>
                <a:gd name="T25" fmla="*/ 106 h 146"/>
                <a:gd name="T26" fmla="*/ 12 w 48"/>
                <a:gd name="T27" fmla="*/ 120 h 146"/>
                <a:gd name="T28" fmla="*/ 12 w 48"/>
                <a:gd name="T29" fmla="*/ 128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6 h 146"/>
                <a:gd name="T50" fmla="*/ 36 w 48"/>
                <a:gd name="T51" fmla="*/ 86 h 146"/>
                <a:gd name="T52" fmla="*/ 26 w 48"/>
                <a:gd name="T53" fmla="*/ 76 h 146"/>
                <a:gd name="T54" fmla="*/ 20 w 48"/>
                <a:gd name="T55" fmla="*/ 74 h 146"/>
                <a:gd name="T56" fmla="*/ 20 w 48"/>
                <a:gd name="T57" fmla="*/ 72 h 146"/>
                <a:gd name="T58" fmla="*/ 32 w 48"/>
                <a:gd name="T59" fmla="*/ 66 h 146"/>
                <a:gd name="T60" fmla="*/ 36 w 48"/>
                <a:gd name="T61" fmla="*/ 52 h 146"/>
                <a:gd name="T62" fmla="*/ 36 w 48"/>
                <a:gd name="T63" fmla="*/ 38 h 146"/>
                <a:gd name="T64" fmla="*/ 36 w 48"/>
                <a:gd name="T65" fmla="*/ 30 h 146"/>
                <a:gd name="T66" fmla="*/ 36 w 48"/>
                <a:gd name="T67" fmla="*/ 26 h 146"/>
                <a:gd name="T68" fmla="*/ 40 w 48"/>
                <a:gd name="T69" fmla="*/ 20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6"/>
                  </a:lnTo>
                  <a:lnTo>
                    <a:pt x="0" y="82"/>
                  </a:lnTo>
                  <a:lnTo>
                    <a:pt x="0" y="82"/>
                  </a:lnTo>
                  <a:lnTo>
                    <a:pt x="8" y="82"/>
                  </a:lnTo>
                  <a:lnTo>
                    <a:pt x="12" y="86"/>
                  </a:lnTo>
                  <a:lnTo>
                    <a:pt x="14" y="90"/>
                  </a:lnTo>
                  <a:lnTo>
                    <a:pt x="14" y="94"/>
                  </a:lnTo>
                  <a:lnTo>
                    <a:pt x="14" y="94"/>
                  </a:lnTo>
                  <a:lnTo>
                    <a:pt x="12" y="106"/>
                  </a:lnTo>
                  <a:lnTo>
                    <a:pt x="12" y="106"/>
                  </a:lnTo>
                  <a:lnTo>
                    <a:pt x="12" y="120"/>
                  </a:lnTo>
                  <a:lnTo>
                    <a:pt x="12" y="120"/>
                  </a:lnTo>
                  <a:lnTo>
                    <a:pt x="12" y="128"/>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8" y="124"/>
                  </a:lnTo>
                  <a:lnTo>
                    <a:pt x="36" y="122"/>
                  </a:lnTo>
                  <a:lnTo>
                    <a:pt x="36" y="116"/>
                  </a:lnTo>
                  <a:lnTo>
                    <a:pt x="36" y="116"/>
                  </a:lnTo>
                  <a:lnTo>
                    <a:pt x="36" y="106"/>
                  </a:lnTo>
                  <a:lnTo>
                    <a:pt x="36" y="106"/>
                  </a:lnTo>
                  <a:lnTo>
                    <a:pt x="36" y="96"/>
                  </a:lnTo>
                  <a:lnTo>
                    <a:pt x="36" y="96"/>
                  </a:lnTo>
                  <a:lnTo>
                    <a:pt x="36" y="86"/>
                  </a:lnTo>
                  <a:lnTo>
                    <a:pt x="32" y="80"/>
                  </a:lnTo>
                  <a:lnTo>
                    <a:pt x="26" y="76"/>
                  </a:lnTo>
                  <a:lnTo>
                    <a:pt x="20" y="74"/>
                  </a:lnTo>
                  <a:lnTo>
                    <a:pt x="20" y="74"/>
                  </a:lnTo>
                  <a:lnTo>
                    <a:pt x="20" y="72"/>
                  </a:lnTo>
                  <a:lnTo>
                    <a:pt x="20" y="72"/>
                  </a:lnTo>
                  <a:lnTo>
                    <a:pt x="26" y="70"/>
                  </a:lnTo>
                  <a:lnTo>
                    <a:pt x="32" y="66"/>
                  </a:lnTo>
                  <a:lnTo>
                    <a:pt x="36" y="60"/>
                  </a:lnTo>
                  <a:lnTo>
                    <a:pt x="36" y="52"/>
                  </a:lnTo>
                  <a:lnTo>
                    <a:pt x="36" y="52"/>
                  </a:lnTo>
                  <a:lnTo>
                    <a:pt x="36" y="38"/>
                  </a:lnTo>
                  <a:lnTo>
                    <a:pt x="36" y="38"/>
                  </a:lnTo>
                  <a:lnTo>
                    <a:pt x="36" y="30"/>
                  </a:lnTo>
                  <a:lnTo>
                    <a:pt x="36" y="30"/>
                  </a:lnTo>
                  <a:lnTo>
                    <a:pt x="36" y="26"/>
                  </a:lnTo>
                  <a:lnTo>
                    <a:pt x="38" y="22"/>
                  </a:lnTo>
                  <a:lnTo>
                    <a:pt x="40" y="20"/>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9" name="Freeform 381"/>
            <p:cNvSpPr>
              <a:spLocks/>
            </p:cNvSpPr>
            <p:nvPr/>
          </p:nvSpPr>
          <p:spPr bwMode="auto">
            <a:xfrm>
              <a:off x="2544463" y="223837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0 w 46"/>
                <a:gd name="T15" fmla="*/ 52 h 146"/>
                <a:gd name="T16" fmla="*/ 12 w 46"/>
                <a:gd name="T17" fmla="*/ 60 h 146"/>
                <a:gd name="T18" fmla="*/ 20 w 46"/>
                <a:gd name="T19" fmla="*/ 70 h 146"/>
                <a:gd name="T20" fmla="*/ 28 w 46"/>
                <a:gd name="T21" fmla="*/ 72 h 146"/>
                <a:gd name="T22" fmla="*/ 28 w 46"/>
                <a:gd name="T23" fmla="*/ 74 h 146"/>
                <a:gd name="T24" fmla="*/ 14 w 46"/>
                <a:gd name="T25" fmla="*/ 80 h 146"/>
                <a:gd name="T26" fmla="*/ 10 w 46"/>
                <a:gd name="T27" fmla="*/ 96 h 146"/>
                <a:gd name="T28" fmla="*/ 12 w 46"/>
                <a:gd name="T29" fmla="*/ 106 h 146"/>
                <a:gd name="T30" fmla="*/ 12 w 46"/>
                <a:gd name="T31" fmla="*/ 116 h 146"/>
                <a:gd name="T32" fmla="*/ 12 w 46"/>
                <a:gd name="T33" fmla="*/ 122 h 146"/>
                <a:gd name="T34" fmla="*/ 6 w 46"/>
                <a:gd name="T35" fmla="*/ 128 h 146"/>
                <a:gd name="T36" fmla="*/ 2 w 46"/>
                <a:gd name="T37" fmla="*/ 128 h 146"/>
                <a:gd name="T38" fmla="*/ 0 w 46"/>
                <a:gd name="T39" fmla="*/ 128 h 146"/>
                <a:gd name="T40" fmla="*/ 0 w 46"/>
                <a:gd name="T41" fmla="*/ 146 h 146"/>
                <a:gd name="T42" fmla="*/ 6 w 46"/>
                <a:gd name="T43" fmla="*/ 146 h 146"/>
                <a:gd name="T44" fmla="*/ 26 w 46"/>
                <a:gd name="T45" fmla="*/ 140 h 146"/>
                <a:gd name="T46" fmla="*/ 32 w 46"/>
                <a:gd name="T47" fmla="*/ 132 h 146"/>
                <a:gd name="T48" fmla="*/ 34 w 46"/>
                <a:gd name="T49" fmla="*/ 120 h 146"/>
                <a:gd name="T50" fmla="*/ 34 w 46"/>
                <a:gd name="T51" fmla="*/ 106 h 146"/>
                <a:gd name="T52" fmla="*/ 34 w 46"/>
                <a:gd name="T53" fmla="*/ 94 h 146"/>
                <a:gd name="T54" fmla="*/ 34 w 46"/>
                <a:gd name="T55" fmla="*/ 86 h 146"/>
                <a:gd name="T56" fmla="*/ 46 w 46"/>
                <a:gd name="T57" fmla="*/ 82 h 146"/>
                <a:gd name="T58" fmla="*/ 46 w 46"/>
                <a:gd name="T59" fmla="*/ 66 h 146"/>
                <a:gd name="T60" fmla="*/ 34 w 46"/>
                <a:gd name="T61" fmla="*/ 60 h 146"/>
                <a:gd name="T62" fmla="*/ 34 w 46"/>
                <a:gd name="T63" fmla="*/ 52 h 146"/>
                <a:gd name="T64" fmla="*/ 34 w 46"/>
                <a:gd name="T65" fmla="*/ 40 h 146"/>
                <a:gd name="T66" fmla="*/ 34 w 46"/>
                <a:gd name="T67" fmla="*/ 24 h 146"/>
                <a:gd name="T68" fmla="*/ 32 w 46"/>
                <a:gd name="T69" fmla="*/ 14 h 146"/>
                <a:gd name="T70" fmla="*/ 18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20"/>
                  </a:lnTo>
                  <a:lnTo>
                    <a:pt x="10" y="22"/>
                  </a:lnTo>
                  <a:lnTo>
                    <a:pt x="12" y="26"/>
                  </a:lnTo>
                  <a:lnTo>
                    <a:pt x="12" y="30"/>
                  </a:lnTo>
                  <a:lnTo>
                    <a:pt x="12" y="30"/>
                  </a:lnTo>
                  <a:lnTo>
                    <a:pt x="12" y="38"/>
                  </a:lnTo>
                  <a:lnTo>
                    <a:pt x="12" y="38"/>
                  </a:lnTo>
                  <a:lnTo>
                    <a:pt x="10" y="52"/>
                  </a:lnTo>
                  <a:lnTo>
                    <a:pt x="10" y="52"/>
                  </a:lnTo>
                  <a:lnTo>
                    <a:pt x="12" y="60"/>
                  </a:lnTo>
                  <a:lnTo>
                    <a:pt x="14" y="66"/>
                  </a:lnTo>
                  <a:lnTo>
                    <a:pt x="20" y="70"/>
                  </a:lnTo>
                  <a:lnTo>
                    <a:pt x="28" y="72"/>
                  </a:lnTo>
                  <a:lnTo>
                    <a:pt x="28" y="72"/>
                  </a:lnTo>
                  <a:lnTo>
                    <a:pt x="28" y="74"/>
                  </a:lnTo>
                  <a:lnTo>
                    <a:pt x="28" y="74"/>
                  </a:lnTo>
                  <a:lnTo>
                    <a:pt x="20" y="76"/>
                  </a:lnTo>
                  <a:lnTo>
                    <a:pt x="14" y="80"/>
                  </a:lnTo>
                  <a:lnTo>
                    <a:pt x="12" y="86"/>
                  </a:lnTo>
                  <a:lnTo>
                    <a:pt x="10" y="96"/>
                  </a:lnTo>
                  <a:lnTo>
                    <a:pt x="10" y="96"/>
                  </a:lnTo>
                  <a:lnTo>
                    <a:pt x="12" y="106"/>
                  </a:lnTo>
                  <a:lnTo>
                    <a:pt x="12" y="106"/>
                  </a:lnTo>
                  <a:lnTo>
                    <a:pt x="12" y="116"/>
                  </a:lnTo>
                  <a:lnTo>
                    <a:pt x="12" y="116"/>
                  </a:lnTo>
                  <a:lnTo>
                    <a:pt x="12" y="122"/>
                  </a:lnTo>
                  <a:lnTo>
                    <a:pt x="10" y="124"/>
                  </a:lnTo>
                  <a:lnTo>
                    <a:pt x="6" y="128"/>
                  </a:lnTo>
                  <a:lnTo>
                    <a:pt x="2" y="128"/>
                  </a:lnTo>
                  <a:lnTo>
                    <a:pt x="2" y="128"/>
                  </a:lnTo>
                  <a:lnTo>
                    <a:pt x="0" y="128"/>
                  </a:lnTo>
                  <a:lnTo>
                    <a:pt x="0" y="128"/>
                  </a:lnTo>
                  <a:lnTo>
                    <a:pt x="0" y="146"/>
                  </a:lnTo>
                  <a:lnTo>
                    <a:pt x="0" y="146"/>
                  </a:lnTo>
                  <a:lnTo>
                    <a:pt x="6" y="146"/>
                  </a:lnTo>
                  <a:lnTo>
                    <a:pt x="6" y="146"/>
                  </a:lnTo>
                  <a:lnTo>
                    <a:pt x="18" y="144"/>
                  </a:lnTo>
                  <a:lnTo>
                    <a:pt x="26" y="140"/>
                  </a:lnTo>
                  <a:lnTo>
                    <a:pt x="30" y="136"/>
                  </a:lnTo>
                  <a:lnTo>
                    <a:pt x="32" y="132"/>
                  </a:lnTo>
                  <a:lnTo>
                    <a:pt x="34" y="120"/>
                  </a:lnTo>
                  <a:lnTo>
                    <a:pt x="34" y="120"/>
                  </a:lnTo>
                  <a:lnTo>
                    <a:pt x="34" y="106"/>
                  </a:lnTo>
                  <a:lnTo>
                    <a:pt x="34" y="106"/>
                  </a:lnTo>
                  <a:lnTo>
                    <a:pt x="34" y="94"/>
                  </a:lnTo>
                  <a:lnTo>
                    <a:pt x="34" y="94"/>
                  </a:lnTo>
                  <a:lnTo>
                    <a:pt x="34" y="90"/>
                  </a:lnTo>
                  <a:lnTo>
                    <a:pt x="34" y="86"/>
                  </a:lnTo>
                  <a:lnTo>
                    <a:pt x="38" y="82"/>
                  </a:lnTo>
                  <a:lnTo>
                    <a:pt x="46" y="82"/>
                  </a:lnTo>
                  <a:lnTo>
                    <a:pt x="46" y="66"/>
                  </a:lnTo>
                  <a:lnTo>
                    <a:pt x="46" y="66"/>
                  </a:lnTo>
                  <a:lnTo>
                    <a:pt x="38" y="64"/>
                  </a:lnTo>
                  <a:lnTo>
                    <a:pt x="34" y="60"/>
                  </a:lnTo>
                  <a:lnTo>
                    <a:pt x="34" y="56"/>
                  </a:lnTo>
                  <a:lnTo>
                    <a:pt x="34" y="52"/>
                  </a:lnTo>
                  <a:lnTo>
                    <a:pt x="34" y="52"/>
                  </a:lnTo>
                  <a:lnTo>
                    <a:pt x="34" y="40"/>
                  </a:lnTo>
                  <a:lnTo>
                    <a:pt x="34" y="40"/>
                  </a:lnTo>
                  <a:lnTo>
                    <a:pt x="34" y="24"/>
                  </a:lnTo>
                  <a:lnTo>
                    <a:pt x="34" y="24"/>
                  </a:lnTo>
                  <a:lnTo>
                    <a:pt x="32" y="14"/>
                  </a:lnTo>
                  <a:lnTo>
                    <a:pt x="28" y="6"/>
                  </a:lnTo>
                  <a:lnTo>
                    <a:pt x="18" y="2"/>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0" name="Freeform 382"/>
            <p:cNvSpPr>
              <a:spLocks/>
            </p:cNvSpPr>
            <p:nvPr/>
          </p:nvSpPr>
          <p:spPr bwMode="auto">
            <a:xfrm>
              <a:off x="2544463" y="223837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0 w 46"/>
                <a:gd name="T15" fmla="*/ 52 h 146"/>
                <a:gd name="T16" fmla="*/ 12 w 46"/>
                <a:gd name="T17" fmla="*/ 60 h 146"/>
                <a:gd name="T18" fmla="*/ 20 w 46"/>
                <a:gd name="T19" fmla="*/ 70 h 146"/>
                <a:gd name="T20" fmla="*/ 28 w 46"/>
                <a:gd name="T21" fmla="*/ 72 h 146"/>
                <a:gd name="T22" fmla="*/ 28 w 46"/>
                <a:gd name="T23" fmla="*/ 74 h 146"/>
                <a:gd name="T24" fmla="*/ 14 w 46"/>
                <a:gd name="T25" fmla="*/ 80 h 146"/>
                <a:gd name="T26" fmla="*/ 10 w 46"/>
                <a:gd name="T27" fmla="*/ 96 h 146"/>
                <a:gd name="T28" fmla="*/ 12 w 46"/>
                <a:gd name="T29" fmla="*/ 106 h 146"/>
                <a:gd name="T30" fmla="*/ 12 w 46"/>
                <a:gd name="T31" fmla="*/ 116 h 146"/>
                <a:gd name="T32" fmla="*/ 12 w 46"/>
                <a:gd name="T33" fmla="*/ 122 h 146"/>
                <a:gd name="T34" fmla="*/ 6 w 46"/>
                <a:gd name="T35" fmla="*/ 128 h 146"/>
                <a:gd name="T36" fmla="*/ 2 w 46"/>
                <a:gd name="T37" fmla="*/ 128 h 146"/>
                <a:gd name="T38" fmla="*/ 0 w 46"/>
                <a:gd name="T39" fmla="*/ 128 h 146"/>
                <a:gd name="T40" fmla="*/ 0 w 46"/>
                <a:gd name="T41" fmla="*/ 146 h 146"/>
                <a:gd name="T42" fmla="*/ 6 w 46"/>
                <a:gd name="T43" fmla="*/ 146 h 146"/>
                <a:gd name="T44" fmla="*/ 26 w 46"/>
                <a:gd name="T45" fmla="*/ 140 h 146"/>
                <a:gd name="T46" fmla="*/ 32 w 46"/>
                <a:gd name="T47" fmla="*/ 132 h 146"/>
                <a:gd name="T48" fmla="*/ 34 w 46"/>
                <a:gd name="T49" fmla="*/ 120 h 146"/>
                <a:gd name="T50" fmla="*/ 34 w 46"/>
                <a:gd name="T51" fmla="*/ 106 h 146"/>
                <a:gd name="T52" fmla="*/ 34 w 46"/>
                <a:gd name="T53" fmla="*/ 94 h 146"/>
                <a:gd name="T54" fmla="*/ 34 w 46"/>
                <a:gd name="T55" fmla="*/ 86 h 146"/>
                <a:gd name="T56" fmla="*/ 46 w 46"/>
                <a:gd name="T57" fmla="*/ 82 h 146"/>
                <a:gd name="T58" fmla="*/ 46 w 46"/>
                <a:gd name="T59" fmla="*/ 66 h 146"/>
                <a:gd name="T60" fmla="*/ 34 w 46"/>
                <a:gd name="T61" fmla="*/ 60 h 146"/>
                <a:gd name="T62" fmla="*/ 34 w 46"/>
                <a:gd name="T63" fmla="*/ 52 h 146"/>
                <a:gd name="T64" fmla="*/ 34 w 46"/>
                <a:gd name="T65" fmla="*/ 40 h 146"/>
                <a:gd name="T66" fmla="*/ 34 w 46"/>
                <a:gd name="T67" fmla="*/ 24 h 146"/>
                <a:gd name="T68" fmla="*/ 32 w 46"/>
                <a:gd name="T69" fmla="*/ 14 h 146"/>
                <a:gd name="T70" fmla="*/ 18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20"/>
                  </a:lnTo>
                  <a:lnTo>
                    <a:pt x="10" y="22"/>
                  </a:lnTo>
                  <a:lnTo>
                    <a:pt x="12" y="26"/>
                  </a:lnTo>
                  <a:lnTo>
                    <a:pt x="12" y="30"/>
                  </a:lnTo>
                  <a:lnTo>
                    <a:pt x="12" y="30"/>
                  </a:lnTo>
                  <a:lnTo>
                    <a:pt x="12" y="38"/>
                  </a:lnTo>
                  <a:lnTo>
                    <a:pt x="12" y="38"/>
                  </a:lnTo>
                  <a:lnTo>
                    <a:pt x="10" y="52"/>
                  </a:lnTo>
                  <a:lnTo>
                    <a:pt x="10" y="52"/>
                  </a:lnTo>
                  <a:lnTo>
                    <a:pt x="12" y="60"/>
                  </a:lnTo>
                  <a:lnTo>
                    <a:pt x="14" y="66"/>
                  </a:lnTo>
                  <a:lnTo>
                    <a:pt x="20" y="70"/>
                  </a:lnTo>
                  <a:lnTo>
                    <a:pt x="28" y="72"/>
                  </a:lnTo>
                  <a:lnTo>
                    <a:pt x="28" y="72"/>
                  </a:lnTo>
                  <a:lnTo>
                    <a:pt x="28" y="74"/>
                  </a:lnTo>
                  <a:lnTo>
                    <a:pt x="28" y="74"/>
                  </a:lnTo>
                  <a:lnTo>
                    <a:pt x="20" y="76"/>
                  </a:lnTo>
                  <a:lnTo>
                    <a:pt x="14" y="80"/>
                  </a:lnTo>
                  <a:lnTo>
                    <a:pt x="12" y="86"/>
                  </a:lnTo>
                  <a:lnTo>
                    <a:pt x="10" y="96"/>
                  </a:lnTo>
                  <a:lnTo>
                    <a:pt x="10" y="96"/>
                  </a:lnTo>
                  <a:lnTo>
                    <a:pt x="12" y="106"/>
                  </a:lnTo>
                  <a:lnTo>
                    <a:pt x="12" y="106"/>
                  </a:lnTo>
                  <a:lnTo>
                    <a:pt x="12" y="116"/>
                  </a:lnTo>
                  <a:lnTo>
                    <a:pt x="12" y="116"/>
                  </a:lnTo>
                  <a:lnTo>
                    <a:pt x="12" y="122"/>
                  </a:lnTo>
                  <a:lnTo>
                    <a:pt x="10" y="124"/>
                  </a:lnTo>
                  <a:lnTo>
                    <a:pt x="6" y="128"/>
                  </a:lnTo>
                  <a:lnTo>
                    <a:pt x="2" y="128"/>
                  </a:lnTo>
                  <a:lnTo>
                    <a:pt x="2" y="128"/>
                  </a:lnTo>
                  <a:lnTo>
                    <a:pt x="0" y="128"/>
                  </a:lnTo>
                  <a:lnTo>
                    <a:pt x="0" y="128"/>
                  </a:lnTo>
                  <a:lnTo>
                    <a:pt x="0" y="146"/>
                  </a:lnTo>
                  <a:lnTo>
                    <a:pt x="0" y="146"/>
                  </a:lnTo>
                  <a:lnTo>
                    <a:pt x="6" y="146"/>
                  </a:lnTo>
                  <a:lnTo>
                    <a:pt x="6" y="146"/>
                  </a:lnTo>
                  <a:lnTo>
                    <a:pt x="18" y="144"/>
                  </a:lnTo>
                  <a:lnTo>
                    <a:pt x="26" y="140"/>
                  </a:lnTo>
                  <a:lnTo>
                    <a:pt x="30" y="136"/>
                  </a:lnTo>
                  <a:lnTo>
                    <a:pt x="32" y="132"/>
                  </a:lnTo>
                  <a:lnTo>
                    <a:pt x="34" y="120"/>
                  </a:lnTo>
                  <a:lnTo>
                    <a:pt x="34" y="120"/>
                  </a:lnTo>
                  <a:lnTo>
                    <a:pt x="34" y="106"/>
                  </a:lnTo>
                  <a:lnTo>
                    <a:pt x="34" y="106"/>
                  </a:lnTo>
                  <a:lnTo>
                    <a:pt x="34" y="94"/>
                  </a:lnTo>
                  <a:lnTo>
                    <a:pt x="34" y="94"/>
                  </a:lnTo>
                  <a:lnTo>
                    <a:pt x="34" y="90"/>
                  </a:lnTo>
                  <a:lnTo>
                    <a:pt x="34" y="86"/>
                  </a:lnTo>
                  <a:lnTo>
                    <a:pt x="38" y="82"/>
                  </a:lnTo>
                  <a:lnTo>
                    <a:pt x="46" y="82"/>
                  </a:lnTo>
                  <a:lnTo>
                    <a:pt x="46" y="66"/>
                  </a:lnTo>
                  <a:lnTo>
                    <a:pt x="46" y="66"/>
                  </a:lnTo>
                  <a:lnTo>
                    <a:pt x="38" y="64"/>
                  </a:lnTo>
                  <a:lnTo>
                    <a:pt x="34" y="60"/>
                  </a:lnTo>
                  <a:lnTo>
                    <a:pt x="34" y="56"/>
                  </a:lnTo>
                  <a:lnTo>
                    <a:pt x="34" y="52"/>
                  </a:lnTo>
                  <a:lnTo>
                    <a:pt x="34" y="52"/>
                  </a:lnTo>
                  <a:lnTo>
                    <a:pt x="34" y="40"/>
                  </a:lnTo>
                  <a:lnTo>
                    <a:pt x="34" y="40"/>
                  </a:lnTo>
                  <a:lnTo>
                    <a:pt x="34" y="24"/>
                  </a:lnTo>
                  <a:lnTo>
                    <a:pt x="34" y="24"/>
                  </a:lnTo>
                  <a:lnTo>
                    <a:pt x="32" y="14"/>
                  </a:lnTo>
                  <a:lnTo>
                    <a:pt x="28" y="6"/>
                  </a:lnTo>
                  <a:lnTo>
                    <a:pt x="18"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1" name="Freeform 383"/>
            <p:cNvSpPr>
              <a:spLocks noEditPoints="1"/>
            </p:cNvSpPr>
            <p:nvPr/>
          </p:nvSpPr>
          <p:spPr bwMode="auto">
            <a:xfrm>
              <a:off x="622547" y="2232025"/>
              <a:ext cx="156435" cy="238125"/>
            </a:xfrm>
            <a:custGeom>
              <a:avLst/>
              <a:gdLst>
                <a:gd name="T0" fmla="*/ 46 w 98"/>
                <a:gd name="T1" fmla="*/ 150 h 150"/>
                <a:gd name="T2" fmla="*/ 26 w 98"/>
                <a:gd name="T3" fmla="*/ 146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2 h 150"/>
                <a:gd name="T36" fmla="*/ 68 w 98"/>
                <a:gd name="T37" fmla="*/ 146 h 150"/>
                <a:gd name="T38" fmla="*/ 46 w 98"/>
                <a:gd name="T39" fmla="*/ 150 h 150"/>
                <a:gd name="T40" fmla="*/ 50 w 98"/>
                <a:gd name="T41" fmla="*/ 18 h 150"/>
                <a:gd name="T42" fmla="*/ 42 w 98"/>
                <a:gd name="T43" fmla="*/ 20 h 150"/>
                <a:gd name="T44" fmla="*/ 32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2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0" y="132"/>
                  </a:lnTo>
                  <a:lnTo>
                    <a:pt x="10"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0" y="0"/>
                  </a:lnTo>
                  <a:lnTo>
                    <a:pt x="50" y="0"/>
                  </a:lnTo>
                  <a:lnTo>
                    <a:pt x="62" y="2"/>
                  </a:lnTo>
                  <a:lnTo>
                    <a:pt x="72" y="4"/>
                  </a:lnTo>
                  <a:lnTo>
                    <a:pt x="80" y="10"/>
                  </a:lnTo>
                  <a:lnTo>
                    <a:pt x="86" y="18"/>
                  </a:lnTo>
                  <a:lnTo>
                    <a:pt x="92" y="30"/>
                  </a:lnTo>
                  <a:lnTo>
                    <a:pt x="96" y="42"/>
                  </a:lnTo>
                  <a:lnTo>
                    <a:pt x="98" y="58"/>
                  </a:lnTo>
                  <a:lnTo>
                    <a:pt x="98" y="74"/>
                  </a:lnTo>
                  <a:lnTo>
                    <a:pt x="98" y="74"/>
                  </a:lnTo>
                  <a:lnTo>
                    <a:pt x="98" y="92"/>
                  </a:lnTo>
                  <a:lnTo>
                    <a:pt x="94" y="108"/>
                  </a:lnTo>
                  <a:lnTo>
                    <a:pt x="90" y="120"/>
                  </a:lnTo>
                  <a:lnTo>
                    <a:pt x="84" y="132"/>
                  </a:lnTo>
                  <a:lnTo>
                    <a:pt x="84" y="132"/>
                  </a:lnTo>
                  <a:lnTo>
                    <a:pt x="76" y="140"/>
                  </a:lnTo>
                  <a:lnTo>
                    <a:pt x="68" y="146"/>
                  </a:lnTo>
                  <a:lnTo>
                    <a:pt x="58" y="148"/>
                  </a:lnTo>
                  <a:lnTo>
                    <a:pt x="46" y="150"/>
                  </a:lnTo>
                  <a:lnTo>
                    <a:pt x="46" y="150"/>
                  </a:lnTo>
                  <a:close/>
                  <a:moveTo>
                    <a:pt x="50" y="18"/>
                  </a:moveTo>
                  <a:lnTo>
                    <a:pt x="50" y="18"/>
                  </a:lnTo>
                  <a:lnTo>
                    <a:pt x="42" y="20"/>
                  </a:lnTo>
                  <a:lnTo>
                    <a:pt x="38" y="22"/>
                  </a:lnTo>
                  <a:lnTo>
                    <a:pt x="32" y="28"/>
                  </a:lnTo>
                  <a:lnTo>
                    <a:pt x="28" y="34"/>
                  </a:lnTo>
                  <a:lnTo>
                    <a:pt x="26" y="42"/>
                  </a:lnTo>
                  <a:lnTo>
                    <a:pt x="24" y="52"/>
                  </a:lnTo>
                  <a:lnTo>
                    <a:pt x="22" y="78"/>
                  </a:lnTo>
                  <a:lnTo>
                    <a:pt x="22" y="78"/>
                  </a:lnTo>
                  <a:lnTo>
                    <a:pt x="24" y="102"/>
                  </a:lnTo>
                  <a:lnTo>
                    <a:pt x="26" y="110"/>
                  </a:lnTo>
                  <a:lnTo>
                    <a:pt x="28" y="118"/>
                  </a:lnTo>
                  <a:lnTo>
                    <a:pt x="32" y="124"/>
                  </a:lnTo>
                  <a:lnTo>
                    <a:pt x="36" y="128"/>
                  </a:lnTo>
                  <a:lnTo>
                    <a:pt x="42" y="130"/>
                  </a:lnTo>
                  <a:lnTo>
                    <a:pt x="48" y="132"/>
                  </a:lnTo>
                  <a:lnTo>
                    <a:pt x="48" y="132"/>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6"/>
                  </a:lnTo>
                  <a:lnTo>
                    <a:pt x="60" y="22"/>
                  </a:lnTo>
                  <a:lnTo>
                    <a:pt x="54"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2" name="Freeform 384"/>
            <p:cNvSpPr>
              <a:spLocks noEditPoints="1"/>
            </p:cNvSpPr>
            <p:nvPr/>
          </p:nvSpPr>
          <p:spPr bwMode="auto">
            <a:xfrm>
              <a:off x="839641" y="223202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2 h 150"/>
                <a:gd name="T36" fmla="*/ 70 w 100"/>
                <a:gd name="T37" fmla="*/ 146 h 150"/>
                <a:gd name="T38" fmla="*/ 48 w 100"/>
                <a:gd name="T39" fmla="*/ 150 h 150"/>
                <a:gd name="T40" fmla="*/ 50 w 100"/>
                <a:gd name="T41" fmla="*/ 18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50 w 100"/>
                <a:gd name="T57" fmla="*/ 132 h 150"/>
                <a:gd name="T58" fmla="*/ 56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4"/>
                  </a:lnTo>
                  <a:lnTo>
                    <a:pt x="80" y="10"/>
                  </a:lnTo>
                  <a:lnTo>
                    <a:pt x="88" y="18"/>
                  </a:lnTo>
                  <a:lnTo>
                    <a:pt x="92" y="30"/>
                  </a:lnTo>
                  <a:lnTo>
                    <a:pt x="96" y="42"/>
                  </a:lnTo>
                  <a:lnTo>
                    <a:pt x="98" y="58"/>
                  </a:lnTo>
                  <a:lnTo>
                    <a:pt x="100" y="74"/>
                  </a:lnTo>
                  <a:lnTo>
                    <a:pt x="100" y="74"/>
                  </a:lnTo>
                  <a:lnTo>
                    <a:pt x="98"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40" y="22"/>
                  </a:lnTo>
                  <a:lnTo>
                    <a:pt x="34" y="28"/>
                  </a:lnTo>
                  <a:lnTo>
                    <a:pt x="30" y="34"/>
                  </a:lnTo>
                  <a:lnTo>
                    <a:pt x="28" y="42"/>
                  </a:lnTo>
                  <a:lnTo>
                    <a:pt x="26" y="52"/>
                  </a:lnTo>
                  <a:lnTo>
                    <a:pt x="24" y="78"/>
                  </a:lnTo>
                  <a:lnTo>
                    <a:pt x="24" y="78"/>
                  </a:lnTo>
                  <a:lnTo>
                    <a:pt x="24" y="102"/>
                  </a:lnTo>
                  <a:lnTo>
                    <a:pt x="28" y="110"/>
                  </a:lnTo>
                  <a:lnTo>
                    <a:pt x="30" y="118"/>
                  </a:lnTo>
                  <a:lnTo>
                    <a:pt x="34" y="124"/>
                  </a:lnTo>
                  <a:lnTo>
                    <a:pt x="38" y="128"/>
                  </a:lnTo>
                  <a:lnTo>
                    <a:pt x="44" y="130"/>
                  </a:lnTo>
                  <a:lnTo>
                    <a:pt x="50" y="132"/>
                  </a:lnTo>
                  <a:lnTo>
                    <a:pt x="50" y="132"/>
                  </a:lnTo>
                  <a:lnTo>
                    <a:pt x="56" y="130"/>
                  </a:lnTo>
                  <a:lnTo>
                    <a:pt x="60" y="128"/>
                  </a:lnTo>
                  <a:lnTo>
                    <a:pt x="64" y="124"/>
                  </a:lnTo>
                  <a:lnTo>
                    <a:pt x="68" y="118"/>
                  </a:lnTo>
                  <a:lnTo>
                    <a:pt x="72" y="110"/>
                  </a:lnTo>
                  <a:lnTo>
                    <a:pt x="74" y="100"/>
                  </a:lnTo>
                  <a:lnTo>
                    <a:pt x="74" y="76"/>
                  </a:lnTo>
                  <a:lnTo>
                    <a:pt x="74" y="76"/>
                  </a:lnTo>
                  <a:lnTo>
                    <a:pt x="74" y="52"/>
                  </a:lnTo>
                  <a:lnTo>
                    <a:pt x="72" y="42"/>
                  </a:lnTo>
                  <a:lnTo>
                    <a:pt x="68" y="34"/>
                  </a:lnTo>
                  <a:lnTo>
                    <a:pt x="66" y="26"/>
                  </a:lnTo>
                  <a:lnTo>
                    <a:pt x="62"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3" name="Freeform 385"/>
            <p:cNvSpPr>
              <a:spLocks noEditPoints="1"/>
            </p:cNvSpPr>
            <p:nvPr/>
          </p:nvSpPr>
          <p:spPr bwMode="auto">
            <a:xfrm>
              <a:off x="1497306" y="223202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2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2 h 150"/>
                <a:gd name="T36" fmla="*/ 70 w 100"/>
                <a:gd name="T37" fmla="*/ 146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6 h 150"/>
                <a:gd name="T50" fmla="*/ 26 w 100"/>
                <a:gd name="T51" fmla="*/ 100 h 150"/>
                <a:gd name="T52" fmla="*/ 32 w 100"/>
                <a:gd name="T53" fmla="*/ 118 h 150"/>
                <a:gd name="T54" fmla="*/ 40 w 100"/>
                <a:gd name="T55" fmla="*/ 128 h 150"/>
                <a:gd name="T56" fmla="*/ 50 w 100"/>
                <a:gd name="T57" fmla="*/ 132 h 150"/>
                <a:gd name="T58" fmla="*/ 56 w 100"/>
                <a:gd name="T59" fmla="*/ 130 h 150"/>
                <a:gd name="T60" fmla="*/ 66 w 100"/>
                <a:gd name="T61" fmla="*/ 124 h 150"/>
                <a:gd name="T62" fmla="*/ 74 w 100"/>
                <a:gd name="T63" fmla="*/ 100 h 150"/>
                <a:gd name="T64" fmla="*/ 74 w 100"/>
                <a:gd name="T65" fmla="*/ 76 h 150"/>
                <a:gd name="T66" fmla="*/ 70 w 100"/>
                <a:gd name="T67" fmla="*/ 34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6"/>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18"/>
                  </a:lnTo>
                  <a:lnTo>
                    <a:pt x="14" y="18"/>
                  </a:lnTo>
                  <a:lnTo>
                    <a:pt x="20" y="10"/>
                  </a:lnTo>
                  <a:lnTo>
                    <a:pt x="30" y="4"/>
                  </a:lnTo>
                  <a:lnTo>
                    <a:pt x="40" y="2"/>
                  </a:lnTo>
                  <a:lnTo>
                    <a:pt x="52" y="0"/>
                  </a:lnTo>
                  <a:lnTo>
                    <a:pt x="52" y="0"/>
                  </a:lnTo>
                  <a:lnTo>
                    <a:pt x="62" y="2"/>
                  </a:lnTo>
                  <a:lnTo>
                    <a:pt x="72" y="4"/>
                  </a:lnTo>
                  <a:lnTo>
                    <a:pt x="80" y="10"/>
                  </a:lnTo>
                  <a:lnTo>
                    <a:pt x="88" y="18"/>
                  </a:lnTo>
                  <a:lnTo>
                    <a:pt x="92" y="28"/>
                  </a:lnTo>
                  <a:lnTo>
                    <a:pt x="96" y="42"/>
                  </a:lnTo>
                  <a:lnTo>
                    <a:pt x="98" y="56"/>
                  </a:lnTo>
                  <a:lnTo>
                    <a:pt x="100" y="74"/>
                  </a:lnTo>
                  <a:lnTo>
                    <a:pt x="100" y="74"/>
                  </a:lnTo>
                  <a:lnTo>
                    <a:pt x="98"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40" y="22"/>
                  </a:lnTo>
                  <a:lnTo>
                    <a:pt x="34" y="26"/>
                  </a:lnTo>
                  <a:lnTo>
                    <a:pt x="32" y="34"/>
                  </a:lnTo>
                  <a:lnTo>
                    <a:pt x="28" y="42"/>
                  </a:lnTo>
                  <a:lnTo>
                    <a:pt x="26" y="52"/>
                  </a:lnTo>
                  <a:lnTo>
                    <a:pt x="24" y="76"/>
                  </a:lnTo>
                  <a:lnTo>
                    <a:pt x="24" y="76"/>
                  </a:lnTo>
                  <a:lnTo>
                    <a:pt x="26" y="100"/>
                  </a:lnTo>
                  <a:lnTo>
                    <a:pt x="28" y="110"/>
                  </a:lnTo>
                  <a:lnTo>
                    <a:pt x="32" y="118"/>
                  </a:lnTo>
                  <a:lnTo>
                    <a:pt x="34" y="124"/>
                  </a:lnTo>
                  <a:lnTo>
                    <a:pt x="40" y="128"/>
                  </a:lnTo>
                  <a:lnTo>
                    <a:pt x="44" y="130"/>
                  </a:lnTo>
                  <a:lnTo>
                    <a:pt x="50" y="132"/>
                  </a:lnTo>
                  <a:lnTo>
                    <a:pt x="50" y="132"/>
                  </a:lnTo>
                  <a:lnTo>
                    <a:pt x="56" y="130"/>
                  </a:lnTo>
                  <a:lnTo>
                    <a:pt x="60" y="128"/>
                  </a:lnTo>
                  <a:lnTo>
                    <a:pt x="66" y="124"/>
                  </a:lnTo>
                  <a:lnTo>
                    <a:pt x="68" y="118"/>
                  </a:lnTo>
                  <a:lnTo>
                    <a:pt x="74" y="100"/>
                  </a:lnTo>
                  <a:lnTo>
                    <a:pt x="74" y="76"/>
                  </a:lnTo>
                  <a:lnTo>
                    <a:pt x="74" y="76"/>
                  </a:lnTo>
                  <a:lnTo>
                    <a:pt x="74" y="52"/>
                  </a:lnTo>
                  <a:lnTo>
                    <a:pt x="70" y="34"/>
                  </a:lnTo>
                  <a:lnTo>
                    <a:pt x="66" y="26"/>
                  </a:lnTo>
                  <a:lnTo>
                    <a:pt x="62"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4" name="Freeform 386"/>
            <p:cNvSpPr>
              <a:spLocks/>
            </p:cNvSpPr>
            <p:nvPr/>
          </p:nvSpPr>
          <p:spPr bwMode="auto">
            <a:xfrm>
              <a:off x="1717592"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5" name="Freeform 387"/>
            <p:cNvSpPr>
              <a:spLocks/>
            </p:cNvSpPr>
            <p:nvPr/>
          </p:nvSpPr>
          <p:spPr bwMode="auto">
            <a:xfrm>
              <a:off x="1059927"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2"/>
                  </a:lnTo>
                  <a:lnTo>
                    <a:pt x="0" y="42"/>
                  </a:lnTo>
                  <a:lnTo>
                    <a:pt x="0" y="22"/>
                  </a:lnTo>
                  <a:lnTo>
                    <a:pt x="0" y="22"/>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6" name="Freeform 388"/>
            <p:cNvSpPr>
              <a:spLocks/>
            </p:cNvSpPr>
            <p:nvPr/>
          </p:nvSpPr>
          <p:spPr bwMode="auto">
            <a:xfrm>
              <a:off x="1206784"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10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10" y="38"/>
                  </a:lnTo>
                  <a:lnTo>
                    <a:pt x="0" y="42"/>
                  </a:lnTo>
                  <a:lnTo>
                    <a:pt x="0" y="42"/>
                  </a:lnTo>
                  <a:lnTo>
                    <a:pt x="0" y="22"/>
                  </a:lnTo>
                  <a:lnTo>
                    <a:pt x="0" y="22"/>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7" name="Freeform 389"/>
            <p:cNvSpPr>
              <a:spLocks/>
            </p:cNvSpPr>
            <p:nvPr/>
          </p:nvSpPr>
          <p:spPr bwMode="auto">
            <a:xfrm>
              <a:off x="1353641" y="22415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6"/>
                  </a:lnTo>
                  <a:lnTo>
                    <a:pt x="10" y="16"/>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8" name="Freeform 390"/>
            <p:cNvSpPr>
              <a:spLocks noEditPoints="1"/>
            </p:cNvSpPr>
            <p:nvPr/>
          </p:nvSpPr>
          <p:spPr bwMode="auto">
            <a:xfrm>
              <a:off x="0" y="223202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2 h 150"/>
                <a:gd name="T36" fmla="*/ 70 w 100"/>
                <a:gd name="T37" fmla="*/ 146 h 150"/>
                <a:gd name="T38" fmla="*/ 48 w 100"/>
                <a:gd name="T39" fmla="*/ 150 h 150"/>
                <a:gd name="T40" fmla="*/ 50 w 100"/>
                <a:gd name="T41" fmla="*/ 18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50 w 100"/>
                <a:gd name="T57" fmla="*/ 132 h 150"/>
                <a:gd name="T58" fmla="*/ 56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0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4"/>
                  </a:lnTo>
                  <a:lnTo>
                    <a:pt x="80" y="10"/>
                  </a:lnTo>
                  <a:lnTo>
                    <a:pt x="88" y="18"/>
                  </a:lnTo>
                  <a:lnTo>
                    <a:pt x="92" y="30"/>
                  </a:lnTo>
                  <a:lnTo>
                    <a:pt x="96" y="42"/>
                  </a:lnTo>
                  <a:lnTo>
                    <a:pt x="98" y="58"/>
                  </a:lnTo>
                  <a:lnTo>
                    <a:pt x="100" y="74"/>
                  </a:lnTo>
                  <a:lnTo>
                    <a:pt x="100" y="74"/>
                  </a:lnTo>
                  <a:lnTo>
                    <a:pt x="98"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40" y="22"/>
                  </a:lnTo>
                  <a:lnTo>
                    <a:pt x="34" y="28"/>
                  </a:lnTo>
                  <a:lnTo>
                    <a:pt x="30" y="34"/>
                  </a:lnTo>
                  <a:lnTo>
                    <a:pt x="28" y="42"/>
                  </a:lnTo>
                  <a:lnTo>
                    <a:pt x="26" y="52"/>
                  </a:lnTo>
                  <a:lnTo>
                    <a:pt x="24" y="78"/>
                  </a:lnTo>
                  <a:lnTo>
                    <a:pt x="24" y="78"/>
                  </a:lnTo>
                  <a:lnTo>
                    <a:pt x="24" y="102"/>
                  </a:lnTo>
                  <a:lnTo>
                    <a:pt x="26" y="110"/>
                  </a:lnTo>
                  <a:lnTo>
                    <a:pt x="30" y="118"/>
                  </a:lnTo>
                  <a:lnTo>
                    <a:pt x="34" y="124"/>
                  </a:lnTo>
                  <a:lnTo>
                    <a:pt x="38" y="128"/>
                  </a:lnTo>
                  <a:lnTo>
                    <a:pt x="44" y="130"/>
                  </a:lnTo>
                  <a:lnTo>
                    <a:pt x="50" y="132"/>
                  </a:lnTo>
                  <a:lnTo>
                    <a:pt x="50" y="132"/>
                  </a:lnTo>
                  <a:lnTo>
                    <a:pt x="56" y="130"/>
                  </a:lnTo>
                  <a:lnTo>
                    <a:pt x="60" y="128"/>
                  </a:lnTo>
                  <a:lnTo>
                    <a:pt x="64" y="124"/>
                  </a:lnTo>
                  <a:lnTo>
                    <a:pt x="68" y="118"/>
                  </a:lnTo>
                  <a:lnTo>
                    <a:pt x="72" y="110"/>
                  </a:lnTo>
                  <a:lnTo>
                    <a:pt x="74" y="100"/>
                  </a:lnTo>
                  <a:lnTo>
                    <a:pt x="74" y="76"/>
                  </a:lnTo>
                  <a:lnTo>
                    <a:pt x="74" y="76"/>
                  </a:lnTo>
                  <a:lnTo>
                    <a:pt x="74" y="52"/>
                  </a:lnTo>
                  <a:lnTo>
                    <a:pt x="72" y="42"/>
                  </a:lnTo>
                  <a:lnTo>
                    <a:pt x="68" y="34"/>
                  </a:lnTo>
                  <a:lnTo>
                    <a:pt x="66"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9" name="Freeform 391"/>
            <p:cNvSpPr>
              <a:spLocks/>
            </p:cNvSpPr>
            <p:nvPr/>
          </p:nvSpPr>
          <p:spPr bwMode="auto">
            <a:xfrm>
              <a:off x="181975" y="2241550"/>
              <a:ext cx="86199" cy="228600"/>
            </a:xfrm>
            <a:custGeom>
              <a:avLst/>
              <a:gdLst>
                <a:gd name="T0" fmla="*/ 54 w 54"/>
                <a:gd name="T1" fmla="*/ 0 h 144"/>
                <a:gd name="T2" fmla="*/ 54 w 54"/>
                <a:gd name="T3" fmla="*/ 0 h 144"/>
                <a:gd name="T4" fmla="*/ 54 w 54"/>
                <a:gd name="T5" fmla="*/ 144 h 144"/>
                <a:gd name="T6" fmla="*/ 54 w 54"/>
                <a:gd name="T7" fmla="*/ 144 h 144"/>
                <a:gd name="T8" fmla="*/ 32 w 54"/>
                <a:gd name="T9" fmla="*/ 144 h 144"/>
                <a:gd name="T10" fmla="*/ 32 w 54"/>
                <a:gd name="T11" fmla="*/ 144 h 144"/>
                <a:gd name="T12" fmla="*/ 32 w 54"/>
                <a:gd name="T13" fmla="*/ 28 h 144"/>
                <a:gd name="T14" fmla="*/ 32 w 54"/>
                <a:gd name="T15" fmla="*/ 28 h 144"/>
                <a:gd name="T16" fmla="*/ 24 w 54"/>
                <a:gd name="T17" fmla="*/ 32 h 144"/>
                <a:gd name="T18" fmla="*/ 18 w 54"/>
                <a:gd name="T19" fmla="*/ 36 h 144"/>
                <a:gd name="T20" fmla="*/ 18 w 54"/>
                <a:gd name="T21" fmla="*/ 36 h 144"/>
                <a:gd name="T22" fmla="*/ 10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2" y="144"/>
                  </a:lnTo>
                  <a:lnTo>
                    <a:pt x="32" y="144"/>
                  </a:lnTo>
                  <a:lnTo>
                    <a:pt x="32" y="28"/>
                  </a:lnTo>
                  <a:lnTo>
                    <a:pt x="32" y="28"/>
                  </a:lnTo>
                  <a:lnTo>
                    <a:pt x="24" y="32"/>
                  </a:lnTo>
                  <a:lnTo>
                    <a:pt x="18" y="36"/>
                  </a:lnTo>
                  <a:lnTo>
                    <a:pt x="18" y="36"/>
                  </a:lnTo>
                  <a:lnTo>
                    <a:pt x="10" y="38"/>
                  </a:lnTo>
                  <a:lnTo>
                    <a:pt x="0" y="42"/>
                  </a:lnTo>
                  <a:lnTo>
                    <a:pt x="0" y="42"/>
                  </a:lnTo>
                  <a:lnTo>
                    <a:pt x="0" y="22"/>
                  </a:lnTo>
                  <a:lnTo>
                    <a:pt x="0" y="22"/>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0" name="Freeform 392"/>
            <p:cNvSpPr>
              <a:spLocks/>
            </p:cNvSpPr>
            <p:nvPr/>
          </p:nvSpPr>
          <p:spPr bwMode="auto">
            <a:xfrm>
              <a:off x="328833"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10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10" y="38"/>
                  </a:lnTo>
                  <a:lnTo>
                    <a:pt x="0" y="42"/>
                  </a:lnTo>
                  <a:lnTo>
                    <a:pt x="0" y="42"/>
                  </a:lnTo>
                  <a:lnTo>
                    <a:pt x="0" y="22"/>
                  </a:lnTo>
                  <a:lnTo>
                    <a:pt x="0" y="22"/>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1" name="Freeform 393"/>
            <p:cNvSpPr>
              <a:spLocks/>
            </p:cNvSpPr>
            <p:nvPr/>
          </p:nvSpPr>
          <p:spPr bwMode="auto">
            <a:xfrm>
              <a:off x="475690"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6 h 144"/>
                <a:gd name="T32" fmla="*/ 10 w 52"/>
                <a:gd name="T33" fmla="*/ 16 h 144"/>
                <a:gd name="T34" fmla="*/ 22 w 52"/>
                <a:gd name="T35" fmla="*/ 12 h 144"/>
                <a:gd name="T36" fmla="*/ 22 w 52"/>
                <a:gd name="T37" fmla="*/ 12 h 144"/>
                <a:gd name="T38" fmla="*/ 28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0" y="16"/>
                  </a:lnTo>
                  <a:lnTo>
                    <a:pt x="10" y="16"/>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2" name="Freeform 394"/>
            <p:cNvSpPr>
              <a:spLocks noEditPoints="1"/>
            </p:cNvSpPr>
            <p:nvPr/>
          </p:nvSpPr>
          <p:spPr bwMode="auto">
            <a:xfrm>
              <a:off x="0" y="316547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50 w 100"/>
                <a:gd name="T57" fmla="*/ 130 h 150"/>
                <a:gd name="T58" fmla="*/ 56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0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6"/>
                  </a:lnTo>
                  <a:lnTo>
                    <a:pt x="80" y="10"/>
                  </a:lnTo>
                  <a:lnTo>
                    <a:pt x="88" y="18"/>
                  </a:lnTo>
                  <a:lnTo>
                    <a:pt x="92" y="30"/>
                  </a:lnTo>
                  <a:lnTo>
                    <a:pt x="96" y="42"/>
                  </a:lnTo>
                  <a:lnTo>
                    <a:pt x="98" y="58"/>
                  </a:lnTo>
                  <a:lnTo>
                    <a:pt x="100" y="74"/>
                  </a:lnTo>
                  <a:lnTo>
                    <a:pt x="100" y="74"/>
                  </a:lnTo>
                  <a:lnTo>
                    <a:pt x="98" y="92"/>
                  </a:lnTo>
                  <a:lnTo>
                    <a:pt x="96" y="108"/>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40" y="22"/>
                  </a:lnTo>
                  <a:lnTo>
                    <a:pt x="34" y="28"/>
                  </a:lnTo>
                  <a:lnTo>
                    <a:pt x="30" y="34"/>
                  </a:lnTo>
                  <a:lnTo>
                    <a:pt x="28" y="42"/>
                  </a:lnTo>
                  <a:lnTo>
                    <a:pt x="26" y="52"/>
                  </a:lnTo>
                  <a:lnTo>
                    <a:pt x="24" y="78"/>
                  </a:lnTo>
                  <a:lnTo>
                    <a:pt x="24" y="78"/>
                  </a:lnTo>
                  <a:lnTo>
                    <a:pt x="24" y="102"/>
                  </a:lnTo>
                  <a:lnTo>
                    <a:pt x="26" y="110"/>
                  </a:lnTo>
                  <a:lnTo>
                    <a:pt x="30" y="118"/>
                  </a:lnTo>
                  <a:lnTo>
                    <a:pt x="34" y="124"/>
                  </a:lnTo>
                  <a:lnTo>
                    <a:pt x="38" y="128"/>
                  </a:lnTo>
                  <a:lnTo>
                    <a:pt x="44" y="130"/>
                  </a:lnTo>
                  <a:lnTo>
                    <a:pt x="50" y="130"/>
                  </a:lnTo>
                  <a:lnTo>
                    <a:pt x="50" y="130"/>
                  </a:lnTo>
                  <a:lnTo>
                    <a:pt x="56" y="130"/>
                  </a:lnTo>
                  <a:lnTo>
                    <a:pt x="60" y="128"/>
                  </a:lnTo>
                  <a:lnTo>
                    <a:pt x="64" y="124"/>
                  </a:lnTo>
                  <a:lnTo>
                    <a:pt x="68" y="118"/>
                  </a:lnTo>
                  <a:lnTo>
                    <a:pt x="72" y="110"/>
                  </a:lnTo>
                  <a:lnTo>
                    <a:pt x="74" y="100"/>
                  </a:lnTo>
                  <a:lnTo>
                    <a:pt x="74" y="76"/>
                  </a:lnTo>
                  <a:lnTo>
                    <a:pt x="74" y="76"/>
                  </a:lnTo>
                  <a:lnTo>
                    <a:pt x="74" y="52"/>
                  </a:lnTo>
                  <a:lnTo>
                    <a:pt x="72" y="42"/>
                  </a:lnTo>
                  <a:lnTo>
                    <a:pt x="68" y="34"/>
                  </a:lnTo>
                  <a:lnTo>
                    <a:pt x="66"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3" name="Freeform 395"/>
            <p:cNvSpPr>
              <a:spLocks noEditPoints="1"/>
            </p:cNvSpPr>
            <p:nvPr/>
          </p:nvSpPr>
          <p:spPr bwMode="auto">
            <a:xfrm>
              <a:off x="6385" y="2870200"/>
              <a:ext cx="159628"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2 w 100"/>
                <a:gd name="T33" fmla="*/ 120 h 150"/>
                <a:gd name="T34" fmla="*/ 88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6" y="106"/>
                  </a:lnTo>
                  <a:lnTo>
                    <a:pt x="92" y="120"/>
                  </a:lnTo>
                  <a:lnTo>
                    <a:pt x="88" y="130"/>
                  </a:lnTo>
                  <a:lnTo>
                    <a:pt x="88" y="130"/>
                  </a:lnTo>
                  <a:lnTo>
                    <a:pt x="80"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6" y="122"/>
                  </a:lnTo>
                  <a:lnTo>
                    <a:pt x="68" y="118"/>
                  </a:lnTo>
                  <a:lnTo>
                    <a:pt x="72" y="110"/>
                  </a:lnTo>
                  <a:lnTo>
                    <a:pt x="74" y="100"/>
                  </a:lnTo>
                  <a:lnTo>
                    <a:pt x="76" y="76"/>
                  </a:lnTo>
                  <a:lnTo>
                    <a:pt x="76" y="76"/>
                  </a:lnTo>
                  <a:lnTo>
                    <a:pt x="74" y="50"/>
                  </a:lnTo>
                  <a:lnTo>
                    <a:pt x="72" y="40"/>
                  </a:lnTo>
                  <a:lnTo>
                    <a:pt x="70"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4" name="Freeform 396"/>
            <p:cNvSpPr>
              <a:spLocks noEditPoints="1"/>
            </p:cNvSpPr>
            <p:nvPr/>
          </p:nvSpPr>
          <p:spPr bwMode="auto">
            <a:xfrm>
              <a:off x="217093" y="1898650"/>
              <a:ext cx="156435" cy="234950"/>
            </a:xfrm>
            <a:custGeom>
              <a:avLst/>
              <a:gdLst>
                <a:gd name="T0" fmla="*/ 48 w 98"/>
                <a:gd name="T1" fmla="*/ 148 h 148"/>
                <a:gd name="T2" fmla="*/ 26 w 98"/>
                <a:gd name="T3" fmla="*/ 144 h 148"/>
                <a:gd name="T4" fmla="*/ 12 w 98"/>
                <a:gd name="T5" fmla="*/ 132 h 148"/>
                <a:gd name="T6" fmla="*/ 6 w 98"/>
                <a:gd name="T7" fmla="*/ 120 h 148"/>
                <a:gd name="T8" fmla="*/ 0 w 98"/>
                <a:gd name="T9" fmla="*/ 94 h 148"/>
                <a:gd name="T10" fmla="*/ 0 w 98"/>
                <a:gd name="T11" fmla="*/ 78 h 148"/>
                <a:gd name="T12" fmla="*/ 2 w 98"/>
                <a:gd name="T13" fmla="*/ 44 h 148"/>
                <a:gd name="T14" fmla="*/ 12 w 98"/>
                <a:gd name="T15" fmla="*/ 20 h 148"/>
                <a:gd name="T16" fmla="*/ 20 w 98"/>
                <a:gd name="T17" fmla="*/ 12 h 148"/>
                <a:gd name="T18" fmla="*/ 40 w 98"/>
                <a:gd name="T19" fmla="*/ 2 h 148"/>
                <a:gd name="T20" fmla="*/ 52 w 98"/>
                <a:gd name="T21" fmla="*/ 0 h 148"/>
                <a:gd name="T22" fmla="*/ 72 w 98"/>
                <a:gd name="T23" fmla="*/ 4 h 148"/>
                <a:gd name="T24" fmla="*/ 86 w 98"/>
                <a:gd name="T25" fmla="*/ 18 h 148"/>
                <a:gd name="T26" fmla="*/ 96 w 98"/>
                <a:gd name="T27" fmla="*/ 42 h 148"/>
                <a:gd name="T28" fmla="*/ 98 w 98"/>
                <a:gd name="T29" fmla="*/ 74 h 148"/>
                <a:gd name="T30" fmla="*/ 98 w 98"/>
                <a:gd name="T31" fmla="*/ 92 h 148"/>
                <a:gd name="T32" fmla="*/ 90 w 98"/>
                <a:gd name="T33" fmla="*/ 120 h 148"/>
                <a:gd name="T34" fmla="*/ 84 w 98"/>
                <a:gd name="T35" fmla="*/ 130 h 148"/>
                <a:gd name="T36" fmla="*/ 68 w 98"/>
                <a:gd name="T37" fmla="*/ 144 h 148"/>
                <a:gd name="T38" fmla="*/ 48 w 98"/>
                <a:gd name="T39" fmla="*/ 148 h 148"/>
                <a:gd name="T40" fmla="*/ 50 w 98"/>
                <a:gd name="T41" fmla="*/ 18 h 148"/>
                <a:gd name="T42" fmla="*/ 44 w 98"/>
                <a:gd name="T43" fmla="*/ 20 h 148"/>
                <a:gd name="T44" fmla="*/ 34 w 98"/>
                <a:gd name="T45" fmla="*/ 26 h 148"/>
                <a:gd name="T46" fmla="*/ 26 w 98"/>
                <a:gd name="T47" fmla="*/ 42 h 148"/>
                <a:gd name="T48" fmla="*/ 22 w 98"/>
                <a:gd name="T49" fmla="*/ 78 h 148"/>
                <a:gd name="T50" fmla="*/ 24 w 98"/>
                <a:gd name="T51" fmla="*/ 100 h 148"/>
                <a:gd name="T52" fmla="*/ 30 w 98"/>
                <a:gd name="T53" fmla="*/ 118 h 148"/>
                <a:gd name="T54" fmla="*/ 38 w 98"/>
                <a:gd name="T55" fmla="*/ 126 h 148"/>
                <a:gd name="T56" fmla="*/ 48 w 98"/>
                <a:gd name="T57" fmla="*/ 130 h 148"/>
                <a:gd name="T58" fmla="*/ 54 w 98"/>
                <a:gd name="T59" fmla="*/ 130 h 148"/>
                <a:gd name="T60" fmla="*/ 64 w 98"/>
                <a:gd name="T61" fmla="*/ 122 h 148"/>
                <a:gd name="T62" fmla="*/ 70 w 98"/>
                <a:gd name="T63" fmla="*/ 110 h 148"/>
                <a:gd name="T64" fmla="*/ 74 w 98"/>
                <a:gd name="T65" fmla="*/ 76 h 148"/>
                <a:gd name="T66" fmla="*/ 72 w 98"/>
                <a:gd name="T67" fmla="*/ 50 h 148"/>
                <a:gd name="T68" fmla="*/ 68 w 98"/>
                <a:gd name="T69" fmla="*/ 32 h 148"/>
                <a:gd name="T70" fmla="*/ 60 w 98"/>
                <a:gd name="T71" fmla="*/ 22 h 148"/>
                <a:gd name="T72" fmla="*/ 50 w 98"/>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48">
                  <a:moveTo>
                    <a:pt x="48" y="148"/>
                  </a:moveTo>
                  <a:lnTo>
                    <a:pt x="48" y="148"/>
                  </a:lnTo>
                  <a:lnTo>
                    <a:pt x="36" y="148"/>
                  </a:lnTo>
                  <a:lnTo>
                    <a:pt x="26" y="144"/>
                  </a:lnTo>
                  <a:lnTo>
                    <a:pt x="18" y="138"/>
                  </a:lnTo>
                  <a:lnTo>
                    <a:pt x="12" y="132"/>
                  </a:lnTo>
                  <a:lnTo>
                    <a:pt x="12" y="132"/>
                  </a:lnTo>
                  <a:lnTo>
                    <a:pt x="6" y="120"/>
                  </a:lnTo>
                  <a:lnTo>
                    <a:pt x="2" y="108"/>
                  </a:lnTo>
                  <a:lnTo>
                    <a:pt x="0" y="94"/>
                  </a:lnTo>
                  <a:lnTo>
                    <a:pt x="0" y="78"/>
                  </a:lnTo>
                  <a:lnTo>
                    <a:pt x="0" y="78"/>
                  </a:lnTo>
                  <a:lnTo>
                    <a:pt x="0" y="60"/>
                  </a:lnTo>
                  <a:lnTo>
                    <a:pt x="2" y="44"/>
                  </a:lnTo>
                  <a:lnTo>
                    <a:pt x="6" y="30"/>
                  </a:lnTo>
                  <a:lnTo>
                    <a:pt x="12" y="20"/>
                  </a:lnTo>
                  <a:lnTo>
                    <a:pt x="12" y="20"/>
                  </a:lnTo>
                  <a:lnTo>
                    <a:pt x="20" y="12"/>
                  </a:lnTo>
                  <a:lnTo>
                    <a:pt x="28" y="6"/>
                  </a:lnTo>
                  <a:lnTo>
                    <a:pt x="40" y="2"/>
                  </a:lnTo>
                  <a:lnTo>
                    <a:pt x="52" y="0"/>
                  </a:lnTo>
                  <a:lnTo>
                    <a:pt x="52" y="0"/>
                  </a:lnTo>
                  <a:lnTo>
                    <a:pt x="62" y="0"/>
                  </a:lnTo>
                  <a:lnTo>
                    <a:pt x="72" y="4"/>
                  </a:lnTo>
                  <a:lnTo>
                    <a:pt x="80" y="10"/>
                  </a:lnTo>
                  <a:lnTo>
                    <a:pt x="86" y="18"/>
                  </a:lnTo>
                  <a:lnTo>
                    <a:pt x="92" y="28"/>
                  </a:lnTo>
                  <a:lnTo>
                    <a:pt x="96" y="42"/>
                  </a:lnTo>
                  <a:lnTo>
                    <a:pt x="98" y="56"/>
                  </a:lnTo>
                  <a:lnTo>
                    <a:pt x="98" y="74"/>
                  </a:lnTo>
                  <a:lnTo>
                    <a:pt x="98" y="74"/>
                  </a:lnTo>
                  <a:lnTo>
                    <a:pt x="98" y="92"/>
                  </a:lnTo>
                  <a:lnTo>
                    <a:pt x="96" y="106"/>
                  </a:lnTo>
                  <a:lnTo>
                    <a:pt x="90" y="120"/>
                  </a:lnTo>
                  <a:lnTo>
                    <a:pt x="84" y="130"/>
                  </a:lnTo>
                  <a:lnTo>
                    <a:pt x="84" y="130"/>
                  </a:lnTo>
                  <a:lnTo>
                    <a:pt x="78" y="138"/>
                  </a:lnTo>
                  <a:lnTo>
                    <a:pt x="68" y="144"/>
                  </a:lnTo>
                  <a:lnTo>
                    <a:pt x="58" y="148"/>
                  </a:lnTo>
                  <a:lnTo>
                    <a:pt x="48" y="148"/>
                  </a:lnTo>
                  <a:lnTo>
                    <a:pt x="48" y="148"/>
                  </a:lnTo>
                  <a:close/>
                  <a:moveTo>
                    <a:pt x="50" y="18"/>
                  </a:moveTo>
                  <a:lnTo>
                    <a:pt x="50" y="18"/>
                  </a:lnTo>
                  <a:lnTo>
                    <a:pt x="44" y="20"/>
                  </a:lnTo>
                  <a:lnTo>
                    <a:pt x="38" y="22"/>
                  </a:lnTo>
                  <a:lnTo>
                    <a:pt x="34" y="26"/>
                  </a:lnTo>
                  <a:lnTo>
                    <a:pt x="30" y="34"/>
                  </a:lnTo>
                  <a:lnTo>
                    <a:pt x="26" y="42"/>
                  </a:lnTo>
                  <a:lnTo>
                    <a:pt x="24" y="52"/>
                  </a:lnTo>
                  <a:lnTo>
                    <a:pt x="22" y="78"/>
                  </a:lnTo>
                  <a:lnTo>
                    <a:pt x="22" y="78"/>
                  </a:lnTo>
                  <a:lnTo>
                    <a:pt x="24" y="100"/>
                  </a:lnTo>
                  <a:lnTo>
                    <a:pt x="26" y="110"/>
                  </a:lnTo>
                  <a:lnTo>
                    <a:pt x="30" y="118"/>
                  </a:lnTo>
                  <a:lnTo>
                    <a:pt x="32" y="122"/>
                  </a:lnTo>
                  <a:lnTo>
                    <a:pt x="38" y="126"/>
                  </a:lnTo>
                  <a:lnTo>
                    <a:pt x="42" y="130"/>
                  </a:lnTo>
                  <a:lnTo>
                    <a:pt x="48" y="130"/>
                  </a:lnTo>
                  <a:lnTo>
                    <a:pt x="48" y="130"/>
                  </a:lnTo>
                  <a:lnTo>
                    <a:pt x="54" y="130"/>
                  </a:lnTo>
                  <a:lnTo>
                    <a:pt x="60" y="126"/>
                  </a:lnTo>
                  <a:lnTo>
                    <a:pt x="64" y="122"/>
                  </a:lnTo>
                  <a:lnTo>
                    <a:pt x="68" y="116"/>
                  </a:lnTo>
                  <a:lnTo>
                    <a:pt x="70" y="110"/>
                  </a:lnTo>
                  <a:lnTo>
                    <a:pt x="72" y="100"/>
                  </a:lnTo>
                  <a:lnTo>
                    <a:pt x="74" y="76"/>
                  </a:lnTo>
                  <a:lnTo>
                    <a:pt x="74" y="76"/>
                  </a:lnTo>
                  <a:lnTo>
                    <a:pt x="72" y="50"/>
                  </a:lnTo>
                  <a:lnTo>
                    <a:pt x="70" y="40"/>
                  </a:lnTo>
                  <a:lnTo>
                    <a:pt x="68" y="32"/>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5" name="Freeform 397"/>
            <p:cNvSpPr>
              <a:spLocks/>
            </p:cNvSpPr>
            <p:nvPr/>
          </p:nvSpPr>
          <p:spPr bwMode="auto">
            <a:xfrm>
              <a:off x="437379"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8 h 144"/>
                <a:gd name="T32" fmla="*/ 12 w 54"/>
                <a:gd name="T33" fmla="*/ 18 h 144"/>
                <a:gd name="T34" fmla="*/ 22 w 54"/>
                <a:gd name="T35" fmla="*/ 14 h 144"/>
                <a:gd name="T36" fmla="*/ 22 w 54"/>
                <a:gd name="T37" fmla="*/ 14 h 144"/>
                <a:gd name="T38" fmla="*/ 28 w 54"/>
                <a:gd name="T39" fmla="*/ 12 h 144"/>
                <a:gd name="T40" fmla="*/ 32 w 54"/>
                <a:gd name="T41" fmla="*/ 8 h 144"/>
                <a:gd name="T42" fmla="*/ 32 w 54"/>
                <a:gd name="T43" fmla="*/ 8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6" y="36"/>
                  </a:lnTo>
                  <a:lnTo>
                    <a:pt x="16" y="36"/>
                  </a:lnTo>
                  <a:lnTo>
                    <a:pt x="0" y="42"/>
                  </a:lnTo>
                  <a:lnTo>
                    <a:pt x="0" y="42"/>
                  </a:lnTo>
                  <a:lnTo>
                    <a:pt x="0" y="22"/>
                  </a:lnTo>
                  <a:lnTo>
                    <a:pt x="0" y="22"/>
                  </a:lnTo>
                  <a:lnTo>
                    <a:pt x="12" y="18"/>
                  </a:lnTo>
                  <a:lnTo>
                    <a:pt x="12" y="18"/>
                  </a:lnTo>
                  <a:lnTo>
                    <a:pt x="22" y="14"/>
                  </a:lnTo>
                  <a:lnTo>
                    <a:pt x="22" y="14"/>
                  </a:lnTo>
                  <a:lnTo>
                    <a:pt x="28" y="12"/>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6" name="Freeform 398"/>
            <p:cNvSpPr>
              <a:spLocks/>
            </p:cNvSpPr>
            <p:nvPr/>
          </p:nvSpPr>
          <p:spPr bwMode="auto">
            <a:xfrm>
              <a:off x="587429"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2 w 52"/>
                <a:gd name="T17" fmla="*/ 34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2 h 144"/>
                <a:gd name="T34" fmla="*/ 12 w 52"/>
                <a:gd name="T35" fmla="*/ 20 h 144"/>
                <a:gd name="T36" fmla="*/ 12 w 52"/>
                <a:gd name="T37" fmla="*/ 20 h 144"/>
                <a:gd name="T38" fmla="*/ 16 w 52"/>
                <a:gd name="T39" fmla="*/ 16 h 144"/>
                <a:gd name="T40" fmla="*/ 22 w 52"/>
                <a:gd name="T41" fmla="*/ 14 h 144"/>
                <a:gd name="T42" fmla="*/ 22 w 52"/>
                <a:gd name="T43" fmla="*/ 14 h 144"/>
                <a:gd name="T44" fmla="*/ 26 w 52"/>
                <a:gd name="T45" fmla="*/ 12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30"/>
                  </a:lnTo>
                  <a:lnTo>
                    <a:pt x="30" y="30"/>
                  </a:lnTo>
                  <a:lnTo>
                    <a:pt x="22" y="34"/>
                  </a:lnTo>
                  <a:lnTo>
                    <a:pt x="16" y="36"/>
                  </a:lnTo>
                  <a:lnTo>
                    <a:pt x="16" y="36"/>
                  </a:lnTo>
                  <a:lnTo>
                    <a:pt x="8" y="40"/>
                  </a:lnTo>
                  <a:lnTo>
                    <a:pt x="0" y="42"/>
                  </a:lnTo>
                  <a:lnTo>
                    <a:pt x="0" y="42"/>
                  </a:lnTo>
                  <a:lnTo>
                    <a:pt x="0" y="22"/>
                  </a:lnTo>
                  <a:lnTo>
                    <a:pt x="0" y="22"/>
                  </a:lnTo>
                  <a:lnTo>
                    <a:pt x="6" y="22"/>
                  </a:lnTo>
                  <a:lnTo>
                    <a:pt x="12" y="20"/>
                  </a:lnTo>
                  <a:lnTo>
                    <a:pt x="12" y="20"/>
                  </a:lnTo>
                  <a:lnTo>
                    <a:pt x="16" y="16"/>
                  </a:lnTo>
                  <a:lnTo>
                    <a:pt x="22" y="14"/>
                  </a:lnTo>
                  <a:lnTo>
                    <a:pt x="22" y="14"/>
                  </a:lnTo>
                  <a:lnTo>
                    <a:pt x="26" y="12"/>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7" name="Freeform 399"/>
            <p:cNvSpPr>
              <a:spLocks/>
            </p:cNvSpPr>
            <p:nvPr/>
          </p:nvSpPr>
          <p:spPr bwMode="auto">
            <a:xfrm>
              <a:off x="734287" y="1905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30 h 144"/>
                <a:gd name="T14" fmla="*/ 28 w 52"/>
                <a:gd name="T15" fmla="*/ 30 h 144"/>
                <a:gd name="T16" fmla="*/ 22 w 52"/>
                <a:gd name="T17" fmla="*/ 34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10 w 52"/>
                <a:gd name="T33" fmla="*/ 20 h 144"/>
                <a:gd name="T34" fmla="*/ 10 w 52"/>
                <a:gd name="T35" fmla="*/ 20 h 144"/>
                <a:gd name="T36" fmla="*/ 22 w 52"/>
                <a:gd name="T37" fmla="*/ 14 h 144"/>
                <a:gd name="T38" fmla="*/ 22 w 52"/>
                <a:gd name="T39" fmla="*/ 14 h 144"/>
                <a:gd name="T40" fmla="*/ 26 w 52"/>
                <a:gd name="T41" fmla="*/ 12 h 144"/>
                <a:gd name="T42" fmla="*/ 32 w 52"/>
                <a:gd name="T43" fmla="*/ 8 h 144"/>
                <a:gd name="T44" fmla="*/ 32 w 52"/>
                <a:gd name="T45" fmla="*/ 8 h 144"/>
                <a:gd name="T46" fmla="*/ 36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30"/>
                  </a:lnTo>
                  <a:lnTo>
                    <a:pt x="28" y="30"/>
                  </a:lnTo>
                  <a:lnTo>
                    <a:pt x="22" y="34"/>
                  </a:lnTo>
                  <a:lnTo>
                    <a:pt x="16" y="36"/>
                  </a:lnTo>
                  <a:lnTo>
                    <a:pt x="16" y="36"/>
                  </a:lnTo>
                  <a:lnTo>
                    <a:pt x="8" y="40"/>
                  </a:lnTo>
                  <a:lnTo>
                    <a:pt x="0" y="42"/>
                  </a:lnTo>
                  <a:lnTo>
                    <a:pt x="0" y="42"/>
                  </a:lnTo>
                  <a:lnTo>
                    <a:pt x="0" y="22"/>
                  </a:lnTo>
                  <a:lnTo>
                    <a:pt x="0" y="22"/>
                  </a:lnTo>
                  <a:lnTo>
                    <a:pt x="10" y="20"/>
                  </a:lnTo>
                  <a:lnTo>
                    <a:pt x="10" y="20"/>
                  </a:lnTo>
                  <a:lnTo>
                    <a:pt x="22" y="14"/>
                  </a:lnTo>
                  <a:lnTo>
                    <a:pt x="22" y="14"/>
                  </a:lnTo>
                  <a:lnTo>
                    <a:pt x="26" y="12"/>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8" name="Freeform 400"/>
            <p:cNvSpPr>
              <a:spLocks/>
            </p:cNvSpPr>
            <p:nvPr/>
          </p:nvSpPr>
          <p:spPr bwMode="auto">
            <a:xfrm>
              <a:off x="881144"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2 w 52"/>
                <a:gd name="T17" fmla="*/ 34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2 h 144"/>
                <a:gd name="T34" fmla="*/ 10 w 52"/>
                <a:gd name="T35" fmla="*/ 20 h 144"/>
                <a:gd name="T36" fmla="*/ 10 w 52"/>
                <a:gd name="T37" fmla="*/ 20 h 144"/>
                <a:gd name="T38" fmla="*/ 16 w 52"/>
                <a:gd name="T39" fmla="*/ 16 h 144"/>
                <a:gd name="T40" fmla="*/ 20 w 52"/>
                <a:gd name="T41" fmla="*/ 14 h 144"/>
                <a:gd name="T42" fmla="*/ 20 w 52"/>
                <a:gd name="T43" fmla="*/ 14 h 144"/>
                <a:gd name="T44" fmla="*/ 26 w 52"/>
                <a:gd name="T45" fmla="*/ 12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30"/>
                  </a:lnTo>
                  <a:lnTo>
                    <a:pt x="30" y="30"/>
                  </a:lnTo>
                  <a:lnTo>
                    <a:pt x="22" y="34"/>
                  </a:lnTo>
                  <a:lnTo>
                    <a:pt x="16" y="36"/>
                  </a:lnTo>
                  <a:lnTo>
                    <a:pt x="16" y="36"/>
                  </a:lnTo>
                  <a:lnTo>
                    <a:pt x="8" y="40"/>
                  </a:lnTo>
                  <a:lnTo>
                    <a:pt x="0" y="42"/>
                  </a:lnTo>
                  <a:lnTo>
                    <a:pt x="0" y="42"/>
                  </a:lnTo>
                  <a:lnTo>
                    <a:pt x="0" y="22"/>
                  </a:lnTo>
                  <a:lnTo>
                    <a:pt x="0" y="22"/>
                  </a:lnTo>
                  <a:lnTo>
                    <a:pt x="6" y="22"/>
                  </a:lnTo>
                  <a:lnTo>
                    <a:pt x="10" y="20"/>
                  </a:lnTo>
                  <a:lnTo>
                    <a:pt x="10" y="20"/>
                  </a:lnTo>
                  <a:lnTo>
                    <a:pt x="16" y="16"/>
                  </a:lnTo>
                  <a:lnTo>
                    <a:pt x="20" y="14"/>
                  </a:lnTo>
                  <a:lnTo>
                    <a:pt x="20" y="14"/>
                  </a:lnTo>
                  <a:lnTo>
                    <a:pt x="26" y="12"/>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9" name="Freeform 401"/>
            <p:cNvSpPr>
              <a:spLocks/>
            </p:cNvSpPr>
            <p:nvPr/>
          </p:nvSpPr>
          <p:spPr bwMode="auto">
            <a:xfrm>
              <a:off x="1264250"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8 w 54"/>
                <a:gd name="T19" fmla="*/ 36 h 144"/>
                <a:gd name="T20" fmla="*/ 18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6 w 54"/>
                <a:gd name="T39" fmla="*/ 16 h 144"/>
                <a:gd name="T40" fmla="*/ 22 w 54"/>
                <a:gd name="T41" fmla="*/ 14 h 144"/>
                <a:gd name="T42" fmla="*/ 22 w 54"/>
                <a:gd name="T43" fmla="*/ 14 h 144"/>
                <a:gd name="T44" fmla="*/ 28 w 54"/>
                <a:gd name="T45" fmla="*/ 12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8" y="36"/>
                  </a:lnTo>
                  <a:lnTo>
                    <a:pt x="18" y="36"/>
                  </a:lnTo>
                  <a:lnTo>
                    <a:pt x="8" y="40"/>
                  </a:lnTo>
                  <a:lnTo>
                    <a:pt x="0" y="42"/>
                  </a:lnTo>
                  <a:lnTo>
                    <a:pt x="0" y="42"/>
                  </a:lnTo>
                  <a:lnTo>
                    <a:pt x="0" y="22"/>
                  </a:lnTo>
                  <a:lnTo>
                    <a:pt x="0" y="22"/>
                  </a:lnTo>
                  <a:lnTo>
                    <a:pt x="6" y="22"/>
                  </a:lnTo>
                  <a:lnTo>
                    <a:pt x="12" y="20"/>
                  </a:lnTo>
                  <a:lnTo>
                    <a:pt x="12" y="20"/>
                  </a:lnTo>
                  <a:lnTo>
                    <a:pt x="16" y="16"/>
                  </a:lnTo>
                  <a:lnTo>
                    <a:pt x="22" y="14"/>
                  </a:lnTo>
                  <a:lnTo>
                    <a:pt x="22" y="14"/>
                  </a:lnTo>
                  <a:lnTo>
                    <a:pt x="28" y="12"/>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0" name="Freeform 402"/>
            <p:cNvSpPr>
              <a:spLocks/>
            </p:cNvSpPr>
            <p:nvPr/>
          </p:nvSpPr>
          <p:spPr bwMode="auto">
            <a:xfrm>
              <a:off x="1414300"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2 w 52"/>
                <a:gd name="T17" fmla="*/ 34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2 h 144"/>
                <a:gd name="T34" fmla="*/ 10 w 52"/>
                <a:gd name="T35" fmla="*/ 20 h 144"/>
                <a:gd name="T36" fmla="*/ 10 w 52"/>
                <a:gd name="T37" fmla="*/ 20 h 144"/>
                <a:gd name="T38" fmla="*/ 16 w 52"/>
                <a:gd name="T39" fmla="*/ 16 h 144"/>
                <a:gd name="T40" fmla="*/ 20 w 52"/>
                <a:gd name="T41" fmla="*/ 14 h 144"/>
                <a:gd name="T42" fmla="*/ 20 w 52"/>
                <a:gd name="T43" fmla="*/ 14 h 144"/>
                <a:gd name="T44" fmla="*/ 26 w 52"/>
                <a:gd name="T45" fmla="*/ 12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30"/>
                  </a:lnTo>
                  <a:lnTo>
                    <a:pt x="30" y="30"/>
                  </a:lnTo>
                  <a:lnTo>
                    <a:pt x="22" y="34"/>
                  </a:lnTo>
                  <a:lnTo>
                    <a:pt x="16" y="36"/>
                  </a:lnTo>
                  <a:lnTo>
                    <a:pt x="16" y="36"/>
                  </a:lnTo>
                  <a:lnTo>
                    <a:pt x="8" y="40"/>
                  </a:lnTo>
                  <a:lnTo>
                    <a:pt x="0" y="42"/>
                  </a:lnTo>
                  <a:lnTo>
                    <a:pt x="0" y="42"/>
                  </a:lnTo>
                  <a:lnTo>
                    <a:pt x="0" y="22"/>
                  </a:lnTo>
                  <a:lnTo>
                    <a:pt x="0" y="22"/>
                  </a:lnTo>
                  <a:lnTo>
                    <a:pt x="6" y="22"/>
                  </a:lnTo>
                  <a:lnTo>
                    <a:pt x="10" y="20"/>
                  </a:lnTo>
                  <a:lnTo>
                    <a:pt x="10" y="20"/>
                  </a:lnTo>
                  <a:lnTo>
                    <a:pt x="16" y="16"/>
                  </a:lnTo>
                  <a:lnTo>
                    <a:pt x="20" y="14"/>
                  </a:lnTo>
                  <a:lnTo>
                    <a:pt x="20" y="14"/>
                  </a:lnTo>
                  <a:lnTo>
                    <a:pt x="26" y="12"/>
                  </a:lnTo>
                  <a:lnTo>
                    <a:pt x="30" y="8"/>
                  </a:lnTo>
                  <a:lnTo>
                    <a:pt x="30" y="8"/>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1" name="Freeform 403"/>
            <p:cNvSpPr>
              <a:spLocks/>
            </p:cNvSpPr>
            <p:nvPr/>
          </p:nvSpPr>
          <p:spPr bwMode="auto">
            <a:xfrm>
              <a:off x="1561157"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8 w 54"/>
                <a:gd name="T19" fmla="*/ 36 h 144"/>
                <a:gd name="T20" fmla="*/ 18 w 54"/>
                <a:gd name="T21" fmla="*/ 36 h 144"/>
                <a:gd name="T22" fmla="*/ 10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8 w 54"/>
                <a:gd name="T39" fmla="*/ 16 h 144"/>
                <a:gd name="T40" fmla="*/ 22 w 54"/>
                <a:gd name="T41" fmla="*/ 14 h 144"/>
                <a:gd name="T42" fmla="*/ 22 w 54"/>
                <a:gd name="T43" fmla="*/ 14 h 144"/>
                <a:gd name="T44" fmla="*/ 34 w 54"/>
                <a:gd name="T45" fmla="*/ 8 h 144"/>
                <a:gd name="T46" fmla="*/ 34 w 54"/>
                <a:gd name="T47" fmla="*/ 8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8" y="36"/>
                  </a:lnTo>
                  <a:lnTo>
                    <a:pt x="18" y="36"/>
                  </a:lnTo>
                  <a:lnTo>
                    <a:pt x="10" y="40"/>
                  </a:lnTo>
                  <a:lnTo>
                    <a:pt x="0" y="42"/>
                  </a:lnTo>
                  <a:lnTo>
                    <a:pt x="0" y="42"/>
                  </a:lnTo>
                  <a:lnTo>
                    <a:pt x="0" y="22"/>
                  </a:lnTo>
                  <a:lnTo>
                    <a:pt x="0" y="22"/>
                  </a:lnTo>
                  <a:lnTo>
                    <a:pt x="6" y="22"/>
                  </a:lnTo>
                  <a:lnTo>
                    <a:pt x="12" y="20"/>
                  </a:lnTo>
                  <a:lnTo>
                    <a:pt x="12" y="20"/>
                  </a:lnTo>
                  <a:lnTo>
                    <a:pt x="18" y="16"/>
                  </a:lnTo>
                  <a:lnTo>
                    <a:pt x="22" y="14"/>
                  </a:lnTo>
                  <a:lnTo>
                    <a:pt x="22" y="14"/>
                  </a:lnTo>
                  <a:lnTo>
                    <a:pt x="34" y="8"/>
                  </a:lnTo>
                  <a:lnTo>
                    <a:pt x="34" y="8"/>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2" name="Freeform 404"/>
            <p:cNvSpPr>
              <a:spLocks/>
            </p:cNvSpPr>
            <p:nvPr/>
          </p:nvSpPr>
          <p:spPr bwMode="auto">
            <a:xfrm>
              <a:off x="1711207" y="1905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30 h 144"/>
                <a:gd name="T14" fmla="*/ 28 w 50"/>
                <a:gd name="T15" fmla="*/ 30 h 144"/>
                <a:gd name="T16" fmla="*/ 22 w 50"/>
                <a:gd name="T17" fmla="*/ 34 h 144"/>
                <a:gd name="T18" fmla="*/ 16 w 50"/>
                <a:gd name="T19" fmla="*/ 36 h 144"/>
                <a:gd name="T20" fmla="*/ 16 w 50"/>
                <a:gd name="T21" fmla="*/ 36 h 144"/>
                <a:gd name="T22" fmla="*/ 0 w 50"/>
                <a:gd name="T23" fmla="*/ 42 h 144"/>
                <a:gd name="T24" fmla="*/ 0 w 50"/>
                <a:gd name="T25" fmla="*/ 42 h 144"/>
                <a:gd name="T26" fmla="*/ 0 w 50"/>
                <a:gd name="T27" fmla="*/ 22 h 144"/>
                <a:gd name="T28" fmla="*/ 0 w 50"/>
                <a:gd name="T29" fmla="*/ 22 h 144"/>
                <a:gd name="T30" fmla="*/ 10 w 50"/>
                <a:gd name="T31" fmla="*/ 18 h 144"/>
                <a:gd name="T32" fmla="*/ 10 w 50"/>
                <a:gd name="T33" fmla="*/ 18 h 144"/>
                <a:gd name="T34" fmla="*/ 20 w 50"/>
                <a:gd name="T35" fmla="*/ 14 h 144"/>
                <a:gd name="T36" fmla="*/ 20 w 50"/>
                <a:gd name="T37" fmla="*/ 14 h 144"/>
                <a:gd name="T38" fmla="*/ 26 w 50"/>
                <a:gd name="T39" fmla="*/ 12 h 144"/>
                <a:gd name="T40" fmla="*/ 30 w 50"/>
                <a:gd name="T41" fmla="*/ 8 h 144"/>
                <a:gd name="T42" fmla="*/ 30 w 50"/>
                <a:gd name="T43" fmla="*/ 8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30"/>
                  </a:lnTo>
                  <a:lnTo>
                    <a:pt x="28" y="30"/>
                  </a:lnTo>
                  <a:lnTo>
                    <a:pt x="22" y="34"/>
                  </a:lnTo>
                  <a:lnTo>
                    <a:pt x="16" y="36"/>
                  </a:lnTo>
                  <a:lnTo>
                    <a:pt x="16" y="36"/>
                  </a:lnTo>
                  <a:lnTo>
                    <a:pt x="0" y="42"/>
                  </a:lnTo>
                  <a:lnTo>
                    <a:pt x="0" y="42"/>
                  </a:lnTo>
                  <a:lnTo>
                    <a:pt x="0" y="22"/>
                  </a:lnTo>
                  <a:lnTo>
                    <a:pt x="0" y="22"/>
                  </a:lnTo>
                  <a:lnTo>
                    <a:pt x="10" y="18"/>
                  </a:lnTo>
                  <a:lnTo>
                    <a:pt x="10" y="18"/>
                  </a:lnTo>
                  <a:lnTo>
                    <a:pt x="20" y="14"/>
                  </a:lnTo>
                  <a:lnTo>
                    <a:pt x="20" y="14"/>
                  </a:lnTo>
                  <a:lnTo>
                    <a:pt x="26" y="12"/>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3" name="Freeform 405"/>
            <p:cNvSpPr>
              <a:spLocks/>
            </p:cNvSpPr>
            <p:nvPr/>
          </p:nvSpPr>
          <p:spPr bwMode="auto">
            <a:xfrm>
              <a:off x="1028001" y="1901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4 h 146"/>
                <a:gd name="T12" fmla="*/ 14 w 48"/>
                <a:gd name="T13" fmla="*/ 58 h 146"/>
                <a:gd name="T14" fmla="*/ 8 w 48"/>
                <a:gd name="T15" fmla="*/ 64 h 146"/>
                <a:gd name="T16" fmla="*/ 0 w 48"/>
                <a:gd name="T17" fmla="*/ 82 h 146"/>
                <a:gd name="T18" fmla="*/ 8 w 48"/>
                <a:gd name="T19" fmla="*/ 84 h 146"/>
                <a:gd name="T20" fmla="*/ 14 w 48"/>
                <a:gd name="T21" fmla="*/ 90 h 146"/>
                <a:gd name="T22" fmla="*/ 14 w 48"/>
                <a:gd name="T23" fmla="*/ 94 h 146"/>
                <a:gd name="T24" fmla="*/ 14 w 48"/>
                <a:gd name="T25" fmla="*/ 108 h 146"/>
                <a:gd name="T26" fmla="*/ 12 w 48"/>
                <a:gd name="T27" fmla="*/ 122 h 146"/>
                <a:gd name="T28" fmla="*/ 14 w 48"/>
                <a:gd name="T29" fmla="*/ 134 h 146"/>
                <a:gd name="T30" fmla="*/ 20 w 48"/>
                <a:gd name="T31" fmla="*/ 142 h 146"/>
                <a:gd name="T32" fmla="*/ 40 w 48"/>
                <a:gd name="T33" fmla="*/ 146 h 146"/>
                <a:gd name="T34" fmla="*/ 48 w 48"/>
                <a:gd name="T35" fmla="*/ 146 h 146"/>
                <a:gd name="T36" fmla="*/ 48 w 48"/>
                <a:gd name="T37" fmla="*/ 130 h 146"/>
                <a:gd name="T38" fmla="*/ 44 w 48"/>
                <a:gd name="T39" fmla="*/ 130 h 146"/>
                <a:gd name="T40" fmla="*/ 40 w 48"/>
                <a:gd name="T41" fmla="*/ 128 h 146"/>
                <a:gd name="T42" fmla="*/ 36 w 48"/>
                <a:gd name="T43" fmla="*/ 122 h 146"/>
                <a:gd name="T44" fmla="*/ 36 w 48"/>
                <a:gd name="T45" fmla="*/ 118 h 146"/>
                <a:gd name="T46" fmla="*/ 36 w 48"/>
                <a:gd name="T47" fmla="*/ 108 h 146"/>
                <a:gd name="T48" fmla="*/ 36 w 48"/>
                <a:gd name="T49" fmla="*/ 96 h 146"/>
                <a:gd name="T50" fmla="*/ 32 w 48"/>
                <a:gd name="T51" fmla="*/ 80 h 146"/>
                <a:gd name="T52" fmla="*/ 20 w 48"/>
                <a:gd name="T53" fmla="*/ 74 h 146"/>
                <a:gd name="T54" fmla="*/ 20 w 48"/>
                <a:gd name="T55" fmla="*/ 74 h 146"/>
                <a:gd name="T56" fmla="*/ 28 w 48"/>
                <a:gd name="T57" fmla="*/ 72 h 146"/>
                <a:gd name="T58" fmla="*/ 36 w 48"/>
                <a:gd name="T59" fmla="*/ 62 h 146"/>
                <a:gd name="T60" fmla="*/ 36 w 48"/>
                <a:gd name="T61" fmla="*/ 52 h 146"/>
                <a:gd name="T62" fmla="*/ 36 w 48"/>
                <a:gd name="T63" fmla="*/ 40 h 146"/>
                <a:gd name="T64" fmla="*/ 36 w 48"/>
                <a:gd name="T65" fmla="*/ 30 h 146"/>
                <a:gd name="T66" fmla="*/ 38 w 48"/>
                <a:gd name="T67" fmla="*/ 22 h 146"/>
                <a:gd name="T68" fmla="*/ 44 w 48"/>
                <a:gd name="T69" fmla="*/ 20 h 146"/>
                <a:gd name="T70" fmla="*/ 48 w 48"/>
                <a:gd name="T71" fmla="*/ 20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4"/>
                  </a:lnTo>
                  <a:lnTo>
                    <a:pt x="14" y="54"/>
                  </a:lnTo>
                  <a:lnTo>
                    <a:pt x="14" y="58"/>
                  </a:lnTo>
                  <a:lnTo>
                    <a:pt x="12" y="62"/>
                  </a:lnTo>
                  <a:lnTo>
                    <a:pt x="8" y="64"/>
                  </a:lnTo>
                  <a:lnTo>
                    <a:pt x="2"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2" y="128"/>
                  </a:lnTo>
                  <a:lnTo>
                    <a:pt x="14" y="134"/>
                  </a:lnTo>
                  <a:lnTo>
                    <a:pt x="16" y="138"/>
                  </a:lnTo>
                  <a:lnTo>
                    <a:pt x="20" y="142"/>
                  </a:lnTo>
                  <a:lnTo>
                    <a:pt x="28" y="146"/>
                  </a:lnTo>
                  <a:lnTo>
                    <a:pt x="40" y="146"/>
                  </a:lnTo>
                  <a:lnTo>
                    <a:pt x="40" y="146"/>
                  </a:lnTo>
                  <a:lnTo>
                    <a:pt x="48" y="146"/>
                  </a:lnTo>
                  <a:lnTo>
                    <a:pt x="48" y="146"/>
                  </a:lnTo>
                  <a:lnTo>
                    <a:pt x="48" y="130"/>
                  </a:lnTo>
                  <a:lnTo>
                    <a:pt x="48" y="130"/>
                  </a:lnTo>
                  <a:lnTo>
                    <a:pt x="44" y="130"/>
                  </a:lnTo>
                  <a:lnTo>
                    <a:pt x="44" y="130"/>
                  </a:lnTo>
                  <a:lnTo>
                    <a:pt x="40" y="128"/>
                  </a:lnTo>
                  <a:lnTo>
                    <a:pt x="38" y="126"/>
                  </a:lnTo>
                  <a:lnTo>
                    <a:pt x="36" y="122"/>
                  </a:lnTo>
                  <a:lnTo>
                    <a:pt x="36" y="118"/>
                  </a:lnTo>
                  <a:lnTo>
                    <a:pt x="36" y="118"/>
                  </a:lnTo>
                  <a:lnTo>
                    <a:pt x="36" y="108"/>
                  </a:lnTo>
                  <a:lnTo>
                    <a:pt x="36" y="108"/>
                  </a:lnTo>
                  <a:lnTo>
                    <a:pt x="36" y="96"/>
                  </a:lnTo>
                  <a:lnTo>
                    <a:pt x="36" y="96"/>
                  </a:lnTo>
                  <a:lnTo>
                    <a:pt x="36" y="86"/>
                  </a:lnTo>
                  <a:lnTo>
                    <a:pt x="32" y="80"/>
                  </a:lnTo>
                  <a:lnTo>
                    <a:pt x="28" y="76"/>
                  </a:lnTo>
                  <a:lnTo>
                    <a:pt x="20" y="74"/>
                  </a:lnTo>
                  <a:lnTo>
                    <a:pt x="20" y="74"/>
                  </a:lnTo>
                  <a:lnTo>
                    <a:pt x="20" y="74"/>
                  </a:lnTo>
                  <a:lnTo>
                    <a:pt x="20" y="74"/>
                  </a:lnTo>
                  <a:lnTo>
                    <a:pt x="28" y="72"/>
                  </a:lnTo>
                  <a:lnTo>
                    <a:pt x="32" y="68"/>
                  </a:lnTo>
                  <a:lnTo>
                    <a:pt x="36" y="62"/>
                  </a:lnTo>
                  <a:lnTo>
                    <a:pt x="36" y="52"/>
                  </a:lnTo>
                  <a:lnTo>
                    <a:pt x="36" y="52"/>
                  </a:lnTo>
                  <a:lnTo>
                    <a:pt x="36" y="40"/>
                  </a:lnTo>
                  <a:lnTo>
                    <a:pt x="36" y="40"/>
                  </a:lnTo>
                  <a:lnTo>
                    <a:pt x="36" y="30"/>
                  </a:lnTo>
                  <a:lnTo>
                    <a:pt x="36" y="30"/>
                  </a:lnTo>
                  <a:lnTo>
                    <a:pt x="36" y="26"/>
                  </a:lnTo>
                  <a:lnTo>
                    <a:pt x="38" y="22"/>
                  </a:lnTo>
                  <a:lnTo>
                    <a:pt x="40" y="20"/>
                  </a:lnTo>
                  <a:lnTo>
                    <a:pt x="44" y="20"/>
                  </a:lnTo>
                  <a:lnTo>
                    <a:pt x="44" y="20"/>
                  </a:lnTo>
                  <a:lnTo>
                    <a:pt x="48" y="20"/>
                  </a:lnTo>
                  <a:lnTo>
                    <a:pt x="48" y="20"/>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4" name="Freeform 407"/>
            <p:cNvSpPr>
              <a:spLocks/>
            </p:cNvSpPr>
            <p:nvPr/>
          </p:nvSpPr>
          <p:spPr bwMode="auto">
            <a:xfrm>
              <a:off x="1028001" y="1901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4 h 146"/>
                <a:gd name="T12" fmla="*/ 14 w 48"/>
                <a:gd name="T13" fmla="*/ 58 h 146"/>
                <a:gd name="T14" fmla="*/ 8 w 48"/>
                <a:gd name="T15" fmla="*/ 64 h 146"/>
                <a:gd name="T16" fmla="*/ 0 w 48"/>
                <a:gd name="T17" fmla="*/ 82 h 146"/>
                <a:gd name="T18" fmla="*/ 8 w 48"/>
                <a:gd name="T19" fmla="*/ 84 h 146"/>
                <a:gd name="T20" fmla="*/ 14 w 48"/>
                <a:gd name="T21" fmla="*/ 90 h 146"/>
                <a:gd name="T22" fmla="*/ 14 w 48"/>
                <a:gd name="T23" fmla="*/ 94 h 146"/>
                <a:gd name="T24" fmla="*/ 14 w 48"/>
                <a:gd name="T25" fmla="*/ 108 h 146"/>
                <a:gd name="T26" fmla="*/ 12 w 48"/>
                <a:gd name="T27" fmla="*/ 122 h 146"/>
                <a:gd name="T28" fmla="*/ 14 w 48"/>
                <a:gd name="T29" fmla="*/ 134 h 146"/>
                <a:gd name="T30" fmla="*/ 20 w 48"/>
                <a:gd name="T31" fmla="*/ 142 h 146"/>
                <a:gd name="T32" fmla="*/ 40 w 48"/>
                <a:gd name="T33" fmla="*/ 146 h 146"/>
                <a:gd name="T34" fmla="*/ 48 w 48"/>
                <a:gd name="T35" fmla="*/ 146 h 146"/>
                <a:gd name="T36" fmla="*/ 48 w 48"/>
                <a:gd name="T37" fmla="*/ 130 h 146"/>
                <a:gd name="T38" fmla="*/ 44 w 48"/>
                <a:gd name="T39" fmla="*/ 130 h 146"/>
                <a:gd name="T40" fmla="*/ 40 w 48"/>
                <a:gd name="T41" fmla="*/ 128 h 146"/>
                <a:gd name="T42" fmla="*/ 36 w 48"/>
                <a:gd name="T43" fmla="*/ 122 h 146"/>
                <a:gd name="T44" fmla="*/ 36 w 48"/>
                <a:gd name="T45" fmla="*/ 118 h 146"/>
                <a:gd name="T46" fmla="*/ 36 w 48"/>
                <a:gd name="T47" fmla="*/ 108 h 146"/>
                <a:gd name="T48" fmla="*/ 36 w 48"/>
                <a:gd name="T49" fmla="*/ 96 h 146"/>
                <a:gd name="T50" fmla="*/ 32 w 48"/>
                <a:gd name="T51" fmla="*/ 80 h 146"/>
                <a:gd name="T52" fmla="*/ 20 w 48"/>
                <a:gd name="T53" fmla="*/ 74 h 146"/>
                <a:gd name="T54" fmla="*/ 20 w 48"/>
                <a:gd name="T55" fmla="*/ 74 h 146"/>
                <a:gd name="T56" fmla="*/ 28 w 48"/>
                <a:gd name="T57" fmla="*/ 72 h 146"/>
                <a:gd name="T58" fmla="*/ 36 w 48"/>
                <a:gd name="T59" fmla="*/ 62 h 146"/>
                <a:gd name="T60" fmla="*/ 36 w 48"/>
                <a:gd name="T61" fmla="*/ 52 h 146"/>
                <a:gd name="T62" fmla="*/ 36 w 48"/>
                <a:gd name="T63" fmla="*/ 40 h 146"/>
                <a:gd name="T64" fmla="*/ 36 w 48"/>
                <a:gd name="T65" fmla="*/ 30 h 146"/>
                <a:gd name="T66" fmla="*/ 38 w 48"/>
                <a:gd name="T67" fmla="*/ 22 h 146"/>
                <a:gd name="T68" fmla="*/ 44 w 48"/>
                <a:gd name="T69" fmla="*/ 20 h 146"/>
                <a:gd name="T70" fmla="*/ 48 w 48"/>
                <a:gd name="T71" fmla="*/ 20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4"/>
                  </a:lnTo>
                  <a:lnTo>
                    <a:pt x="14" y="54"/>
                  </a:lnTo>
                  <a:lnTo>
                    <a:pt x="14" y="58"/>
                  </a:lnTo>
                  <a:lnTo>
                    <a:pt x="12" y="62"/>
                  </a:lnTo>
                  <a:lnTo>
                    <a:pt x="8" y="64"/>
                  </a:lnTo>
                  <a:lnTo>
                    <a:pt x="2"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2" y="128"/>
                  </a:lnTo>
                  <a:lnTo>
                    <a:pt x="14" y="134"/>
                  </a:lnTo>
                  <a:lnTo>
                    <a:pt x="16" y="138"/>
                  </a:lnTo>
                  <a:lnTo>
                    <a:pt x="20" y="142"/>
                  </a:lnTo>
                  <a:lnTo>
                    <a:pt x="28" y="146"/>
                  </a:lnTo>
                  <a:lnTo>
                    <a:pt x="40" y="146"/>
                  </a:lnTo>
                  <a:lnTo>
                    <a:pt x="40" y="146"/>
                  </a:lnTo>
                  <a:lnTo>
                    <a:pt x="48" y="146"/>
                  </a:lnTo>
                  <a:lnTo>
                    <a:pt x="48" y="146"/>
                  </a:lnTo>
                  <a:lnTo>
                    <a:pt x="48" y="130"/>
                  </a:lnTo>
                  <a:lnTo>
                    <a:pt x="48" y="130"/>
                  </a:lnTo>
                  <a:lnTo>
                    <a:pt x="44" y="130"/>
                  </a:lnTo>
                  <a:lnTo>
                    <a:pt x="44" y="130"/>
                  </a:lnTo>
                  <a:lnTo>
                    <a:pt x="40" y="128"/>
                  </a:lnTo>
                  <a:lnTo>
                    <a:pt x="38" y="126"/>
                  </a:lnTo>
                  <a:lnTo>
                    <a:pt x="36" y="122"/>
                  </a:lnTo>
                  <a:lnTo>
                    <a:pt x="36" y="118"/>
                  </a:lnTo>
                  <a:lnTo>
                    <a:pt x="36" y="118"/>
                  </a:lnTo>
                  <a:lnTo>
                    <a:pt x="36" y="108"/>
                  </a:lnTo>
                  <a:lnTo>
                    <a:pt x="36" y="108"/>
                  </a:lnTo>
                  <a:lnTo>
                    <a:pt x="36" y="96"/>
                  </a:lnTo>
                  <a:lnTo>
                    <a:pt x="36" y="96"/>
                  </a:lnTo>
                  <a:lnTo>
                    <a:pt x="36" y="86"/>
                  </a:lnTo>
                  <a:lnTo>
                    <a:pt x="32" y="80"/>
                  </a:lnTo>
                  <a:lnTo>
                    <a:pt x="28" y="76"/>
                  </a:lnTo>
                  <a:lnTo>
                    <a:pt x="20" y="74"/>
                  </a:lnTo>
                  <a:lnTo>
                    <a:pt x="20" y="74"/>
                  </a:lnTo>
                  <a:lnTo>
                    <a:pt x="20" y="74"/>
                  </a:lnTo>
                  <a:lnTo>
                    <a:pt x="20" y="74"/>
                  </a:lnTo>
                  <a:lnTo>
                    <a:pt x="28" y="72"/>
                  </a:lnTo>
                  <a:lnTo>
                    <a:pt x="32" y="68"/>
                  </a:lnTo>
                  <a:lnTo>
                    <a:pt x="36" y="62"/>
                  </a:lnTo>
                  <a:lnTo>
                    <a:pt x="36" y="52"/>
                  </a:lnTo>
                  <a:lnTo>
                    <a:pt x="36" y="52"/>
                  </a:lnTo>
                  <a:lnTo>
                    <a:pt x="36" y="40"/>
                  </a:lnTo>
                  <a:lnTo>
                    <a:pt x="36" y="40"/>
                  </a:lnTo>
                  <a:lnTo>
                    <a:pt x="36" y="30"/>
                  </a:lnTo>
                  <a:lnTo>
                    <a:pt x="36" y="30"/>
                  </a:lnTo>
                  <a:lnTo>
                    <a:pt x="36" y="26"/>
                  </a:lnTo>
                  <a:lnTo>
                    <a:pt x="38" y="22"/>
                  </a:lnTo>
                  <a:lnTo>
                    <a:pt x="40" y="20"/>
                  </a:lnTo>
                  <a:lnTo>
                    <a:pt x="44" y="20"/>
                  </a:lnTo>
                  <a:lnTo>
                    <a:pt x="44" y="20"/>
                  </a:lnTo>
                  <a:lnTo>
                    <a:pt x="48" y="20"/>
                  </a:lnTo>
                  <a:lnTo>
                    <a:pt x="48" y="20"/>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5" name="Freeform 408"/>
            <p:cNvSpPr>
              <a:spLocks/>
            </p:cNvSpPr>
            <p:nvPr/>
          </p:nvSpPr>
          <p:spPr bwMode="auto">
            <a:xfrm>
              <a:off x="1126970" y="1901825"/>
              <a:ext cx="73429" cy="231775"/>
            </a:xfrm>
            <a:custGeom>
              <a:avLst/>
              <a:gdLst>
                <a:gd name="T0" fmla="*/ 6 w 46"/>
                <a:gd name="T1" fmla="*/ 0 h 146"/>
                <a:gd name="T2" fmla="*/ 0 w 46"/>
                <a:gd name="T3" fmla="*/ 0 h 146"/>
                <a:gd name="T4" fmla="*/ 0 w 46"/>
                <a:gd name="T5" fmla="*/ 20 h 146"/>
                <a:gd name="T6" fmla="*/ 2 w 46"/>
                <a:gd name="T7" fmla="*/ 20 h 146"/>
                <a:gd name="T8" fmla="*/ 10 w 46"/>
                <a:gd name="T9" fmla="*/ 22 h 146"/>
                <a:gd name="T10" fmla="*/ 12 w 46"/>
                <a:gd name="T11" fmla="*/ 30 h 146"/>
                <a:gd name="T12" fmla="*/ 12 w 46"/>
                <a:gd name="T13" fmla="*/ 40 h 146"/>
                <a:gd name="T14" fmla="*/ 10 w 46"/>
                <a:gd name="T15" fmla="*/ 52 h 146"/>
                <a:gd name="T16" fmla="*/ 12 w 46"/>
                <a:gd name="T17" fmla="*/ 62 h 146"/>
                <a:gd name="T18" fmla="*/ 20 w 46"/>
                <a:gd name="T19" fmla="*/ 72 h 146"/>
                <a:gd name="T20" fmla="*/ 28 w 46"/>
                <a:gd name="T21" fmla="*/ 74 h 146"/>
                <a:gd name="T22" fmla="*/ 28 w 46"/>
                <a:gd name="T23" fmla="*/ 74 h 146"/>
                <a:gd name="T24" fmla="*/ 14 w 46"/>
                <a:gd name="T25" fmla="*/ 80 h 146"/>
                <a:gd name="T26" fmla="*/ 10 w 46"/>
                <a:gd name="T27" fmla="*/ 96 h 146"/>
                <a:gd name="T28" fmla="*/ 12 w 46"/>
                <a:gd name="T29" fmla="*/ 108 h 146"/>
                <a:gd name="T30" fmla="*/ 12 w 46"/>
                <a:gd name="T31" fmla="*/ 118 h 146"/>
                <a:gd name="T32" fmla="*/ 12 w 46"/>
                <a:gd name="T33" fmla="*/ 122 h 146"/>
                <a:gd name="T34" fmla="*/ 6 w 46"/>
                <a:gd name="T35" fmla="*/ 128 h 146"/>
                <a:gd name="T36" fmla="*/ 2 w 46"/>
                <a:gd name="T37" fmla="*/ 130 h 146"/>
                <a:gd name="T38" fmla="*/ 0 w 46"/>
                <a:gd name="T39" fmla="*/ 130 h 146"/>
                <a:gd name="T40" fmla="*/ 0 w 46"/>
                <a:gd name="T41" fmla="*/ 146 h 146"/>
                <a:gd name="T42" fmla="*/ 6 w 46"/>
                <a:gd name="T43" fmla="*/ 146 h 146"/>
                <a:gd name="T44" fmla="*/ 26 w 46"/>
                <a:gd name="T45" fmla="*/ 142 h 146"/>
                <a:gd name="T46" fmla="*/ 32 w 46"/>
                <a:gd name="T47" fmla="*/ 134 h 146"/>
                <a:gd name="T48" fmla="*/ 34 w 46"/>
                <a:gd name="T49" fmla="*/ 122 h 146"/>
                <a:gd name="T50" fmla="*/ 34 w 46"/>
                <a:gd name="T51" fmla="*/ 108 h 146"/>
                <a:gd name="T52" fmla="*/ 34 w 46"/>
                <a:gd name="T53" fmla="*/ 94 h 146"/>
                <a:gd name="T54" fmla="*/ 34 w 46"/>
                <a:gd name="T55" fmla="*/ 86 h 146"/>
                <a:gd name="T56" fmla="*/ 46 w 46"/>
                <a:gd name="T57" fmla="*/ 82 h 146"/>
                <a:gd name="T58" fmla="*/ 46 w 46"/>
                <a:gd name="T59" fmla="*/ 66 h 146"/>
                <a:gd name="T60" fmla="*/ 34 w 46"/>
                <a:gd name="T61" fmla="*/ 62 h 146"/>
                <a:gd name="T62" fmla="*/ 34 w 46"/>
                <a:gd name="T63" fmla="*/ 54 h 146"/>
                <a:gd name="T64" fmla="*/ 34 w 46"/>
                <a:gd name="T65" fmla="*/ 40 h 146"/>
                <a:gd name="T66" fmla="*/ 34 w 46"/>
                <a:gd name="T67" fmla="*/ 26 h 146"/>
                <a:gd name="T68" fmla="*/ 32 w 46"/>
                <a:gd name="T69" fmla="*/ 14 h 146"/>
                <a:gd name="T70" fmla="*/ 18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20"/>
                  </a:lnTo>
                  <a:lnTo>
                    <a:pt x="0" y="20"/>
                  </a:lnTo>
                  <a:lnTo>
                    <a:pt x="2" y="20"/>
                  </a:lnTo>
                  <a:lnTo>
                    <a:pt x="2" y="20"/>
                  </a:lnTo>
                  <a:lnTo>
                    <a:pt x="6" y="20"/>
                  </a:lnTo>
                  <a:lnTo>
                    <a:pt x="10" y="22"/>
                  </a:lnTo>
                  <a:lnTo>
                    <a:pt x="12" y="26"/>
                  </a:lnTo>
                  <a:lnTo>
                    <a:pt x="12" y="30"/>
                  </a:lnTo>
                  <a:lnTo>
                    <a:pt x="12" y="30"/>
                  </a:lnTo>
                  <a:lnTo>
                    <a:pt x="12" y="40"/>
                  </a:lnTo>
                  <a:lnTo>
                    <a:pt x="12" y="40"/>
                  </a:lnTo>
                  <a:lnTo>
                    <a:pt x="10" y="52"/>
                  </a:lnTo>
                  <a:lnTo>
                    <a:pt x="10" y="52"/>
                  </a:lnTo>
                  <a:lnTo>
                    <a:pt x="12" y="62"/>
                  </a:lnTo>
                  <a:lnTo>
                    <a:pt x="14" y="68"/>
                  </a:lnTo>
                  <a:lnTo>
                    <a:pt x="20" y="72"/>
                  </a:lnTo>
                  <a:lnTo>
                    <a:pt x="28" y="74"/>
                  </a:lnTo>
                  <a:lnTo>
                    <a:pt x="28" y="74"/>
                  </a:lnTo>
                  <a:lnTo>
                    <a:pt x="28" y="74"/>
                  </a:lnTo>
                  <a:lnTo>
                    <a:pt x="28" y="74"/>
                  </a:lnTo>
                  <a:lnTo>
                    <a:pt x="20" y="76"/>
                  </a:lnTo>
                  <a:lnTo>
                    <a:pt x="14" y="80"/>
                  </a:lnTo>
                  <a:lnTo>
                    <a:pt x="12" y="86"/>
                  </a:lnTo>
                  <a:lnTo>
                    <a:pt x="10" y="96"/>
                  </a:lnTo>
                  <a:lnTo>
                    <a:pt x="10" y="96"/>
                  </a:lnTo>
                  <a:lnTo>
                    <a:pt x="12" y="108"/>
                  </a:lnTo>
                  <a:lnTo>
                    <a:pt x="12" y="108"/>
                  </a:lnTo>
                  <a:lnTo>
                    <a:pt x="12" y="118"/>
                  </a:lnTo>
                  <a:lnTo>
                    <a:pt x="12" y="118"/>
                  </a:lnTo>
                  <a:lnTo>
                    <a:pt x="12" y="122"/>
                  </a:lnTo>
                  <a:lnTo>
                    <a:pt x="10" y="126"/>
                  </a:lnTo>
                  <a:lnTo>
                    <a:pt x="6" y="128"/>
                  </a:lnTo>
                  <a:lnTo>
                    <a:pt x="2" y="130"/>
                  </a:lnTo>
                  <a:lnTo>
                    <a:pt x="2" y="130"/>
                  </a:lnTo>
                  <a:lnTo>
                    <a:pt x="0" y="130"/>
                  </a:lnTo>
                  <a:lnTo>
                    <a:pt x="0" y="130"/>
                  </a:lnTo>
                  <a:lnTo>
                    <a:pt x="0" y="146"/>
                  </a:lnTo>
                  <a:lnTo>
                    <a:pt x="0" y="146"/>
                  </a:lnTo>
                  <a:lnTo>
                    <a:pt x="6" y="146"/>
                  </a:lnTo>
                  <a:lnTo>
                    <a:pt x="6" y="146"/>
                  </a:lnTo>
                  <a:lnTo>
                    <a:pt x="18" y="146"/>
                  </a:lnTo>
                  <a:lnTo>
                    <a:pt x="26" y="142"/>
                  </a:lnTo>
                  <a:lnTo>
                    <a:pt x="30" y="138"/>
                  </a:lnTo>
                  <a:lnTo>
                    <a:pt x="32" y="134"/>
                  </a:lnTo>
                  <a:lnTo>
                    <a:pt x="34" y="122"/>
                  </a:lnTo>
                  <a:lnTo>
                    <a:pt x="34" y="122"/>
                  </a:lnTo>
                  <a:lnTo>
                    <a:pt x="34" y="108"/>
                  </a:lnTo>
                  <a:lnTo>
                    <a:pt x="34" y="108"/>
                  </a:lnTo>
                  <a:lnTo>
                    <a:pt x="34" y="94"/>
                  </a:lnTo>
                  <a:lnTo>
                    <a:pt x="34" y="94"/>
                  </a:lnTo>
                  <a:lnTo>
                    <a:pt x="34" y="90"/>
                  </a:lnTo>
                  <a:lnTo>
                    <a:pt x="34" y="86"/>
                  </a:lnTo>
                  <a:lnTo>
                    <a:pt x="38" y="84"/>
                  </a:lnTo>
                  <a:lnTo>
                    <a:pt x="46" y="82"/>
                  </a:lnTo>
                  <a:lnTo>
                    <a:pt x="46" y="66"/>
                  </a:lnTo>
                  <a:lnTo>
                    <a:pt x="46" y="66"/>
                  </a:lnTo>
                  <a:lnTo>
                    <a:pt x="38" y="64"/>
                  </a:lnTo>
                  <a:lnTo>
                    <a:pt x="34" y="62"/>
                  </a:lnTo>
                  <a:lnTo>
                    <a:pt x="34" y="58"/>
                  </a:lnTo>
                  <a:lnTo>
                    <a:pt x="34" y="54"/>
                  </a:lnTo>
                  <a:lnTo>
                    <a:pt x="34" y="54"/>
                  </a:lnTo>
                  <a:lnTo>
                    <a:pt x="34" y="40"/>
                  </a:lnTo>
                  <a:lnTo>
                    <a:pt x="34" y="40"/>
                  </a:lnTo>
                  <a:lnTo>
                    <a:pt x="34" y="26"/>
                  </a:lnTo>
                  <a:lnTo>
                    <a:pt x="34" y="26"/>
                  </a:lnTo>
                  <a:lnTo>
                    <a:pt x="32" y="14"/>
                  </a:lnTo>
                  <a:lnTo>
                    <a:pt x="28" y="6"/>
                  </a:lnTo>
                  <a:lnTo>
                    <a:pt x="18" y="2"/>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6" name="Freeform 409"/>
            <p:cNvSpPr>
              <a:spLocks/>
            </p:cNvSpPr>
            <p:nvPr/>
          </p:nvSpPr>
          <p:spPr bwMode="auto">
            <a:xfrm>
              <a:off x="1126970" y="1901825"/>
              <a:ext cx="73429" cy="231775"/>
            </a:xfrm>
            <a:custGeom>
              <a:avLst/>
              <a:gdLst>
                <a:gd name="T0" fmla="*/ 6 w 46"/>
                <a:gd name="T1" fmla="*/ 0 h 146"/>
                <a:gd name="T2" fmla="*/ 0 w 46"/>
                <a:gd name="T3" fmla="*/ 0 h 146"/>
                <a:gd name="T4" fmla="*/ 0 w 46"/>
                <a:gd name="T5" fmla="*/ 20 h 146"/>
                <a:gd name="T6" fmla="*/ 2 w 46"/>
                <a:gd name="T7" fmla="*/ 20 h 146"/>
                <a:gd name="T8" fmla="*/ 10 w 46"/>
                <a:gd name="T9" fmla="*/ 22 h 146"/>
                <a:gd name="T10" fmla="*/ 12 w 46"/>
                <a:gd name="T11" fmla="*/ 30 h 146"/>
                <a:gd name="T12" fmla="*/ 12 w 46"/>
                <a:gd name="T13" fmla="*/ 40 h 146"/>
                <a:gd name="T14" fmla="*/ 10 w 46"/>
                <a:gd name="T15" fmla="*/ 52 h 146"/>
                <a:gd name="T16" fmla="*/ 12 w 46"/>
                <a:gd name="T17" fmla="*/ 62 h 146"/>
                <a:gd name="T18" fmla="*/ 20 w 46"/>
                <a:gd name="T19" fmla="*/ 72 h 146"/>
                <a:gd name="T20" fmla="*/ 28 w 46"/>
                <a:gd name="T21" fmla="*/ 74 h 146"/>
                <a:gd name="T22" fmla="*/ 28 w 46"/>
                <a:gd name="T23" fmla="*/ 74 h 146"/>
                <a:gd name="T24" fmla="*/ 14 w 46"/>
                <a:gd name="T25" fmla="*/ 80 h 146"/>
                <a:gd name="T26" fmla="*/ 10 w 46"/>
                <a:gd name="T27" fmla="*/ 96 h 146"/>
                <a:gd name="T28" fmla="*/ 12 w 46"/>
                <a:gd name="T29" fmla="*/ 108 h 146"/>
                <a:gd name="T30" fmla="*/ 12 w 46"/>
                <a:gd name="T31" fmla="*/ 118 h 146"/>
                <a:gd name="T32" fmla="*/ 12 w 46"/>
                <a:gd name="T33" fmla="*/ 122 h 146"/>
                <a:gd name="T34" fmla="*/ 6 w 46"/>
                <a:gd name="T35" fmla="*/ 128 h 146"/>
                <a:gd name="T36" fmla="*/ 2 w 46"/>
                <a:gd name="T37" fmla="*/ 130 h 146"/>
                <a:gd name="T38" fmla="*/ 0 w 46"/>
                <a:gd name="T39" fmla="*/ 130 h 146"/>
                <a:gd name="T40" fmla="*/ 0 w 46"/>
                <a:gd name="T41" fmla="*/ 146 h 146"/>
                <a:gd name="T42" fmla="*/ 6 w 46"/>
                <a:gd name="T43" fmla="*/ 146 h 146"/>
                <a:gd name="T44" fmla="*/ 26 w 46"/>
                <a:gd name="T45" fmla="*/ 142 h 146"/>
                <a:gd name="T46" fmla="*/ 32 w 46"/>
                <a:gd name="T47" fmla="*/ 134 h 146"/>
                <a:gd name="T48" fmla="*/ 34 w 46"/>
                <a:gd name="T49" fmla="*/ 122 h 146"/>
                <a:gd name="T50" fmla="*/ 34 w 46"/>
                <a:gd name="T51" fmla="*/ 108 h 146"/>
                <a:gd name="T52" fmla="*/ 34 w 46"/>
                <a:gd name="T53" fmla="*/ 94 h 146"/>
                <a:gd name="T54" fmla="*/ 34 w 46"/>
                <a:gd name="T55" fmla="*/ 86 h 146"/>
                <a:gd name="T56" fmla="*/ 46 w 46"/>
                <a:gd name="T57" fmla="*/ 82 h 146"/>
                <a:gd name="T58" fmla="*/ 46 w 46"/>
                <a:gd name="T59" fmla="*/ 66 h 146"/>
                <a:gd name="T60" fmla="*/ 34 w 46"/>
                <a:gd name="T61" fmla="*/ 62 h 146"/>
                <a:gd name="T62" fmla="*/ 34 w 46"/>
                <a:gd name="T63" fmla="*/ 54 h 146"/>
                <a:gd name="T64" fmla="*/ 34 w 46"/>
                <a:gd name="T65" fmla="*/ 40 h 146"/>
                <a:gd name="T66" fmla="*/ 34 w 46"/>
                <a:gd name="T67" fmla="*/ 26 h 146"/>
                <a:gd name="T68" fmla="*/ 32 w 46"/>
                <a:gd name="T69" fmla="*/ 14 h 146"/>
                <a:gd name="T70" fmla="*/ 18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20"/>
                  </a:lnTo>
                  <a:lnTo>
                    <a:pt x="0" y="20"/>
                  </a:lnTo>
                  <a:lnTo>
                    <a:pt x="2" y="20"/>
                  </a:lnTo>
                  <a:lnTo>
                    <a:pt x="2" y="20"/>
                  </a:lnTo>
                  <a:lnTo>
                    <a:pt x="6" y="20"/>
                  </a:lnTo>
                  <a:lnTo>
                    <a:pt x="10" y="22"/>
                  </a:lnTo>
                  <a:lnTo>
                    <a:pt x="12" y="26"/>
                  </a:lnTo>
                  <a:lnTo>
                    <a:pt x="12" y="30"/>
                  </a:lnTo>
                  <a:lnTo>
                    <a:pt x="12" y="30"/>
                  </a:lnTo>
                  <a:lnTo>
                    <a:pt x="12" y="40"/>
                  </a:lnTo>
                  <a:lnTo>
                    <a:pt x="12" y="40"/>
                  </a:lnTo>
                  <a:lnTo>
                    <a:pt x="10" y="52"/>
                  </a:lnTo>
                  <a:lnTo>
                    <a:pt x="10" y="52"/>
                  </a:lnTo>
                  <a:lnTo>
                    <a:pt x="12" y="62"/>
                  </a:lnTo>
                  <a:lnTo>
                    <a:pt x="14" y="68"/>
                  </a:lnTo>
                  <a:lnTo>
                    <a:pt x="20" y="72"/>
                  </a:lnTo>
                  <a:lnTo>
                    <a:pt x="28" y="74"/>
                  </a:lnTo>
                  <a:lnTo>
                    <a:pt x="28" y="74"/>
                  </a:lnTo>
                  <a:lnTo>
                    <a:pt x="28" y="74"/>
                  </a:lnTo>
                  <a:lnTo>
                    <a:pt x="28" y="74"/>
                  </a:lnTo>
                  <a:lnTo>
                    <a:pt x="20" y="76"/>
                  </a:lnTo>
                  <a:lnTo>
                    <a:pt x="14" y="80"/>
                  </a:lnTo>
                  <a:lnTo>
                    <a:pt x="12" y="86"/>
                  </a:lnTo>
                  <a:lnTo>
                    <a:pt x="10" y="96"/>
                  </a:lnTo>
                  <a:lnTo>
                    <a:pt x="10" y="96"/>
                  </a:lnTo>
                  <a:lnTo>
                    <a:pt x="12" y="108"/>
                  </a:lnTo>
                  <a:lnTo>
                    <a:pt x="12" y="108"/>
                  </a:lnTo>
                  <a:lnTo>
                    <a:pt x="12" y="118"/>
                  </a:lnTo>
                  <a:lnTo>
                    <a:pt x="12" y="118"/>
                  </a:lnTo>
                  <a:lnTo>
                    <a:pt x="12" y="122"/>
                  </a:lnTo>
                  <a:lnTo>
                    <a:pt x="10" y="126"/>
                  </a:lnTo>
                  <a:lnTo>
                    <a:pt x="6" y="128"/>
                  </a:lnTo>
                  <a:lnTo>
                    <a:pt x="2" y="130"/>
                  </a:lnTo>
                  <a:lnTo>
                    <a:pt x="2" y="130"/>
                  </a:lnTo>
                  <a:lnTo>
                    <a:pt x="0" y="130"/>
                  </a:lnTo>
                  <a:lnTo>
                    <a:pt x="0" y="130"/>
                  </a:lnTo>
                  <a:lnTo>
                    <a:pt x="0" y="146"/>
                  </a:lnTo>
                  <a:lnTo>
                    <a:pt x="0" y="146"/>
                  </a:lnTo>
                  <a:lnTo>
                    <a:pt x="6" y="146"/>
                  </a:lnTo>
                  <a:lnTo>
                    <a:pt x="6" y="146"/>
                  </a:lnTo>
                  <a:lnTo>
                    <a:pt x="18" y="146"/>
                  </a:lnTo>
                  <a:lnTo>
                    <a:pt x="26" y="142"/>
                  </a:lnTo>
                  <a:lnTo>
                    <a:pt x="30" y="138"/>
                  </a:lnTo>
                  <a:lnTo>
                    <a:pt x="32" y="134"/>
                  </a:lnTo>
                  <a:lnTo>
                    <a:pt x="34" y="122"/>
                  </a:lnTo>
                  <a:lnTo>
                    <a:pt x="34" y="122"/>
                  </a:lnTo>
                  <a:lnTo>
                    <a:pt x="34" y="108"/>
                  </a:lnTo>
                  <a:lnTo>
                    <a:pt x="34" y="108"/>
                  </a:lnTo>
                  <a:lnTo>
                    <a:pt x="34" y="94"/>
                  </a:lnTo>
                  <a:lnTo>
                    <a:pt x="34" y="94"/>
                  </a:lnTo>
                  <a:lnTo>
                    <a:pt x="34" y="90"/>
                  </a:lnTo>
                  <a:lnTo>
                    <a:pt x="34" y="86"/>
                  </a:lnTo>
                  <a:lnTo>
                    <a:pt x="38" y="84"/>
                  </a:lnTo>
                  <a:lnTo>
                    <a:pt x="46" y="82"/>
                  </a:lnTo>
                  <a:lnTo>
                    <a:pt x="46" y="66"/>
                  </a:lnTo>
                  <a:lnTo>
                    <a:pt x="46" y="66"/>
                  </a:lnTo>
                  <a:lnTo>
                    <a:pt x="38" y="64"/>
                  </a:lnTo>
                  <a:lnTo>
                    <a:pt x="34" y="62"/>
                  </a:lnTo>
                  <a:lnTo>
                    <a:pt x="34" y="58"/>
                  </a:lnTo>
                  <a:lnTo>
                    <a:pt x="34" y="54"/>
                  </a:lnTo>
                  <a:lnTo>
                    <a:pt x="34" y="54"/>
                  </a:lnTo>
                  <a:lnTo>
                    <a:pt x="34" y="40"/>
                  </a:lnTo>
                  <a:lnTo>
                    <a:pt x="34" y="40"/>
                  </a:lnTo>
                  <a:lnTo>
                    <a:pt x="34" y="26"/>
                  </a:lnTo>
                  <a:lnTo>
                    <a:pt x="34" y="26"/>
                  </a:lnTo>
                  <a:lnTo>
                    <a:pt x="32" y="14"/>
                  </a:lnTo>
                  <a:lnTo>
                    <a:pt x="28" y="6"/>
                  </a:lnTo>
                  <a:lnTo>
                    <a:pt x="18"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7" name="Freeform 410"/>
            <p:cNvSpPr>
              <a:spLocks/>
            </p:cNvSpPr>
            <p:nvPr/>
          </p:nvSpPr>
          <p:spPr bwMode="auto">
            <a:xfrm>
              <a:off x="2222015" y="190182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6 h 146"/>
                <a:gd name="T10" fmla="*/ 12 w 48"/>
                <a:gd name="T11" fmla="*/ 40 h 146"/>
                <a:gd name="T12" fmla="*/ 14 w 48"/>
                <a:gd name="T13" fmla="*/ 54 h 146"/>
                <a:gd name="T14" fmla="*/ 12 w 48"/>
                <a:gd name="T15" fmla="*/ 62 h 146"/>
                <a:gd name="T16" fmla="*/ 2 w 48"/>
                <a:gd name="T17" fmla="*/ 66 h 146"/>
                <a:gd name="T18" fmla="*/ 0 w 48"/>
                <a:gd name="T19" fmla="*/ 82 h 146"/>
                <a:gd name="T20" fmla="*/ 12 w 48"/>
                <a:gd name="T21" fmla="*/ 86 h 146"/>
                <a:gd name="T22" fmla="*/ 14 w 48"/>
                <a:gd name="T23" fmla="*/ 94 h 146"/>
                <a:gd name="T24" fmla="*/ 14 w 48"/>
                <a:gd name="T25" fmla="*/ 108 h 146"/>
                <a:gd name="T26" fmla="*/ 12 w 48"/>
                <a:gd name="T27" fmla="*/ 122 h 146"/>
                <a:gd name="T28" fmla="*/ 12 w 48"/>
                <a:gd name="T29" fmla="*/ 128 h 146"/>
                <a:gd name="T30" fmla="*/ 16 w 48"/>
                <a:gd name="T31" fmla="*/ 138 h 146"/>
                <a:gd name="T32" fmla="*/ 30 w 48"/>
                <a:gd name="T33" fmla="*/ 146 h 146"/>
                <a:gd name="T34" fmla="*/ 40 w 48"/>
                <a:gd name="T35" fmla="*/ 146 h 146"/>
                <a:gd name="T36" fmla="*/ 48 w 48"/>
                <a:gd name="T37" fmla="*/ 146 h 146"/>
                <a:gd name="T38" fmla="*/ 48 w 48"/>
                <a:gd name="T39" fmla="*/ 130 h 146"/>
                <a:gd name="T40" fmla="*/ 46 w 48"/>
                <a:gd name="T41" fmla="*/ 130 h 146"/>
                <a:gd name="T42" fmla="*/ 38 w 48"/>
                <a:gd name="T43" fmla="*/ 126 h 146"/>
                <a:gd name="T44" fmla="*/ 36 w 48"/>
                <a:gd name="T45" fmla="*/ 118 h 146"/>
                <a:gd name="T46" fmla="*/ 36 w 48"/>
                <a:gd name="T47" fmla="*/ 108 h 146"/>
                <a:gd name="T48" fmla="*/ 38 w 48"/>
                <a:gd name="T49" fmla="*/ 96 h 146"/>
                <a:gd name="T50" fmla="*/ 36 w 48"/>
                <a:gd name="T51" fmla="*/ 86 h 146"/>
                <a:gd name="T52" fmla="*/ 28 w 48"/>
                <a:gd name="T53" fmla="*/ 76 h 146"/>
                <a:gd name="T54" fmla="*/ 20 w 48"/>
                <a:gd name="T55" fmla="*/ 74 h 146"/>
                <a:gd name="T56" fmla="*/ 20 w 48"/>
                <a:gd name="T57" fmla="*/ 74 h 146"/>
                <a:gd name="T58" fmla="*/ 32 w 48"/>
                <a:gd name="T59" fmla="*/ 68 h 146"/>
                <a:gd name="T60" fmla="*/ 38 w 48"/>
                <a:gd name="T61" fmla="*/ 52 h 146"/>
                <a:gd name="T62" fmla="*/ 36 w 48"/>
                <a:gd name="T63" fmla="*/ 40 h 146"/>
                <a:gd name="T64" fmla="*/ 36 w 48"/>
                <a:gd name="T65" fmla="*/ 30 h 146"/>
                <a:gd name="T66" fmla="*/ 36 w 48"/>
                <a:gd name="T67" fmla="*/ 26 h 146"/>
                <a:gd name="T68" fmla="*/ 40 w 48"/>
                <a:gd name="T69" fmla="*/ 20 h 146"/>
                <a:gd name="T70" fmla="*/ 46 w 48"/>
                <a:gd name="T71" fmla="*/ 20 h 146"/>
                <a:gd name="T72" fmla="*/ 48 w 48"/>
                <a:gd name="T73"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30" y="2"/>
                  </a:lnTo>
                  <a:lnTo>
                    <a:pt x="20" y="6"/>
                  </a:lnTo>
                  <a:lnTo>
                    <a:pt x="16" y="10"/>
                  </a:lnTo>
                  <a:lnTo>
                    <a:pt x="14" y="14"/>
                  </a:lnTo>
                  <a:lnTo>
                    <a:pt x="12" y="26"/>
                  </a:lnTo>
                  <a:lnTo>
                    <a:pt x="12" y="26"/>
                  </a:lnTo>
                  <a:lnTo>
                    <a:pt x="12" y="40"/>
                  </a:lnTo>
                  <a:lnTo>
                    <a:pt x="12" y="40"/>
                  </a:lnTo>
                  <a:lnTo>
                    <a:pt x="14" y="54"/>
                  </a:lnTo>
                  <a:lnTo>
                    <a:pt x="14" y="54"/>
                  </a:lnTo>
                  <a:lnTo>
                    <a:pt x="14" y="58"/>
                  </a:lnTo>
                  <a:lnTo>
                    <a:pt x="12" y="62"/>
                  </a:lnTo>
                  <a:lnTo>
                    <a:pt x="8" y="64"/>
                  </a:lnTo>
                  <a:lnTo>
                    <a:pt x="2"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2" y="128"/>
                  </a:lnTo>
                  <a:lnTo>
                    <a:pt x="14" y="134"/>
                  </a:lnTo>
                  <a:lnTo>
                    <a:pt x="16" y="138"/>
                  </a:lnTo>
                  <a:lnTo>
                    <a:pt x="20" y="142"/>
                  </a:lnTo>
                  <a:lnTo>
                    <a:pt x="30" y="146"/>
                  </a:lnTo>
                  <a:lnTo>
                    <a:pt x="40" y="146"/>
                  </a:lnTo>
                  <a:lnTo>
                    <a:pt x="40" y="146"/>
                  </a:lnTo>
                  <a:lnTo>
                    <a:pt x="48" y="146"/>
                  </a:lnTo>
                  <a:lnTo>
                    <a:pt x="48" y="146"/>
                  </a:lnTo>
                  <a:lnTo>
                    <a:pt x="48" y="130"/>
                  </a:lnTo>
                  <a:lnTo>
                    <a:pt x="48" y="130"/>
                  </a:lnTo>
                  <a:lnTo>
                    <a:pt x="46" y="130"/>
                  </a:lnTo>
                  <a:lnTo>
                    <a:pt x="46" y="130"/>
                  </a:lnTo>
                  <a:lnTo>
                    <a:pt x="40" y="128"/>
                  </a:lnTo>
                  <a:lnTo>
                    <a:pt x="38" y="126"/>
                  </a:lnTo>
                  <a:lnTo>
                    <a:pt x="36" y="122"/>
                  </a:lnTo>
                  <a:lnTo>
                    <a:pt x="36" y="118"/>
                  </a:lnTo>
                  <a:lnTo>
                    <a:pt x="36" y="118"/>
                  </a:lnTo>
                  <a:lnTo>
                    <a:pt x="36" y="108"/>
                  </a:lnTo>
                  <a:lnTo>
                    <a:pt x="36" y="108"/>
                  </a:lnTo>
                  <a:lnTo>
                    <a:pt x="38" y="96"/>
                  </a:lnTo>
                  <a:lnTo>
                    <a:pt x="38" y="96"/>
                  </a:lnTo>
                  <a:lnTo>
                    <a:pt x="36" y="86"/>
                  </a:lnTo>
                  <a:lnTo>
                    <a:pt x="32" y="80"/>
                  </a:lnTo>
                  <a:lnTo>
                    <a:pt x="28" y="76"/>
                  </a:lnTo>
                  <a:lnTo>
                    <a:pt x="20" y="74"/>
                  </a:lnTo>
                  <a:lnTo>
                    <a:pt x="20" y="74"/>
                  </a:lnTo>
                  <a:lnTo>
                    <a:pt x="20" y="74"/>
                  </a:lnTo>
                  <a:lnTo>
                    <a:pt x="20" y="74"/>
                  </a:lnTo>
                  <a:lnTo>
                    <a:pt x="28" y="72"/>
                  </a:lnTo>
                  <a:lnTo>
                    <a:pt x="32" y="68"/>
                  </a:lnTo>
                  <a:lnTo>
                    <a:pt x="36" y="62"/>
                  </a:lnTo>
                  <a:lnTo>
                    <a:pt x="38" y="52"/>
                  </a:lnTo>
                  <a:lnTo>
                    <a:pt x="38" y="52"/>
                  </a:lnTo>
                  <a:lnTo>
                    <a:pt x="36" y="40"/>
                  </a:lnTo>
                  <a:lnTo>
                    <a:pt x="36" y="40"/>
                  </a:lnTo>
                  <a:lnTo>
                    <a:pt x="36" y="30"/>
                  </a:lnTo>
                  <a:lnTo>
                    <a:pt x="36" y="30"/>
                  </a:lnTo>
                  <a:lnTo>
                    <a:pt x="36" y="26"/>
                  </a:lnTo>
                  <a:lnTo>
                    <a:pt x="38" y="22"/>
                  </a:lnTo>
                  <a:lnTo>
                    <a:pt x="40" y="20"/>
                  </a:lnTo>
                  <a:lnTo>
                    <a:pt x="46" y="20"/>
                  </a:lnTo>
                  <a:lnTo>
                    <a:pt x="46" y="20"/>
                  </a:lnTo>
                  <a:lnTo>
                    <a:pt x="48" y="20"/>
                  </a:lnTo>
                  <a:lnTo>
                    <a:pt x="48" y="20"/>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8" name="Freeform 411"/>
            <p:cNvSpPr>
              <a:spLocks/>
            </p:cNvSpPr>
            <p:nvPr/>
          </p:nvSpPr>
          <p:spPr bwMode="auto">
            <a:xfrm>
              <a:off x="2222015" y="190182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6 h 146"/>
                <a:gd name="T10" fmla="*/ 12 w 48"/>
                <a:gd name="T11" fmla="*/ 40 h 146"/>
                <a:gd name="T12" fmla="*/ 14 w 48"/>
                <a:gd name="T13" fmla="*/ 54 h 146"/>
                <a:gd name="T14" fmla="*/ 12 w 48"/>
                <a:gd name="T15" fmla="*/ 62 h 146"/>
                <a:gd name="T16" fmla="*/ 2 w 48"/>
                <a:gd name="T17" fmla="*/ 66 h 146"/>
                <a:gd name="T18" fmla="*/ 0 w 48"/>
                <a:gd name="T19" fmla="*/ 82 h 146"/>
                <a:gd name="T20" fmla="*/ 12 w 48"/>
                <a:gd name="T21" fmla="*/ 86 h 146"/>
                <a:gd name="T22" fmla="*/ 14 w 48"/>
                <a:gd name="T23" fmla="*/ 94 h 146"/>
                <a:gd name="T24" fmla="*/ 14 w 48"/>
                <a:gd name="T25" fmla="*/ 108 h 146"/>
                <a:gd name="T26" fmla="*/ 12 w 48"/>
                <a:gd name="T27" fmla="*/ 122 h 146"/>
                <a:gd name="T28" fmla="*/ 12 w 48"/>
                <a:gd name="T29" fmla="*/ 128 h 146"/>
                <a:gd name="T30" fmla="*/ 16 w 48"/>
                <a:gd name="T31" fmla="*/ 138 h 146"/>
                <a:gd name="T32" fmla="*/ 30 w 48"/>
                <a:gd name="T33" fmla="*/ 146 h 146"/>
                <a:gd name="T34" fmla="*/ 40 w 48"/>
                <a:gd name="T35" fmla="*/ 146 h 146"/>
                <a:gd name="T36" fmla="*/ 48 w 48"/>
                <a:gd name="T37" fmla="*/ 146 h 146"/>
                <a:gd name="T38" fmla="*/ 48 w 48"/>
                <a:gd name="T39" fmla="*/ 130 h 146"/>
                <a:gd name="T40" fmla="*/ 46 w 48"/>
                <a:gd name="T41" fmla="*/ 130 h 146"/>
                <a:gd name="T42" fmla="*/ 38 w 48"/>
                <a:gd name="T43" fmla="*/ 126 h 146"/>
                <a:gd name="T44" fmla="*/ 36 w 48"/>
                <a:gd name="T45" fmla="*/ 118 h 146"/>
                <a:gd name="T46" fmla="*/ 36 w 48"/>
                <a:gd name="T47" fmla="*/ 108 h 146"/>
                <a:gd name="T48" fmla="*/ 38 w 48"/>
                <a:gd name="T49" fmla="*/ 96 h 146"/>
                <a:gd name="T50" fmla="*/ 36 w 48"/>
                <a:gd name="T51" fmla="*/ 86 h 146"/>
                <a:gd name="T52" fmla="*/ 28 w 48"/>
                <a:gd name="T53" fmla="*/ 76 h 146"/>
                <a:gd name="T54" fmla="*/ 20 w 48"/>
                <a:gd name="T55" fmla="*/ 74 h 146"/>
                <a:gd name="T56" fmla="*/ 20 w 48"/>
                <a:gd name="T57" fmla="*/ 74 h 146"/>
                <a:gd name="T58" fmla="*/ 32 w 48"/>
                <a:gd name="T59" fmla="*/ 68 h 146"/>
                <a:gd name="T60" fmla="*/ 38 w 48"/>
                <a:gd name="T61" fmla="*/ 52 h 146"/>
                <a:gd name="T62" fmla="*/ 36 w 48"/>
                <a:gd name="T63" fmla="*/ 40 h 146"/>
                <a:gd name="T64" fmla="*/ 36 w 48"/>
                <a:gd name="T65" fmla="*/ 30 h 146"/>
                <a:gd name="T66" fmla="*/ 36 w 48"/>
                <a:gd name="T67" fmla="*/ 26 h 146"/>
                <a:gd name="T68" fmla="*/ 40 w 48"/>
                <a:gd name="T69" fmla="*/ 20 h 146"/>
                <a:gd name="T70" fmla="*/ 46 w 48"/>
                <a:gd name="T71" fmla="*/ 20 h 146"/>
                <a:gd name="T72" fmla="*/ 48 w 48"/>
                <a:gd name="T73"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30" y="2"/>
                  </a:lnTo>
                  <a:lnTo>
                    <a:pt x="20" y="6"/>
                  </a:lnTo>
                  <a:lnTo>
                    <a:pt x="16" y="10"/>
                  </a:lnTo>
                  <a:lnTo>
                    <a:pt x="14" y="14"/>
                  </a:lnTo>
                  <a:lnTo>
                    <a:pt x="12" y="26"/>
                  </a:lnTo>
                  <a:lnTo>
                    <a:pt x="12" y="26"/>
                  </a:lnTo>
                  <a:lnTo>
                    <a:pt x="12" y="40"/>
                  </a:lnTo>
                  <a:lnTo>
                    <a:pt x="12" y="40"/>
                  </a:lnTo>
                  <a:lnTo>
                    <a:pt x="14" y="54"/>
                  </a:lnTo>
                  <a:lnTo>
                    <a:pt x="14" y="54"/>
                  </a:lnTo>
                  <a:lnTo>
                    <a:pt x="14" y="58"/>
                  </a:lnTo>
                  <a:lnTo>
                    <a:pt x="12" y="62"/>
                  </a:lnTo>
                  <a:lnTo>
                    <a:pt x="8" y="64"/>
                  </a:lnTo>
                  <a:lnTo>
                    <a:pt x="2"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2" y="128"/>
                  </a:lnTo>
                  <a:lnTo>
                    <a:pt x="14" y="134"/>
                  </a:lnTo>
                  <a:lnTo>
                    <a:pt x="16" y="138"/>
                  </a:lnTo>
                  <a:lnTo>
                    <a:pt x="20" y="142"/>
                  </a:lnTo>
                  <a:lnTo>
                    <a:pt x="30" y="146"/>
                  </a:lnTo>
                  <a:lnTo>
                    <a:pt x="40" y="146"/>
                  </a:lnTo>
                  <a:lnTo>
                    <a:pt x="40" y="146"/>
                  </a:lnTo>
                  <a:lnTo>
                    <a:pt x="48" y="146"/>
                  </a:lnTo>
                  <a:lnTo>
                    <a:pt x="48" y="146"/>
                  </a:lnTo>
                  <a:lnTo>
                    <a:pt x="48" y="130"/>
                  </a:lnTo>
                  <a:lnTo>
                    <a:pt x="48" y="130"/>
                  </a:lnTo>
                  <a:lnTo>
                    <a:pt x="46" y="130"/>
                  </a:lnTo>
                  <a:lnTo>
                    <a:pt x="46" y="130"/>
                  </a:lnTo>
                  <a:lnTo>
                    <a:pt x="40" y="128"/>
                  </a:lnTo>
                  <a:lnTo>
                    <a:pt x="38" y="126"/>
                  </a:lnTo>
                  <a:lnTo>
                    <a:pt x="36" y="122"/>
                  </a:lnTo>
                  <a:lnTo>
                    <a:pt x="36" y="118"/>
                  </a:lnTo>
                  <a:lnTo>
                    <a:pt x="36" y="118"/>
                  </a:lnTo>
                  <a:lnTo>
                    <a:pt x="36" y="108"/>
                  </a:lnTo>
                  <a:lnTo>
                    <a:pt x="36" y="108"/>
                  </a:lnTo>
                  <a:lnTo>
                    <a:pt x="38" y="96"/>
                  </a:lnTo>
                  <a:lnTo>
                    <a:pt x="38" y="96"/>
                  </a:lnTo>
                  <a:lnTo>
                    <a:pt x="36" y="86"/>
                  </a:lnTo>
                  <a:lnTo>
                    <a:pt x="32" y="80"/>
                  </a:lnTo>
                  <a:lnTo>
                    <a:pt x="28" y="76"/>
                  </a:lnTo>
                  <a:lnTo>
                    <a:pt x="20" y="74"/>
                  </a:lnTo>
                  <a:lnTo>
                    <a:pt x="20" y="74"/>
                  </a:lnTo>
                  <a:lnTo>
                    <a:pt x="20" y="74"/>
                  </a:lnTo>
                  <a:lnTo>
                    <a:pt x="20" y="74"/>
                  </a:lnTo>
                  <a:lnTo>
                    <a:pt x="28" y="72"/>
                  </a:lnTo>
                  <a:lnTo>
                    <a:pt x="32" y="68"/>
                  </a:lnTo>
                  <a:lnTo>
                    <a:pt x="36" y="62"/>
                  </a:lnTo>
                  <a:lnTo>
                    <a:pt x="38" y="52"/>
                  </a:lnTo>
                  <a:lnTo>
                    <a:pt x="38" y="52"/>
                  </a:lnTo>
                  <a:lnTo>
                    <a:pt x="36" y="40"/>
                  </a:lnTo>
                  <a:lnTo>
                    <a:pt x="36" y="40"/>
                  </a:lnTo>
                  <a:lnTo>
                    <a:pt x="36" y="30"/>
                  </a:lnTo>
                  <a:lnTo>
                    <a:pt x="36" y="30"/>
                  </a:lnTo>
                  <a:lnTo>
                    <a:pt x="36" y="26"/>
                  </a:lnTo>
                  <a:lnTo>
                    <a:pt x="38" y="22"/>
                  </a:lnTo>
                  <a:lnTo>
                    <a:pt x="40" y="20"/>
                  </a:lnTo>
                  <a:lnTo>
                    <a:pt x="46" y="20"/>
                  </a:lnTo>
                  <a:lnTo>
                    <a:pt x="46" y="20"/>
                  </a:lnTo>
                  <a:lnTo>
                    <a:pt x="48" y="20"/>
                  </a:lnTo>
                  <a:lnTo>
                    <a:pt x="48" y="20"/>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9" name="Freeform 412"/>
            <p:cNvSpPr>
              <a:spLocks/>
            </p:cNvSpPr>
            <p:nvPr/>
          </p:nvSpPr>
          <p:spPr bwMode="auto">
            <a:xfrm>
              <a:off x="2317792" y="1901825"/>
              <a:ext cx="76621" cy="231775"/>
            </a:xfrm>
            <a:custGeom>
              <a:avLst/>
              <a:gdLst>
                <a:gd name="T0" fmla="*/ 8 w 48"/>
                <a:gd name="T1" fmla="*/ 0 h 146"/>
                <a:gd name="T2" fmla="*/ 0 w 48"/>
                <a:gd name="T3" fmla="*/ 0 h 146"/>
                <a:gd name="T4" fmla="*/ 0 w 48"/>
                <a:gd name="T5" fmla="*/ 20 h 146"/>
                <a:gd name="T6" fmla="*/ 4 w 48"/>
                <a:gd name="T7" fmla="*/ 20 h 146"/>
                <a:gd name="T8" fmla="*/ 12 w 48"/>
                <a:gd name="T9" fmla="*/ 22 h 146"/>
                <a:gd name="T10" fmla="*/ 14 w 48"/>
                <a:gd name="T11" fmla="*/ 30 h 146"/>
                <a:gd name="T12" fmla="*/ 14 w 48"/>
                <a:gd name="T13" fmla="*/ 40 h 146"/>
                <a:gd name="T14" fmla="*/ 12 w 48"/>
                <a:gd name="T15" fmla="*/ 52 h 146"/>
                <a:gd name="T16" fmla="*/ 14 w 48"/>
                <a:gd name="T17" fmla="*/ 62 h 146"/>
                <a:gd name="T18" fmla="*/ 22 w 48"/>
                <a:gd name="T19" fmla="*/ 72 h 146"/>
                <a:gd name="T20" fmla="*/ 30 w 48"/>
                <a:gd name="T21" fmla="*/ 74 h 146"/>
                <a:gd name="T22" fmla="*/ 30 w 48"/>
                <a:gd name="T23" fmla="*/ 74 h 146"/>
                <a:gd name="T24" fmla="*/ 16 w 48"/>
                <a:gd name="T25" fmla="*/ 80 h 146"/>
                <a:gd name="T26" fmla="*/ 12 w 48"/>
                <a:gd name="T27" fmla="*/ 96 h 146"/>
                <a:gd name="T28" fmla="*/ 14 w 48"/>
                <a:gd name="T29" fmla="*/ 108 h 146"/>
                <a:gd name="T30" fmla="*/ 14 w 48"/>
                <a:gd name="T31" fmla="*/ 118 h 146"/>
                <a:gd name="T32" fmla="*/ 14 w 48"/>
                <a:gd name="T33" fmla="*/ 122 h 146"/>
                <a:gd name="T34" fmla="*/ 8 w 48"/>
                <a:gd name="T35" fmla="*/ 128 h 146"/>
                <a:gd name="T36" fmla="*/ 4 w 48"/>
                <a:gd name="T37" fmla="*/ 130 h 146"/>
                <a:gd name="T38" fmla="*/ 0 w 48"/>
                <a:gd name="T39" fmla="*/ 130 h 146"/>
                <a:gd name="T40" fmla="*/ 0 w 48"/>
                <a:gd name="T41" fmla="*/ 146 h 146"/>
                <a:gd name="T42" fmla="*/ 8 w 48"/>
                <a:gd name="T43" fmla="*/ 146 h 146"/>
                <a:gd name="T44" fmla="*/ 30 w 48"/>
                <a:gd name="T45" fmla="*/ 142 h 146"/>
                <a:gd name="T46" fmla="*/ 36 w 48"/>
                <a:gd name="T47" fmla="*/ 134 h 146"/>
                <a:gd name="T48" fmla="*/ 38 w 48"/>
                <a:gd name="T49" fmla="*/ 122 h 146"/>
                <a:gd name="T50" fmla="*/ 36 w 48"/>
                <a:gd name="T51" fmla="*/ 108 h 146"/>
                <a:gd name="T52" fmla="*/ 36 w 48"/>
                <a:gd name="T53" fmla="*/ 94 h 146"/>
                <a:gd name="T54" fmla="*/ 38 w 48"/>
                <a:gd name="T55" fmla="*/ 86 h 146"/>
                <a:gd name="T56" fmla="*/ 48 w 48"/>
                <a:gd name="T57" fmla="*/ 82 h 146"/>
                <a:gd name="T58" fmla="*/ 48 w 48"/>
                <a:gd name="T59" fmla="*/ 66 h 146"/>
                <a:gd name="T60" fmla="*/ 38 w 48"/>
                <a:gd name="T61" fmla="*/ 62 h 146"/>
                <a:gd name="T62" fmla="*/ 36 w 48"/>
                <a:gd name="T63" fmla="*/ 54 h 146"/>
                <a:gd name="T64" fmla="*/ 36 w 48"/>
                <a:gd name="T65" fmla="*/ 40 h 146"/>
                <a:gd name="T66" fmla="*/ 38 w 48"/>
                <a:gd name="T67" fmla="*/ 26 h 146"/>
                <a:gd name="T68" fmla="*/ 36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4" y="20"/>
                  </a:lnTo>
                  <a:lnTo>
                    <a:pt x="4" y="20"/>
                  </a:lnTo>
                  <a:lnTo>
                    <a:pt x="8" y="20"/>
                  </a:lnTo>
                  <a:lnTo>
                    <a:pt x="12" y="22"/>
                  </a:lnTo>
                  <a:lnTo>
                    <a:pt x="14" y="26"/>
                  </a:lnTo>
                  <a:lnTo>
                    <a:pt x="14" y="30"/>
                  </a:lnTo>
                  <a:lnTo>
                    <a:pt x="14" y="30"/>
                  </a:lnTo>
                  <a:lnTo>
                    <a:pt x="14" y="40"/>
                  </a:lnTo>
                  <a:lnTo>
                    <a:pt x="14" y="40"/>
                  </a:lnTo>
                  <a:lnTo>
                    <a:pt x="12" y="52"/>
                  </a:lnTo>
                  <a:lnTo>
                    <a:pt x="12" y="52"/>
                  </a:lnTo>
                  <a:lnTo>
                    <a:pt x="14" y="62"/>
                  </a:lnTo>
                  <a:lnTo>
                    <a:pt x="16" y="68"/>
                  </a:lnTo>
                  <a:lnTo>
                    <a:pt x="22" y="72"/>
                  </a:lnTo>
                  <a:lnTo>
                    <a:pt x="30" y="74"/>
                  </a:lnTo>
                  <a:lnTo>
                    <a:pt x="30" y="74"/>
                  </a:lnTo>
                  <a:lnTo>
                    <a:pt x="30" y="74"/>
                  </a:lnTo>
                  <a:lnTo>
                    <a:pt x="30" y="74"/>
                  </a:lnTo>
                  <a:lnTo>
                    <a:pt x="22" y="76"/>
                  </a:lnTo>
                  <a:lnTo>
                    <a:pt x="16" y="80"/>
                  </a:lnTo>
                  <a:lnTo>
                    <a:pt x="14" y="86"/>
                  </a:lnTo>
                  <a:lnTo>
                    <a:pt x="12" y="96"/>
                  </a:lnTo>
                  <a:lnTo>
                    <a:pt x="12" y="96"/>
                  </a:lnTo>
                  <a:lnTo>
                    <a:pt x="14" y="108"/>
                  </a:lnTo>
                  <a:lnTo>
                    <a:pt x="14" y="108"/>
                  </a:lnTo>
                  <a:lnTo>
                    <a:pt x="14" y="118"/>
                  </a:lnTo>
                  <a:lnTo>
                    <a:pt x="14" y="118"/>
                  </a:lnTo>
                  <a:lnTo>
                    <a:pt x="14" y="122"/>
                  </a:lnTo>
                  <a:lnTo>
                    <a:pt x="12" y="126"/>
                  </a:lnTo>
                  <a:lnTo>
                    <a:pt x="8" y="128"/>
                  </a:lnTo>
                  <a:lnTo>
                    <a:pt x="4" y="130"/>
                  </a:lnTo>
                  <a:lnTo>
                    <a:pt x="4" y="130"/>
                  </a:lnTo>
                  <a:lnTo>
                    <a:pt x="0" y="130"/>
                  </a:lnTo>
                  <a:lnTo>
                    <a:pt x="0" y="130"/>
                  </a:lnTo>
                  <a:lnTo>
                    <a:pt x="0" y="146"/>
                  </a:lnTo>
                  <a:lnTo>
                    <a:pt x="0" y="146"/>
                  </a:lnTo>
                  <a:lnTo>
                    <a:pt x="8" y="146"/>
                  </a:lnTo>
                  <a:lnTo>
                    <a:pt x="8" y="146"/>
                  </a:lnTo>
                  <a:lnTo>
                    <a:pt x="20" y="146"/>
                  </a:lnTo>
                  <a:lnTo>
                    <a:pt x="30" y="142"/>
                  </a:lnTo>
                  <a:lnTo>
                    <a:pt x="32" y="138"/>
                  </a:lnTo>
                  <a:lnTo>
                    <a:pt x="36" y="134"/>
                  </a:lnTo>
                  <a:lnTo>
                    <a:pt x="38" y="122"/>
                  </a:lnTo>
                  <a:lnTo>
                    <a:pt x="38" y="122"/>
                  </a:lnTo>
                  <a:lnTo>
                    <a:pt x="36" y="108"/>
                  </a:lnTo>
                  <a:lnTo>
                    <a:pt x="36" y="108"/>
                  </a:lnTo>
                  <a:lnTo>
                    <a:pt x="36" y="94"/>
                  </a:lnTo>
                  <a:lnTo>
                    <a:pt x="36" y="94"/>
                  </a:lnTo>
                  <a:lnTo>
                    <a:pt x="36" y="90"/>
                  </a:lnTo>
                  <a:lnTo>
                    <a:pt x="38" y="86"/>
                  </a:lnTo>
                  <a:lnTo>
                    <a:pt x="42" y="84"/>
                  </a:lnTo>
                  <a:lnTo>
                    <a:pt x="48" y="82"/>
                  </a:lnTo>
                  <a:lnTo>
                    <a:pt x="48" y="66"/>
                  </a:lnTo>
                  <a:lnTo>
                    <a:pt x="48" y="66"/>
                  </a:lnTo>
                  <a:lnTo>
                    <a:pt x="42" y="64"/>
                  </a:lnTo>
                  <a:lnTo>
                    <a:pt x="38" y="62"/>
                  </a:lnTo>
                  <a:lnTo>
                    <a:pt x="36" y="58"/>
                  </a:lnTo>
                  <a:lnTo>
                    <a:pt x="36" y="54"/>
                  </a:lnTo>
                  <a:lnTo>
                    <a:pt x="36" y="54"/>
                  </a:lnTo>
                  <a:lnTo>
                    <a:pt x="36" y="40"/>
                  </a:lnTo>
                  <a:lnTo>
                    <a:pt x="36" y="40"/>
                  </a:lnTo>
                  <a:lnTo>
                    <a:pt x="38" y="26"/>
                  </a:lnTo>
                  <a:lnTo>
                    <a:pt x="38" y="26"/>
                  </a:lnTo>
                  <a:lnTo>
                    <a:pt x="36" y="14"/>
                  </a:lnTo>
                  <a:lnTo>
                    <a:pt x="30" y="6"/>
                  </a:lnTo>
                  <a:lnTo>
                    <a:pt x="20" y="2"/>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0" name="Freeform 413"/>
            <p:cNvSpPr>
              <a:spLocks/>
            </p:cNvSpPr>
            <p:nvPr/>
          </p:nvSpPr>
          <p:spPr bwMode="auto">
            <a:xfrm>
              <a:off x="2317792" y="1901825"/>
              <a:ext cx="76621" cy="231775"/>
            </a:xfrm>
            <a:custGeom>
              <a:avLst/>
              <a:gdLst>
                <a:gd name="T0" fmla="*/ 8 w 48"/>
                <a:gd name="T1" fmla="*/ 0 h 146"/>
                <a:gd name="T2" fmla="*/ 0 w 48"/>
                <a:gd name="T3" fmla="*/ 0 h 146"/>
                <a:gd name="T4" fmla="*/ 0 w 48"/>
                <a:gd name="T5" fmla="*/ 20 h 146"/>
                <a:gd name="T6" fmla="*/ 4 w 48"/>
                <a:gd name="T7" fmla="*/ 20 h 146"/>
                <a:gd name="T8" fmla="*/ 12 w 48"/>
                <a:gd name="T9" fmla="*/ 22 h 146"/>
                <a:gd name="T10" fmla="*/ 14 w 48"/>
                <a:gd name="T11" fmla="*/ 30 h 146"/>
                <a:gd name="T12" fmla="*/ 14 w 48"/>
                <a:gd name="T13" fmla="*/ 40 h 146"/>
                <a:gd name="T14" fmla="*/ 12 w 48"/>
                <a:gd name="T15" fmla="*/ 52 h 146"/>
                <a:gd name="T16" fmla="*/ 14 w 48"/>
                <a:gd name="T17" fmla="*/ 62 h 146"/>
                <a:gd name="T18" fmla="*/ 22 w 48"/>
                <a:gd name="T19" fmla="*/ 72 h 146"/>
                <a:gd name="T20" fmla="*/ 30 w 48"/>
                <a:gd name="T21" fmla="*/ 74 h 146"/>
                <a:gd name="T22" fmla="*/ 30 w 48"/>
                <a:gd name="T23" fmla="*/ 74 h 146"/>
                <a:gd name="T24" fmla="*/ 16 w 48"/>
                <a:gd name="T25" fmla="*/ 80 h 146"/>
                <a:gd name="T26" fmla="*/ 12 w 48"/>
                <a:gd name="T27" fmla="*/ 96 h 146"/>
                <a:gd name="T28" fmla="*/ 14 w 48"/>
                <a:gd name="T29" fmla="*/ 108 h 146"/>
                <a:gd name="T30" fmla="*/ 14 w 48"/>
                <a:gd name="T31" fmla="*/ 118 h 146"/>
                <a:gd name="T32" fmla="*/ 14 w 48"/>
                <a:gd name="T33" fmla="*/ 122 h 146"/>
                <a:gd name="T34" fmla="*/ 8 w 48"/>
                <a:gd name="T35" fmla="*/ 128 h 146"/>
                <a:gd name="T36" fmla="*/ 4 w 48"/>
                <a:gd name="T37" fmla="*/ 130 h 146"/>
                <a:gd name="T38" fmla="*/ 0 w 48"/>
                <a:gd name="T39" fmla="*/ 130 h 146"/>
                <a:gd name="T40" fmla="*/ 0 w 48"/>
                <a:gd name="T41" fmla="*/ 146 h 146"/>
                <a:gd name="T42" fmla="*/ 8 w 48"/>
                <a:gd name="T43" fmla="*/ 146 h 146"/>
                <a:gd name="T44" fmla="*/ 30 w 48"/>
                <a:gd name="T45" fmla="*/ 142 h 146"/>
                <a:gd name="T46" fmla="*/ 36 w 48"/>
                <a:gd name="T47" fmla="*/ 134 h 146"/>
                <a:gd name="T48" fmla="*/ 38 w 48"/>
                <a:gd name="T49" fmla="*/ 122 h 146"/>
                <a:gd name="T50" fmla="*/ 36 w 48"/>
                <a:gd name="T51" fmla="*/ 108 h 146"/>
                <a:gd name="T52" fmla="*/ 36 w 48"/>
                <a:gd name="T53" fmla="*/ 94 h 146"/>
                <a:gd name="T54" fmla="*/ 38 w 48"/>
                <a:gd name="T55" fmla="*/ 86 h 146"/>
                <a:gd name="T56" fmla="*/ 48 w 48"/>
                <a:gd name="T57" fmla="*/ 82 h 146"/>
                <a:gd name="T58" fmla="*/ 48 w 48"/>
                <a:gd name="T59" fmla="*/ 66 h 146"/>
                <a:gd name="T60" fmla="*/ 38 w 48"/>
                <a:gd name="T61" fmla="*/ 62 h 146"/>
                <a:gd name="T62" fmla="*/ 36 w 48"/>
                <a:gd name="T63" fmla="*/ 54 h 146"/>
                <a:gd name="T64" fmla="*/ 36 w 48"/>
                <a:gd name="T65" fmla="*/ 40 h 146"/>
                <a:gd name="T66" fmla="*/ 38 w 48"/>
                <a:gd name="T67" fmla="*/ 26 h 146"/>
                <a:gd name="T68" fmla="*/ 36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4" y="20"/>
                  </a:lnTo>
                  <a:lnTo>
                    <a:pt x="4" y="20"/>
                  </a:lnTo>
                  <a:lnTo>
                    <a:pt x="8" y="20"/>
                  </a:lnTo>
                  <a:lnTo>
                    <a:pt x="12" y="22"/>
                  </a:lnTo>
                  <a:lnTo>
                    <a:pt x="14" y="26"/>
                  </a:lnTo>
                  <a:lnTo>
                    <a:pt x="14" y="30"/>
                  </a:lnTo>
                  <a:lnTo>
                    <a:pt x="14" y="30"/>
                  </a:lnTo>
                  <a:lnTo>
                    <a:pt x="14" y="40"/>
                  </a:lnTo>
                  <a:lnTo>
                    <a:pt x="14" y="40"/>
                  </a:lnTo>
                  <a:lnTo>
                    <a:pt x="12" y="52"/>
                  </a:lnTo>
                  <a:lnTo>
                    <a:pt x="12" y="52"/>
                  </a:lnTo>
                  <a:lnTo>
                    <a:pt x="14" y="62"/>
                  </a:lnTo>
                  <a:lnTo>
                    <a:pt x="16" y="68"/>
                  </a:lnTo>
                  <a:lnTo>
                    <a:pt x="22" y="72"/>
                  </a:lnTo>
                  <a:lnTo>
                    <a:pt x="30" y="74"/>
                  </a:lnTo>
                  <a:lnTo>
                    <a:pt x="30" y="74"/>
                  </a:lnTo>
                  <a:lnTo>
                    <a:pt x="30" y="74"/>
                  </a:lnTo>
                  <a:lnTo>
                    <a:pt x="30" y="74"/>
                  </a:lnTo>
                  <a:lnTo>
                    <a:pt x="22" y="76"/>
                  </a:lnTo>
                  <a:lnTo>
                    <a:pt x="16" y="80"/>
                  </a:lnTo>
                  <a:lnTo>
                    <a:pt x="14" y="86"/>
                  </a:lnTo>
                  <a:lnTo>
                    <a:pt x="12" y="96"/>
                  </a:lnTo>
                  <a:lnTo>
                    <a:pt x="12" y="96"/>
                  </a:lnTo>
                  <a:lnTo>
                    <a:pt x="14" y="108"/>
                  </a:lnTo>
                  <a:lnTo>
                    <a:pt x="14" y="108"/>
                  </a:lnTo>
                  <a:lnTo>
                    <a:pt x="14" y="118"/>
                  </a:lnTo>
                  <a:lnTo>
                    <a:pt x="14" y="118"/>
                  </a:lnTo>
                  <a:lnTo>
                    <a:pt x="14" y="122"/>
                  </a:lnTo>
                  <a:lnTo>
                    <a:pt x="12" y="126"/>
                  </a:lnTo>
                  <a:lnTo>
                    <a:pt x="8" y="128"/>
                  </a:lnTo>
                  <a:lnTo>
                    <a:pt x="4" y="130"/>
                  </a:lnTo>
                  <a:lnTo>
                    <a:pt x="4" y="130"/>
                  </a:lnTo>
                  <a:lnTo>
                    <a:pt x="0" y="130"/>
                  </a:lnTo>
                  <a:lnTo>
                    <a:pt x="0" y="130"/>
                  </a:lnTo>
                  <a:lnTo>
                    <a:pt x="0" y="146"/>
                  </a:lnTo>
                  <a:lnTo>
                    <a:pt x="0" y="146"/>
                  </a:lnTo>
                  <a:lnTo>
                    <a:pt x="8" y="146"/>
                  </a:lnTo>
                  <a:lnTo>
                    <a:pt x="8" y="146"/>
                  </a:lnTo>
                  <a:lnTo>
                    <a:pt x="20" y="146"/>
                  </a:lnTo>
                  <a:lnTo>
                    <a:pt x="30" y="142"/>
                  </a:lnTo>
                  <a:lnTo>
                    <a:pt x="32" y="138"/>
                  </a:lnTo>
                  <a:lnTo>
                    <a:pt x="36" y="134"/>
                  </a:lnTo>
                  <a:lnTo>
                    <a:pt x="38" y="122"/>
                  </a:lnTo>
                  <a:lnTo>
                    <a:pt x="38" y="122"/>
                  </a:lnTo>
                  <a:lnTo>
                    <a:pt x="36" y="108"/>
                  </a:lnTo>
                  <a:lnTo>
                    <a:pt x="36" y="108"/>
                  </a:lnTo>
                  <a:lnTo>
                    <a:pt x="36" y="94"/>
                  </a:lnTo>
                  <a:lnTo>
                    <a:pt x="36" y="94"/>
                  </a:lnTo>
                  <a:lnTo>
                    <a:pt x="36" y="90"/>
                  </a:lnTo>
                  <a:lnTo>
                    <a:pt x="38" y="86"/>
                  </a:lnTo>
                  <a:lnTo>
                    <a:pt x="42" y="84"/>
                  </a:lnTo>
                  <a:lnTo>
                    <a:pt x="48" y="82"/>
                  </a:lnTo>
                  <a:lnTo>
                    <a:pt x="48" y="66"/>
                  </a:lnTo>
                  <a:lnTo>
                    <a:pt x="48" y="66"/>
                  </a:lnTo>
                  <a:lnTo>
                    <a:pt x="42" y="64"/>
                  </a:lnTo>
                  <a:lnTo>
                    <a:pt x="38" y="62"/>
                  </a:lnTo>
                  <a:lnTo>
                    <a:pt x="36" y="58"/>
                  </a:lnTo>
                  <a:lnTo>
                    <a:pt x="36" y="54"/>
                  </a:lnTo>
                  <a:lnTo>
                    <a:pt x="36" y="54"/>
                  </a:lnTo>
                  <a:lnTo>
                    <a:pt x="36" y="40"/>
                  </a:lnTo>
                  <a:lnTo>
                    <a:pt x="36" y="40"/>
                  </a:lnTo>
                  <a:lnTo>
                    <a:pt x="38" y="26"/>
                  </a:lnTo>
                  <a:lnTo>
                    <a:pt x="38" y="26"/>
                  </a:lnTo>
                  <a:lnTo>
                    <a:pt x="36" y="14"/>
                  </a:lnTo>
                  <a:lnTo>
                    <a:pt x="30"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1" name="Freeform 414"/>
            <p:cNvSpPr>
              <a:spLocks/>
            </p:cNvSpPr>
            <p:nvPr/>
          </p:nvSpPr>
          <p:spPr bwMode="auto">
            <a:xfrm>
              <a:off x="2458264"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8 h 144"/>
                <a:gd name="T32" fmla="*/ 12 w 54"/>
                <a:gd name="T33" fmla="*/ 18 h 144"/>
                <a:gd name="T34" fmla="*/ 22 w 54"/>
                <a:gd name="T35" fmla="*/ 14 h 144"/>
                <a:gd name="T36" fmla="*/ 22 w 54"/>
                <a:gd name="T37" fmla="*/ 14 h 144"/>
                <a:gd name="T38" fmla="*/ 28 w 54"/>
                <a:gd name="T39" fmla="*/ 12 h 144"/>
                <a:gd name="T40" fmla="*/ 32 w 54"/>
                <a:gd name="T41" fmla="*/ 8 h 144"/>
                <a:gd name="T42" fmla="*/ 32 w 54"/>
                <a:gd name="T43" fmla="*/ 8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6" y="36"/>
                  </a:lnTo>
                  <a:lnTo>
                    <a:pt x="16" y="36"/>
                  </a:lnTo>
                  <a:lnTo>
                    <a:pt x="0" y="42"/>
                  </a:lnTo>
                  <a:lnTo>
                    <a:pt x="0" y="42"/>
                  </a:lnTo>
                  <a:lnTo>
                    <a:pt x="0" y="22"/>
                  </a:lnTo>
                  <a:lnTo>
                    <a:pt x="0" y="22"/>
                  </a:lnTo>
                  <a:lnTo>
                    <a:pt x="12" y="18"/>
                  </a:lnTo>
                  <a:lnTo>
                    <a:pt x="12" y="18"/>
                  </a:lnTo>
                  <a:lnTo>
                    <a:pt x="22" y="14"/>
                  </a:lnTo>
                  <a:lnTo>
                    <a:pt x="22" y="14"/>
                  </a:lnTo>
                  <a:lnTo>
                    <a:pt x="28" y="12"/>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2" name="Freeform 415"/>
            <p:cNvSpPr>
              <a:spLocks/>
            </p:cNvSpPr>
            <p:nvPr/>
          </p:nvSpPr>
          <p:spPr bwMode="auto">
            <a:xfrm>
              <a:off x="2608314"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2 w 52"/>
                <a:gd name="T17" fmla="*/ 34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2 h 144"/>
                <a:gd name="T34" fmla="*/ 10 w 52"/>
                <a:gd name="T35" fmla="*/ 20 h 144"/>
                <a:gd name="T36" fmla="*/ 10 w 52"/>
                <a:gd name="T37" fmla="*/ 20 h 144"/>
                <a:gd name="T38" fmla="*/ 16 w 52"/>
                <a:gd name="T39" fmla="*/ 16 h 144"/>
                <a:gd name="T40" fmla="*/ 20 w 52"/>
                <a:gd name="T41" fmla="*/ 14 h 144"/>
                <a:gd name="T42" fmla="*/ 20 w 52"/>
                <a:gd name="T43" fmla="*/ 14 h 144"/>
                <a:gd name="T44" fmla="*/ 26 w 52"/>
                <a:gd name="T45" fmla="*/ 12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30"/>
                  </a:lnTo>
                  <a:lnTo>
                    <a:pt x="30" y="30"/>
                  </a:lnTo>
                  <a:lnTo>
                    <a:pt x="22" y="34"/>
                  </a:lnTo>
                  <a:lnTo>
                    <a:pt x="16" y="36"/>
                  </a:lnTo>
                  <a:lnTo>
                    <a:pt x="16" y="36"/>
                  </a:lnTo>
                  <a:lnTo>
                    <a:pt x="8" y="40"/>
                  </a:lnTo>
                  <a:lnTo>
                    <a:pt x="0" y="42"/>
                  </a:lnTo>
                  <a:lnTo>
                    <a:pt x="0" y="42"/>
                  </a:lnTo>
                  <a:lnTo>
                    <a:pt x="0" y="22"/>
                  </a:lnTo>
                  <a:lnTo>
                    <a:pt x="0" y="22"/>
                  </a:lnTo>
                  <a:lnTo>
                    <a:pt x="6" y="22"/>
                  </a:lnTo>
                  <a:lnTo>
                    <a:pt x="10" y="20"/>
                  </a:lnTo>
                  <a:lnTo>
                    <a:pt x="10" y="20"/>
                  </a:lnTo>
                  <a:lnTo>
                    <a:pt x="16" y="16"/>
                  </a:lnTo>
                  <a:lnTo>
                    <a:pt x="20" y="14"/>
                  </a:lnTo>
                  <a:lnTo>
                    <a:pt x="20" y="14"/>
                  </a:lnTo>
                  <a:lnTo>
                    <a:pt x="26" y="12"/>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3" name="Freeform 416"/>
            <p:cNvSpPr>
              <a:spLocks/>
            </p:cNvSpPr>
            <p:nvPr/>
          </p:nvSpPr>
          <p:spPr bwMode="auto">
            <a:xfrm>
              <a:off x="2755171" y="1905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30 h 144"/>
                <a:gd name="T14" fmla="*/ 28 w 52"/>
                <a:gd name="T15" fmla="*/ 30 h 144"/>
                <a:gd name="T16" fmla="*/ 22 w 52"/>
                <a:gd name="T17" fmla="*/ 34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10 w 52"/>
                <a:gd name="T33" fmla="*/ 20 h 144"/>
                <a:gd name="T34" fmla="*/ 10 w 52"/>
                <a:gd name="T35" fmla="*/ 20 h 144"/>
                <a:gd name="T36" fmla="*/ 22 w 52"/>
                <a:gd name="T37" fmla="*/ 14 h 144"/>
                <a:gd name="T38" fmla="*/ 22 w 52"/>
                <a:gd name="T39" fmla="*/ 14 h 144"/>
                <a:gd name="T40" fmla="*/ 26 w 52"/>
                <a:gd name="T41" fmla="*/ 12 h 144"/>
                <a:gd name="T42" fmla="*/ 32 w 52"/>
                <a:gd name="T43" fmla="*/ 8 h 144"/>
                <a:gd name="T44" fmla="*/ 32 w 52"/>
                <a:gd name="T45" fmla="*/ 8 h 144"/>
                <a:gd name="T46" fmla="*/ 36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30"/>
                  </a:lnTo>
                  <a:lnTo>
                    <a:pt x="28" y="30"/>
                  </a:lnTo>
                  <a:lnTo>
                    <a:pt x="22" y="34"/>
                  </a:lnTo>
                  <a:lnTo>
                    <a:pt x="16" y="36"/>
                  </a:lnTo>
                  <a:lnTo>
                    <a:pt x="16" y="36"/>
                  </a:lnTo>
                  <a:lnTo>
                    <a:pt x="8" y="40"/>
                  </a:lnTo>
                  <a:lnTo>
                    <a:pt x="0" y="42"/>
                  </a:lnTo>
                  <a:lnTo>
                    <a:pt x="0" y="42"/>
                  </a:lnTo>
                  <a:lnTo>
                    <a:pt x="0" y="22"/>
                  </a:lnTo>
                  <a:lnTo>
                    <a:pt x="0" y="22"/>
                  </a:lnTo>
                  <a:lnTo>
                    <a:pt x="10" y="20"/>
                  </a:lnTo>
                  <a:lnTo>
                    <a:pt x="10" y="20"/>
                  </a:lnTo>
                  <a:lnTo>
                    <a:pt x="22" y="14"/>
                  </a:lnTo>
                  <a:lnTo>
                    <a:pt x="22" y="14"/>
                  </a:lnTo>
                  <a:lnTo>
                    <a:pt x="26" y="12"/>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4" name="Freeform 417"/>
            <p:cNvSpPr>
              <a:spLocks/>
            </p:cNvSpPr>
            <p:nvPr/>
          </p:nvSpPr>
          <p:spPr bwMode="auto">
            <a:xfrm>
              <a:off x="3135085" y="1905000"/>
              <a:ext cx="86199" cy="228600"/>
            </a:xfrm>
            <a:custGeom>
              <a:avLst/>
              <a:gdLst>
                <a:gd name="T0" fmla="*/ 54 w 54"/>
                <a:gd name="T1" fmla="*/ 0 h 144"/>
                <a:gd name="T2" fmla="*/ 54 w 54"/>
                <a:gd name="T3" fmla="*/ 0 h 144"/>
                <a:gd name="T4" fmla="*/ 54 w 54"/>
                <a:gd name="T5" fmla="*/ 144 h 144"/>
                <a:gd name="T6" fmla="*/ 54 w 54"/>
                <a:gd name="T7" fmla="*/ 144 h 144"/>
                <a:gd name="T8" fmla="*/ 32 w 54"/>
                <a:gd name="T9" fmla="*/ 144 h 144"/>
                <a:gd name="T10" fmla="*/ 32 w 54"/>
                <a:gd name="T11" fmla="*/ 144 h 144"/>
                <a:gd name="T12" fmla="*/ 32 w 54"/>
                <a:gd name="T13" fmla="*/ 30 h 144"/>
                <a:gd name="T14" fmla="*/ 32 w 54"/>
                <a:gd name="T15" fmla="*/ 30 h 144"/>
                <a:gd name="T16" fmla="*/ 24 w 54"/>
                <a:gd name="T17" fmla="*/ 34 h 144"/>
                <a:gd name="T18" fmla="*/ 18 w 54"/>
                <a:gd name="T19" fmla="*/ 36 h 144"/>
                <a:gd name="T20" fmla="*/ 18 w 54"/>
                <a:gd name="T21" fmla="*/ 36 h 144"/>
                <a:gd name="T22" fmla="*/ 10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8 w 54"/>
                <a:gd name="T39" fmla="*/ 16 h 144"/>
                <a:gd name="T40" fmla="*/ 22 w 54"/>
                <a:gd name="T41" fmla="*/ 14 h 144"/>
                <a:gd name="T42" fmla="*/ 22 w 54"/>
                <a:gd name="T43" fmla="*/ 14 h 144"/>
                <a:gd name="T44" fmla="*/ 28 w 54"/>
                <a:gd name="T45" fmla="*/ 12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2" y="144"/>
                  </a:lnTo>
                  <a:lnTo>
                    <a:pt x="32" y="144"/>
                  </a:lnTo>
                  <a:lnTo>
                    <a:pt x="32" y="30"/>
                  </a:lnTo>
                  <a:lnTo>
                    <a:pt x="32" y="30"/>
                  </a:lnTo>
                  <a:lnTo>
                    <a:pt x="24" y="34"/>
                  </a:lnTo>
                  <a:lnTo>
                    <a:pt x="18" y="36"/>
                  </a:lnTo>
                  <a:lnTo>
                    <a:pt x="18" y="36"/>
                  </a:lnTo>
                  <a:lnTo>
                    <a:pt x="10" y="40"/>
                  </a:lnTo>
                  <a:lnTo>
                    <a:pt x="0" y="42"/>
                  </a:lnTo>
                  <a:lnTo>
                    <a:pt x="0" y="42"/>
                  </a:lnTo>
                  <a:lnTo>
                    <a:pt x="0" y="22"/>
                  </a:lnTo>
                  <a:lnTo>
                    <a:pt x="0" y="22"/>
                  </a:lnTo>
                  <a:lnTo>
                    <a:pt x="6" y="22"/>
                  </a:lnTo>
                  <a:lnTo>
                    <a:pt x="12" y="20"/>
                  </a:lnTo>
                  <a:lnTo>
                    <a:pt x="12" y="20"/>
                  </a:lnTo>
                  <a:lnTo>
                    <a:pt x="18" y="16"/>
                  </a:lnTo>
                  <a:lnTo>
                    <a:pt x="22" y="14"/>
                  </a:lnTo>
                  <a:lnTo>
                    <a:pt x="22" y="14"/>
                  </a:lnTo>
                  <a:lnTo>
                    <a:pt x="28" y="12"/>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5" name="Freeform 418"/>
            <p:cNvSpPr>
              <a:spLocks/>
            </p:cNvSpPr>
            <p:nvPr/>
          </p:nvSpPr>
          <p:spPr bwMode="auto">
            <a:xfrm>
              <a:off x="3285134"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6 w 54"/>
                <a:gd name="T39" fmla="*/ 16 h 144"/>
                <a:gd name="T40" fmla="*/ 22 w 54"/>
                <a:gd name="T41" fmla="*/ 14 h 144"/>
                <a:gd name="T42" fmla="*/ 22 w 54"/>
                <a:gd name="T43" fmla="*/ 14 h 144"/>
                <a:gd name="T44" fmla="*/ 26 w 54"/>
                <a:gd name="T45" fmla="*/ 12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6" y="36"/>
                  </a:lnTo>
                  <a:lnTo>
                    <a:pt x="16" y="36"/>
                  </a:lnTo>
                  <a:lnTo>
                    <a:pt x="8" y="40"/>
                  </a:lnTo>
                  <a:lnTo>
                    <a:pt x="0" y="42"/>
                  </a:lnTo>
                  <a:lnTo>
                    <a:pt x="0" y="42"/>
                  </a:lnTo>
                  <a:lnTo>
                    <a:pt x="0" y="22"/>
                  </a:lnTo>
                  <a:lnTo>
                    <a:pt x="0" y="22"/>
                  </a:lnTo>
                  <a:lnTo>
                    <a:pt x="6" y="22"/>
                  </a:lnTo>
                  <a:lnTo>
                    <a:pt x="12" y="20"/>
                  </a:lnTo>
                  <a:lnTo>
                    <a:pt x="12" y="20"/>
                  </a:lnTo>
                  <a:lnTo>
                    <a:pt x="16" y="16"/>
                  </a:lnTo>
                  <a:lnTo>
                    <a:pt x="22" y="14"/>
                  </a:lnTo>
                  <a:lnTo>
                    <a:pt x="22" y="14"/>
                  </a:lnTo>
                  <a:lnTo>
                    <a:pt x="26" y="12"/>
                  </a:lnTo>
                  <a:lnTo>
                    <a:pt x="32" y="8"/>
                  </a:lnTo>
                  <a:lnTo>
                    <a:pt x="32" y="8"/>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6" name="Freeform 419"/>
            <p:cNvSpPr>
              <a:spLocks/>
            </p:cNvSpPr>
            <p:nvPr/>
          </p:nvSpPr>
          <p:spPr bwMode="auto">
            <a:xfrm>
              <a:off x="3431992"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4 w 52"/>
                <a:gd name="T17" fmla="*/ 34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4 h 144"/>
                <a:gd name="T36" fmla="*/ 22 w 52"/>
                <a:gd name="T37" fmla="*/ 14 h 144"/>
                <a:gd name="T38" fmla="*/ 28 w 52"/>
                <a:gd name="T39" fmla="*/ 12 h 144"/>
                <a:gd name="T40" fmla="*/ 32 w 52"/>
                <a:gd name="T41" fmla="*/ 8 h 144"/>
                <a:gd name="T42" fmla="*/ 32 w 52"/>
                <a:gd name="T43" fmla="*/ 8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30"/>
                  </a:lnTo>
                  <a:lnTo>
                    <a:pt x="30" y="30"/>
                  </a:lnTo>
                  <a:lnTo>
                    <a:pt x="24" y="34"/>
                  </a:lnTo>
                  <a:lnTo>
                    <a:pt x="16" y="36"/>
                  </a:lnTo>
                  <a:lnTo>
                    <a:pt x="16" y="36"/>
                  </a:lnTo>
                  <a:lnTo>
                    <a:pt x="0" y="42"/>
                  </a:lnTo>
                  <a:lnTo>
                    <a:pt x="0" y="42"/>
                  </a:lnTo>
                  <a:lnTo>
                    <a:pt x="0" y="22"/>
                  </a:lnTo>
                  <a:lnTo>
                    <a:pt x="0" y="22"/>
                  </a:lnTo>
                  <a:lnTo>
                    <a:pt x="10" y="18"/>
                  </a:lnTo>
                  <a:lnTo>
                    <a:pt x="10" y="18"/>
                  </a:lnTo>
                  <a:lnTo>
                    <a:pt x="22" y="14"/>
                  </a:lnTo>
                  <a:lnTo>
                    <a:pt x="22" y="14"/>
                  </a:lnTo>
                  <a:lnTo>
                    <a:pt x="28" y="12"/>
                  </a:lnTo>
                  <a:lnTo>
                    <a:pt x="32" y="8"/>
                  </a:lnTo>
                  <a:lnTo>
                    <a:pt x="32" y="8"/>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7" name="Freeform 420"/>
            <p:cNvSpPr>
              <a:spLocks noEditPoints="1"/>
            </p:cNvSpPr>
            <p:nvPr/>
          </p:nvSpPr>
          <p:spPr bwMode="auto">
            <a:xfrm>
              <a:off x="3578849" y="1898650"/>
              <a:ext cx="156435" cy="234950"/>
            </a:xfrm>
            <a:custGeom>
              <a:avLst/>
              <a:gdLst>
                <a:gd name="T0" fmla="*/ 48 w 98"/>
                <a:gd name="T1" fmla="*/ 148 h 148"/>
                <a:gd name="T2" fmla="*/ 28 w 98"/>
                <a:gd name="T3" fmla="*/ 144 h 148"/>
                <a:gd name="T4" fmla="*/ 12 w 98"/>
                <a:gd name="T5" fmla="*/ 132 h 148"/>
                <a:gd name="T6" fmla="*/ 6 w 98"/>
                <a:gd name="T7" fmla="*/ 120 h 148"/>
                <a:gd name="T8" fmla="*/ 0 w 98"/>
                <a:gd name="T9" fmla="*/ 94 h 148"/>
                <a:gd name="T10" fmla="*/ 0 w 98"/>
                <a:gd name="T11" fmla="*/ 78 h 148"/>
                <a:gd name="T12" fmla="*/ 4 w 98"/>
                <a:gd name="T13" fmla="*/ 44 h 148"/>
                <a:gd name="T14" fmla="*/ 12 w 98"/>
                <a:gd name="T15" fmla="*/ 20 h 148"/>
                <a:gd name="T16" fmla="*/ 20 w 98"/>
                <a:gd name="T17" fmla="*/ 12 h 148"/>
                <a:gd name="T18" fmla="*/ 40 w 98"/>
                <a:gd name="T19" fmla="*/ 2 h 148"/>
                <a:gd name="T20" fmla="*/ 52 w 98"/>
                <a:gd name="T21" fmla="*/ 0 h 148"/>
                <a:gd name="T22" fmla="*/ 72 w 98"/>
                <a:gd name="T23" fmla="*/ 4 h 148"/>
                <a:gd name="T24" fmla="*/ 88 w 98"/>
                <a:gd name="T25" fmla="*/ 18 h 148"/>
                <a:gd name="T26" fmla="*/ 96 w 98"/>
                <a:gd name="T27" fmla="*/ 42 h 148"/>
                <a:gd name="T28" fmla="*/ 98 w 98"/>
                <a:gd name="T29" fmla="*/ 74 h 148"/>
                <a:gd name="T30" fmla="*/ 98 w 98"/>
                <a:gd name="T31" fmla="*/ 92 h 148"/>
                <a:gd name="T32" fmla="*/ 90 w 98"/>
                <a:gd name="T33" fmla="*/ 120 h 148"/>
                <a:gd name="T34" fmla="*/ 84 w 98"/>
                <a:gd name="T35" fmla="*/ 130 h 148"/>
                <a:gd name="T36" fmla="*/ 68 w 98"/>
                <a:gd name="T37" fmla="*/ 144 h 148"/>
                <a:gd name="T38" fmla="*/ 48 w 98"/>
                <a:gd name="T39" fmla="*/ 148 h 148"/>
                <a:gd name="T40" fmla="*/ 50 w 98"/>
                <a:gd name="T41" fmla="*/ 18 h 148"/>
                <a:gd name="T42" fmla="*/ 44 w 98"/>
                <a:gd name="T43" fmla="*/ 20 h 148"/>
                <a:gd name="T44" fmla="*/ 34 w 98"/>
                <a:gd name="T45" fmla="*/ 26 h 148"/>
                <a:gd name="T46" fmla="*/ 26 w 98"/>
                <a:gd name="T47" fmla="*/ 42 h 148"/>
                <a:gd name="T48" fmla="*/ 22 w 98"/>
                <a:gd name="T49" fmla="*/ 78 h 148"/>
                <a:gd name="T50" fmla="*/ 24 w 98"/>
                <a:gd name="T51" fmla="*/ 100 h 148"/>
                <a:gd name="T52" fmla="*/ 30 w 98"/>
                <a:gd name="T53" fmla="*/ 118 h 148"/>
                <a:gd name="T54" fmla="*/ 38 w 98"/>
                <a:gd name="T55" fmla="*/ 126 h 148"/>
                <a:gd name="T56" fmla="*/ 48 w 98"/>
                <a:gd name="T57" fmla="*/ 130 h 148"/>
                <a:gd name="T58" fmla="*/ 54 w 98"/>
                <a:gd name="T59" fmla="*/ 130 h 148"/>
                <a:gd name="T60" fmla="*/ 64 w 98"/>
                <a:gd name="T61" fmla="*/ 122 h 148"/>
                <a:gd name="T62" fmla="*/ 70 w 98"/>
                <a:gd name="T63" fmla="*/ 110 h 148"/>
                <a:gd name="T64" fmla="*/ 74 w 98"/>
                <a:gd name="T65" fmla="*/ 76 h 148"/>
                <a:gd name="T66" fmla="*/ 72 w 98"/>
                <a:gd name="T67" fmla="*/ 50 h 148"/>
                <a:gd name="T68" fmla="*/ 68 w 98"/>
                <a:gd name="T69" fmla="*/ 32 h 148"/>
                <a:gd name="T70" fmla="*/ 60 w 98"/>
                <a:gd name="T71" fmla="*/ 22 h 148"/>
                <a:gd name="T72" fmla="*/ 50 w 98"/>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48">
                  <a:moveTo>
                    <a:pt x="48" y="148"/>
                  </a:moveTo>
                  <a:lnTo>
                    <a:pt x="48" y="148"/>
                  </a:lnTo>
                  <a:lnTo>
                    <a:pt x="36" y="148"/>
                  </a:lnTo>
                  <a:lnTo>
                    <a:pt x="28" y="144"/>
                  </a:lnTo>
                  <a:lnTo>
                    <a:pt x="18" y="138"/>
                  </a:lnTo>
                  <a:lnTo>
                    <a:pt x="12" y="132"/>
                  </a:lnTo>
                  <a:lnTo>
                    <a:pt x="12" y="132"/>
                  </a:lnTo>
                  <a:lnTo>
                    <a:pt x="6" y="120"/>
                  </a:lnTo>
                  <a:lnTo>
                    <a:pt x="4" y="108"/>
                  </a:lnTo>
                  <a:lnTo>
                    <a:pt x="0" y="94"/>
                  </a:lnTo>
                  <a:lnTo>
                    <a:pt x="0" y="78"/>
                  </a:lnTo>
                  <a:lnTo>
                    <a:pt x="0" y="78"/>
                  </a:lnTo>
                  <a:lnTo>
                    <a:pt x="0" y="60"/>
                  </a:lnTo>
                  <a:lnTo>
                    <a:pt x="4" y="44"/>
                  </a:lnTo>
                  <a:lnTo>
                    <a:pt x="8" y="30"/>
                  </a:lnTo>
                  <a:lnTo>
                    <a:pt x="12" y="20"/>
                  </a:lnTo>
                  <a:lnTo>
                    <a:pt x="12" y="20"/>
                  </a:lnTo>
                  <a:lnTo>
                    <a:pt x="20" y="12"/>
                  </a:lnTo>
                  <a:lnTo>
                    <a:pt x="28" y="6"/>
                  </a:lnTo>
                  <a:lnTo>
                    <a:pt x="40" y="2"/>
                  </a:lnTo>
                  <a:lnTo>
                    <a:pt x="52" y="0"/>
                  </a:lnTo>
                  <a:lnTo>
                    <a:pt x="52" y="0"/>
                  </a:lnTo>
                  <a:lnTo>
                    <a:pt x="62" y="0"/>
                  </a:lnTo>
                  <a:lnTo>
                    <a:pt x="72" y="4"/>
                  </a:lnTo>
                  <a:lnTo>
                    <a:pt x="80" y="10"/>
                  </a:lnTo>
                  <a:lnTo>
                    <a:pt x="88" y="18"/>
                  </a:lnTo>
                  <a:lnTo>
                    <a:pt x="92" y="28"/>
                  </a:lnTo>
                  <a:lnTo>
                    <a:pt x="96" y="42"/>
                  </a:lnTo>
                  <a:lnTo>
                    <a:pt x="98" y="56"/>
                  </a:lnTo>
                  <a:lnTo>
                    <a:pt x="98" y="74"/>
                  </a:lnTo>
                  <a:lnTo>
                    <a:pt x="98" y="74"/>
                  </a:lnTo>
                  <a:lnTo>
                    <a:pt x="98" y="92"/>
                  </a:lnTo>
                  <a:lnTo>
                    <a:pt x="96" y="106"/>
                  </a:lnTo>
                  <a:lnTo>
                    <a:pt x="90" y="120"/>
                  </a:lnTo>
                  <a:lnTo>
                    <a:pt x="84" y="130"/>
                  </a:lnTo>
                  <a:lnTo>
                    <a:pt x="84" y="130"/>
                  </a:lnTo>
                  <a:lnTo>
                    <a:pt x="78" y="138"/>
                  </a:lnTo>
                  <a:lnTo>
                    <a:pt x="68" y="144"/>
                  </a:lnTo>
                  <a:lnTo>
                    <a:pt x="58" y="148"/>
                  </a:lnTo>
                  <a:lnTo>
                    <a:pt x="48" y="148"/>
                  </a:lnTo>
                  <a:lnTo>
                    <a:pt x="48" y="148"/>
                  </a:lnTo>
                  <a:close/>
                  <a:moveTo>
                    <a:pt x="50" y="18"/>
                  </a:moveTo>
                  <a:lnTo>
                    <a:pt x="50" y="18"/>
                  </a:lnTo>
                  <a:lnTo>
                    <a:pt x="44" y="20"/>
                  </a:lnTo>
                  <a:lnTo>
                    <a:pt x="38" y="22"/>
                  </a:lnTo>
                  <a:lnTo>
                    <a:pt x="34" y="26"/>
                  </a:lnTo>
                  <a:lnTo>
                    <a:pt x="30" y="34"/>
                  </a:lnTo>
                  <a:lnTo>
                    <a:pt x="26" y="42"/>
                  </a:lnTo>
                  <a:lnTo>
                    <a:pt x="24" y="52"/>
                  </a:lnTo>
                  <a:lnTo>
                    <a:pt x="22" y="78"/>
                  </a:lnTo>
                  <a:lnTo>
                    <a:pt x="22" y="78"/>
                  </a:lnTo>
                  <a:lnTo>
                    <a:pt x="24" y="100"/>
                  </a:lnTo>
                  <a:lnTo>
                    <a:pt x="26" y="110"/>
                  </a:lnTo>
                  <a:lnTo>
                    <a:pt x="30" y="118"/>
                  </a:lnTo>
                  <a:lnTo>
                    <a:pt x="32" y="122"/>
                  </a:lnTo>
                  <a:lnTo>
                    <a:pt x="38" y="126"/>
                  </a:lnTo>
                  <a:lnTo>
                    <a:pt x="42" y="130"/>
                  </a:lnTo>
                  <a:lnTo>
                    <a:pt x="48" y="130"/>
                  </a:lnTo>
                  <a:lnTo>
                    <a:pt x="48" y="130"/>
                  </a:lnTo>
                  <a:lnTo>
                    <a:pt x="54" y="130"/>
                  </a:lnTo>
                  <a:lnTo>
                    <a:pt x="60" y="126"/>
                  </a:lnTo>
                  <a:lnTo>
                    <a:pt x="64" y="122"/>
                  </a:lnTo>
                  <a:lnTo>
                    <a:pt x="68" y="116"/>
                  </a:lnTo>
                  <a:lnTo>
                    <a:pt x="70" y="110"/>
                  </a:lnTo>
                  <a:lnTo>
                    <a:pt x="72" y="100"/>
                  </a:lnTo>
                  <a:lnTo>
                    <a:pt x="74" y="76"/>
                  </a:lnTo>
                  <a:lnTo>
                    <a:pt x="74" y="76"/>
                  </a:lnTo>
                  <a:lnTo>
                    <a:pt x="72" y="50"/>
                  </a:lnTo>
                  <a:lnTo>
                    <a:pt x="70" y="40"/>
                  </a:lnTo>
                  <a:lnTo>
                    <a:pt x="68" y="32"/>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8" name="Freeform 421"/>
            <p:cNvSpPr>
              <a:spLocks noEditPoints="1"/>
            </p:cNvSpPr>
            <p:nvPr/>
          </p:nvSpPr>
          <p:spPr bwMode="auto">
            <a:xfrm>
              <a:off x="3802328" y="1898650"/>
              <a:ext cx="156435" cy="234950"/>
            </a:xfrm>
            <a:custGeom>
              <a:avLst/>
              <a:gdLst>
                <a:gd name="T0" fmla="*/ 46 w 98"/>
                <a:gd name="T1" fmla="*/ 148 h 148"/>
                <a:gd name="T2" fmla="*/ 26 w 98"/>
                <a:gd name="T3" fmla="*/ 144 h 148"/>
                <a:gd name="T4" fmla="*/ 12 w 98"/>
                <a:gd name="T5" fmla="*/ 132 h 148"/>
                <a:gd name="T6" fmla="*/ 6 w 98"/>
                <a:gd name="T7" fmla="*/ 120 h 148"/>
                <a:gd name="T8" fmla="*/ 0 w 98"/>
                <a:gd name="T9" fmla="*/ 94 h 148"/>
                <a:gd name="T10" fmla="*/ 0 w 98"/>
                <a:gd name="T11" fmla="*/ 78 h 148"/>
                <a:gd name="T12" fmla="*/ 2 w 98"/>
                <a:gd name="T13" fmla="*/ 44 h 148"/>
                <a:gd name="T14" fmla="*/ 12 w 98"/>
                <a:gd name="T15" fmla="*/ 20 h 148"/>
                <a:gd name="T16" fmla="*/ 20 w 98"/>
                <a:gd name="T17" fmla="*/ 12 h 148"/>
                <a:gd name="T18" fmla="*/ 38 w 98"/>
                <a:gd name="T19" fmla="*/ 2 h 148"/>
                <a:gd name="T20" fmla="*/ 50 w 98"/>
                <a:gd name="T21" fmla="*/ 0 h 148"/>
                <a:gd name="T22" fmla="*/ 72 w 98"/>
                <a:gd name="T23" fmla="*/ 4 h 148"/>
                <a:gd name="T24" fmla="*/ 86 w 98"/>
                <a:gd name="T25" fmla="*/ 18 h 148"/>
                <a:gd name="T26" fmla="*/ 96 w 98"/>
                <a:gd name="T27" fmla="*/ 42 h 148"/>
                <a:gd name="T28" fmla="*/ 98 w 98"/>
                <a:gd name="T29" fmla="*/ 74 h 148"/>
                <a:gd name="T30" fmla="*/ 98 w 98"/>
                <a:gd name="T31" fmla="*/ 92 h 148"/>
                <a:gd name="T32" fmla="*/ 90 w 98"/>
                <a:gd name="T33" fmla="*/ 120 h 148"/>
                <a:gd name="T34" fmla="*/ 86 w 98"/>
                <a:gd name="T35" fmla="*/ 130 h 148"/>
                <a:gd name="T36" fmla="*/ 68 w 98"/>
                <a:gd name="T37" fmla="*/ 144 h 148"/>
                <a:gd name="T38" fmla="*/ 46 w 98"/>
                <a:gd name="T39" fmla="*/ 148 h 148"/>
                <a:gd name="T40" fmla="*/ 50 w 98"/>
                <a:gd name="T41" fmla="*/ 18 h 148"/>
                <a:gd name="T42" fmla="*/ 44 w 98"/>
                <a:gd name="T43" fmla="*/ 20 h 148"/>
                <a:gd name="T44" fmla="*/ 34 w 98"/>
                <a:gd name="T45" fmla="*/ 26 h 148"/>
                <a:gd name="T46" fmla="*/ 26 w 98"/>
                <a:gd name="T47" fmla="*/ 42 h 148"/>
                <a:gd name="T48" fmla="*/ 22 w 98"/>
                <a:gd name="T49" fmla="*/ 78 h 148"/>
                <a:gd name="T50" fmla="*/ 24 w 98"/>
                <a:gd name="T51" fmla="*/ 100 h 148"/>
                <a:gd name="T52" fmla="*/ 28 w 98"/>
                <a:gd name="T53" fmla="*/ 118 h 148"/>
                <a:gd name="T54" fmla="*/ 36 w 98"/>
                <a:gd name="T55" fmla="*/ 126 h 148"/>
                <a:gd name="T56" fmla="*/ 48 w 98"/>
                <a:gd name="T57" fmla="*/ 130 h 148"/>
                <a:gd name="T58" fmla="*/ 54 w 98"/>
                <a:gd name="T59" fmla="*/ 130 h 148"/>
                <a:gd name="T60" fmla="*/ 64 w 98"/>
                <a:gd name="T61" fmla="*/ 122 h 148"/>
                <a:gd name="T62" fmla="*/ 70 w 98"/>
                <a:gd name="T63" fmla="*/ 110 h 148"/>
                <a:gd name="T64" fmla="*/ 74 w 98"/>
                <a:gd name="T65" fmla="*/ 76 h 148"/>
                <a:gd name="T66" fmla="*/ 72 w 98"/>
                <a:gd name="T67" fmla="*/ 50 h 148"/>
                <a:gd name="T68" fmla="*/ 68 w 98"/>
                <a:gd name="T69" fmla="*/ 32 h 148"/>
                <a:gd name="T70" fmla="*/ 60 w 98"/>
                <a:gd name="T71" fmla="*/ 22 h 148"/>
                <a:gd name="T72" fmla="*/ 50 w 98"/>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48">
                  <a:moveTo>
                    <a:pt x="46" y="148"/>
                  </a:moveTo>
                  <a:lnTo>
                    <a:pt x="46" y="148"/>
                  </a:lnTo>
                  <a:lnTo>
                    <a:pt x="36" y="148"/>
                  </a:lnTo>
                  <a:lnTo>
                    <a:pt x="26" y="144"/>
                  </a:lnTo>
                  <a:lnTo>
                    <a:pt x="18" y="138"/>
                  </a:lnTo>
                  <a:lnTo>
                    <a:pt x="12" y="132"/>
                  </a:lnTo>
                  <a:lnTo>
                    <a:pt x="12" y="132"/>
                  </a:lnTo>
                  <a:lnTo>
                    <a:pt x="6" y="120"/>
                  </a:lnTo>
                  <a:lnTo>
                    <a:pt x="2" y="108"/>
                  </a:lnTo>
                  <a:lnTo>
                    <a:pt x="0" y="94"/>
                  </a:lnTo>
                  <a:lnTo>
                    <a:pt x="0" y="78"/>
                  </a:lnTo>
                  <a:lnTo>
                    <a:pt x="0" y="78"/>
                  </a:lnTo>
                  <a:lnTo>
                    <a:pt x="0" y="60"/>
                  </a:lnTo>
                  <a:lnTo>
                    <a:pt x="2" y="44"/>
                  </a:lnTo>
                  <a:lnTo>
                    <a:pt x="6" y="30"/>
                  </a:lnTo>
                  <a:lnTo>
                    <a:pt x="12" y="20"/>
                  </a:lnTo>
                  <a:lnTo>
                    <a:pt x="12" y="20"/>
                  </a:lnTo>
                  <a:lnTo>
                    <a:pt x="20" y="12"/>
                  </a:lnTo>
                  <a:lnTo>
                    <a:pt x="28" y="6"/>
                  </a:lnTo>
                  <a:lnTo>
                    <a:pt x="38" y="2"/>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6" y="130"/>
                  </a:lnTo>
                  <a:lnTo>
                    <a:pt x="86" y="130"/>
                  </a:lnTo>
                  <a:lnTo>
                    <a:pt x="78" y="138"/>
                  </a:lnTo>
                  <a:lnTo>
                    <a:pt x="68" y="144"/>
                  </a:lnTo>
                  <a:lnTo>
                    <a:pt x="58" y="148"/>
                  </a:lnTo>
                  <a:lnTo>
                    <a:pt x="46" y="148"/>
                  </a:lnTo>
                  <a:lnTo>
                    <a:pt x="46" y="148"/>
                  </a:lnTo>
                  <a:close/>
                  <a:moveTo>
                    <a:pt x="50" y="18"/>
                  </a:moveTo>
                  <a:lnTo>
                    <a:pt x="50" y="18"/>
                  </a:lnTo>
                  <a:lnTo>
                    <a:pt x="44" y="20"/>
                  </a:lnTo>
                  <a:lnTo>
                    <a:pt x="38" y="22"/>
                  </a:lnTo>
                  <a:lnTo>
                    <a:pt x="34" y="26"/>
                  </a:lnTo>
                  <a:lnTo>
                    <a:pt x="30" y="34"/>
                  </a:lnTo>
                  <a:lnTo>
                    <a:pt x="26" y="42"/>
                  </a:lnTo>
                  <a:lnTo>
                    <a:pt x="24" y="52"/>
                  </a:lnTo>
                  <a:lnTo>
                    <a:pt x="22" y="78"/>
                  </a:lnTo>
                  <a:lnTo>
                    <a:pt x="22" y="78"/>
                  </a:lnTo>
                  <a:lnTo>
                    <a:pt x="24" y="100"/>
                  </a:lnTo>
                  <a:lnTo>
                    <a:pt x="26" y="110"/>
                  </a:lnTo>
                  <a:lnTo>
                    <a:pt x="28" y="118"/>
                  </a:lnTo>
                  <a:lnTo>
                    <a:pt x="32" y="122"/>
                  </a:lnTo>
                  <a:lnTo>
                    <a:pt x="36" y="126"/>
                  </a:lnTo>
                  <a:lnTo>
                    <a:pt x="42" y="130"/>
                  </a:lnTo>
                  <a:lnTo>
                    <a:pt x="48" y="130"/>
                  </a:lnTo>
                  <a:lnTo>
                    <a:pt x="48" y="130"/>
                  </a:lnTo>
                  <a:lnTo>
                    <a:pt x="54" y="130"/>
                  </a:lnTo>
                  <a:lnTo>
                    <a:pt x="60" y="126"/>
                  </a:lnTo>
                  <a:lnTo>
                    <a:pt x="64" y="122"/>
                  </a:lnTo>
                  <a:lnTo>
                    <a:pt x="68" y="116"/>
                  </a:lnTo>
                  <a:lnTo>
                    <a:pt x="70" y="110"/>
                  </a:lnTo>
                  <a:lnTo>
                    <a:pt x="72" y="100"/>
                  </a:lnTo>
                  <a:lnTo>
                    <a:pt x="74" y="76"/>
                  </a:lnTo>
                  <a:lnTo>
                    <a:pt x="74" y="76"/>
                  </a:lnTo>
                  <a:lnTo>
                    <a:pt x="72" y="50"/>
                  </a:lnTo>
                  <a:lnTo>
                    <a:pt x="70" y="40"/>
                  </a:lnTo>
                  <a:lnTo>
                    <a:pt x="68" y="32"/>
                  </a:lnTo>
                  <a:lnTo>
                    <a:pt x="64" y="26"/>
                  </a:lnTo>
                  <a:lnTo>
                    <a:pt x="60" y="22"/>
                  </a:lnTo>
                  <a:lnTo>
                    <a:pt x="54"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9" name="Freeform 422"/>
            <p:cNvSpPr>
              <a:spLocks/>
            </p:cNvSpPr>
            <p:nvPr/>
          </p:nvSpPr>
          <p:spPr bwMode="auto">
            <a:xfrm>
              <a:off x="2898836" y="1901825"/>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6 h 146"/>
                <a:gd name="T10" fmla="*/ 14 w 48"/>
                <a:gd name="T11" fmla="*/ 40 h 146"/>
                <a:gd name="T12" fmla="*/ 14 w 48"/>
                <a:gd name="T13" fmla="*/ 54 h 146"/>
                <a:gd name="T14" fmla="*/ 12 w 48"/>
                <a:gd name="T15" fmla="*/ 62 h 146"/>
                <a:gd name="T16" fmla="*/ 2 w 48"/>
                <a:gd name="T17" fmla="*/ 66 h 146"/>
                <a:gd name="T18" fmla="*/ 0 w 48"/>
                <a:gd name="T19" fmla="*/ 82 h 146"/>
                <a:gd name="T20" fmla="*/ 12 w 48"/>
                <a:gd name="T21" fmla="*/ 86 h 146"/>
                <a:gd name="T22" fmla="*/ 14 w 48"/>
                <a:gd name="T23" fmla="*/ 94 h 146"/>
                <a:gd name="T24" fmla="*/ 14 w 48"/>
                <a:gd name="T25" fmla="*/ 108 h 146"/>
                <a:gd name="T26" fmla="*/ 12 w 48"/>
                <a:gd name="T27" fmla="*/ 122 h 146"/>
                <a:gd name="T28" fmla="*/ 14 w 48"/>
                <a:gd name="T29" fmla="*/ 128 h 146"/>
                <a:gd name="T30" fmla="*/ 18 w 48"/>
                <a:gd name="T31" fmla="*/ 138 h 146"/>
                <a:gd name="T32" fmla="*/ 30 w 48"/>
                <a:gd name="T33" fmla="*/ 146 h 146"/>
                <a:gd name="T34" fmla="*/ 42 w 48"/>
                <a:gd name="T35" fmla="*/ 146 h 146"/>
                <a:gd name="T36" fmla="*/ 48 w 48"/>
                <a:gd name="T37" fmla="*/ 146 h 146"/>
                <a:gd name="T38" fmla="*/ 48 w 48"/>
                <a:gd name="T39" fmla="*/ 130 h 146"/>
                <a:gd name="T40" fmla="*/ 46 w 48"/>
                <a:gd name="T41" fmla="*/ 130 h 146"/>
                <a:gd name="T42" fmla="*/ 38 w 48"/>
                <a:gd name="T43" fmla="*/ 126 h 146"/>
                <a:gd name="T44" fmla="*/ 36 w 48"/>
                <a:gd name="T45" fmla="*/ 118 h 146"/>
                <a:gd name="T46" fmla="*/ 36 w 48"/>
                <a:gd name="T47" fmla="*/ 108 h 146"/>
                <a:gd name="T48" fmla="*/ 38 w 48"/>
                <a:gd name="T49" fmla="*/ 96 h 146"/>
                <a:gd name="T50" fmla="*/ 36 w 48"/>
                <a:gd name="T51" fmla="*/ 86 h 146"/>
                <a:gd name="T52" fmla="*/ 28 w 48"/>
                <a:gd name="T53" fmla="*/ 76 h 146"/>
                <a:gd name="T54" fmla="*/ 20 w 48"/>
                <a:gd name="T55" fmla="*/ 74 h 146"/>
                <a:gd name="T56" fmla="*/ 20 w 48"/>
                <a:gd name="T57" fmla="*/ 74 h 146"/>
                <a:gd name="T58" fmla="*/ 34 w 48"/>
                <a:gd name="T59" fmla="*/ 68 h 146"/>
                <a:gd name="T60" fmla="*/ 38 w 48"/>
                <a:gd name="T61" fmla="*/ 52 h 146"/>
                <a:gd name="T62" fmla="*/ 36 w 48"/>
                <a:gd name="T63" fmla="*/ 40 h 146"/>
                <a:gd name="T64" fmla="*/ 36 w 48"/>
                <a:gd name="T65" fmla="*/ 30 h 146"/>
                <a:gd name="T66" fmla="*/ 36 w 48"/>
                <a:gd name="T67" fmla="*/ 26 h 146"/>
                <a:gd name="T68" fmla="*/ 42 w 48"/>
                <a:gd name="T69" fmla="*/ 20 h 146"/>
                <a:gd name="T70" fmla="*/ 46 w 48"/>
                <a:gd name="T71" fmla="*/ 20 h 146"/>
                <a:gd name="T72" fmla="*/ 48 w 48"/>
                <a:gd name="T73"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2"/>
                  </a:lnTo>
                  <a:lnTo>
                    <a:pt x="20" y="6"/>
                  </a:lnTo>
                  <a:lnTo>
                    <a:pt x="16" y="10"/>
                  </a:lnTo>
                  <a:lnTo>
                    <a:pt x="14" y="14"/>
                  </a:lnTo>
                  <a:lnTo>
                    <a:pt x="12" y="26"/>
                  </a:lnTo>
                  <a:lnTo>
                    <a:pt x="12" y="26"/>
                  </a:lnTo>
                  <a:lnTo>
                    <a:pt x="14" y="40"/>
                  </a:lnTo>
                  <a:lnTo>
                    <a:pt x="14" y="40"/>
                  </a:lnTo>
                  <a:lnTo>
                    <a:pt x="14" y="54"/>
                  </a:lnTo>
                  <a:lnTo>
                    <a:pt x="14" y="54"/>
                  </a:lnTo>
                  <a:lnTo>
                    <a:pt x="14" y="58"/>
                  </a:lnTo>
                  <a:lnTo>
                    <a:pt x="12" y="62"/>
                  </a:lnTo>
                  <a:lnTo>
                    <a:pt x="8" y="64"/>
                  </a:lnTo>
                  <a:lnTo>
                    <a:pt x="2"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4" y="128"/>
                  </a:lnTo>
                  <a:lnTo>
                    <a:pt x="14" y="134"/>
                  </a:lnTo>
                  <a:lnTo>
                    <a:pt x="18" y="138"/>
                  </a:lnTo>
                  <a:lnTo>
                    <a:pt x="20" y="142"/>
                  </a:lnTo>
                  <a:lnTo>
                    <a:pt x="30" y="146"/>
                  </a:lnTo>
                  <a:lnTo>
                    <a:pt x="42" y="146"/>
                  </a:lnTo>
                  <a:lnTo>
                    <a:pt x="42" y="146"/>
                  </a:lnTo>
                  <a:lnTo>
                    <a:pt x="48" y="146"/>
                  </a:lnTo>
                  <a:lnTo>
                    <a:pt x="48" y="146"/>
                  </a:lnTo>
                  <a:lnTo>
                    <a:pt x="48" y="130"/>
                  </a:lnTo>
                  <a:lnTo>
                    <a:pt x="48" y="130"/>
                  </a:lnTo>
                  <a:lnTo>
                    <a:pt x="46" y="130"/>
                  </a:lnTo>
                  <a:lnTo>
                    <a:pt x="46" y="130"/>
                  </a:lnTo>
                  <a:lnTo>
                    <a:pt x="42" y="128"/>
                  </a:lnTo>
                  <a:lnTo>
                    <a:pt x="38" y="126"/>
                  </a:lnTo>
                  <a:lnTo>
                    <a:pt x="36" y="122"/>
                  </a:lnTo>
                  <a:lnTo>
                    <a:pt x="36" y="118"/>
                  </a:lnTo>
                  <a:lnTo>
                    <a:pt x="36" y="118"/>
                  </a:lnTo>
                  <a:lnTo>
                    <a:pt x="36" y="108"/>
                  </a:lnTo>
                  <a:lnTo>
                    <a:pt x="36" y="108"/>
                  </a:lnTo>
                  <a:lnTo>
                    <a:pt x="38" y="96"/>
                  </a:lnTo>
                  <a:lnTo>
                    <a:pt x="38" y="96"/>
                  </a:lnTo>
                  <a:lnTo>
                    <a:pt x="36" y="86"/>
                  </a:lnTo>
                  <a:lnTo>
                    <a:pt x="34" y="80"/>
                  </a:lnTo>
                  <a:lnTo>
                    <a:pt x="28" y="76"/>
                  </a:lnTo>
                  <a:lnTo>
                    <a:pt x="20" y="74"/>
                  </a:lnTo>
                  <a:lnTo>
                    <a:pt x="20" y="74"/>
                  </a:lnTo>
                  <a:lnTo>
                    <a:pt x="20" y="74"/>
                  </a:lnTo>
                  <a:lnTo>
                    <a:pt x="20" y="74"/>
                  </a:lnTo>
                  <a:lnTo>
                    <a:pt x="28" y="72"/>
                  </a:lnTo>
                  <a:lnTo>
                    <a:pt x="34" y="68"/>
                  </a:lnTo>
                  <a:lnTo>
                    <a:pt x="36" y="62"/>
                  </a:lnTo>
                  <a:lnTo>
                    <a:pt x="38" y="52"/>
                  </a:lnTo>
                  <a:lnTo>
                    <a:pt x="38" y="52"/>
                  </a:lnTo>
                  <a:lnTo>
                    <a:pt x="36" y="40"/>
                  </a:lnTo>
                  <a:lnTo>
                    <a:pt x="36" y="40"/>
                  </a:lnTo>
                  <a:lnTo>
                    <a:pt x="36" y="30"/>
                  </a:lnTo>
                  <a:lnTo>
                    <a:pt x="36" y="30"/>
                  </a:lnTo>
                  <a:lnTo>
                    <a:pt x="36" y="26"/>
                  </a:lnTo>
                  <a:lnTo>
                    <a:pt x="38" y="22"/>
                  </a:lnTo>
                  <a:lnTo>
                    <a:pt x="42" y="20"/>
                  </a:lnTo>
                  <a:lnTo>
                    <a:pt x="46" y="20"/>
                  </a:lnTo>
                  <a:lnTo>
                    <a:pt x="46" y="20"/>
                  </a:lnTo>
                  <a:lnTo>
                    <a:pt x="48" y="20"/>
                  </a:lnTo>
                  <a:lnTo>
                    <a:pt x="48" y="20"/>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0" name="Freeform 423"/>
            <p:cNvSpPr>
              <a:spLocks/>
            </p:cNvSpPr>
            <p:nvPr/>
          </p:nvSpPr>
          <p:spPr bwMode="auto">
            <a:xfrm>
              <a:off x="2898836" y="1901825"/>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6 h 146"/>
                <a:gd name="T10" fmla="*/ 14 w 48"/>
                <a:gd name="T11" fmla="*/ 40 h 146"/>
                <a:gd name="T12" fmla="*/ 14 w 48"/>
                <a:gd name="T13" fmla="*/ 54 h 146"/>
                <a:gd name="T14" fmla="*/ 12 w 48"/>
                <a:gd name="T15" fmla="*/ 62 h 146"/>
                <a:gd name="T16" fmla="*/ 2 w 48"/>
                <a:gd name="T17" fmla="*/ 66 h 146"/>
                <a:gd name="T18" fmla="*/ 0 w 48"/>
                <a:gd name="T19" fmla="*/ 82 h 146"/>
                <a:gd name="T20" fmla="*/ 12 w 48"/>
                <a:gd name="T21" fmla="*/ 86 h 146"/>
                <a:gd name="T22" fmla="*/ 14 w 48"/>
                <a:gd name="T23" fmla="*/ 94 h 146"/>
                <a:gd name="T24" fmla="*/ 14 w 48"/>
                <a:gd name="T25" fmla="*/ 108 h 146"/>
                <a:gd name="T26" fmla="*/ 12 w 48"/>
                <a:gd name="T27" fmla="*/ 122 h 146"/>
                <a:gd name="T28" fmla="*/ 14 w 48"/>
                <a:gd name="T29" fmla="*/ 128 h 146"/>
                <a:gd name="T30" fmla="*/ 18 w 48"/>
                <a:gd name="T31" fmla="*/ 138 h 146"/>
                <a:gd name="T32" fmla="*/ 30 w 48"/>
                <a:gd name="T33" fmla="*/ 146 h 146"/>
                <a:gd name="T34" fmla="*/ 42 w 48"/>
                <a:gd name="T35" fmla="*/ 146 h 146"/>
                <a:gd name="T36" fmla="*/ 48 w 48"/>
                <a:gd name="T37" fmla="*/ 146 h 146"/>
                <a:gd name="T38" fmla="*/ 48 w 48"/>
                <a:gd name="T39" fmla="*/ 130 h 146"/>
                <a:gd name="T40" fmla="*/ 46 w 48"/>
                <a:gd name="T41" fmla="*/ 130 h 146"/>
                <a:gd name="T42" fmla="*/ 38 w 48"/>
                <a:gd name="T43" fmla="*/ 126 h 146"/>
                <a:gd name="T44" fmla="*/ 36 w 48"/>
                <a:gd name="T45" fmla="*/ 118 h 146"/>
                <a:gd name="T46" fmla="*/ 36 w 48"/>
                <a:gd name="T47" fmla="*/ 108 h 146"/>
                <a:gd name="T48" fmla="*/ 38 w 48"/>
                <a:gd name="T49" fmla="*/ 96 h 146"/>
                <a:gd name="T50" fmla="*/ 36 w 48"/>
                <a:gd name="T51" fmla="*/ 86 h 146"/>
                <a:gd name="T52" fmla="*/ 28 w 48"/>
                <a:gd name="T53" fmla="*/ 76 h 146"/>
                <a:gd name="T54" fmla="*/ 20 w 48"/>
                <a:gd name="T55" fmla="*/ 74 h 146"/>
                <a:gd name="T56" fmla="*/ 20 w 48"/>
                <a:gd name="T57" fmla="*/ 74 h 146"/>
                <a:gd name="T58" fmla="*/ 34 w 48"/>
                <a:gd name="T59" fmla="*/ 68 h 146"/>
                <a:gd name="T60" fmla="*/ 38 w 48"/>
                <a:gd name="T61" fmla="*/ 52 h 146"/>
                <a:gd name="T62" fmla="*/ 36 w 48"/>
                <a:gd name="T63" fmla="*/ 40 h 146"/>
                <a:gd name="T64" fmla="*/ 36 w 48"/>
                <a:gd name="T65" fmla="*/ 30 h 146"/>
                <a:gd name="T66" fmla="*/ 36 w 48"/>
                <a:gd name="T67" fmla="*/ 26 h 146"/>
                <a:gd name="T68" fmla="*/ 42 w 48"/>
                <a:gd name="T69" fmla="*/ 20 h 146"/>
                <a:gd name="T70" fmla="*/ 46 w 48"/>
                <a:gd name="T71" fmla="*/ 20 h 146"/>
                <a:gd name="T72" fmla="*/ 48 w 48"/>
                <a:gd name="T73"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2"/>
                  </a:lnTo>
                  <a:lnTo>
                    <a:pt x="20" y="6"/>
                  </a:lnTo>
                  <a:lnTo>
                    <a:pt x="16" y="10"/>
                  </a:lnTo>
                  <a:lnTo>
                    <a:pt x="14" y="14"/>
                  </a:lnTo>
                  <a:lnTo>
                    <a:pt x="12" y="26"/>
                  </a:lnTo>
                  <a:lnTo>
                    <a:pt x="12" y="26"/>
                  </a:lnTo>
                  <a:lnTo>
                    <a:pt x="14" y="40"/>
                  </a:lnTo>
                  <a:lnTo>
                    <a:pt x="14" y="40"/>
                  </a:lnTo>
                  <a:lnTo>
                    <a:pt x="14" y="54"/>
                  </a:lnTo>
                  <a:lnTo>
                    <a:pt x="14" y="54"/>
                  </a:lnTo>
                  <a:lnTo>
                    <a:pt x="14" y="58"/>
                  </a:lnTo>
                  <a:lnTo>
                    <a:pt x="12" y="62"/>
                  </a:lnTo>
                  <a:lnTo>
                    <a:pt x="8" y="64"/>
                  </a:lnTo>
                  <a:lnTo>
                    <a:pt x="2"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4" y="128"/>
                  </a:lnTo>
                  <a:lnTo>
                    <a:pt x="14" y="134"/>
                  </a:lnTo>
                  <a:lnTo>
                    <a:pt x="18" y="138"/>
                  </a:lnTo>
                  <a:lnTo>
                    <a:pt x="20" y="142"/>
                  </a:lnTo>
                  <a:lnTo>
                    <a:pt x="30" y="146"/>
                  </a:lnTo>
                  <a:lnTo>
                    <a:pt x="42" y="146"/>
                  </a:lnTo>
                  <a:lnTo>
                    <a:pt x="42" y="146"/>
                  </a:lnTo>
                  <a:lnTo>
                    <a:pt x="48" y="146"/>
                  </a:lnTo>
                  <a:lnTo>
                    <a:pt x="48" y="146"/>
                  </a:lnTo>
                  <a:lnTo>
                    <a:pt x="48" y="130"/>
                  </a:lnTo>
                  <a:lnTo>
                    <a:pt x="48" y="130"/>
                  </a:lnTo>
                  <a:lnTo>
                    <a:pt x="46" y="130"/>
                  </a:lnTo>
                  <a:lnTo>
                    <a:pt x="46" y="130"/>
                  </a:lnTo>
                  <a:lnTo>
                    <a:pt x="42" y="128"/>
                  </a:lnTo>
                  <a:lnTo>
                    <a:pt x="38" y="126"/>
                  </a:lnTo>
                  <a:lnTo>
                    <a:pt x="36" y="122"/>
                  </a:lnTo>
                  <a:lnTo>
                    <a:pt x="36" y="118"/>
                  </a:lnTo>
                  <a:lnTo>
                    <a:pt x="36" y="118"/>
                  </a:lnTo>
                  <a:lnTo>
                    <a:pt x="36" y="108"/>
                  </a:lnTo>
                  <a:lnTo>
                    <a:pt x="36" y="108"/>
                  </a:lnTo>
                  <a:lnTo>
                    <a:pt x="38" y="96"/>
                  </a:lnTo>
                  <a:lnTo>
                    <a:pt x="38" y="96"/>
                  </a:lnTo>
                  <a:lnTo>
                    <a:pt x="36" y="86"/>
                  </a:lnTo>
                  <a:lnTo>
                    <a:pt x="34" y="80"/>
                  </a:lnTo>
                  <a:lnTo>
                    <a:pt x="28" y="76"/>
                  </a:lnTo>
                  <a:lnTo>
                    <a:pt x="20" y="74"/>
                  </a:lnTo>
                  <a:lnTo>
                    <a:pt x="20" y="74"/>
                  </a:lnTo>
                  <a:lnTo>
                    <a:pt x="20" y="74"/>
                  </a:lnTo>
                  <a:lnTo>
                    <a:pt x="20" y="74"/>
                  </a:lnTo>
                  <a:lnTo>
                    <a:pt x="28" y="72"/>
                  </a:lnTo>
                  <a:lnTo>
                    <a:pt x="34" y="68"/>
                  </a:lnTo>
                  <a:lnTo>
                    <a:pt x="36" y="62"/>
                  </a:lnTo>
                  <a:lnTo>
                    <a:pt x="38" y="52"/>
                  </a:lnTo>
                  <a:lnTo>
                    <a:pt x="38" y="52"/>
                  </a:lnTo>
                  <a:lnTo>
                    <a:pt x="36" y="40"/>
                  </a:lnTo>
                  <a:lnTo>
                    <a:pt x="36" y="40"/>
                  </a:lnTo>
                  <a:lnTo>
                    <a:pt x="36" y="30"/>
                  </a:lnTo>
                  <a:lnTo>
                    <a:pt x="36" y="30"/>
                  </a:lnTo>
                  <a:lnTo>
                    <a:pt x="36" y="26"/>
                  </a:lnTo>
                  <a:lnTo>
                    <a:pt x="38" y="22"/>
                  </a:lnTo>
                  <a:lnTo>
                    <a:pt x="42" y="20"/>
                  </a:lnTo>
                  <a:lnTo>
                    <a:pt x="46" y="20"/>
                  </a:lnTo>
                  <a:lnTo>
                    <a:pt x="46" y="20"/>
                  </a:lnTo>
                  <a:lnTo>
                    <a:pt x="48" y="20"/>
                  </a:lnTo>
                  <a:lnTo>
                    <a:pt x="48" y="20"/>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1" name="Freeform 424"/>
            <p:cNvSpPr>
              <a:spLocks/>
            </p:cNvSpPr>
            <p:nvPr/>
          </p:nvSpPr>
          <p:spPr bwMode="auto">
            <a:xfrm>
              <a:off x="2997805" y="1901825"/>
              <a:ext cx="76621" cy="231775"/>
            </a:xfrm>
            <a:custGeom>
              <a:avLst/>
              <a:gdLst>
                <a:gd name="T0" fmla="*/ 6 w 48"/>
                <a:gd name="T1" fmla="*/ 0 h 146"/>
                <a:gd name="T2" fmla="*/ 0 w 48"/>
                <a:gd name="T3" fmla="*/ 0 h 146"/>
                <a:gd name="T4" fmla="*/ 0 w 48"/>
                <a:gd name="T5" fmla="*/ 20 h 146"/>
                <a:gd name="T6" fmla="*/ 2 w 48"/>
                <a:gd name="T7" fmla="*/ 20 h 146"/>
                <a:gd name="T8" fmla="*/ 10 w 48"/>
                <a:gd name="T9" fmla="*/ 22 h 146"/>
                <a:gd name="T10" fmla="*/ 12 w 48"/>
                <a:gd name="T11" fmla="*/ 30 h 146"/>
                <a:gd name="T12" fmla="*/ 12 w 48"/>
                <a:gd name="T13" fmla="*/ 40 h 146"/>
                <a:gd name="T14" fmla="*/ 10 w 48"/>
                <a:gd name="T15" fmla="*/ 52 h 146"/>
                <a:gd name="T16" fmla="*/ 12 w 48"/>
                <a:gd name="T17" fmla="*/ 62 h 146"/>
                <a:gd name="T18" fmla="*/ 20 w 48"/>
                <a:gd name="T19" fmla="*/ 72 h 146"/>
                <a:gd name="T20" fmla="*/ 28 w 48"/>
                <a:gd name="T21" fmla="*/ 74 h 146"/>
                <a:gd name="T22" fmla="*/ 28 w 48"/>
                <a:gd name="T23" fmla="*/ 74 h 146"/>
                <a:gd name="T24" fmla="*/ 16 w 48"/>
                <a:gd name="T25" fmla="*/ 80 h 146"/>
                <a:gd name="T26" fmla="*/ 10 w 48"/>
                <a:gd name="T27" fmla="*/ 96 h 146"/>
                <a:gd name="T28" fmla="*/ 12 w 48"/>
                <a:gd name="T29" fmla="*/ 108 h 146"/>
                <a:gd name="T30" fmla="*/ 12 w 48"/>
                <a:gd name="T31" fmla="*/ 118 h 146"/>
                <a:gd name="T32" fmla="*/ 12 w 48"/>
                <a:gd name="T33" fmla="*/ 122 h 146"/>
                <a:gd name="T34" fmla="*/ 8 w 48"/>
                <a:gd name="T35" fmla="*/ 128 h 146"/>
                <a:gd name="T36" fmla="*/ 2 w 48"/>
                <a:gd name="T37" fmla="*/ 130 h 146"/>
                <a:gd name="T38" fmla="*/ 0 w 48"/>
                <a:gd name="T39" fmla="*/ 130 h 146"/>
                <a:gd name="T40" fmla="*/ 0 w 48"/>
                <a:gd name="T41" fmla="*/ 146 h 146"/>
                <a:gd name="T42" fmla="*/ 6 w 48"/>
                <a:gd name="T43" fmla="*/ 146 h 146"/>
                <a:gd name="T44" fmla="*/ 28 w 48"/>
                <a:gd name="T45" fmla="*/ 142 h 146"/>
                <a:gd name="T46" fmla="*/ 34 w 48"/>
                <a:gd name="T47" fmla="*/ 134 h 146"/>
                <a:gd name="T48" fmla="*/ 36 w 48"/>
                <a:gd name="T49" fmla="*/ 122 h 146"/>
                <a:gd name="T50" fmla="*/ 34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4 w 48"/>
                <a:gd name="T65" fmla="*/ 40 h 146"/>
                <a:gd name="T66" fmla="*/ 36 w 48"/>
                <a:gd name="T67" fmla="*/ 26 h 146"/>
                <a:gd name="T68" fmla="*/ 34 w 48"/>
                <a:gd name="T69" fmla="*/ 14 h 146"/>
                <a:gd name="T70" fmla="*/ 18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20"/>
                  </a:lnTo>
                  <a:lnTo>
                    <a:pt x="0" y="20"/>
                  </a:lnTo>
                  <a:lnTo>
                    <a:pt x="2" y="20"/>
                  </a:lnTo>
                  <a:lnTo>
                    <a:pt x="2" y="20"/>
                  </a:lnTo>
                  <a:lnTo>
                    <a:pt x="6" y="20"/>
                  </a:lnTo>
                  <a:lnTo>
                    <a:pt x="10" y="22"/>
                  </a:lnTo>
                  <a:lnTo>
                    <a:pt x="12" y="26"/>
                  </a:lnTo>
                  <a:lnTo>
                    <a:pt x="12" y="30"/>
                  </a:lnTo>
                  <a:lnTo>
                    <a:pt x="12" y="30"/>
                  </a:lnTo>
                  <a:lnTo>
                    <a:pt x="12" y="40"/>
                  </a:lnTo>
                  <a:lnTo>
                    <a:pt x="12" y="40"/>
                  </a:lnTo>
                  <a:lnTo>
                    <a:pt x="10" y="52"/>
                  </a:lnTo>
                  <a:lnTo>
                    <a:pt x="10" y="52"/>
                  </a:lnTo>
                  <a:lnTo>
                    <a:pt x="12" y="62"/>
                  </a:lnTo>
                  <a:lnTo>
                    <a:pt x="16" y="68"/>
                  </a:lnTo>
                  <a:lnTo>
                    <a:pt x="20" y="72"/>
                  </a:lnTo>
                  <a:lnTo>
                    <a:pt x="28" y="74"/>
                  </a:lnTo>
                  <a:lnTo>
                    <a:pt x="28" y="74"/>
                  </a:lnTo>
                  <a:lnTo>
                    <a:pt x="28" y="74"/>
                  </a:lnTo>
                  <a:lnTo>
                    <a:pt x="28" y="74"/>
                  </a:lnTo>
                  <a:lnTo>
                    <a:pt x="20" y="76"/>
                  </a:lnTo>
                  <a:lnTo>
                    <a:pt x="16" y="80"/>
                  </a:lnTo>
                  <a:lnTo>
                    <a:pt x="12" y="86"/>
                  </a:lnTo>
                  <a:lnTo>
                    <a:pt x="10" y="96"/>
                  </a:lnTo>
                  <a:lnTo>
                    <a:pt x="10" y="96"/>
                  </a:lnTo>
                  <a:lnTo>
                    <a:pt x="12" y="108"/>
                  </a:lnTo>
                  <a:lnTo>
                    <a:pt x="12" y="108"/>
                  </a:lnTo>
                  <a:lnTo>
                    <a:pt x="12" y="118"/>
                  </a:lnTo>
                  <a:lnTo>
                    <a:pt x="12" y="118"/>
                  </a:lnTo>
                  <a:lnTo>
                    <a:pt x="12" y="122"/>
                  </a:lnTo>
                  <a:lnTo>
                    <a:pt x="10" y="126"/>
                  </a:lnTo>
                  <a:lnTo>
                    <a:pt x="8" y="128"/>
                  </a:lnTo>
                  <a:lnTo>
                    <a:pt x="2" y="130"/>
                  </a:lnTo>
                  <a:lnTo>
                    <a:pt x="2" y="130"/>
                  </a:lnTo>
                  <a:lnTo>
                    <a:pt x="0" y="130"/>
                  </a:lnTo>
                  <a:lnTo>
                    <a:pt x="0" y="130"/>
                  </a:lnTo>
                  <a:lnTo>
                    <a:pt x="0" y="146"/>
                  </a:lnTo>
                  <a:lnTo>
                    <a:pt x="0" y="146"/>
                  </a:lnTo>
                  <a:lnTo>
                    <a:pt x="6" y="146"/>
                  </a:lnTo>
                  <a:lnTo>
                    <a:pt x="6" y="146"/>
                  </a:lnTo>
                  <a:lnTo>
                    <a:pt x="18" y="146"/>
                  </a:lnTo>
                  <a:lnTo>
                    <a:pt x="28" y="142"/>
                  </a:lnTo>
                  <a:lnTo>
                    <a:pt x="30" y="138"/>
                  </a:lnTo>
                  <a:lnTo>
                    <a:pt x="34" y="134"/>
                  </a:lnTo>
                  <a:lnTo>
                    <a:pt x="36" y="122"/>
                  </a:lnTo>
                  <a:lnTo>
                    <a:pt x="36" y="122"/>
                  </a:lnTo>
                  <a:lnTo>
                    <a:pt x="34" y="108"/>
                  </a:lnTo>
                  <a:lnTo>
                    <a:pt x="34" y="108"/>
                  </a:lnTo>
                  <a:lnTo>
                    <a:pt x="34" y="94"/>
                  </a:lnTo>
                  <a:lnTo>
                    <a:pt x="34" y="94"/>
                  </a:lnTo>
                  <a:lnTo>
                    <a:pt x="34" y="90"/>
                  </a:lnTo>
                  <a:lnTo>
                    <a:pt x="36" y="86"/>
                  </a:lnTo>
                  <a:lnTo>
                    <a:pt x="40" y="84"/>
                  </a:lnTo>
                  <a:lnTo>
                    <a:pt x="48" y="82"/>
                  </a:lnTo>
                  <a:lnTo>
                    <a:pt x="48" y="66"/>
                  </a:lnTo>
                  <a:lnTo>
                    <a:pt x="48" y="66"/>
                  </a:lnTo>
                  <a:lnTo>
                    <a:pt x="40" y="64"/>
                  </a:lnTo>
                  <a:lnTo>
                    <a:pt x="36" y="62"/>
                  </a:lnTo>
                  <a:lnTo>
                    <a:pt x="34" y="58"/>
                  </a:lnTo>
                  <a:lnTo>
                    <a:pt x="34" y="54"/>
                  </a:lnTo>
                  <a:lnTo>
                    <a:pt x="34" y="54"/>
                  </a:lnTo>
                  <a:lnTo>
                    <a:pt x="34" y="40"/>
                  </a:lnTo>
                  <a:lnTo>
                    <a:pt x="34" y="40"/>
                  </a:lnTo>
                  <a:lnTo>
                    <a:pt x="36" y="26"/>
                  </a:lnTo>
                  <a:lnTo>
                    <a:pt x="36" y="26"/>
                  </a:lnTo>
                  <a:lnTo>
                    <a:pt x="34" y="14"/>
                  </a:lnTo>
                  <a:lnTo>
                    <a:pt x="28" y="6"/>
                  </a:lnTo>
                  <a:lnTo>
                    <a:pt x="18" y="2"/>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2" name="Freeform 425"/>
            <p:cNvSpPr>
              <a:spLocks/>
            </p:cNvSpPr>
            <p:nvPr/>
          </p:nvSpPr>
          <p:spPr bwMode="auto">
            <a:xfrm>
              <a:off x="2997805" y="1901825"/>
              <a:ext cx="76621" cy="231775"/>
            </a:xfrm>
            <a:custGeom>
              <a:avLst/>
              <a:gdLst>
                <a:gd name="T0" fmla="*/ 6 w 48"/>
                <a:gd name="T1" fmla="*/ 0 h 146"/>
                <a:gd name="T2" fmla="*/ 0 w 48"/>
                <a:gd name="T3" fmla="*/ 0 h 146"/>
                <a:gd name="T4" fmla="*/ 0 w 48"/>
                <a:gd name="T5" fmla="*/ 20 h 146"/>
                <a:gd name="T6" fmla="*/ 2 w 48"/>
                <a:gd name="T7" fmla="*/ 20 h 146"/>
                <a:gd name="T8" fmla="*/ 10 w 48"/>
                <a:gd name="T9" fmla="*/ 22 h 146"/>
                <a:gd name="T10" fmla="*/ 12 w 48"/>
                <a:gd name="T11" fmla="*/ 30 h 146"/>
                <a:gd name="T12" fmla="*/ 12 w 48"/>
                <a:gd name="T13" fmla="*/ 40 h 146"/>
                <a:gd name="T14" fmla="*/ 10 w 48"/>
                <a:gd name="T15" fmla="*/ 52 h 146"/>
                <a:gd name="T16" fmla="*/ 12 w 48"/>
                <a:gd name="T17" fmla="*/ 62 h 146"/>
                <a:gd name="T18" fmla="*/ 20 w 48"/>
                <a:gd name="T19" fmla="*/ 72 h 146"/>
                <a:gd name="T20" fmla="*/ 28 w 48"/>
                <a:gd name="T21" fmla="*/ 74 h 146"/>
                <a:gd name="T22" fmla="*/ 28 w 48"/>
                <a:gd name="T23" fmla="*/ 74 h 146"/>
                <a:gd name="T24" fmla="*/ 16 w 48"/>
                <a:gd name="T25" fmla="*/ 80 h 146"/>
                <a:gd name="T26" fmla="*/ 10 w 48"/>
                <a:gd name="T27" fmla="*/ 96 h 146"/>
                <a:gd name="T28" fmla="*/ 12 w 48"/>
                <a:gd name="T29" fmla="*/ 108 h 146"/>
                <a:gd name="T30" fmla="*/ 12 w 48"/>
                <a:gd name="T31" fmla="*/ 118 h 146"/>
                <a:gd name="T32" fmla="*/ 12 w 48"/>
                <a:gd name="T33" fmla="*/ 122 h 146"/>
                <a:gd name="T34" fmla="*/ 8 w 48"/>
                <a:gd name="T35" fmla="*/ 128 h 146"/>
                <a:gd name="T36" fmla="*/ 2 w 48"/>
                <a:gd name="T37" fmla="*/ 130 h 146"/>
                <a:gd name="T38" fmla="*/ 0 w 48"/>
                <a:gd name="T39" fmla="*/ 130 h 146"/>
                <a:gd name="T40" fmla="*/ 0 w 48"/>
                <a:gd name="T41" fmla="*/ 146 h 146"/>
                <a:gd name="T42" fmla="*/ 6 w 48"/>
                <a:gd name="T43" fmla="*/ 146 h 146"/>
                <a:gd name="T44" fmla="*/ 28 w 48"/>
                <a:gd name="T45" fmla="*/ 142 h 146"/>
                <a:gd name="T46" fmla="*/ 34 w 48"/>
                <a:gd name="T47" fmla="*/ 134 h 146"/>
                <a:gd name="T48" fmla="*/ 36 w 48"/>
                <a:gd name="T49" fmla="*/ 122 h 146"/>
                <a:gd name="T50" fmla="*/ 34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4 w 48"/>
                <a:gd name="T65" fmla="*/ 40 h 146"/>
                <a:gd name="T66" fmla="*/ 36 w 48"/>
                <a:gd name="T67" fmla="*/ 26 h 146"/>
                <a:gd name="T68" fmla="*/ 34 w 48"/>
                <a:gd name="T69" fmla="*/ 14 h 146"/>
                <a:gd name="T70" fmla="*/ 18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20"/>
                  </a:lnTo>
                  <a:lnTo>
                    <a:pt x="0" y="20"/>
                  </a:lnTo>
                  <a:lnTo>
                    <a:pt x="2" y="20"/>
                  </a:lnTo>
                  <a:lnTo>
                    <a:pt x="2" y="20"/>
                  </a:lnTo>
                  <a:lnTo>
                    <a:pt x="6" y="20"/>
                  </a:lnTo>
                  <a:lnTo>
                    <a:pt x="10" y="22"/>
                  </a:lnTo>
                  <a:lnTo>
                    <a:pt x="12" y="26"/>
                  </a:lnTo>
                  <a:lnTo>
                    <a:pt x="12" y="30"/>
                  </a:lnTo>
                  <a:lnTo>
                    <a:pt x="12" y="30"/>
                  </a:lnTo>
                  <a:lnTo>
                    <a:pt x="12" y="40"/>
                  </a:lnTo>
                  <a:lnTo>
                    <a:pt x="12" y="40"/>
                  </a:lnTo>
                  <a:lnTo>
                    <a:pt x="10" y="52"/>
                  </a:lnTo>
                  <a:lnTo>
                    <a:pt x="10" y="52"/>
                  </a:lnTo>
                  <a:lnTo>
                    <a:pt x="12" y="62"/>
                  </a:lnTo>
                  <a:lnTo>
                    <a:pt x="16" y="68"/>
                  </a:lnTo>
                  <a:lnTo>
                    <a:pt x="20" y="72"/>
                  </a:lnTo>
                  <a:lnTo>
                    <a:pt x="28" y="74"/>
                  </a:lnTo>
                  <a:lnTo>
                    <a:pt x="28" y="74"/>
                  </a:lnTo>
                  <a:lnTo>
                    <a:pt x="28" y="74"/>
                  </a:lnTo>
                  <a:lnTo>
                    <a:pt x="28" y="74"/>
                  </a:lnTo>
                  <a:lnTo>
                    <a:pt x="20" y="76"/>
                  </a:lnTo>
                  <a:lnTo>
                    <a:pt x="16" y="80"/>
                  </a:lnTo>
                  <a:lnTo>
                    <a:pt x="12" y="86"/>
                  </a:lnTo>
                  <a:lnTo>
                    <a:pt x="10" y="96"/>
                  </a:lnTo>
                  <a:lnTo>
                    <a:pt x="10" y="96"/>
                  </a:lnTo>
                  <a:lnTo>
                    <a:pt x="12" y="108"/>
                  </a:lnTo>
                  <a:lnTo>
                    <a:pt x="12" y="108"/>
                  </a:lnTo>
                  <a:lnTo>
                    <a:pt x="12" y="118"/>
                  </a:lnTo>
                  <a:lnTo>
                    <a:pt x="12" y="118"/>
                  </a:lnTo>
                  <a:lnTo>
                    <a:pt x="12" y="122"/>
                  </a:lnTo>
                  <a:lnTo>
                    <a:pt x="10" y="126"/>
                  </a:lnTo>
                  <a:lnTo>
                    <a:pt x="8" y="128"/>
                  </a:lnTo>
                  <a:lnTo>
                    <a:pt x="2" y="130"/>
                  </a:lnTo>
                  <a:lnTo>
                    <a:pt x="2" y="130"/>
                  </a:lnTo>
                  <a:lnTo>
                    <a:pt x="0" y="130"/>
                  </a:lnTo>
                  <a:lnTo>
                    <a:pt x="0" y="130"/>
                  </a:lnTo>
                  <a:lnTo>
                    <a:pt x="0" y="146"/>
                  </a:lnTo>
                  <a:lnTo>
                    <a:pt x="0" y="146"/>
                  </a:lnTo>
                  <a:lnTo>
                    <a:pt x="6" y="146"/>
                  </a:lnTo>
                  <a:lnTo>
                    <a:pt x="6" y="146"/>
                  </a:lnTo>
                  <a:lnTo>
                    <a:pt x="18" y="146"/>
                  </a:lnTo>
                  <a:lnTo>
                    <a:pt x="28" y="142"/>
                  </a:lnTo>
                  <a:lnTo>
                    <a:pt x="30" y="138"/>
                  </a:lnTo>
                  <a:lnTo>
                    <a:pt x="34" y="134"/>
                  </a:lnTo>
                  <a:lnTo>
                    <a:pt x="36" y="122"/>
                  </a:lnTo>
                  <a:lnTo>
                    <a:pt x="36" y="122"/>
                  </a:lnTo>
                  <a:lnTo>
                    <a:pt x="34" y="108"/>
                  </a:lnTo>
                  <a:lnTo>
                    <a:pt x="34" y="108"/>
                  </a:lnTo>
                  <a:lnTo>
                    <a:pt x="34" y="94"/>
                  </a:lnTo>
                  <a:lnTo>
                    <a:pt x="34" y="94"/>
                  </a:lnTo>
                  <a:lnTo>
                    <a:pt x="34" y="90"/>
                  </a:lnTo>
                  <a:lnTo>
                    <a:pt x="36" y="86"/>
                  </a:lnTo>
                  <a:lnTo>
                    <a:pt x="40" y="84"/>
                  </a:lnTo>
                  <a:lnTo>
                    <a:pt x="48" y="82"/>
                  </a:lnTo>
                  <a:lnTo>
                    <a:pt x="48" y="66"/>
                  </a:lnTo>
                  <a:lnTo>
                    <a:pt x="48" y="66"/>
                  </a:lnTo>
                  <a:lnTo>
                    <a:pt x="40" y="64"/>
                  </a:lnTo>
                  <a:lnTo>
                    <a:pt x="36" y="62"/>
                  </a:lnTo>
                  <a:lnTo>
                    <a:pt x="34" y="58"/>
                  </a:lnTo>
                  <a:lnTo>
                    <a:pt x="34" y="54"/>
                  </a:lnTo>
                  <a:lnTo>
                    <a:pt x="34" y="54"/>
                  </a:lnTo>
                  <a:lnTo>
                    <a:pt x="34" y="40"/>
                  </a:lnTo>
                  <a:lnTo>
                    <a:pt x="34" y="40"/>
                  </a:lnTo>
                  <a:lnTo>
                    <a:pt x="36" y="26"/>
                  </a:lnTo>
                  <a:lnTo>
                    <a:pt x="36" y="26"/>
                  </a:lnTo>
                  <a:lnTo>
                    <a:pt x="34" y="14"/>
                  </a:lnTo>
                  <a:lnTo>
                    <a:pt x="28" y="6"/>
                  </a:lnTo>
                  <a:lnTo>
                    <a:pt x="18"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3" name="Freeform 426"/>
            <p:cNvSpPr>
              <a:spLocks noEditPoints="1"/>
            </p:cNvSpPr>
            <p:nvPr/>
          </p:nvSpPr>
          <p:spPr bwMode="auto">
            <a:xfrm>
              <a:off x="4466378" y="1898650"/>
              <a:ext cx="156435" cy="234950"/>
            </a:xfrm>
            <a:custGeom>
              <a:avLst/>
              <a:gdLst>
                <a:gd name="T0" fmla="*/ 48 w 98"/>
                <a:gd name="T1" fmla="*/ 148 h 148"/>
                <a:gd name="T2" fmla="*/ 28 w 98"/>
                <a:gd name="T3" fmla="*/ 144 h 148"/>
                <a:gd name="T4" fmla="*/ 12 w 98"/>
                <a:gd name="T5" fmla="*/ 130 h 148"/>
                <a:gd name="T6" fmla="*/ 8 w 98"/>
                <a:gd name="T7" fmla="*/ 120 h 148"/>
                <a:gd name="T8" fmla="*/ 0 w 98"/>
                <a:gd name="T9" fmla="*/ 94 h 148"/>
                <a:gd name="T10" fmla="*/ 0 w 98"/>
                <a:gd name="T11" fmla="*/ 78 h 148"/>
                <a:gd name="T12" fmla="*/ 4 w 98"/>
                <a:gd name="T13" fmla="*/ 44 h 148"/>
                <a:gd name="T14" fmla="*/ 12 w 98"/>
                <a:gd name="T15" fmla="*/ 18 h 148"/>
                <a:gd name="T16" fmla="*/ 20 w 98"/>
                <a:gd name="T17" fmla="*/ 10 h 148"/>
                <a:gd name="T18" fmla="*/ 40 w 98"/>
                <a:gd name="T19" fmla="*/ 0 h 148"/>
                <a:gd name="T20" fmla="*/ 52 w 98"/>
                <a:gd name="T21" fmla="*/ 0 h 148"/>
                <a:gd name="T22" fmla="*/ 72 w 98"/>
                <a:gd name="T23" fmla="*/ 4 h 148"/>
                <a:gd name="T24" fmla="*/ 86 w 98"/>
                <a:gd name="T25" fmla="*/ 18 h 148"/>
                <a:gd name="T26" fmla="*/ 96 w 98"/>
                <a:gd name="T27" fmla="*/ 40 h 148"/>
                <a:gd name="T28" fmla="*/ 98 w 98"/>
                <a:gd name="T29" fmla="*/ 72 h 148"/>
                <a:gd name="T30" fmla="*/ 98 w 98"/>
                <a:gd name="T31" fmla="*/ 90 h 148"/>
                <a:gd name="T32" fmla="*/ 92 w 98"/>
                <a:gd name="T33" fmla="*/ 120 h 148"/>
                <a:gd name="T34" fmla="*/ 86 w 98"/>
                <a:gd name="T35" fmla="*/ 130 h 148"/>
                <a:gd name="T36" fmla="*/ 70 w 98"/>
                <a:gd name="T37" fmla="*/ 144 h 148"/>
                <a:gd name="T38" fmla="*/ 48 w 98"/>
                <a:gd name="T39" fmla="*/ 148 h 148"/>
                <a:gd name="T40" fmla="*/ 50 w 98"/>
                <a:gd name="T41" fmla="*/ 18 h 148"/>
                <a:gd name="T42" fmla="*/ 44 w 98"/>
                <a:gd name="T43" fmla="*/ 20 h 148"/>
                <a:gd name="T44" fmla="*/ 34 w 98"/>
                <a:gd name="T45" fmla="*/ 26 h 148"/>
                <a:gd name="T46" fmla="*/ 28 w 98"/>
                <a:gd name="T47" fmla="*/ 40 h 148"/>
                <a:gd name="T48" fmla="*/ 24 w 98"/>
                <a:gd name="T49" fmla="*/ 76 h 148"/>
                <a:gd name="T50" fmla="*/ 26 w 98"/>
                <a:gd name="T51" fmla="*/ 100 h 148"/>
                <a:gd name="T52" fmla="*/ 30 w 98"/>
                <a:gd name="T53" fmla="*/ 116 h 148"/>
                <a:gd name="T54" fmla="*/ 38 w 98"/>
                <a:gd name="T55" fmla="*/ 126 h 148"/>
                <a:gd name="T56" fmla="*/ 50 w 98"/>
                <a:gd name="T57" fmla="*/ 130 h 148"/>
                <a:gd name="T58" fmla="*/ 56 w 98"/>
                <a:gd name="T59" fmla="*/ 130 h 148"/>
                <a:gd name="T60" fmla="*/ 64 w 98"/>
                <a:gd name="T61" fmla="*/ 122 h 148"/>
                <a:gd name="T62" fmla="*/ 72 w 98"/>
                <a:gd name="T63" fmla="*/ 100 h 148"/>
                <a:gd name="T64" fmla="*/ 74 w 98"/>
                <a:gd name="T65" fmla="*/ 76 h 148"/>
                <a:gd name="T66" fmla="*/ 68 w 98"/>
                <a:gd name="T67" fmla="*/ 32 h 148"/>
                <a:gd name="T68" fmla="*/ 62 w 98"/>
                <a:gd name="T69" fmla="*/ 22 h 148"/>
                <a:gd name="T70" fmla="*/ 50 w 98"/>
                <a:gd name="T71"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48">
                  <a:moveTo>
                    <a:pt x="48" y="148"/>
                  </a:moveTo>
                  <a:lnTo>
                    <a:pt x="48" y="148"/>
                  </a:lnTo>
                  <a:lnTo>
                    <a:pt x="36" y="148"/>
                  </a:lnTo>
                  <a:lnTo>
                    <a:pt x="28" y="144"/>
                  </a:lnTo>
                  <a:lnTo>
                    <a:pt x="20" y="138"/>
                  </a:lnTo>
                  <a:lnTo>
                    <a:pt x="12" y="130"/>
                  </a:lnTo>
                  <a:lnTo>
                    <a:pt x="12" y="130"/>
                  </a:lnTo>
                  <a:lnTo>
                    <a:pt x="8" y="120"/>
                  </a:lnTo>
                  <a:lnTo>
                    <a:pt x="4" y="108"/>
                  </a:lnTo>
                  <a:lnTo>
                    <a:pt x="0" y="94"/>
                  </a:lnTo>
                  <a:lnTo>
                    <a:pt x="0" y="78"/>
                  </a:lnTo>
                  <a:lnTo>
                    <a:pt x="0" y="78"/>
                  </a:lnTo>
                  <a:lnTo>
                    <a:pt x="0" y="60"/>
                  </a:lnTo>
                  <a:lnTo>
                    <a:pt x="4" y="44"/>
                  </a:lnTo>
                  <a:lnTo>
                    <a:pt x="8" y="30"/>
                  </a:lnTo>
                  <a:lnTo>
                    <a:pt x="12" y="18"/>
                  </a:lnTo>
                  <a:lnTo>
                    <a:pt x="12" y="18"/>
                  </a:lnTo>
                  <a:lnTo>
                    <a:pt x="20" y="10"/>
                  </a:lnTo>
                  <a:lnTo>
                    <a:pt x="28" y="4"/>
                  </a:lnTo>
                  <a:lnTo>
                    <a:pt x="40" y="0"/>
                  </a:lnTo>
                  <a:lnTo>
                    <a:pt x="52" y="0"/>
                  </a:lnTo>
                  <a:lnTo>
                    <a:pt x="52" y="0"/>
                  </a:lnTo>
                  <a:lnTo>
                    <a:pt x="62" y="0"/>
                  </a:lnTo>
                  <a:lnTo>
                    <a:pt x="72" y="4"/>
                  </a:lnTo>
                  <a:lnTo>
                    <a:pt x="80" y="10"/>
                  </a:lnTo>
                  <a:lnTo>
                    <a:pt x="86" y="18"/>
                  </a:lnTo>
                  <a:lnTo>
                    <a:pt x="92" y="28"/>
                  </a:lnTo>
                  <a:lnTo>
                    <a:pt x="96" y="40"/>
                  </a:lnTo>
                  <a:lnTo>
                    <a:pt x="98" y="56"/>
                  </a:lnTo>
                  <a:lnTo>
                    <a:pt x="98" y="72"/>
                  </a:lnTo>
                  <a:lnTo>
                    <a:pt x="98" y="72"/>
                  </a:lnTo>
                  <a:lnTo>
                    <a:pt x="98" y="90"/>
                  </a:lnTo>
                  <a:lnTo>
                    <a:pt x="96" y="106"/>
                  </a:lnTo>
                  <a:lnTo>
                    <a:pt x="92" y="120"/>
                  </a:lnTo>
                  <a:lnTo>
                    <a:pt x="86" y="130"/>
                  </a:lnTo>
                  <a:lnTo>
                    <a:pt x="86" y="130"/>
                  </a:lnTo>
                  <a:lnTo>
                    <a:pt x="78" y="138"/>
                  </a:lnTo>
                  <a:lnTo>
                    <a:pt x="70" y="144"/>
                  </a:lnTo>
                  <a:lnTo>
                    <a:pt x="58" y="148"/>
                  </a:lnTo>
                  <a:lnTo>
                    <a:pt x="48" y="148"/>
                  </a:lnTo>
                  <a:lnTo>
                    <a:pt x="48" y="148"/>
                  </a:lnTo>
                  <a:close/>
                  <a:moveTo>
                    <a:pt x="50" y="18"/>
                  </a:moveTo>
                  <a:lnTo>
                    <a:pt x="50" y="18"/>
                  </a:lnTo>
                  <a:lnTo>
                    <a:pt x="44" y="20"/>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6" y="130"/>
                  </a:lnTo>
                  <a:lnTo>
                    <a:pt x="60" y="126"/>
                  </a:lnTo>
                  <a:lnTo>
                    <a:pt x="64" y="122"/>
                  </a:lnTo>
                  <a:lnTo>
                    <a:pt x="68" y="116"/>
                  </a:lnTo>
                  <a:lnTo>
                    <a:pt x="72" y="100"/>
                  </a:lnTo>
                  <a:lnTo>
                    <a:pt x="74" y="76"/>
                  </a:lnTo>
                  <a:lnTo>
                    <a:pt x="74" y="76"/>
                  </a:lnTo>
                  <a:lnTo>
                    <a:pt x="72" y="50"/>
                  </a:lnTo>
                  <a:lnTo>
                    <a:pt x="68" y="32"/>
                  </a:lnTo>
                  <a:lnTo>
                    <a:pt x="66" y="26"/>
                  </a:lnTo>
                  <a:lnTo>
                    <a:pt x="62"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4" name="Freeform 427"/>
            <p:cNvSpPr>
              <a:spLocks noEditPoints="1"/>
            </p:cNvSpPr>
            <p:nvPr/>
          </p:nvSpPr>
          <p:spPr bwMode="auto">
            <a:xfrm>
              <a:off x="4836714" y="1898650"/>
              <a:ext cx="156435" cy="234950"/>
            </a:xfrm>
            <a:custGeom>
              <a:avLst/>
              <a:gdLst>
                <a:gd name="T0" fmla="*/ 46 w 98"/>
                <a:gd name="T1" fmla="*/ 148 h 148"/>
                <a:gd name="T2" fmla="*/ 28 w 98"/>
                <a:gd name="T3" fmla="*/ 144 h 148"/>
                <a:gd name="T4" fmla="*/ 12 w 98"/>
                <a:gd name="T5" fmla="*/ 130 h 148"/>
                <a:gd name="T6" fmla="*/ 6 w 98"/>
                <a:gd name="T7" fmla="*/ 120 h 148"/>
                <a:gd name="T8" fmla="*/ 0 w 98"/>
                <a:gd name="T9" fmla="*/ 94 h 148"/>
                <a:gd name="T10" fmla="*/ 0 w 98"/>
                <a:gd name="T11" fmla="*/ 78 h 148"/>
                <a:gd name="T12" fmla="*/ 2 w 98"/>
                <a:gd name="T13" fmla="*/ 44 h 148"/>
                <a:gd name="T14" fmla="*/ 12 w 98"/>
                <a:gd name="T15" fmla="*/ 18 h 148"/>
                <a:gd name="T16" fmla="*/ 20 w 98"/>
                <a:gd name="T17" fmla="*/ 10 h 148"/>
                <a:gd name="T18" fmla="*/ 38 w 98"/>
                <a:gd name="T19" fmla="*/ 0 h 148"/>
                <a:gd name="T20" fmla="*/ 50 w 98"/>
                <a:gd name="T21" fmla="*/ 0 h 148"/>
                <a:gd name="T22" fmla="*/ 72 w 98"/>
                <a:gd name="T23" fmla="*/ 4 h 148"/>
                <a:gd name="T24" fmla="*/ 86 w 98"/>
                <a:gd name="T25" fmla="*/ 18 h 148"/>
                <a:gd name="T26" fmla="*/ 96 w 98"/>
                <a:gd name="T27" fmla="*/ 40 h 148"/>
                <a:gd name="T28" fmla="*/ 98 w 98"/>
                <a:gd name="T29" fmla="*/ 72 h 148"/>
                <a:gd name="T30" fmla="*/ 98 w 98"/>
                <a:gd name="T31" fmla="*/ 90 h 148"/>
                <a:gd name="T32" fmla="*/ 90 w 98"/>
                <a:gd name="T33" fmla="*/ 120 h 148"/>
                <a:gd name="T34" fmla="*/ 86 w 98"/>
                <a:gd name="T35" fmla="*/ 130 h 148"/>
                <a:gd name="T36" fmla="*/ 68 w 98"/>
                <a:gd name="T37" fmla="*/ 144 h 148"/>
                <a:gd name="T38" fmla="*/ 46 w 98"/>
                <a:gd name="T39" fmla="*/ 148 h 148"/>
                <a:gd name="T40" fmla="*/ 50 w 98"/>
                <a:gd name="T41" fmla="*/ 18 h 148"/>
                <a:gd name="T42" fmla="*/ 44 w 98"/>
                <a:gd name="T43" fmla="*/ 20 h 148"/>
                <a:gd name="T44" fmla="*/ 34 w 98"/>
                <a:gd name="T45" fmla="*/ 26 h 148"/>
                <a:gd name="T46" fmla="*/ 28 w 98"/>
                <a:gd name="T47" fmla="*/ 40 h 148"/>
                <a:gd name="T48" fmla="*/ 24 w 98"/>
                <a:gd name="T49" fmla="*/ 76 h 148"/>
                <a:gd name="T50" fmla="*/ 26 w 98"/>
                <a:gd name="T51" fmla="*/ 100 h 148"/>
                <a:gd name="T52" fmla="*/ 30 w 98"/>
                <a:gd name="T53" fmla="*/ 116 h 148"/>
                <a:gd name="T54" fmla="*/ 38 w 98"/>
                <a:gd name="T55" fmla="*/ 126 h 148"/>
                <a:gd name="T56" fmla="*/ 50 w 98"/>
                <a:gd name="T57" fmla="*/ 130 h 148"/>
                <a:gd name="T58" fmla="*/ 54 w 98"/>
                <a:gd name="T59" fmla="*/ 130 h 148"/>
                <a:gd name="T60" fmla="*/ 64 w 98"/>
                <a:gd name="T61" fmla="*/ 122 h 148"/>
                <a:gd name="T62" fmla="*/ 72 w 98"/>
                <a:gd name="T63" fmla="*/ 100 h 148"/>
                <a:gd name="T64" fmla="*/ 74 w 98"/>
                <a:gd name="T65" fmla="*/ 76 h 148"/>
                <a:gd name="T66" fmla="*/ 68 w 98"/>
                <a:gd name="T67" fmla="*/ 32 h 148"/>
                <a:gd name="T68" fmla="*/ 60 w 98"/>
                <a:gd name="T69" fmla="*/ 22 h 148"/>
                <a:gd name="T70" fmla="*/ 50 w 98"/>
                <a:gd name="T71"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48">
                  <a:moveTo>
                    <a:pt x="46" y="148"/>
                  </a:moveTo>
                  <a:lnTo>
                    <a:pt x="46" y="148"/>
                  </a:lnTo>
                  <a:lnTo>
                    <a:pt x="36" y="148"/>
                  </a:lnTo>
                  <a:lnTo>
                    <a:pt x="28" y="144"/>
                  </a:lnTo>
                  <a:lnTo>
                    <a:pt x="20" y="138"/>
                  </a:lnTo>
                  <a:lnTo>
                    <a:pt x="12" y="130"/>
                  </a:lnTo>
                  <a:lnTo>
                    <a:pt x="12" y="130"/>
                  </a:lnTo>
                  <a:lnTo>
                    <a:pt x="6" y="120"/>
                  </a:lnTo>
                  <a:lnTo>
                    <a:pt x="2" y="108"/>
                  </a:lnTo>
                  <a:lnTo>
                    <a:pt x="0" y="94"/>
                  </a:lnTo>
                  <a:lnTo>
                    <a:pt x="0" y="78"/>
                  </a:lnTo>
                  <a:lnTo>
                    <a:pt x="0" y="78"/>
                  </a:lnTo>
                  <a:lnTo>
                    <a:pt x="0" y="60"/>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48"/>
                  </a:lnTo>
                  <a:lnTo>
                    <a:pt x="46" y="148"/>
                  </a:lnTo>
                  <a:close/>
                  <a:moveTo>
                    <a:pt x="50" y="18"/>
                  </a:moveTo>
                  <a:lnTo>
                    <a:pt x="50" y="18"/>
                  </a:lnTo>
                  <a:lnTo>
                    <a:pt x="44" y="20"/>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5" name="Freeform 428"/>
            <p:cNvSpPr>
              <a:spLocks/>
            </p:cNvSpPr>
            <p:nvPr/>
          </p:nvSpPr>
          <p:spPr bwMode="auto">
            <a:xfrm>
              <a:off x="4689857" y="1905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30 h 144"/>
                <a:gd name="T14" fmla="*/ 28 w 50"/>
                <a:gd name="T15" fmla="*/ 30 h 144"/>
                <a:gd name="T16" fmla="*/ 22 w 50"/>
                <a:gd name="T17" fmla="*/ 34 h 144"/>
                <a:gd name="T18" fmla="*/ 14 w 50"/>
                <a:gd name="T19" fmla="*/ 36 h 144"/>
                <a:gd name="T20" fmla="*/ 14 w 50"/>
                <a:gd name="T21" fmla="*/ 36 h 144"/>
                <a:gd name="T22" fmla="*/ 0 w 50"/>
                <a:gd name="T23" fmla="*/ 42 h 144"/>
                <a:gd name="T24" fmla="*/ 0 w 50"/>
                <a:gd name="T25" fmla="*/ 42 h 144"/>
                <a:gd name="T26" fmla="*/ 0 w 50"/>
                <a:gd name="T27" fmla="*/ 22 h 144"/>
                <a:gd name="T28" fmla="*/ 0 w 50"/>
                <a:gd name="T29" fmla="*/ 22 h 144"/>
                <a:gd name="T30" fmla="*/ 10 w 50"/>
                <a:gd name="T31" fmla="*/ 18 h 144"/>
                <a:gd name="T32" fmla="*/ 10 w 50"/>
                <a:gd name="T33" fmla="*/ 18 h 144"/>
                <a:gd name="T34" fmla="*/ 20 w 50"/>
                <a:gd name="T35" fmla="*/ 14 h 144"/>
                <a:gd name="T36" fmla="*/ 20 w 50"/>
                <a:gd name="T37" fmla="*/ 14 h 144"/>
                <a:gd name="T38" fmla="*/ 24 w 50"/>
                <a:gd name="T39" fmla="*/ 12 h 144"/>
                <a:gd name="T40" fmla="*/ 30 w 50"/>
                <a:gd name="T41" fmla="*/ 8 h 144"/>
                <a:gd name="T42" fmla="*/ 30 w 50"/>
                <a:gd name="T43" fmla="*/ 8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30"/>
                  </a:lnTo>
                  <a:lnTo>
                    <a:pt x="28" y="30"/>
                  </a:lnTo>
                  <a:lnTo>
                    <a:pt x="22" y="34"/>
                  </a:lnTo>
                  <a:lnTo>
                    <a:pt x="14" y="36"/>
                  </a:lnTo>
                  <a:lnTo>
                    <a:pt x="14" y="36"/>
                  </a:lnTo>
                  <a:lnTo>
                    <a:pt x="0" y="42"/>
                  </a:lnTo>
                  <a:lnTo>
                    <a:pt x="0" y="42"/>
                  </a:lnTo>
                  <a:lnTo>
                    <a:pt x="0" y="22"/>
                  </a:lnTo>
                  <a:lnTo>
                    <a:pt x="0" y="22"/>
                  </a:lnTo>
                  <a:lnTo>
                    <a:pt x="10" y="18"/>
                  </a:lnTo>
                  <a:lnTo>
                    <a:pt x="10" y="18"/>
                  </a:lnTo>
                  <a:lnTo>
                    <a:pt x="20" y="14"/>
                  </a:lnTo>
                  <a:lnTo>
                    <a:pt x="20" y="14"/>
                  </a:lnTo>
                  <a:lnTo>
                    <a:pt x="24" y="12"/>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6" name="Freeform 429"/>
            <p:cNvSpPr>
              <a:spLocks noEditPoints="1"/>
            </p:cNvSpPr>
            <p:nvPr/>
          </p:nvSpPr>
          <p:spPr bwMode="auto">
            <a:xfrm>
              <a:off x="5057000" y="1898650"/>
              <a:ext cx="159628" cy="234950"/>
            </a:xfrm>
            <a:custGeom>
              <a:avLst/>
              <a:gdLst>
                <a:gd name="T0" fmla="*/ 48 w 100"/>
                <a:gd name="T1" fmla="*/ 148 h 148"/>
                <a:gd name="T2" fmla="*/ 28 w 100"/>
                <a:gd name="T3" fmla="*/ 144 h 148"/>
                <a:gd name="T4" fmla="*/ 14 w 100"/>
                <a:gd name="T5" fmla="*/ 132 h 148"/>
                <a:gd name="T6" fmla="*/ 8 w 100"/>
                <a:gd name="T7" fmla="*/ 120 h 148"/>
                <a:gd name="T8" fmla="*/ 2 w 100"/>
                <a:gd name="T9" fmla="*/ 94 h 148"/>
                <a:gd name="T10" fmla="*/ 0 w 100"/>
                <a:gd name="T11" fmla="*/ 78 h 148"/>
                <a:gd name="T12" fmla="*/ 4 w 100"/>
                <a:gd name="T13" fmla="*/ 44 h 148"/>
                <a:gd name="T14" fmla="*/ 14 w 100"/>
                <a:gd name="T15" fmla="*/ 20 h 148"/>
                <a:gd name="T16" fmla="*/ 20 w 100"/>
                <a:gd name="T17" fmla="*/ 12 h 148"/>
                <a:gd name="T18" fmla="*/ 40 w 100"/>
                <a:gd name="T19" fmla="*/ 2 h 148"/>
                <a:gd name="T20" fmla="*/ 52 w 100"/>
                <a:gd name="T21" fmla="*/ 0 h 148"/>
                <a:gd name="T22" fmla="*/ 72 w 100"/>
                <a:gd name="T23" fmla="*/ 4 h 148"/>
                <a:gd name="T24" fmla="*/ 88 w 100"/>
                <a:gd name="T25" fmla="*/ 18 h 148"/>
                <a:gd name="T26" fmla="*/ 96 w 100"/>
                <a:gd name="T27" fmla="*/ 42 h 148"/>
                <a:gd name="T28" fmla="*/ 100 w 100"/>
                <a:gd name="T29" fmla="*/ 74 h 148"/>
                <a:gd name="T30" fmla="*/ 98 w 100"/>
                <a:gd name="T31" fmla="*/ 92 h 148"/>
                <a:gd name="T32" fmla="*/ 92 w 100"/>
                <a:gd name="T33" fmla="*/ 120 h 148"/>
                <a:gd name="T34" fmla="*/ 86 w 100"/>
                <a:gd name="T35" fmla="*/ 130 h 148"/>
                <a:gd name="T36" fmla="*/ 70 w 100"/>
                <a:gd name="T37" fmla="*/ 144 h 148"/>
                <a:gd name="T38" fmla="*/ 48 w 100"/>
                <a:gd name="T39" fmla="*/ 148 h 148"/>
                <a:gd name="T40" fmla="*/ 50 w 100"/>
                <a:gd name="T41" fmla="*/ 18 h 148"/>
                <a:gd name="T42" fmla="*/ 44 w 100"/>
                <a:gd name="T43" fmla="*/ 20 h 148"/>
                <a:gd name="T44" fmla="*/ 34 w 100"/>
                <a:gd name="T45" fmla="*/ 26 h 148"/>
                <a:gd name="T46" fmla="*/ 28 w 100"/>
                <a:gd name="T47" fmla="*/ 42 h 148"/>
                <a:gd name="T48" fmla="*/ 24 w 100"/>
                <a:gd name="T49" fmla="*/ 78 h 148"/>
                <a:gd name="T50" fmla="*/ 24 w 100"/>
                <a:gd name="T51" fmla="*/ 100 h 148"/>
                <a:gd name="T52" fmla="*/ 30 w 100"/>
                <a:gd name="T53" fmla="*/ 118 h 148"/>
                <a:gd name="T54" fmla="*/ 38 w 100"/>
                <a:gd name="T55" fmla="*/ 126 h 148"/>
                <a:gd name="T56" fmla="*/ 50 w 100"/>
                <a:gd name="T57" fmla="*/ 130 h 148"/>
                <a:gd name="T58" fmla="*/ 56 w 100"/>
                <a:gd name="T59" fmla="*/ 130 h 148"/>
                <a:gd name="T60" fmla="*/ 64 w 100"/>
                <a:gd name="T61" fmla="*/ 122 h 148"/>
                <a:gd name="T62" fmla="*/ 72 w 100"/>
                <a:gd name="T63" fmla="*/ 110 h 148"/>
                <a:gd name="T64" fmla="*/ 74 w 100"/>
                <a:gd name="T65" fmla="*/ 76 h 148"/>
                <a:gd name="T66" fmla="*/ 74 w 100"/>
                <a:gd name="T67" fmla="*/ 50 h 148"/>
                <a:gd name="T68" fmla="*/ 68 w 100"/>
                <a:gd name="T69" fmla="*/ 32 h 148"/>
                <a:gd name="T70" fmla="*/ 60 w 100"/>
                <a:gd name="T71" fmla="*/ 22 h 148"/>
                <a:gd name="T72" fmla="*/ 50 w 100"/>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48">
                  <a:moveTo>
                    <a:pt x="48" y="148"/>
                  </a:moveTo>
                  <a:lnTo>
                    <a:pt x="48" y="148"/>
                  </a:lnTo>
                  <a:lnTo>
                    <a:pt x="38" y="148"/>
                  </a:lnTo>
                  <a:lnTo>
                    <a:pt x="28" y="144"/>
                  </a:lnTo>
                  <a:lnTo>
                    <a:pt x="20" y="138"/>
                  </a:lnTo>
                  <a:lnTo>
                    <a:pt x="14" y="132"/>
                  </a:lnTo>
                  <a:lnTo>
                    <a:pt x="14" y="132"/>
                  </a:lnTo>
                  <a:lnTo>
                    <a:pt x="8" y="120"/>
                  </a:lnTo>
                  <a:lnTo>
                    <a:pt x="4" y="108"/>
                  </a:lnTo>
                  <a:lnTo>
                    <a:pt x="2" y="94"/>
                  </a:lnTo>
                  <a:lnTo>
                    <a:pt x="0" y="78"/>
                  </a:lnTo>
                  <a:lnTo>
                    <a:pt x="0" y="78"/>
                  </a:lnTo>
                  <a:lnTo>
                    <a:pt x="2" y="60"/>
                  </a:lnTo>
                  <a:lnTo>
                    <a:pt x="4" y="44"/>
                  </a:lnTo>
                  <a:lnTo>
                    <a:pt x="8" y="30"/>
                  </a:lnTo>
                  <a:lnTo>
                    <a:pt x="14" y="20"/>
                  </a:lnTo>
                  <a:lnTo>
                    <a:pt x="14" y="20"/>
                  </a:lnTo>
                  <a:lnTo>
                    <a:pt x="20" y="12"/>
                  </a:lnTo>
                  <a:lnTo>
                    <a:pt x="30" y="6"/>
                  </a:lnTo>
                  <a:lnTo>
                    <a:pt x="40" y="2"/>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48"/>
                  </a:lnTo>
                  <a:lnTo>
                    <a:pt x="48" y="148"/>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6" y="110"/>
                  </a:lnTo>
                  <a:lnTo>
                    <a:pt x="30" y="118"/>
                  </a:lnTo>
                  <a:lnTo>
                    <a:pt x="34" y="122"/>
                  </a:lnTo>
                  <a:lnTo>
                    <a:pt x="38" y="126"/>
                  </a:lnTo>
                  <a:lnTo>
                    <a:pt x="44" y="130"/>
                  </a:lnTo>
                  <a:lnTo>
                    <a:pt x="50" y="130"/>
                  </a:lnTo>
                  <a:lnTo>
                    <a:pt x="50" y="130"/>
                  </a:lnTo>
                  <a:lnTo>
                    <a:pt x="56" y="130"/>
                  </a:lnTo>
                  <a:lnTo>
                    <a:pt x="60" y="126"/>
                  </a:lnTo>
                  <a:lnTo>
                    <a:pt x="64" y="122"/>
                  </a:lnTo>
                  <a:lnTo>
                    <a:pt x="68" y="116"/>
                  </a:lnTo>
                  <a:lnTo>
                    <a:pt x="72" y="110"/>
                  </a:lnTo>
                  <a:lnTo>
                    <a:pt x="74" y="100"/>
                  </a:lnTo>
                  <a:lnTo>
                    <a:pt x="74" y="76"/>
                  </a:lnTo>
                  <a:lnTo>
                    <a:pt x="74" y="76"/>
                  </a:lnTo>
                  <a:lnTo>
                    <a:pt x="74" y="50"/>
                  </a:lnTo>
                  <a:lnTo>
                    <a:pt x="72" y="40"/>
                  </a:lnTo>
                  <a:lnTo>
                    <a:pt x="68" y="32"/>
                  </a:lnTo>
                  <a:lnTo>
                    <a:pt x="66"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7" name="Freeform 430"/>
            <p:cNvSpPr>
              <a:spLocks/>
            </p:cNvSpPr>
            <p:nvPr/>
          </p:nvSpPr>
          <p:spPr bwMode="auto">
            <a:xfrm>
              <a:off x="5280479" y="1901825"/>
              <a:ext cx="73429" cy="231775"/>
            </a:xfrm>
            <a:custGeom>
              <a:avLst/>
              <a:gdLst>
                <a:gd name="T0" fmla="*/ 46 w 46"/>
                <a:gd name="T1" fmla="*/ 0 h 146"/>
                <a:gd name="T2" fmla="*/ 40 w 46"/>
                <a:gd name="T3" fmla="*/ 0 h 146"/>
                <a:gd name="T4" fmla="*/ 18 w 46"/>
                <a:gd name="T5" fmla="*/ 6 h 146"/>
                <a:gd name="T6" fmla="*/ 12 w 46"/>
                <a:gd name="T7" fmla="*/ 26 h 146"/>
                <a:gd name="T8" fmla="*/ 12 w 46"/>
                <a:gd name="T9" fmla="*/ 40 h 146"/>
                <a:gd name="T10" fmla="*/ 14 w 46"/>
                <a:gd name="T11" fmla="*/ 54 h 146"/>
                <a:gd name="T12" fmla="*/ 12 w 46"/>
                <a:gd name="T13" fmla="*/ 58 h 146"/>
                <a:gd name="T14" fmla="*/ 8 w 46"/>
                <a:gd name="T15" fmla="*/ 64 h 146"/>
                <a:gd name="T16" fmla="*/ 0 w 46"/>
                <a:gd name="T17" fmla="*/ 82 h 146"/>
                <a:gd name="T18" fmla="*/ 6 w 46"/>
                <a:gd name="T19" fmla="*/ 84 h 146"/>
                <a:gd name="T20" fmla="*/ 12 w 46"/>
                <a:gd name="T21" fmla="*/ 90 h 146"/>
                <a:gd name="T22" fmla="*/ 14 w 46"/>
                <a:gd name="T23" fmla="*/ 94 h 146"/>
                <a:gd name="T24" fmla="*/ 12 w 46"/>
                <a:gd name="T25" fmla="*/ 108 h 146"/>
                <a:gd name="T26" fmla="*/ 12 w 46"/>
                <a:gd name="T27" fmla="*/ 122 h 146"/>
                <a:gd name="T28" fmla="*/ 14 w 46"/>
                <a:gd name="T29" fmla="*/ 134 h 146"/>
                <a:gd name="T30" fmla="*/ 20 w 46"/>
                <a:gd name="T31" fmla="*/ 142 h 146"/>
                <a:gd name="T32" fmla="*/ 40 w 46"/>
                <a:gd name="T33" fmla="*/ 146 h 146"/>
                <a:gd name="T34" fmla="*/ 46 w 46"/>
                <a:gd name="T35" fmla="*/ 146 h 146"/>
                <a:gd name="T36" fmla="*/ 46 w 46"/>
                <a:gd name="T37" fmla="*/ 130 h 146"/>
                <a:gd name="T38" fmla="*/ 44 w 46"/>
                <a:gd name="T39" fmla="*/ 130 h 146"/>
                <a:gd name="T40" fmla="*/ 40 w 46"/>
                <a:gd name="T41" fmla="*/ 128 h 146"/>
                <a:gd name="T42" fmla="*/ 34 w 46"/>
                <a:gd name="T43" fmla="*/ 122 h 146"/>
                <a:gd name="T44" fmla="*/ 34 w 46"/>
                <a:gd name="T45" fmla="*/ 118 h 146"/>
                <a:gd name="T46" fmla="*/ 36 w 46"/>
                <a:gd name="T47" fmla="*/ 108 h 146"/>
                <a:gd name="T48" fmla="*/ 36 w 46"/>
                <a:gd name="T49" fmla="*/ 96 h 146"/>
                <a:gd name="T50" fmla="*/ 32 w 46"/>
                <a:gd name="T51" fmla="*/ 80 h 146"/>
                <a:gd name="T52" fmla="*/ 20 w 46"/>
                <a:gd name="T53" fmla="*/ 74 h 146"/>
                <a:gd name="T54" fmla="*/ 20 w 46"/>
                <a:gd name="T55" fmla="*/ 74 h 146"/>
                <a:gd name="T56" fmla="*/ 26 w 46"/>
                <a:gd name="T57" fmla="*/ 72 h 146"/>
                <a:gd name="T58" fmla="*/ 34 w 46"/>
                <a:gd name="T59" fmla="*/ 62 h 146"/>
                <a:gd name="T60" fmla="*/ 36 w 46"/>
                <a:gd name="T61" fmla="*/ 52 h 146"/>
                <a:gd name="T62" fmla="*/ 36 w 46"/>
                <a:gd name="T63" fmla="*/ 40 h 146"/>
                <a:gd name="T64" fmla="*/ 34 w 46"/>
                <a:gd name="T65" fmla="*/ 30 h 146"/>
                <a:gd name="T66" fmla="*/ 36 w 46"/>
                <a:gd name="T67" fmla="*/ 22 h 146"/>
                <a:gd name="T68" fmla="*/ 44 w 46"/>
                <a:gd name="T69" fmla="*/ 20 h 146"/>
                <a:gd name="T70" fmla="*/ 46 w 46"/>
                <a:gd name="T71" fmla="*/ 20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4" y="14"/>
                  </a:lnTo>
                  <a:lnTo>
                    <a:pt x="12" y="26"/>
                  </a:lnTo>
                  <a:lnTo>
                    <a:pt x="12" y="26"/>
                  </a:lnTo>
                  <a:lnTo>
                    <a:pt x="12" y="40"/>
                  </a:lnTo>
                  <a:lnTo>
                    <a:pt x="12" y="40"/>
                  </a:lnTo>
                  <a:lnTo>
                    <a:pt x="14" y="54"/>
                  </a:lnTo>
                  <a:lnTo>
                    <a:pt x="14" y="54"/>
                  </a:lnTo>
                  <a:lnTo>
                    <a:pt x="12" y="58"/>
                  </a:lnTo>
                  <a:lnTo>
                    <a:pt x="12" y="62"/>
                  </a:lnTo>
                  <a:lnTo>
                    <a:pt x="8" y="64"/>
                  </a:lnTo>
                  <a:lnTo>
                    <a:pt x="0" y="66"/>
                  </a:lnTo>
                  <a:lnTo>
                    <a:pt x="0" y="82"/>
                  </a:lnTo>
                  <a:lnTo>
                    <a:pt x="0" y="82"/>
                  </a:lnTo>
                  <a:lnTo>
                    <a:pt x="6" y="84"/>
                  </a:lnTo>
                  <a:lnTo>
                    <a:pt x="12" y="86"/>
                  </a:lnTo>
                  <a:lnTo>
                    <a:pt x="12" y="90"/>
                  </a:lnTo>
                  <a:lnTo>
                    <a:pt x="14" y="94"/>
                  </a:lnTo>
                  <a:lnTo>
                    <a:pt x="14" y="94"/>
                  </a:lnTo>
                  <a:lnTo>
                    <a:pt x="12" y="108"/>
                  </a:lnTo>
                  <a:lnTo>
                    <a:pt x="12" y="108"/>
                  </a:lnTo>
                  <a:lnTo>
                    <a:pt x="12" y="122"/>
                  </a:lnTo>
                  <a:lnTo>
                    <a:pt x="12" y="122"/>
                  </a:lnTo>
                  <a:lnTo>
                    <a:pt x="12" y="128"/>
                  </a:lnTo>
                  <a:lnTo>
                    <a:pt x="14" y="134"/>
                  </a:lnTo>
                  <a:lnTo>
                    <a:pt x="16" y="138"/>
                  </a:lnTo>
                  <a:lnTo>
                    <a:pt x="20" y="142"/>
                  </a:lnTo>
                  <a:lnTo>
                    <a:pt x="28" y="146"/>
                  </a:lnTo>
                  <a:lnTo>
                    <a:pt x="40" y="146"/>
                  </a:lnTo>
                  <a:lnTo>
                    <a:pt x="40" y="146"/>
                  </a:lnTo>
                  <a:lnTo>
                    <a:pt x="46" y="146"/>
                  </a:lnTo>
                  <a:lnTo>
                    <a:pt x="46" y="146"/>
                  </a:lnTo>
                  <a:lnTo>
                    <a:pt x="46" y="130"/>
                  </a:lnTo>
                  <a:lnTo>
                    <a:pt x="46" y="130"/>
                  </a:lnTo>
                  <a:lnTo>
                    <a:pt x="44" y="130"/>
                  </a:lnTo>
                  <a:lnTo>
                    <a:pt x="44" y="130"/>
                  </a:lnTo>
                  <a:lnTo>
                    <a:pt x="40" y="128"/>
                  </a:lnTo>
                  <a:lnTo>
                    <a:pt x="36" y="126"/>
                  </a:lnTo>
                  <a:lnTo>
                    <a:pt x="34" y="122"/>
                  </a:lnTo>
                  <a:lnTo>
                    <a:pt x="34" y="118"/>
                  </a:lnTo>
                  <a:lnTo>
                    <a:pt x="34" y="118"/>
                  </a:lnTo>
                  <a:lnTo>
                    <a:pt x="36" y="108"/>
                  </a:lnTo>
                  <a:lnTo>
                    <a:pt x="36" y="108"/>
                  </a:lnTo>
                  <a:lnTo>
                    <a:pt x="36" y="96"/>
                  </a:lnTo>
                  <a:lnTo>
                    <a:pt x="36" y="96"/>
                  </a:lnTo>
                  <a:lnTo>
                    <a:pt x="34" y="86"/>
                  </a:lnTo>
                  <a:lnTo>
                    <a:pt x="32" y="80"/>
                  </a:lnTo>
                  <a:lnTo>
                    <a:pt x="26" y="76"/>
                  </a:lnTo>
                  <a:lnTo>
                    <a:pt x="20" y="74"/>
                  </a:lnTo>
                  <a:lnTo>
                    <a:pt x="20" y="74"/>
                  </a:lnTo>
                  <a:lnTo>
                    <a:pt x="20" y="74"/>
                  </a:lnTo>
                  <a:lnTo>
                    <a:pt x="20" y="74"/>
                  </a:lnTo>
                  <a:lnTo>
                    <a:pt x="26" y="72"/>
                  </a:lnTo>
                  <a:lnTo>
                    <a:pt x="32" y="68"/>
                  </a:lnTo>
                  <a:lnTo>
                    <a:pt x="34" y="62"/>
                  </a:lnTo>
                  <a:lnTo>
                    <a:pt x="36" y="52"/>
                  </a:lnTo>
                  <a:lnTo>
                    <a:pt x="36" y="52"/>
                  </a:lnTo>
                  <a:lnTo>
                    <a:pt x="36" y="40"/>
                  </a:lnTo>
                  <a:lnTo>
                    <a:pt x="36" y="40"/>
                  </a:lnTo>
                  <a:lnTo>
                    <a:pt x="34" y="30"/>
                  </a:lnTo>
                  <a:lnTo>
                    <a:pt x="34" y="30"/>
                  </a:lnTo>
                  <a:lnTo>
                    <a:pt x="34" y="26"/>
                  </a:lnTo>
                  <a:lnTo>
                    <a:pt x="36" y="22"/>
                  </a:lnTo>
                  <a:lnTo>
                    <a:pt x="40" y="20"/>
                  </a:lnTo>
                  <a:lnTo>
                    <a:pt x="44" y="20"/>
                  </a:lnTo>
                  <a:lnTo>
                    <a:pt x="44" y="20"/>
                  </a:lnTo>
                  <a:lnTo>
                    <a:pt x="46" y="20"/>
                  </a:lnTo>
                  <a:lnTo>
                    <a:pt x="46" y="20"/>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8" name="Freeform 431"/>
            <p:cNvSpPr>
              <a:spLocks/>
            </p:cNvSpPr>
            <p:nvPr/>
          </p:nvSpPr>
          <p:spPr bwMode="auto">
            <a:xfrm>
              <a:off x="5280479" y="1901825"/>
              <a:ext cx="73429" cy="231775"/>
            </a:xfrm>
            <a:custGeom>
              <a:avLst/>
              <a:gdLst>
                <a:gd name="T0" fmla="*/ 46 w 46"/>
                <a:gd name="T1" fmla="*/ 0 h 146"/>
                <a:gd name="T2" fmla="*/ 40 w 46"/>
                <a:gd name="T3" fmla="*/ 0 h 146"/>
                <a:gd name="T4" fmla="*/ 18 w 46"/>
                <a:gd name="T5" fmla="*/ 6 h 146"/>
                <a:gd name="T6" fmla="*/ 12 w 46"/>
                <a:gd name="T7" fmla="*/ 26 h 146"/>
                <a:gd name="T8" fmla="*/ 12 w 46"/>
                <a:gd name="T9" fmla="*/ 40 h 146"/>
                <a:gd name="T10" fmla="*/ 14 w 46"/>
                <a:gd name="T11" fmla="*/ 54 h 146"/>
                <a:gd name="T12" fmla="*/ 12 w 46"/>
                <a:gd name="T13" fmla="*/ 58 h 146"/>
                <a:gd name="T14" fmla="*/ 8 w 46"/>
                <a:gd name="T15" fmla="*/ 64 h 146"/>
                <a:gd name="T16" fmla="*/ 0 w 46"/>
                <a:gd name="T17" fmla="*/ 82 h 146"/>
                <a:gd name="T18" fmla="*/ 6 w 46"/>
                <a:gd name="T19" fmla="*/ 84 h 146"/>
                <a:gd name="T20" fmla="*/ 12 w 46"/>
                <a:gd name="T21" fmla="*/ 90 h 146"/>
                <a:gd name="T22" fmla="*/ 14 w 46"/>
                <a:gd name="T23" fmla="*/ 94 h 146"/>
                <a:gd name="T24" fmla="*/ 12 w 46"/>
                <a:gd name="T25" fmla="*/ 108 h 146"/>
                <a:gd name="T26" fmla="*/ 12 w 46"/>
                <a:gd name="T27" fmla="*/ 122 h 146"/>
                <a:gd name="T28" fmla="*/ 14 w 46"/>
                <a:gd name="T29" fmla="*/ 134 h 146"/>
                <a:gd name="T30" fmla="*/ 20 w 46"/>
                <a:gd name="T31" fmla="*/ 142 h 146"/>
                <a:gd name="T32" fmla="*/ 40 w 46"/>
                <a:gd name="T33" fmla="*/ 146 h 146"/>
                <a:gd name="T34" fmla="*/ 46 w 46"/>
                <a:gd name="T35" fmla="*/ 146 h 146"/>
                <a:gd name="T36" fmla="*/ 46 w 46"/>
                <a:gd name="T37" fmla="*/ 130 h 146"/>
                <a:gd name="T38" fmla="*/ 44 w 46"/>
                <a:gd name="T39" fmla="*/ 130 h 146"/>
                <a:gd name="T40" fmla="*/ 40 w 46"/>
                <a:gd name="T41" fmla="*/ 128 h 146"/>
                <a:gd name="T42" fmla="*/ 34 w 46"/>
                <a:gd name="T43" fmla="*/ 122 h 146"/>
                <a:gd name="T44" fmla="*/ 34 w 46"/>
                <a:gd name="T45" fmla="*/ 118 h 146"/>
                <a:gd name="T46" fmla="*/ 36 w 46"/>
                <a:gd name="T47" fmla="*/ 108 h 146"/>
                <a:gd name="T48" fmla="*/ 36 w 46"/>
                <a:gd name="T49" fmla="*/ 96 h 146"/>
                <a:gd name="T50" fmla="*/ 32 w 46"/>
                <a:gd name="T51" fmla="*/ 80 h 146"/>
                <a:gd name="T52" fmla="*/ 20 w 46"/>
                <a:gd name="T53" fmla="*/ 74 h 146"/>
                <a:gd name="T54" fmla="*/ 20 w 46"/>
                <a:gd name="T55" fmla="*/ 74 h 146"/>
                <a:gd name="T56" fmla="*/ 26 w 46"/>
                <a:gd name="T57" fmla="*/ 72 h 146"/>
                <a:gd name="T58" fmla="*/ 34 w 46"/>
                <a:gd name="T59" fmla="*/ 62 h 146"/>
                <a:gd name="T60" fmla="*/ 36 w 46"/>
                <a:gd name="T61" fmla="*/ 52 h 146"/>
                <a:gd name="T62" fmla="*/ 36 w 46"/>
                <a:gd name="T63" fmla="*/ 40 h 146"/>
                <a:gd name="T64" fmla="*/ 34 w 46"/>
                <a:gd name="T65" fmla="*/ 30 h 146"/>
                <a:gd name="T66" fmla="*/ 36 w 46"/>
                <a:gd name="T67" fmla="*/ 22 h 146"/>
                <a:gd name="T68" fmla="*/ 44 w 46"/>
                <a:gd name="T69" fmla="*/ 20 h 146"/>
                <a:gd name="T70" fmla="*/ 46 w 46"/>
                <a:gd name="T71" fmla="*/ 20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4" y="14"/>
                  </a:lnTo>
                  <a:lnTo>
                    <a:pt x="12" y="26"/>
                  </a:lnTo>
                  <a:lnTo>
                    <a:pt x="12" y="26"/>
                  </a:lnTo>
                  <a:lnTo>
                    <a:pt x="12" y="40"/>
                  </a:lnTo>
                  <a:lnTo>
                    <a:pt x="12" y="40"/>
                  </a:lnTo>
                  <a:lnTo>
                    <a:pt x="14" y="54"/>
                  </a:lnTo>
                  <a:lnTo>
                    <a:pt x="14" y="54"/>
                  </a:lnTo>
                  <a:lnTo>
                    <a:pt x="12" y="58"/>
                  </a:lnTo>
                  <a:lnTo>
                    <a:pt x="12" y="62"/>
                  </a:lnTo>
                  <a:lnTo>
                    <a:pt x="8" y="64"/>
                  </a:lnTo>
                  <a:lnTo>
                    <a:pt x="0" y="66"/>
                  </a:lnTo>
                  <a:lnTo>
                    <a:pt x="0" y="82"/>
                  </a:lnTo>
                  <a:lnTo>
                    <a:pt x="0" y="82"/>
                  </a:lnTo>
                  <a:lnTo>
                    <a:pt x="6" y="84"/>
                  </a:lnTo>
                  <a:lnTo>
                    <a:pt x="12" y="86"/>
                  </a:lnTo>
                  <a:lnTo>
                    <a:pt x="12" y="90"/>
                  </a:lnTo>
                  <a:lnTo>
                    <a:pt x="14" y="94"/>
                  </a:lnTo>
                  <a:lnTo>
                    <a:pt x="14" y="94"/>
                  </a:lnTo>
                  <a:lnTo>
                    <a:pt x="12" y="108"/>
                  </a:lnTo>
                  <a:lnTo>
                    <a:pt x="12" y="108"/>
                  </a:lnTo>
                  <a:lnTo>
                    <a:pt x="12" y="122"/>
                  </a:lnTo>
                  <a:lnTo>
                    <a:pt x="12" y="122"/>
                  </a:lnTo>
                  <a:lnTo>
                    <a:pt x="12" y="128"/>
                  </a:lnTo>
                  <a:lnTo>
                    <a:pt x="14" y="134"/>
                  </a:lnTo>
                  <a:lnTo>
                    <a:pt x="16" y="138"/>
                  </a:lnTo>
                  <a:lnTo>
                    <a:pt x="20" y="142"/>
                  </a:lnTo>
                  <a:lnTo>
                    <a:pt x="28" y="146"/>
                  </a:lnTo>
                  <a:lnTo>
                    <a:pt x="40" y="146"/>
                  </a:lnTo>
                  <a:lnTo>
                    <a:pt x="40" y="146"/>
                  </a:lnTo>
                  <a:lnTo>
                    <a:pt x="46" y="146"/>
                  </a:lnTo>
                  <a:lnTo>
                    <a:pt x="46" y="146"/>
                  </a:lnTo>
                  <a:lnTo>
                    <a:pt x="46" y="130"/>
                  </a:lnTo>
                  <a:lnTo>
                    <a:pt x="46" y="130"/>
                  </a:lnTo>
                  <a:lnTo>
                    <a:pt x="44" y="130"/>
                  </a:lnTo>
                  <a:lnTo>
                    <a:pt x="44" y="130"/>
                  </a:lnTo>
                  <a:lnTo>
                    <a:pt x="40" y="128"/>
                  </a:lnTo>
                  <a:lnTo>
                    <a:pt x="36" y="126"/>
                  </a:lnTo>
                  <a:lnTo>
                    <a:pt x="34" y="122"/>
                  </a:lnTo>
                  <a:lnTo>
                    <a:pt x="34" y="118"/>
                  </a:lnTo>
                  <a:lnTo>
                    <a:pt x="34" y="118"/>
                  </a:lnTo>
                  <a:lnTo>
                    <a:pt x="36" y="108"/>
                  </a:lnTo>
                  <a:lnTo>
                    <a:pt x="36" y="108"/>
                  </a:lnTo>
                  <a:lnTo>
                    <a:pt x="36" y="96"/>
                  </a:lnTo>
                  <a:lnTo>
                    <a:pt x="36" y="96"/>
                  </a:lnTo>
                  <a:lnTo>
                    <a:pt x="34" y="86"/>
                  </a:lnTo>
                  <a:lnTo>
                    <a:pt x="32" y="80"/>
                  </a:lnTo>
                  <a:lnTo>
                    <a:pt x="26" y="76"/>
                  </a:lnTo>
                  <a:lnTo>
                    <a:pt x="20" y="74"/>
                  </a:lnTo>
                  <a:lnTo>
                    <a:pt x="20" y="74"/>
                  </a:lnTo>
                  <a:lnTo>
                    <a:pt x="20" y="74"/>
                  </a:lnTo>
                  <a:lnTo>
                    <a:pt x="20" y="74"/>
                  </a:lnTo>
                  <a:lnTo>
                    <a:pt x="26" y="72"/>
                  </a:lnTo>
                  <a:lnTo>
                    <a:pt x="32" y="68"/>
                  </a:lnTo>
                  <a:lnTo>
                    <a:pt x="34" y="62"/>
                  </a:lnTo>
                  <a:lnTo>
                    <a:pt x="36" y="52"/>
                  </a:lnTo>
                  <a:lnTo>
                    <a:pt x="36" y="52"/>
                  </a:lnTo>
                  <a:lnTo>
                    <a:pt x="36" y="40"/>
                  </a:lnTo>
                  <a:lnTo>
                    <a:pt x="36" y="40"/>
                  </a:lnTo>
                  <a:lnTo>
                    <a:pt x="34" y="30"/>
                  </a:lnTo>
                  <a:lnTo>
                    <a:pt x="34" y="30"/>
                  </a:lnTo>
                  <a:lnTo>
                    <a:pt x="34" y="26"/>
                  </a:lnTo>
                  <a:lnTo>
                    <a:pt x="36" y="22"/>
                  </a:lnTo>
                  <a:lnTo>
                    <a:pt x="40" y="20"/>
                  </a:lnTo>
                  <a:lnTo>
                    <a:pt x="44" y="20"/>
                  </a:lnTo>
                  <a:lnTo>
                    <a:pt x="44" y="20"/>
                  </a:lnTo>
                  <a:lnTo>
                    <a:pt x="46" y="20"/>
                  </a:lnTo>
                  <a:lnTo>
                    <a:pt x="46" y="2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9" name="Freeform 432"/>
            <p:cNvSpPr>
              <a:spLocks/>
            </p:cNvSpPr>
            <p:nvPr/>
          </p:nvSpPr>
          <p:spPr bwMode="auto">
            <a:xfrm>
              <a:off x="5376255" y="1901825"/>
              <a:ext cx="76621" cy="231775"/>
            </a:xfrm>
            <a:custGeom>
              <a:avLst/>
              <a:gdLst>
                <a:gd name="T0" fmla="*/ 8 w 48"/>
                <a:gd name="T1" fmla="*/ 0 h 146"/>
                <a:gd name="T2" fmla="*/ 0 w 48"/>
                <a:gd name="T3" fmla="*/ 0 h 146"/>
                <a:gd name="T4" fmla="*/ 0 w 48"/>
                <a:gd name="T5" fmla="*/ 20 h 146"/>
                <a:gd name="T6" fmla="*/ 2 w 48"/>
                <a:gd name="T7" fmla="*/ 20 h 146"/>
                <a:gd name="T8" fmla="*/ 10 w 48"/>
                <a:gd name="T9" fmla="*/ 22 h 146"/>
                <a:gd name="T10" fmla="*/ 14 w 48"/>
                <a:gd name="T11" fmla="*/ 30 h 146"/>
                <a:gd name="T12" fmla="*/ 12 w 48"/>
                <a:gd name="T13" fmla="*/ 40 h 146"/>
                <a:gd name="T14" fmla="*/ 12 w 48"/>
                <a:gd name="T15" fmla="*/ 52 h 146"/>
                <a:gd name="T16" fmla="*/ 12 w 48"/>
                <a:gd name="T17" fmla="*/ 62 h 146"/>
                <a:gd name="T18" fmla="*/ 20 w 48"/>
                <a:gd name="T19" fmla="*/ 72 h 146"/>
                <a:gd name="T20" fmla="*/ 28 w 48"/>
                <a:gd name="T21" fmla="*/ 74 h 146"/>
                <a:gd name="T22" fmla="*/ 28 w 48"/>
                <a:gd name="T23" fmla="*/ 74 h 146"/>
                <a:gd name="T24" fmla="*/ 16 w 48"/>
                <a:gd name="T25" fmla="*/ 80 h 146"/>
                <a:gd name="T26" fmla="*/ 12 w 48"/>
                <a:gd name="T27" fmla="*/ 96 h 146"/>
                <a:gd name="T28" fmla="*/ 12 w 48"/>
                <a:gd name="T29" fmla="*/ 108 h 146"/>
                <a:gd name="T30" fmla="*/ 14 w 48"/>
                <a:gd name="T31" fmla="*/ 118 h 146"/>
                <a:gd name="T32" fmla="*/ 12 w 48"/>
                <a:gd name="T33" fmla="*/ 122 h 146"/>
                <a:gd name="T34" fmla="*/ 8 w 48"/>
                <a:gd name="T35" fmla="*/ 128 h 146"/>
                <a:gd name="T36" fmla="*/ 2 w 48"/>
                <a:gd name="T37" fmla="*/ 130 h 146"/>
                <a:gd name="T38" fmla="*/ 0 w 48"/>
                <a:gd name="T39" fmla="*/ 130 h 146"/>
                <a:gd name="T40" fmla="*/ 0 w 48"/>
                <a:gd name="T41" fmla="*/ 146 h 146"/>
                <a:gd name="T42" fmla="*/ 8 w 48"/>
                <a:gd name="T43" fmla="*/ 146 h 146"/>
                <a:gd name="T44" fmla="*/ 28 w 48"/>
                <a:gd name="T45" fmla="*/ 142 h 146"/>
                <a:gd name="T46" fmla="*/ 34 w 48"/>
                <a:gd name="T47" fmla="*/ 134 h 146"/>
                <a:gd name="T48" fmla="*/ 36 w 48"/>
                <a:gd name="T49" fmla="*/ 122 h 146"/>
                <a:gd name="T50" fmla="*/ 34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4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2" y="20"/>
                  </a:lnTo>
                  <a:lnTo>
                    <a:pt x="2" y="20"/>
                  </a:lnTo>
                  <a:lnTo>
                    <a:pt x="8" y="20"/>
                  </a:lnTo>
                  <a:lnTo>
                    <a:pt x="10" y="22"/>
                  </a:lnTo>
                  <a:lnTo>
                    <a:pt x="12" y="26"/>
                  </a:lnTo>
                  <a:lnTo>
                    <a:pt x="14" y="30"/>
                  </a:lnTo>
                  <a:lnTo>
                    <a:pt x="14" y="30"/>
                  </a:lnTo>
                  <a:lnTo>
                    <a:pt x="12" y="40"/>
                  </a:lnTo>
                  <a:lnTo>
                    <a:pt x="12" y="40"/>
                  </a:lnTo>
                  <a:lnTo>
                    <a:pt x="12" y="52"/>
                  </a:lnTo>
                  <a:lnTo>
                    <a:pt x="12" y="52"/>
                  </a:lnTo>
                  <a:lnTo>
                    <a:pt x="12" y="62"/>
                  </a:lnTo>
                  <a:lnTo>
                    <a:pt x="16" y="68"/>
                  </a:lnTo>
                  <a:lnTo>
                    <a:pt x="20" y="72"/>
                  </a:lnTo>
                  <a:lnTo>
                    <a:pt x="28" y="74"/>
                  </a:lnTo>
                  <a:lnTo>
                    <a:pt x="28" y="74"/>
                  </a:lnTo>
                  <a:lnTo>
                    <a:pt x="28" y="74"/>
                  </a:lnTo>
                  <a:lnTo>
                    <a:pt x="28" y="74"/>
                  </a:lnTo>
                  <a:lnTo>
                    <a:pt x="20" y="76"/>
                  </a:lnTo>
                  <a:lnTo>
                    <a:pt x="16" y="80"/>
                  </a:lnTo>
                  <a:lnTo>
                    <a:pt x="12" y="86"/>
                  </a:lnTo>
                  <a:lnTo>
                    <a:pt x="12" y="96"/>
                  </a:lnTo>
                  <a:lnTo>
                    <a:pt x="12" y="96"/>
                  </a:lnTo>
                  <a:lnTo>
                    <a:pt x="12" y="108"/>
                  </a:lnTo>
                  <a:lnTo>
                    <a:pt x="12" y="108"/>
                  </a:lnTo>
                  <a:lnTo>
                    <a:pt x="14" y="118"/>
                  </a:lnTo>
                  <a:lnTo>
                    <a:pt x="14" y="118"/>
                  </a:lnTo>
                  <a:lnTo>
                    <a:pt x="12" y="122"/>
                  </a:lnTo>
                  <a:lnTo>
                    <a:pt x="10" y="126"/>
                  </a:lnTo>
                  <a:lnTo>
                    <a:pt x="8" y="128"/>
                  </a:lnTo>
                  <a:lnTo>
                    <a:pt x="2" y="130"/>
                  </a:lnTo>
                  <a:lnTo>
                    <a:pt x="2" y="130"/>
                  </a:lnTo>
                  <a:lnTo>
                    <a:pt x="0" y="130"/>
                  </a:lnTo>
                  <a:lnTo>
                    <a:pt x="0" y="130"/>
                  </a:lnTo>
                  <a:lnTo>
                    <a:pt x="0" y="146"/>
                  </a:lnTo>
                  <a:lnTo>
                    <a:pt x="0" y="146"/>
                  </a:lnTo>
                  <a:lnTo>
                    <a:pt x="8" y="146"/>
                  </a:lnTo>
                  <a:lnTo>
                    <a:pt x="8" y="146"/>
                  </a:lnTo>
                  <a:lnTo>
                    <a:pt x="20" y="146"/>
                  </a:lnTo>
                  <a:lnTo>
                    <a:pt x="28" y="142"/>
                  </a:lnTo>
                  <a:lnTo>
                    <a:pt x="32" y="138"/>
                  </a:lnTo>
                  <a:lnTo>
                    <a:pt x="34" y="134"/>
                  </a:lnTo>
                  <a:lnTo>
                    <a:pt x="36" y="122"/>
                  </a:lnTo>
                  <a:lnTo>
                    <a:pt x="36" y="122"/>
                  </a:lnTo>
                  <a:lnTo>
                    <a:pt x="34" y="108"/>
                  </a:lnTo>
                  <a:lnTo>
                    <a:pt x="34" y="108"/>
                  </a:lnTo>
                  <a:lnTo>
                    <a:pt x="34" y="94"/>
                  </a:lnTo>
                  <a:lnTo>
                    <a:pt x="34" y="94"/>
                  </a:lnTo>
                  <a:lnTo>
                    <a:pt x="34" y="90"/>
                  </a:lnTo>
                  <a:lnTo>
                    <a:pt x="36" y="86"/>
                  </a:lnTo>
                  <a:lnTo>
                    <a:pt x="40" y="84"/>
                  </a:lnTo>
                  <a:lnTo>
                    <a:pt x="48" y="82"/>
                  </a:lnTo>
                  <a:lnTo>
                    <a:pt x="48" y="66"/>
                  </a:lnTo>
                  <a:lnTo>
                    <a:pt x="48" y="66"/>
                  </a:lnTo>
                  <a:lnTo>
                    <a:pt x="40" y="64"/>
                  </a:lnTo>
                  <a:lnTo>
                    <a:pt x="36" y="62"/>
                  </a:lnTo>
                  <a:lnTo>
                    <a:pt x="34" y="58"/>
                  </a:lnTo>
                  <a:lnTo>
                    <a:pt x="34" y="54"/>
                  </a:lnTo>
                  <a:lnTo>
                    <a:pt x="34" y="54"/>
                  </a:lnTo>
                  <a:lnTo>
                    <a:pt x="34" y="40"/>
                  </a:lnTo>
                  <a:lnTo>
                    <a:pt x="34" y="40"/>
                  </a:lnTo>
                  <a:lnTo>
                    <a:pt x="36" y="26"/>
                  </a:lnTo>
                  <a:lnTo>
                    <a:pt x="36" y="26"/>
                  </a:lnTo>
                  <a:lnTo>
                    <a:pt x="34" y="14"/>
                  </a:lnTo>
                  <a:lnTo>
                    <a:pt x="28" y="6"/>
                  </a:lnTo>
                  <a:lnTo>
                    <a:pt x="20" y="2"/>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0" name="Freeform 433"/>
            <p:cNvSpPr>
              <a:spLocks/>
            </p:cNvSpPr>
            <p:nvPr/>
          </p:nvSpPr>
          <p:spPr bwMode="auto">
            <a:xfrm>
              <a:off x="5376255" y="1901825"/>
              <a:ext cx="76621" cy="231775"/>
            </a:xfrm>
            <a:custGeom>
              <a:avLst/>
              <a:gdLst>
                <a:gd name="T0" fmla="*/ 8 w 48"/>
                <a:gd name="T1" fmla="*/ 0 h 146"/>
                <a:gd name="T2" fmla="*/ 0 w 48"/>
                <a:gd name="T3" fmla="*/ 0 h 146"/>
                <a:gd name="T4" fmla="*/ 0 w 48"/>
                <a:gd name="T5" fmla="*/ 20 h 146"/>
                <a:gd name="T6" fmla="*/ 2 w 48"/>
                <a:gd name="T7" fmla="*/ 20 h 146"/>
                <a:gd name="T8" fmla="*/ 10 w 48"/>
                <a:gd name="T9" fmla="*/ 22 h 146"/>
                <a:gd name="T10" fmla="*/ 14 w 48"/>
                <a:gd name="T11" fmla="*/ 30 h 146"/>
                <a:gd name="T12" fmla="*/ 12 w 48"/>
                <a:gd name="T13" fmla="*/ 40 h 146"/>
                <a:gd name="T14" fmla="*/ 12 w 48"/>
                <a:gd name="T15" fmla="*/ 52 h 146"/>
                <a:gd name="T16" fmla="*/ 12 w 48"/>
                <a:gd name="T17" fmla="*/ 62 h 146"/>
                <a:gd name="T18" fmla="*/ 20 w 48"/>
                <a:gd name="T19" fmla="*/ 72 h 146"/>
                <a:gd name="T20" fmla="*/ 28 w 48"/>
                <a:gd name="T21" fmla="*/ 74 h 146"/>
                <a:gd name="T22" fmla="*/ 28 w 48"/>
                <a:gd name="T23" fmla="*/ 74 h 146"/>
                <a:gd name="T24" fmla="*/ 16 w 48"/>
                <a:gd name="T25" fmla="*/ 80 h 146"/>
                <a:gd name="T26" fmla="*/ 12 w 48"/>
                <a:gd name="T27" fmla="*/ 96 h 146"/>
                <a:gd name="T28" fmla="*/ 12 w 48"/>
                <a:gd name="T29" fmla="*/ 108 h 146"/>
                <a:gd name="T30" fmla="*/ 14 w 48"/>
                <a:gd name="T31" fmla="*/ 118 h 146"/>
                <a:gd name="T32" fmla="*/ 12 w 48"/>
                <a:gd name="T33" fmla="*/ 122 h 146"/>
                <a:gd name="T34" fmla="*/ 8 w 48"/>
                <a:gd name="T35" fmla="*/ 128 h 146"/>
                <a:gd name="T36" fmla="*/ 2 w 48"/>
                <a:gd name="T37" fmla="*/ 130 h 146"/>
                <a:gd name="T38" fmla="*/ 0 w 48"/>
                <a:gd name="T39" fmla="*/ 130 h 146"/>
                <a:gd name="T40" fmla="*/ 0 w 48"/>
                <a:gd name="T41" fmla="*/ 146 h 146"/>
                <a:gd name="T42" fmla="*/ 8 w 48"/>
                <a:gd name="T43" fmla="*/ 146 h 146"/>
                <a:gd name="T44" fmla="*/ 28 w 48"/>
                <a:gd name="T45" fmla="*/ 142 h 146"/>
                <a:gd name="T46" fmla="*/ 34 w 48"/>
                <a:gd name="T47" fmla="*/ 134 h 146"/>
                <a:gd name="T48" fmla="*/ 36 w 48"/>
                <a:gd name="T49" fmla="*/ 122 h 146"/>
                <a:gd name="T50" fmla="*/ 34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4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2" y="20"/>
                  </a:lnTo>
                  <a:lnTo>
                    <a:pt x="2" y="20"/>
                  </a:lnTo>
                  <a:lnTo>
                    <a:pt x="8" y="20"/>
                  </a:lnTo>
                  <a:lnTo>
                    <a:pt x="10" y="22"/>
                  </a:lnTo>
                  <a:lnTo>
                    <a:pt x="12" y="26"/>
                  </a:lnTo>
                  <a:lnTo>
                    <a:pt x="14" y="30"/>
                  </a:lnTo>
                  <a:lnTo>
                    <a:pt x="14" y="30"/>
                  </a:lnTo>
                  <a:lnTo>
                    <a:pt x="12" y="40"/>
                  </a:lnTo>
                  <a:lnTo>
                    <a:pt x="12" y="40"/>
                  </a:lnTo>
                  <a:lnTo>
                    <a:pt x="12" y="52"/>
                  </a:lnTo>
                  <a:lnTo>
                    <a:pt x="12" y="52"/>
                  </a:lnTo>
                  <a:lnTo>
                    <a:pt x="12" y="62"/>
                  </a:lnTo>
                  <a:lnTo>
                    <a:pt x="16" y="68"/>
                  </a:lnTo>
                  <a:lnTo>
                    <a:pt x="20" y="72"/>
                  </a:lnTo>
                  <a:lnTo>
                    <a:pt x="28" y="74"/>
                  </a:lnTo>
                  <a:lnTo>
                    <a:pt x="28" y="74"/>
                  </a:lnTo>
                  <a:lnTo>
                    <a:pt x="28" y="74"/>
                  </a:lnTo>
                  <a:lnTo>
                    <a:pt x="28" y="74"/>
                  </a:lnTo>
                  <a:lnTo>
                    <a:pt x="20" y="76"/>
                  </a:lnTo>
                  <a:lnTo>
                    <a:pt x="16" y="80"/>
                  </a:lnTo>
                  <a:lnTo>
                    <a:pt x="12" y="86"/>
                  </a:lnTo>
                  <a:lnTo>
                    <a:pt x="12" y="96"/>
                  </a:lnTo>
                  <a:lnTo>
                    <a:pt x="12" y="96"/>
                  </a:lnTo>
                  <a:lnTo>
                    <a:pt x="12" y="108"/>
                  </a:lnTo>
                  <a:lnTo>
                    <a:pt x="12" y="108"/>
                  </a:lnTo>
                  <a:lnTo>
                    <a:pt x="14" y="118"/>
                  </a:lnTo>
                  <a:lnTo>
                    <a:pt x="14" y="118"/>
                  </a:lnTo>
                  <a:lnTo>
                    <a:pt x="12" y="122"/>
                  </a:lnTo>
                  <a:lnTo>
                    <a:pt x="10" y="126"/>
                  </a:lnTo>
                  <a:lnTo>
                    <a:pt x="8" y="128"/>
                  </a:lnTo>
                  <a:lnTo>
                    <a:pt x="2" y="130"/>
                  </a:lnTo>
                  <a:lnTo>
                    <a:pt x="2" y="130"/>
                  </a:lnTo>
                  <a:lnTo>
                    <a:pt x="0" y="130"/>
                  </a:lnTo>
                  <a:lnTo>
                    <a:pt x="0" y="130"/>
                  </a:lnTo>
                  <a:lnTo>
                    <a:pt x="0" y="146"/>
                  </a:lnTo>
                  <a:lnTo>
                    <a:pt x="0" y="146"/>
                  </a:lnTo>
                  <a:lnTo>
                    <a:pt x="8" y="146"/>
                  </a:lnTo>
                  <a:lnTo>
                    <a:pt x="8" y="146"/>
                  </a:lnTo>
                  <a:lnTo>
                    <a:pt x="20" y="146"/>
                  </a:lnTo>
                  <a:lnTo>
                    <a:pt x="28" y="142"/>
                  </a:lnTo>
                  <a:lnTo>
                    <a:pt x="32" y="138"/>
                  </a:lnTo>
                  <a:lnTo>
                    <a:pt x="34" y="134"/>
                  </a:lnTo>
                  <a:lnTo>
                    <a:pt x="36" y="122"/>
                  </a:lnTo>
                  <a:lnTo>
                    <a:pt x="36" y="122"/>
                  </a:lnTo>
                  <a:lnTo>
                    <a:pt x="34" y="108"/>
                  </a:lnTo>
                  <a:lnTo>
                    <a:pt x="34" y="108"/>
                  </a:lnTo>
                  <a:lnTo>
                    <a:pt x="34" y="94"/>
                  </a:lnTo>
                  <a:lnTo>
                    <a:pt x="34" y="94"/>
                  </a:lnTo>
                  <a:lnTo>
                    <a:pt x="34" y="90"/>
                  </a:lnTo>
                  <a:lnTo>
                    <a:pt x="36" y="86"/>
                  </a:lnTo>
                  <a:lnTo>
                    <a:pt x="40" y="84"/>
                  </a:lnTo>
                  <a:lnTo>
                    <a:pt x="48" y="82"/>
                  </a:lnTo>
                  <a:lnTo>
                    <a:pt x="48" y="66"/>
                  </a:lnTo>
                  <a:lnTo>
                    <a:pt x="48" y="66"/>
                  </a:lnTo>
                  <a:lnTo>
                    <a:pt x="40" y="64"/>
                  </a:lnTo>
                  <a:lnTo>
                    <a:pt x="36" y="62"/>
                  </a:lnTo>
                  <a:lnTo>
                    <a:pt x="34" y="58"/>
                  </a:lnTo>
                  <a:lnTo>
                    <a:pt x="34" y="54"/>
                  </a:lnTo>
                  <a:lnTo>
                    <a:pt x="34" y="54"/>
                  </a:lnTo>
                  <a:lnTo>
                    <a:pt x="34" y="40"/>
                  </a:lnTo>
                  <a:lnTo>
                    <a:pt x="34" y="40"/>
                  </a:lnTo>
                  <a:lnTo>
                    <a:pt x="36" y="26"/>
                  </a:lnTo>
                  <a:lnTo>
                    <a:pt x="36" y="26"/>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1" name="Freeform 434"/>
            <p:cNvSpPr>
              <a:spLocks noEditPoints="1"/>
            </p:cNvSpPr>
            <p:nvPr/>
          </p:nvSpPr>
          <p:spPr bwMode="auto">
            <a:xfrm>
              <a:off x="5752976" y="1898650"/>
              <a:ext cx="156435" cy="234950"/>
            </a:xfrm>
            <a:custGeom>
              <a:avLst/>
              <a:gdLst>
                <a:gd name="T0" fmla="*/ 46 w 98"/>
                <a:gd name="T1" fmla="*/ 148 h 148"/>
                <a:gd name="T2" fmla="*/ 26 w 98"/>
                <a:gd name="T3" fmla="*/ 144 h 148"/>
                <a:gd name="T4" fmla="*/ 10 w 98"/>
                <a:gd name="T5" fmla="*/ 132 h 148"/>
                <a:gd name="T6" fmla="*/ 6 w 98"/>
                <a:gd name="T7" fmla="*/ 120 h 148"/>
                <a:gd name="T8" fmla="*/ 0 w 98"/>
                <a:gd name="T9" fmla="*/ 94 h 148"/>
                <a:gd name="T10" fmla="*/ 0 w 98"/>
                <a:gd name="T11" fmla="*/ 78 h 148"/>
                <a:gd name="T12" fmla="*/ 2 w 98"/>
                <a:gd name="T13" fmla="*/ 44 h 148"/>
                <a:gd name="T14" fmla="*/ 12 w 98"/>
                <a:gd name="T15" fmla="*/ 20 h 148"/>
                <a:gd name="T16" fmla="*/ 20 w 98"/>
                <a:gd name="T17" fmla="*/ 12 h 148"/>
                <a:gd name="T18" fmla="*/ 38 w 98"/>
                <a:gd name="T19" fmla="*/ 2 h 148"/>
                <a:gd name="T20" fmla="*/ 50 w 98"/>
                <a:gd name="T21" fmla="*/ 0 h 148"/>
                <a:gd name="T22" fmla="*/ 72 w 98"/>
                <a:gd name="T23" fmla="*/ 4 h 148"/>
                <a:gd name="T24" fmla="*/ 86 w 98"/>
                <a:gd name="T25" fmla="*/ 18 h 148"/>
                <a:gd name="T26" fmla="*/ 96 w 98"/>
                <a:gd name="T27" fmla="*/ 42 h 148"/>
                <a:gd name="T28" fmla="*/ 98 w 98"/>
                <a:gd name="T29" fmla="*/ 74 h 148"/>
                <a:gd name="T30" fmla="*/ 98 w 98"/>
                <a:gd name="T31" fmla="*/ 92 h 148"/>
                <a:gd name="T32" fmla="*/ 90 w 98"/>
                <a:gd name="T33" fmla="*/ 120 h 148"/>
                <a:gd name="T34" fmla="*/ 84 w 98"/>
                <a:gd name="T35" fmla="*/ 130 h 148"/>
                <a:gd name="T36" fmla="*/ 68 w 98"/>
                <a:gd name="T37" fmla="*/ 144 h 148"/>
                <a:gd name="T38" fmla="*/ 46 w 98"/>
                <a:gd name="T39" fmla="*/ 148 h 148"/>
                <a:gd name="T40" fmla="*/ 50 w 98"/>
                <a:gd name="T41" fmla="*/ 18 h 148"/>
                <a:gd name="T42" fmla="*/ 42 w 98"/>
                <a:gd name="T43" fmla="*/ 20 h 148"/>
                <a:gd name="T44" fmla="*/ 32 w 98"/>
                <a:gd name="T45" fmla="*/ 26 h 148"/>
                <a:gd name="T46" fmla="*/ 26 w 98"/>
                <a:gd name="T47" fmla="*/ 42 h 148"/>
                <a:gd name="T48" fmla="*/ 22 w 98"/>
                <a:gd name="T49" fmla="*/ 78 h 148"/>
                <a:gd name="T50" fmla="*/ 24 w 98"/>
                <a:gd name="T51" fmla="*/ 100 h 148"/>
                <a:gd name="T52" fmla="*/ 28 w 98"/>
                <a:gd name="T53" fmla="*/ 118 h 148"/>
                <a:gd name="T54" fmla="*/ 36 w 98"/>
                <a:gd name="T55" fmla="*/ 126 h 148"/>
                <a:gd name="T56" fmla="*/ 48 w 98"/>
                <a:gd name="T57" fmla="*/ 130 h 148"/>
                <a:gd name="T58" fmla="*/ 54 w 98"/>
                <a:gd name="T59" fmla="*/ 130 h 148"/>
                <a:gd name="T60" fmla="*/ 64 w 98"/>
                <a:gd name="T61" fmla="*/ 122 h 148"/>
                <a:gd name="T62" fmla="*/ 70 w 98"/>
                <a:gd name="T63" fmla="*/ 110 h 148"/>
                <a:gd name="T64" fmla="*/ 74 w 98"/>
                <a:gd name="T65" fmla="*/ 76 h 148"/>
                <a:gd name="T66" fmla="*/ 72 w 98"/>
                <a:gd name="T67" fmla="*/ 50 h 148"/>
                <a:gd name="T68" fmla="*/ 68 w 98"/>
                <a:gd name="T69" fmla="*/ 32 h 148"/>
                <a:gd name="T70" fmla="*/ 60 w 98"/>
                <a:gd name="T71" fmla="*/ 22 h 148"/>
                <a:gd name="T72" fmla="*/ 50 w 98"/>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48">
                  <a:moveTo>
                    <a:pt x="46" y="148"/>
                  </a:moveTo>
                  <a:lnTo>
                    <a:pt x="46" y="148"/>
                  </a:lnTo>
                  <a:lnTo>
                    <a:pt x="36" y="148"/>
                  </a:lnTo>
                  <a:lnTo>
                    <a:pt x="26" y="144"/>
                  </a:lnTo>
                  <a:lnTo>
                    <a:pt x="18" y="138"/>
                  </a:lnTo>
                  <a:lnTo>
                    <a:pt x="10" y="132"/>
                  </a:lnTo>
                  <a:lnTo>
                    <a:pt x="10" y="132"/>
                  </a:lnTo>
                  <a:lnTo>
                    <a:pt x="6" y="120"/>
                  </a:lnTo>
                  <a:lnTo>
                    <a:pt x="2" y="108"/>
                  </a:lnTo>
                  <a:lnTo>
                    <a:pt x="0" y="94"/>
                  </a:lnTo>
                  <a:lnTo>
                    <a:pt x="0" y="78"/>
                  </a:lnTo>
                  <a:lnTo>
                    <a:pt x="0" y="78"/>
                  </a:lnTo>
                  <a:lnTo>
                    <a:pt x="0" y="60"/>
                  </a:lnTo>
                  <a:lnTo>
                    <a:pt x="2" y="44"/>
                  </a:lnTo>
                  <a:lnTo>
                    <a:pt x="6" y="30"/>
                  </a:lnTo>
                  <a:lnTo>
                    <a:pt x="12" y="20"/>
                  </a:lnTo>
                  <a:lnTo>
                    <a:pt x="12" y="20"/>
                  </a:lnTo>
                  <a:lnTo>
                    <a:pt x="20" y="12"/>
                  </a:lnTo>
                  <a:lnTo>
                    <a:pt x="28" y="6"/>
                  </a:lnTo>
                  <a:lnTo>
                    <a:pt x="38" y="2"/>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48"/>
                  </a:lnTo>
                  <a:lnTo>
                    <a:pt x="46" y="148"/>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2"/>
                  </a:lnTo>
                  <a:lnTo>
                    <a:pt x="36" y="126"/>
                  </a:lnTo>
                  <a:lnTo>
                    <a:pt x="42" y="130"/>
                  </a:lnTo>
                  <a:lnTo>
                    <a:pt x="48" y="130"/>
                  </a:lnTo>
                  <a:lnTo>
                    <a:pt x="48" y="130"/>
                  </a:lnTo>
                  <a:lnTo>
                    <a:pt x="54" y="130"/>
                  </a:lnTo>
                  <a:lnTo>
                    <a:pt x="60" y="126"/>
                  </a:lnTo>
                  <a:lnTo>
                    <a:pt x="64" y="122"/>
                  </a:lnTo>
                  <a:lnTo>
                    <a:pt x="68" y="116"/>
                  </a:lnTo>
                  <a:lnTo>
                    <a:pt x="70" y="110"/>
                  </a:lnTo>
                  <a:lnTo>
                    <a:pt x="72" y="100"/>
                  </a:lnTo>
                  <a:lnTo>
                    <a:pt x="74" y="76"/>
                  </a:lnTo>
                  <a:lnTo>
                    <a:pt x="74" y="76"/>
                  </a:lnTo>
                  <a:lnTo>
                    <a:pt x="72" y="50"/>
                  </a:lnTo>
                  <a:lnTo>
                    <a:pt x="70" y="40"/>
                  </a:lnTo>
                  <a:lnTo>
                    <a:pt x="68" y="32"/>
                  </a:lnTo>
                  <a:lnTo>
                    <a:pt x="64" y="26"/>
                  </a:lnTo>
                  <a:lnTo>
                    <a:pt x="60" y="22"/>
                  </a:lnTo>
                  <a:lnTo>
                    <a:pt x="54"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2" name="Freeform 435"/>
            <p:cNvSpPr>
              <a:spLocks/>
            </p:cNvSpPr>
            <p:nvPr/>
          </p:nvSpPr>
          <p:spPr bwMode="auto">
            <a:xfrm>
              <a:off x="5960492"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8 h 144"/>
                <a:gd name="T32" fmla="*/ 12 w 54"/>
                <a:gd name="T33" fmla="*/ 18 h 144"/>
                <a:gd name="T34" fmla="*/ 22 w 54"/>
                <a:gd name="T35" fmla="*/ 14 h 144"/>
                <a:gd name="T36" fmla="*/ 22 w 54"/>
                <a:gd name="T37" fmla="*/ 14 h 144"/>
                <a:gd name="T38" fmla="*/ 28 w 54"/>
                <a:gd name="T39" fmla="*/ 12 h 144"/>
                <a:gd name="T40" fmla="*/ 32 w 54"/>
                <a:gd name="T41" fmla="*/ 8 h 144"/>
                <a:gd name="T42" fmla="*/ 32 w 54"/>
                <a:gd name="T43" fmla="*/ 8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6" y="36"/>
                  </a:lnTo>
                  <a:lnTo>
                    <a:pt x="16" y="36"/>
                  </a:lnTo>
                  <a:lnTo>
                    <a:pt x="0" y="42"/>
                  </a:lnTo>
                  <a:lnTo>
                    <a:pt x="0" y="42"/>
                  </a:lnTo>
                  <a:lnTo>
                    <a:pt x="0" y="22"/>
                  </a:lnTo>
                  <a:lnTo>
                    <a:pt x="0" y="22"/>
                  </a:lnTo>
                  <a:lnTo>
                    <a:pt x="12" y="18"/>
                  </a:lnTo>
                  <a:lnTo>
                    <a:pt x="12" y="18"/>
                  </a:lnTo>
                  <a:lnTo>
                    <a:pt x="22" y="14"/>
                  </a:lnTo>
                  <a:lnTo>
                    <a:pt x="22" y="14"/>
                  </a:lnTo>
                  <a:lnTo>
                    <a:pt x="28" y="12"/>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3" name="Freeform 436"/>
            <p:cNvSpPr>
              <a:spLocks noEditPoints="1"/>
            </p:cNvSpPr>
            <p:nvPr/>
          </p:nvSpPr>
          <p:spPr bwMode="auto">
            <a:xfrm>
              <a:off x="217093" y="1574800"/>
              <a:ext cx="296907" cy="228600"/>
            </a:xfrm>
            <a:custGeom>
              <a:avLst/>
              <a:gdLst>
                <a:gd name="T0" fmla="*/ 116 w 186"/>
                <a:gd name="T1" fmla="*/ 104 h 144"/>
                <a:gd name="T2" fmla="*/ 118 w 186"/>
                <a:gd name="T3" fmla="*/ 130 h 144"/>
                <a:gd name="T4" fmla="*/ 102 w 186"/>
                <a:gd name="T5" fmla="*/ 130 h 144"/>
                <a:gd name="T6" fmla="*/ 22 w 186"/>
                <a:gd name="T7" fmla="*/ 120 h 144"/>
                <a:gd name="T8" fmla="*/ 8 w 186"/>
                <a:gd name="T9" fmla="*/ 116 h 144"/>
                <a:gd name="T10" fmla="*/ 14 w 186"/>
                <a:gd name="T11" fmla="*/ 100 h 144"/>
                <a:gd name="T12" fmla="*/ 8 w 186"/>
                <a:gd name="T13" fmla="*/ 48 h 144"/>
                <a:gd name="T14" fmla="*/ 6 w 186"/>
                <a:gd name="T15" fmla="*/ 64 h 144"/>
                <a:gd name="T16" fmla="*/ 14 w 186"/>
                <a:gd name="T17" fmla="*/ 64 h 144"/>
                <a:gd name="T18" fmla="*/ 2 w 186"/>
                <a:gd name="T19" fmla="*/ 60 h 144"/>
                <a:gd name="T20" fmla="*/ 82 w 186"/>
                <a:gd name="T21" fmla="*/ 20 h 144"/>
                <a:gd name="T22" fmla="*/ 128 w 186"/>
                <a:gd name="T23" fmla="*/ 8 h 144"/>
                <a:gd name="T24" fmla="*/ 158 w 186"/>
                <a:gd name="T25" fmla="*/ 32 h 144"/>
                <a:gd name="T26" fmla="*/ 156 w 186"/>
                <a:gd name="T27" fmla="*/ 40 h 144"/>
                <a:gd name="T28" fmla="*/ 148 w 186"/>
                <a:gd name="T29" fmla="*/ 48 h 144"/>
                <a:gd name="T30" fmla="*/ 154 w 186"/>
                <a:gd name="T31" fmla="*/ 48 h 144"/>
                <a:gd name="T32" fmla="*/ 160 w 186"/>
                <a:gd name="T33" fmla="*/ 42 h 144"/>
                <a:gd name="T34" fmla="*/ 176 w 186"/>
                <a:gd name="T35" fmla="*/ 26 h 144"/>
                <a:gd name="T36" fmla="*/ 182 w 186"/>
                <a:gd name="T37" fmla="*/ 70 h 144"/>
                <a:gd name="T38" fmla="*/ 150 w 186"/>
                <a:gd name="T39" fmla="*/ 86 h 144"/>
                <a:gd name="T40" fmla="*/ 132 w 186"/>
                <a:gd name="T41" fmla="*/ 98 h 144"/>
                <a:gd name="T42" fmla="*/ 144 w 186"/>
                <a:gd name="T43" fmla="*/ 90 h 144"/>
                <a:gd name="T44" fmla="*/ 132 w 186"/>
                <a:gd name="T45" fmla="*/ 102 h 144"/>
                <a:gd name="T46" fmla="*/ 112 w 186"/>
                <a:gd name="T47" fmla="*/ 92 h 144"/>
                <a:gd name="T48" fmla="*/ 90 w 186"/>
                <a:gd name="T49" fmla="*/ 134 h 144"/>
                <a:gd name="T50" fmla="*/ 68 w 186"/>
                <a:gd name="T51" fmla="*/ 128 h 144"/>
                <a:gd name="T52" fmla="*/ 78 w 186"/>
                <a:gd name="T53" fmla="*/ 108 h 144"/>
                <a:gd name="T54" fmla="*/ 60 w 186"/>
                <a:gd name="T55" fmla="*/ 116 h 144"/>
                <a:gd name="T56" fmla="*/ 52 w 186"/>
                <a:gd name="T57" fmla="*/ 114 h 144"/>
                <a:gd name="T58" fmla="*/ 44 w 186"/>
                <a:gd name="T59" fmla="*/ 138 h 144"/>
                <a:gd name="T60" fmla="*/ 26 w 186"/>
                <a:gd name="T61" fmla="*/ 120 h 144"/>
                <a:gd name="T62" fmla="*/ 14 w 186"/>
                <a:gd name="T63" fmla="*/ 78 h 144"/>
                <a:gd name="T64" fmla="*/ 56 w 186"/>
                <a:gd name="T65" fmla="*/ 34 h 144"/>
                <a:gd name="T66" fmla="*/ 42 w 186"/>
                <a:gd name="T67" fmla="*/ 60 h 144"/>
                <a:gd name="T68" fmla="*/ 48 w 186"/>
                <a:gd name="T69" fmla="*/ 86 h 144"/>
                <a:gd name="T70" fmla="*/ 72 w 186"/>
                <a:gd name="T71" fmla="*/ 96 h 144"/>
                <a:gd name="T72" fmla="*/ 94 w 186"/>
                <a:gd name="T73" fmla="*/ 58 h 144"/>
                <a:gd name="T74" fmla="*/ 90 w 186"/>
                <a:gd name="T75" fmla="*/ 84 h 144"/>
                <a:gd name="T76" fmla="*/ 56 w 186"/>
                <a:gd name="T77" fmla="*/ 94 h 144"/>
                <a:gd name="T78" fmla="*/ 58 w 186"/>
                <a:gd name="T79" fmla="*/ 68 h 144"/>
                <a:gd name="T80" fmla="*/ 46 w 186"/>
                <a:gd name="T81" fmla="*/ 56 h 144"/>
                <a:gd name="T82" fmla="*/ 86 w 186"/>
                <a:gd name="T83" fmla="*/ 22 h 144"/>
                <a:gd name="T84" fmla="*/ 90 w 186"/>
                <a:gd name="T85" fmla="*/ 6 h 144"/>
                <a:gd name="T86" fmla="*/ 70 w 186"/>
                <a:gd name="T87" fmla="*/ 22 h 144"/>
                <a:gd name="T88" fmla="*/ 18 w 186"/>
                <a:gd name="T89" fmla="*/ 56 h 144"/>
                <a:gd name="T90" fmla="*/ 14 w 186"/>
                <a:gd name="T91" fmla="*/ 56 h 144"/>
                <a:gd name="T92" fmla="*/ 0 w 186"/>
                <a:gd name="T93" fmla="*/ 56 h 144"/>
                <a:gd name="T94" fmla="*/ 12 w 186"/>
                <a:gd name="T95" fmla="*/ 84 h 144"/>
                <a:gd name="T96" fmla="*/ 2 w 186"/>
                <a:gd name="T97" fmla="*/ 112 h 144"/>
                <a:gd name="T98" fmla="*/ 20 w 186"/>
                <a:gd name="T99" fmla="*/ 130 h 144"/>
                <a:gd name="T100" fmla="*/ 44 w 186"/>
                <a:gd name="T101" fmla="*/ 142 h 144"/>
                <a:gd name="T102" fmla="*/ 56 w 186"/>
                <a:gd name="T103" fmla="*/ 118 h 144"/>
                <a:gd name="T104" fmla="*/ 74 w 186"/>
                <a:gd name="T105" fmla="*/ 142 h 144"/>
                <a:gd name="T106" fmla="*/ 96 w 186"/>
                <a:gd name="T107" fmla="*/ 132 h 144"/>
                <a:gd name="T108" fmla="*/ 122 w 186"/>
                <a:gd name="T109" fmla="*/ 124 h 144"/>
                <a:gd name="T110" fmla="*/ 118 w 186"/>
                <a:gd name="T111" fmla="*/ 94 h 144"/>
                <a:gd name="T112" fmla="*/ 142 w 186"/>
                <a:gd name="T113" fmla="*/ 98 h 144"/>
                <a:gd name="T114" fmla="*/ 158 w 186"/>
                <a:gd name="T115" fmla="*/ 90 h 144"/>
                <a:gd name="T116" fmla="*/ 186 w 186"/>
                <a:gd name="T117" fmla="*/ 46 h 144"/>
                <a:gd name="T118" fmla="*/ 172 w 186"/>
                <a:gd name="T119" fmla="*/ 24 h 144"/>
                <a:gd name="T120" fmla="*/ 160 w 186"/>
                <a:gd name="T121" fmla="*/ 30 h 144"/>
                <a:gd name="T122" fmla="*/ 112 w 186"/>
                <a:gd name="T12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44">
                  <a:moveTo>
                    <a:pt x="108" y="118"/>
                  </a:moveTo>
                  <a:lnTo>
                    <a:pt x="108" y="118"/>
                  </a:lnTo>
                  <a:lnTo>
                    <a:pt x="116" y="104"/>
                  </a:lnTo>
                  <a:lnTo>
                    <a:pt x="116" y="104"/>
                  </a:lnTo>
                  <a:lnTo>
                    <a:pt x="116" y="104"/>
                  </a:lnTo>
                  <a:lnTo>
                    <a:pt x="116" y="104"/>
                  </a:lnTo>
                  <a:lnTo>
                    <a:pt x="116" y="104"/>
                  </a:lnTo>
                  <a:lnTo>
                    <a:pt x="116" y="104"/>
                  </a:lnTo>
                  <a:lnTo>
                    <a:pt x="118" y="112"/>
                  </a:lnTo>
                  <a:lnTo>
                    <a:pt x="118" y="112"/>
                  </a:lnTo>
                  <a:lnTo>
                    <a:pt x="120" y="126"/>
                  </a:lnTo>
                  <a:lnTo>
                    <a:pt x="120" y="126"/>
                  </a:lnTo>
                  <a:lnTo>
                    <a:pt x="118" y="130"/>
                  </a:lnTo>
                  <a:lnTo>
                    <a:pt x="118" y="130"/>
                  </a:lnTo>
                  <a:lnTo>
                    <a:pt x="118" y="130"/>
                  </a:lnTo>
                  <a:lnTo>
                    <a:pt x="118" y="130"/>
                  </a:lnTo>
                  <a:lnTo>
                    <a:pt x="112" y="130"/>
                  </a:lnTo>
                  <a:lnTo>
                    <a:pt x="112" y="130"/>
                  </a:lnTo>
                  <a:lnTo>
                    <a:pt x="102" y="130"/>
                  </a:lnTo>
                  <a:lnTo>
                    <a:pt x="102" y="130"/>
                  </a:lnTo>
                  <a:lnTo>
                    <a:pt x="102" y="130"/>
                  </a:lnTo>
                  <a:lnTo>
                    <a:pt x="102" y="130"/>
                  </a:lnTo>
                  <a:lnTo>
                    <a:pt x="102" y="130"/>
                  </a:lnTo>
                  <a:lnTo>
                    <a:pt x="102" y="130"/>
                  </a:lnTo>
                  <a:lnTo>
                    <a:pt x="108" y="118"/>
                  </a:lnTo>
                  <a:close/>
                  <a:moveTo>
                    <a:pt x="14" y="100"/>
                  </a:moveTo>
                  <a:lnTo>
                    <a:pt x="14" y="100"/>
                  </a:lnTo>
                  <a:lnTo>
                    <a:pt x="14" y="100"/>
                  </a:lnTo>
                  <a:lnTo>
                    <a:pt x="14" y="100"/>
                  </a:lnTo>
                  <a:lnTo>
                    <a:pt x="22" y="116"/>
                  </a:lnTo>
                  <a:lnTo>
                    <a:pt x="22" y="116"/>
                  </a:lnTo>
                  <a:lnTo>
                    <a:pt x="22" y="120"/>
                  </a:lnTo>
                  <a:lnTo>
                    <a:pt x="20" y="122"/>
                  </a:lnTo>
                  <a:lnTo>
                    <a:pt x="20" y="122"/>
                  </a:lnTo>
                  <a:lnTo>
                    <a:pt x="18" y="122"/>
                  </a:lnTo>
                  <a:lnTo>
                    <a:pt x="18" y="122"/>
                  </a:lnTo>
                  <a:lnTo>
                    <a:pt x="18" y="122"/>
                  </a:lnTo>
                  <a:lnTo>
                    <a:pt x="18" y="122"/>
                  </a:lnTo>
                  <a:lnTo>
                    <a:pt x="12" y="120"/>
                  </a:lnTo>
                  <a:lnTo>
                    <a:pt x="8" y="116"/>
                  </a:lnTo>
                  <a:lnTo>
                    <a:pt x="6" y="112"/>
                  </a:lnTo>
                  <a:lnTo>
                    <a:pt x="4" y="108"/>
                  </a:lnTo>
                  <a:lnTo>
                    <a:pt x="4" y="108"/>
                  </a:lnTo>
                  <a:lnTo>
                    <a:pt x="6" y="104"/>
                  </a:lnTo>
                  <a:lnTo>
                    <a:pt x="6" y="104"/>
                  </a:lnTo>
                  <a:lnTo>
                    <a:pt x="12" y="100"/>
                  </a:lnTo>
                  <a:lnTo>
                    <a:pt x="12" y="100"/>
                  </a:lnTo>
                  <a:lnTo>
                    <a:pt x="14" y="100"/>
                  </a:lnTo>
                  <a:close/>
                  <a:moveTo>
                    <a:pt x="8" y="48"/>
                  </a:moveTo>
                  <a:lnTo>
                    <a:pt x="8" y="48"/>
                  </a:lnTo>
                  <a:lnTo>
                    <a:pt x="8" y="48"/>
                  </a:lnTo>
                  <a:lnTo>
                    <a:pt x="8" y="48"/>
                  </a:lnTo>
                  <a:lnTo>
                    <a:pt x="8" y="48"/>
                  </a:lnTo>
                  <a:lnTo>
                    <a:pt x="8" y="48"/>
                  </a:lnTo>
                  <a:lnTo>
                    <a:pt x="8" y="48"/>
                  </a:lnTo>
                  <a:lnTo>
                    <a:pt x="8" y="48"/>
                  </a:lnTo>
                  <a:lnTo>
                    <a:pt x="8" y="48"/>
                  </a:lnTo>
                  <a:lnTo>
                    <a:pt x="8" y="48"/>
                  </a:lnTo>
                  <a:lnTo>
                    <a:pt x="4" y="60"/>
                  </a:lnTo>
                  <a:lnTo>
                    <a:pt x="4" y="60"/>
                  </a:lnTo>
                  <a:lnTo>
                    <a:pt x="6" y="64"/>
                  </a:lnTo>
                  <a:lnTo>
                    <a:pt x="6" y="64"/>
                  </a:lnTo>
                  <a:lnTo>
                    <a:pt x="6" y="64"/>
                  </a:lnTo>
                  <a:lnTo>
                    <a:pt x="6" y="64"/>
                  </a:lnTo>
                  <a:lnTo>
                    <a:pt x="10" y="64"/>
                  </a:lnTo>
                  <a:lnTo>
                    <a:pt x="10" y="64"/>
                  </a:lnTo>
                  <a:lnTo>
                    <a:pt x="14" y="64"/>
                  </a:lnTo>
                  <a:lnTo>
                    <a:pt x="14" y="64"/>
                  </a:lnTo>
                  <a:lnTo>
                    <a:pt x="14" y="64"/>
                  </a:lnTo>
                  <a:lnTo>
                    <a:pt x="14" y="64"/>
                  </a:lnTo>
                  <a:lnTo>
                    <a:pt x="14" y="64"/>
                  </a:lnTo>
                  <a:lnTo>
                    <a:pt x="14" y="64"/>
                  </a:lnTo>
                  <a:lnTo>
                    <a:pt x="12" y="68"/>
                  </a:lnTo>
                  <a:lnTo>
                    <a:pt x="8" y="68"/>
                  </a:lnTo>
                  <a:lnTo>
                    <a:pt x="8" y="68"/>
                  </a:lnTo>
                  <a:lnTo>
                    <a:pt x="6" y="68"/>
                  </a:lnTo>
                  <a:lnTo>
                    <a:pt x="6" y="68"/>
                  </a:lnTo>
                  <a:lnTo>
                    <a:pt x="6" y="68"/>
                  </a:lnTo>
                  <a:lnTo>
                    <a:pt x="6" y="68"/>
                  </a:lnTo>
                  <a:lnTo>
                    <a:pt x="2" y="60"/>
                  </a:lnTo>
                  <a:lnTo>
                    <a:pt x="0" y="56"/>
                  </a:lnTo>
                  <a:lnTo>
                    <a:pt x="2" y="54"/>
                  </a:lnTo>
                  <a:lnTo>
                    <a:pt x="2" y="54"/>
                  </a:lnTo>
                  <a:lnTo>
                    <a:pt x="6" y="48"/>
                  </a:lnTo>
                  <a:lnTo>
                    <a:pt x="6" y="48"/>
                  </a:lnTo>
                  <a:lnTo>
                    <a:pt x="8" y="48"/>
                  </a:lnTo>
                  <a:close/>
                  <a:moveTo>
                    <a:pt x="82" y="20"/>
                  </a:moveTo>
                  <a:lnTo>
                    <a:pt x="82" y="20"/>
                  </a:lnTo>
                  <a:lnTo>
                    <a:pt x="84" y="16"/>
                  </a:lnTo>
                  <a:lnTo>
                    <a:pt x="88" y="12"/>
                  </a:lnTo>
                  <a:lnTo>
                    <a:pt x="96" y="8"/>
                  </a:lnTo>
                  <a:lnTo>
                    <a:pt x="96" y="8"/>
                  </a:lnTo>
                  <a:lnTo>
                    <a:pt x="114" y="4"/>
                  </a:lnTo>
                  <a:lnTo>
                    <a:pt x="114" y="4"/>
                  </a:lnTo>
                  <a:lnTo>
                    <a:pt x="122" y="4"/>
                  </a:lnTo>
                  <a:lnTo>
                    <a:pt x="128" y="8"/>
                  </a:lnTo>
                  <a:lnTo>
                    <a:pt x="128" y="8"/>
                  </a:lnTo>
                  <a:lnTo>
                    <a:pt x="144" y="20"/>
                  </a:lnTo>
                  <a:lnTo>
                    <a:pt x="144" y="20"/>
                  </a:lnTo>
                  <a:lnTo>
                    <a:pt x="144" y="22"/>
                  </a:lnTo>
                  <a:lnTo>
                    <a:pt x="144" y="22"/>
                  </a:lnTo>
                  <a:lnTo>
                    <a:pt x="148" y="22"/>
                  </a:lnTo>
                  <a:lnTo>
                    <a:pt x="152" y="26"/>
                  </a:lnTo>
                  <a:lnTo>
                    <a:pt x="158" y="32"/>
                  </a:lnTo>
                  <a:lnTo>
                    <a:pt x="158" y="32"/>
                  </a:lnTo>
                  <a:lnTo>
                    <a:pt x="148" y="34"/>
                  </a:lnTo>
                  <a:lnTo>
                    <a:pt x="148" y="34"/>
                  </a:lnTo>
                  <a:lnTo>
                    <a:pt x="150" y="40"/>
                  </a:lnTo>
                  <a:lnTo>
                    <a:pt x="154" y="40"/>
                  </a:lnTo>
                  <a:lnTo>
                    <a:pt x="154" y="40"/>
                  </a:lnTo>
                  <a:lnTo>
                    <a:pt x="156" y="40"/>
                  </a:lnTo>
                  <a:lnTo>
                    <a:pt x="156" y="40"/>
                  </a:lnTo>
                  <a:lnTo>
                    <a:pt x="158" y="42"/>
                  </a:lnTo>
                  <a:lnTo>
                    <a:pt x="158" y="42"/>
                  </a:lnTo>
                  <a:lnTo>
                    <a:pt x="148" y="46"/>
                  </a:lnTo>
                  <a:lnTo>
                    <a:pt x="146" y="48"/>
                  </a:lnTo>
                  <a:lnTo>
                    <a:pt x="144" y="52"/>
                  </a:lnTo>
                  <a:lnTo>
                    <a:pt x="144" y="52"/>
                  </a:lnTo>
                  <a:lnTo>
                    <a:pt x="148" y="48"/>
                  </a:lnTo>
                  <a:lnTo>
                    <a:pt x="148" y="48"/>
                  </a:lnTo>
                  <a:lnTo>
                    <a:pt x="152" y="44"/>
                  </a:lnTo>
                  <a:lnTo>
                    <a:pt x="152" y="44"/>
                  </a:lnTo>
                  <a:lnTo>
                    <a:pt x="150" y="56"/>
                  </a:lnTo>
                  <a:lnTo>
                    <a:pt x="150" y="56"/>
                  </a:lnTo>
                  <a:lnTo>
                    <a:pt x="150" y="56"/>
                  </a:lnTo>
                  <a:lnTo>
                    <a:pt x="150" y="56"/>
                  </a:lnTo>
                  <a:lnTo>
                    <a:pt x="154" y="48"/>
                  </a:lnTo>
                  <a:lnTo>
                    <a:pt x="154" y="48"/>
                  </a:lnTo>
                  <a:lnTo>
                    <a:pt x="158" y="46"/>
                  </a:lnTo>
                  <a:lnTo>
                    <a:pt x="158" y="46"/>
                  </a:lnTo>
                  <a:lnTo>
                    <a:pt x="158" y="48"/>
                  </a:lnTo>
                  <a:lnTo>
                    <a:pt x="158" y="48"/>
                  </a:lnTo>
                  <a:lnTo>
                    <a:pt x="158" y="60"/>
                  </a:lnTo>
                  <a:lnTo>
                    <a:pt x="158" y="60"/>
                  </a:lnTo>
                  <a:lnTo>
                    <a:pt x="160" y="50"/>
                  </a:lnTo>
                  <a:lnTo>
                    <a:pt x="160" y="42"/>
                  </a:lnTo>
                  <a:lnTo>
                    <a:pt x="160" y="42"/>
                  </a:lnTo>
                  <a:lnTo>
                    <a:pt x="160" y="38"/>
                  </a:lnTo>
                  <a:lnTo>
                    <a:pt x="162" y="36"/>
                  </a:lnTo>
                  <a:lnTo>
                    <a:pt x="162" y="36"/>
                  </a:lnTo>
                  <a:lnTo>
                    <a:pt x="168" y="34"/>
                  </a:lnTo>
                  <a:lnTo>
                    <a:pt x="172" y="28"/>
                  </a:lnTo>
                  <a:lnTo>
                    <a:pt x="172" y="28"/>
                  </a:lnTo>
                  <a:lnTo>
                    <a:pt x="176" y="26"/>
                  </a:lnTo>
                  <a:lnTo>
                    <a:pt x="176" y="26"/>
                  </a:lnTo>
                  <a:lnTo>
                    <a:pt x="178" y="30"/>
                  </a:lnTo>
                  <a:lnTo>
                    <a:pt x="178" y="30"/>
                  </a:lnTo>
                  <a:lnTo>
                    <a:pt x="182" y="40"/>
                  </a:lnTo>
                  <a:lnTo>
                    <a:pt x="182" y="40"/>
                  </a:lnTo>
                  <a:lnTo>
                    <a:pt x="184" y="56"/>
                  </a:lnTo>
                  <a:lnTo>
                    <a:pt x="184" y="62"/>
                  </a:lnTo>
                  <a:lnTo>
                    <a:pt x="182" y="70"/>
                  </a:lnTo>
                  <a:lnTo>
                    <a:pt x="182" y="70"/>
                  </a:lnTo>
                  <a:lnTo>
                    <a:pt x="178" y="78"/>
                  </a:lnTo>
                  <a:lnTo>
                    <a:pt x="172" y="84"/>
                  </a:lnTo>
                  <a:lnTo>
                    <a:pt x="166" y="86"/>
                  </a:lnTo>
                  <a:lnTo>
                    <a:pt x="158" y="88"/>
                  </a:lnTo>
                  <a:lnTo>
                    <a:pt x="158" y="88"/>
                  </a:lnTo>
                  <a:lnTo>
                    <a:pt x="150" y="86"/>
                  </a:lnTo>
                  <a:lnTo>
                    <a:pt x="150" y="86"/>
                  </a:lnTo>
                  <a:lnTo>
                    <a:pt x="140" y="84"/>
                  </a:lnTo>
                  <a:lnTo>
                    <a:pt x="130" y="82"/>
                  </a:lnTo>
                  <a:lnTo>
                    <a:pt x="130" y="82"/>
                  </a:lnTo>
                  <a:lnTo>
                    <a:pt x="128" y="94"/>
                  </a:lnTo>
                  <a:lnTo>
                    <a:pt x="128" y="94"/>
                  </a:lnTo>
                  <a:lnTo>
                    <a:pt x="130" y="98"/>
                  </a:lnTo>
                  <a:lnTo>
                    <a:pt x="132" y="98"/>
                  </a:lnTo>
                  <a:lnTo>
                    <a:pt x="132" y="98"/>
                  </a:lnTo>
                  <a:lnTo>
                    <a:pt x="134" y="100"/>
                  </a:lnTo>
                  <a:lnTo>
                    <a:pt x="134" y="100"/>
                  </a:lnTo>
                  <a:lnTo>
                    <a:pt x="138" y="98"/>
                  </a:lnTo>
                  <a:lnTo>
                    <a:pt x="138" y="98"/>
                  </a:lnTo>
                  <a:lnTo>
                    <a:pt x="140" y="94"/>
                  </a:lnTo>
                  <a:lnTo>
                    <a:pt x="142" y="90"/>
                  </a:lnTo>
                  <a:lnTo>
                    <a:pt x="142" y="90"/>
                  </a:lnTo>
                  <a:lnTo>
                    <a:pt x="144" y="90"/>
                  </a:lnTo>
                  <a:lnTo>
                    <a:pt x="144" y="90"/>
                  </a:lnTo>
                  <a:lnTo>
                    <a:pt x="144" y="94"/>
                  </a:lnTo>
                  <a:lnTo>
                    <a:pt x="142" y="96"/>
                  </a:lnTo>
                  <a:lnTo>
                    <a:pt x="140" y="100"/>
                  </a:lnTo>
                  <a:lnTo>
                    <a:pt x="136" y="100"/>
                  </a:lnTo>
                  <a:lnTo>
                    <a:pt x="136" y="100"/>
                  </a:lnTo>
                  <a:lnTo>
                    <a:pt x="132" y="102"/>
                  </a:lnTo>
                  <a:lnTo>
                    <a:pt x="132" y="102"/>
                  </a:lnTo>
                  <a:lnTo>
                    <a:pt x="128" y="100"/>
                  </a:lnTo>
                  <a:lnTo>
                    <a:pt x="124" y="98"/>
                  </a:lnTo>
                  <a:lnTo>
                    <a:pt x="124" y="98"/>
                  </a:lnTo>
                  <a:lnTo>
                    <a:pt x="116" y="92"/>
                  </a:lnTo>
                  <a:lnTo>
                    <a:pt x="106" y="86"/>
                  </a:lnTo>
                  <a:lnTo>
                    <a:pt x="106" y="86"/>
                  </a:lnTo>
                  <a:lnTo>
                    <a:pt x="112" y="92"/>
                  </a:lnTo>
                  <a:lnTo>
                    <a:pt x="112" y="92"/>
                  </a:lnTo>
                  <a:lnTo>
                    <a:pt x="114" y="96"/>
                  </a:lnTo>
                  <a:lnTo>
                    <a:pt x="114" y="96"/>
                  </a:lnTo>
                  <a:lnTo>
                    <a:pt x="108" y="112"/>
                  </a:lnTo>
                  <a:lnTo>
                    <a:pt x="104" y="120"/>
                  </a:lnTo>
                  <a:lnTo>
                    <a:pt x="98" y="126"/>
                  </a:lnTo>
                  <a:lnTo>
                    <a:pt x="98" y="126"/>
                  </a:lnTo>
                  <a:lnTo>
                    <a:pt x="90" y="134"/>
                  </a:lnTo>
                  <a:lnTo>
                    <a:pt x="90" y="134"/>
                  </a:lnTo>
                  <a:lnTo>
                    <a:pt x="86" y="138"/>
                  </a:lnTo>
                  <a:lnTo>
                    <a:pt x="86" y="138"/>
                  </a:lnTo>
                  <a:lnTo>
                    <a:pt x="82" y="140"/>
                  </a:lnTo>
                  <a:lnTo>
                    <a:pt x="80" y="142"/>
                  </a:lnTo>
                  <a:lnTo>
                    <a:pt x="80" y="142"/>
                  </a:lnTo>
                  <a:lnTo>
                    <a:pt x="76" y="140"/>
                  </a:lnTo>
                  <a:lnTo>
                    <a:pt x="76" y="140"/>
                  </a:lnTo>
                  <a:lnTo>
                    <a:pt x="68" y="128"/>
                  </a:lnTo>
                  <a:lnTo>
                    <a:pt x="68" y="128"/>
                  </a:lnTo>
                  <a:lnTo>
                    <a:pt x="68" y="124"/>
                  </a:lnTo>
                  <a:lnTo>
                    <a:pt x="70" y="122"/>
                  </a:lnTo>
                  <a:lnTo>
                    <a:pt x="70" y="122"/>
                  </a:lnTo>
                  <a:lnTo>
                    <a:pt x="78" y="118"/>
                  </a:lnTo>
                  <a:lnTo>
                    <a:pt x="78" y="118"/>
                  </a:lnTo>
                  <a:lnTo>
                    <a:pt x="78" y="108"/>
                  </a:lnTo>
                  <a:lnTo>
                    <a:pt x="78" y="108"/>
                  </a:lnTo>
                  <a:lnTo>
                    <a:pt x="76" y="112"/>
                  </a:lnTo>
                  <a:lnTo>
                    <a:pt x="74" y="114"/>
                  </a:lnTo>
                  <a:lnTo>
                    <a:pt x="70" y="116"/>
                  </a:lnTo>
                  <a:lnTo>
                    <a:pt x="70" y="116"/>
                  </a:lnTo>
                  <a:lnTo>
                    <a:pt x="66" y="116"/>
                  </a:lnTo>
                  <a:lnTo>
                    <a:pt x="66" y="116"/>
                  </a:lnTo>
                  <a:lnTo>
                    <a:pt x="60" y="116"/>
                  </a:lnTo>
                  <a:lnTo>
                    <a:pt x="60" y="116"/>
                  </a:lnTo>
                  <a:lnTo>
                    <a:pt x="56" y="114"/>
                  </a:lnTo>
                  <a:lnTo>
                    <a:pt x="54" y="114"/>
                  </a:lnTo>
                  <a:lnTo>
                    <a:pt x="52" y="110"/>
                  </a:lnTo>
                  <a:lnTo>
                    <a:pt x="52" y="110"/>
                  </a:lnTo>
                  <a:lnTo>
                    <a:pt x="52" y="112"/>
                  </a:lnTo>
                  <a:lnTo>
                    <a:pt x="52" y="112"/>
                  </a:lnTo>
                  <a:lnTo>
                    <a:pt x="52" y="114"/>
                  </a:lnTo>
                  <a:lnTo>
                    <a:pt x="52" y="114"/>
                  </a:lnTo>
                  <a:lnTo>
                    <a:pt x="52" y="122"/>
                  </a:lnTo>
                  <a:lnTo>
                    <a:pt x="48" y="130"/>
                  </a:lnTo>
                  <a:lnTo>
                    <a:pt x="48" y="130"/>
                  </a:lnTo>
                  <a:lnTo>
                    <a:pt x="48" y="132"/>
                  </a:lnTo>
                  <a:lnTo>
                    <a:pt x="46" y="136"/>
                  </a:lnTo>
                  <a:lnTo>
                    <a:pt x="46" y="136"/>
                  </a:lnTo>
                  <a:lnTo>
                    <a:pt x="46" y="138"/>
                  </a:lnTo>
                  <a:lnTo>
                    <a:pt x="44" y="138"/>
                  </a:lnTo>
                  <a:lnTo>
                    <a:pt x="44" y="138"/>
                  </a:lnTo>
                  <a:lnTo>
                    <a:pt x="26" y="136"/>
                  </a:lnTo>
                  <a:lnTo>
                    <a:pt x="26" y="136"/>
                  </a:lnTo>
                  <a:lnTo>
                    <a:pt x="24" y="134"/>
                  </a:lnTo>
                  <a:lnTo>
                    <a:pt x="24" y="130"/>
                  </a:lnTo>
                  <a:lnTo>
                    <a:pt x="24" y="130"/>
                  </a:lnTo>
                  <a:lnTo>
                    <a:pt x="26" y="126"/>
                  </a:lnTo>
                  <a:lnTo>
                    <a:pt x="26" y="120"/>
                  </a:lnTo>
                  <a:lnTo>
                    <a:pt x="26" y="120"/>
                  </a:lnTo>
                  <a:lnTo>
                    <a:pt x="26" y="118"/>
                  </a:lnTo>
                  <a:lnTo>
                    <a:pt x="24" y="114"/>
                  </a:lnTo>
                  <a:lnTo>
                    <a:pt x="24" y="114"/>
                  </a:lnTo>
                  <a:lnTo>
                    <a:pt x="20" y="106"/>
                  </a:lnTo>
                  <a:lnTo>
                    <a:pt x="16" y="96"/>
                  </a:lnTo>
                  <a:lnTo>
                    <a:pt x="14" y="88"/>
                  </a:lnTo>
                  <a:lnTo>
                    <a:pt x="14" y="78"/>
                  </a:lnTo>
                  <a:lnTo>
                    <a:pt x="14" y="78"/>
                  </a:lnTo>
                  <a:lnTo>
                    <a:pt x="16" y="68"/>
                  </a:lnTo>
                  <a:lnTo>
                    <a:pt x="18" y="60"/>
                  </a:lnTo>
                  <a:lnTo>
                    <a:pt x="24" y="52"/>
                  </a:lnTo>
                  <a:lnTo>
                    <a:pt x="30" y="46"/>
                  </a:lnTo>
                  <a:lnTo>
                    <a:pt x="30" y="46"/>
                  </a:lnTo>
                  <a:lnTo>
                    <a:pt x="42" y="38"/>
                  </a:lnTo>
                  <a:lnTo>
                    <a:pt x="56" y="34"/>
                  </a:lnTo>
                  <a:lnTo>
                    <a:pt x="56" y="34"/>
                  </a:lnTo>
                  <a:lnTo>
                    <a:pt x="58" y="34"/>
                  </a:lnTo>
                  <a:lnTo>
                    <a:pt x="58" y="34"/>
                  </a:lnTo>
                  <a:lnTo>
                    <a:pt x="46" y="50"/>
                  </a:lnTo>
                  <a:lnTo>
                    <a:pt x="46" y="50"/>
                  </a:lnTo>
                  <a:lnTo>
                    <a:pt x="44" y="54"/>
                  </a:lnTo>
                  <a:lnTo>
                    <a:pt x="42" y="60"/>
                  </a:lnTo>
                  <a:lnTo>
                    <a:pt x="42" y="60"/>
                  </a:lnTo>
                  <a:lnTo>
                    <a:pt x="40" y="64"/>
                  </a:lnTo>
                  <a:lnTo>
                    <a:pt x="40" y="68"/>
                  </a:lnTo>
                  <a:lnTo>
                    <a:pt x="44" y="74"/>
                  </a:lnTo>
                  <a:lnTo>
                    <a:pt x="44" y="74"/>
                  </a:lnTo>
                  <a:lnTo>
                    <a:pt x="48" y="80"/>
                  </a:lnTo>
                  <a:lnTo>
                    <a:pt x="48" y="82"/>
                  </a:lnTo>
                  <a:lnTo>
                    <a:pt x="48" y="86"/>
                  </a:lnTo>
                  <a:lnTo>
                    <a:pt x="48" y="86"/>
                  </a:lnTo>
                  <a:lnTo>
                    <a:pt x="48" y="90"/>
                  </a:lnTo>
                  <a:lnTo>
                    <a:pt x="48" y="90"/>
                  </a:lnTo>
                  <a:lnTo>
                    <a:pt x="54" y="96"/>
                  </a:lnTo>
                  <a:lnTo>
                    <a:pt x="62" y="98"/>
                  </a:lnTo>
                  <a:lnTo>
                    <a:pt x="62" y="98"/>
                  </a:lnTo>
                  <a:lnTo>
                    <a:pt x="66" y="98"/>
                  </a:lnTo>
                  <a:lnTo>
                    <a:pt x="72" y="96"/>
                  </a:lnTo>
                  <a:lnTo>
                    <a:pt x="72" y="96"/>
                  </a:lnTo>
                  <a:lnTo>
                    <a:pt x="82" y="90"/>
                  </a:lnTo>
                  <a:lnTo>
                    <a:pt x="92" y="88"/>
                  </a:lnTo>
                  <a:lnTo>
                    <a:pt x="92" y="88"/>
                  </a:lnTo>
                  <a:lnTo>
                    <a:pt x="94" y="84"/>
                  </a:lnTo>
                  <a:lnTo>
                    <a:pt x="94" y="84"/>
                  </a:lnTo>
                  <a:lnTo>
                    <a:pt x="96" y="78"/>
                  </a:lnTo>
                  <a:lnTo>
                    <a:pt x="96" y="72"/>
                  </a:lnTo>
                  <a:lnTo>
                    <a:pt x="94" y="58"/>
                  </a:lnTo>
                  <a:lnTo>
                    <a:pt x="94" y="58"/>
                  </a:lnTo>
                  <a:lnTo>
                    <a:pt x="92" y="42"/>
                  </a:lnTo>
                  <a:lnTo>
                    <a:pt x="92" y="42"/>
                  </a:lnTo>
                  <a:lnTo>
                    <a:pt x="92" y="60"/>
                  </a:lnTo>
                  <a:lnTo>
                    <a:pt x="92" y="60"/>
                  </a:lnTo>
                  <a:lnTo>
                    <a:pt x="92" y="80"/>
                  </a:lnTo>
                  <a:lnTo>
                    <a:pt x="92" y="80"/>
                  </a:lnTo>
                  <a:lnTo>
                    <a:pt x="90" y="84"/>
                  </a:lnTo>
                  <a:lnTo>
                    <a:pt x="86" y="86"/>
                  </a:lnTo>
                  <a:lnTo>
                    <a:pt x="86" y="86"/>
                  </a:lnTo>
                  <a:lnTo>
                    <a:pt x="78" y="88"/>
                  </a:lnTo>
                  <a:lnTo>
                    <a:pt x="72" y="92"/>
                  </a:lnTo>
                  <a:lnTo>
                    <a:pt x="72" y="92"/>
                  </a:lnTo>
                  <a:lnTo>
                    <a:pt x="62" y="94"/>
                  </a:lnTo>
                  <a:lnTo>
                    <a:pt x="62" y="94"/>
                  </a:lnTo>
                  <a:lnTo>
                    <a:pt x="56" y="94"/>
                  </a:lnTo>
                  <a:lnTo>
                    <a:pt x="52" y="90"/>
                  </a:lnTo>
                  <a:lnTo>
                    <a:pt x="52" y="90"/>
                  </a:lnTo>
                  <a:lnTo>
                    <a:pt x="52" y="86"/>
                  </a:lnTo>
                  <a:lnTo>
                    <a:pt x="52" y="84"/>
                  </a:lnTo>
                  <a:lnTo>
                    <a:pt x="52" y="84"/>
                  </a:lnTo>
                  <a:lnTo>
                    <a:pt x="56" y="76"/>
                  </a:lnTo>
                  <a:lnTo>
                    <a:pt x="56" y="76"/>
                  </a:lnTo>
                  <a:lnTo>
                    <a:pt x="58" y="68"/>
                  </a:lnTo>
                  <a:lnTo>
                    <a:pt x="58" y="68"/>
                  </a:lnTo>
                  <a:lnTo>
                    <a:pt x="52" y="76"/>
                  </a:lnTo>
                  <a:lnTo>
                    <a:pt x="52" y="76"/>
                  </a:lnTo>
                  <a:lnTo>
                    <a:pt x="44" y="66"/>
                  </a:lnTo>
                  <a:lnTo>
                    <a:pt x="44" y="66"/>
                  </a:lnTo>
                  <a:lnTo>
                    <a:pt x="44" y="62"/>
                  </a:lnTo>
                  <a:lnTo>
                    <a:pt x="44" y="62"/>
                  </a:lnTo>
                  <a:lnTo>
                    <a:pt x="46" y="56"/>
                  </a:lnTo>
                  <a:lnTo>
                    <a:pt x="50" y="48"/>
                  </a:lnTo>
                  <a:lnTo>
                    <a:pt x="50" y="48"/>
                  </a:lnTo>
                  <a:lnTo>
                    <a:pt x="72" y="26"/>
                  </a:lnTo>
                  <a:lnTo>
                    <a:pt x="72" y="26"/>
                  </a:lnTo>
                  <a:lnTo>
                    <a:pt x="74" y="24"/>
                  </a:lnTo>
                  <a:lnTo>
                    <a:pt x="78" y="22"/>
                  </a:lnTo>
                  <a:lnTo>
                    <a:pt x="86" y="22"/>
                  </a:lnTo>
                  <a:lnTo>
                    <a:pt x="86" y="22"/>
                  </a:lnTo>
                  <a:lnTo>
                    <a:pt x="90" y="20"/>
                  </a:lnTo>
                  <a:lnTo>
                    <a:pt x="90" y="20"/>
                  </a:lnTo>
                  <a:lnTo>
                    <a:pt x="82" y="20"/>
                  </a:lnTo>
                  <a:close/>
                  <a:moveTo>
                    <a:pt x="112" y="0"/>
                  </a:moveTo>
                  <a:lnTo>
                    <a:pt x="112" y="0"/>
                  </a:lnTo>
                  <a:lnTo>
                    <a:pt x="104" y="2"/>
                  </a:lnTo>
                  <a:lnTo>
                    <a:pt x="98" y="4"/>
                  </a:lnTo>
                  <a:lnTo>
                    <a:pt x="90" y="6"/>
                  </a:lnTo>
                  <a:lnTo>
                    <a:pt x="84" y="12"/>
                  </a:lnTo>
                  <a:lnTo>
                    <a:pt x="84" y="12"/>
                  </a:lnTo>
                  <a:lnTo>
                    <a:pt x="78" y="18"/>
                  </a:lnTo>
                  <a:lnTo>
                    <a:pt x="76" y="20"/>
                  </a:lnTo>
                  <a:lnTo>
                    <a:pt x="72" y="22"/>
                  </a:lnTo>
                  <a:lnTo>
                    <a:pt x="72" y="22"/>
                  </a:lnTo>
                  <a:lnTo>
                    <a:pt x="70" y="22"/>
                  </a:lnTo>
                  <a:lnTo>
                    <a:pt x="70" y="22"/>
                  </a:lnTo>
                  <a:lnTo>
                    <a:pt x="62" y="28"/>
                  </a:lnTo>
                  <a:lnTo>
                    <a:pt x="52" y="32"/>
                  </a:lnTo>
                  <a:lnTo>
                    <a:pt x="52" y="32"/>
                  </a:lnTo>
                  <a:lnTo>
                    <a:pt x="42" y="34"/>
                  </a:lnTo>
                  <a:lnTo>
                    <a:pt x="32" y="40"/>
                  </a:lnTo>
                  <a:lnTo>
                    <a:pt x="24" y="46"/>
                  </a:lnTo>
                  <a:lnTo>
                    <a:pt x="18" y="56"/>
                  </a:lnTo>
                  <a:lnTo>
                    <a:pt x="18" y="56"/>
                  </a:lnTo>
                  <a:lnTo>
                    <a:pt x="12" y="62"/>
                  </a:lnTo>
                  <a:lnTo>
                    <a:pt x="12" y="62"/>
                  </a:lnTo>
                  <a:lnTo>
                    <a:pt x="8" y="62"/>
                  </a:lnTo>
                  <a:lnTo>
                    <a:pt x="8" y="62"/>
                  </a:lnTo>
                  <a:lnTo>
                    <a:pt x="10" y="54"/>
                  </a:lnTo>
                  <a:lnTo>
                    <a:pt x="10" y="54"/>
                  </a:lnTo>
                  <a:lnTo>
                    <a:pt x="14" y="56"/>
                  </a:lnTo>
                  <a:lnTo>
                    <a:pt x="14" y="56"/>
                  </a:lnTo>
                  <a:lnTo>
                    <a:pt x="12" y="48"/>
                  </a:lnTo>
                  <a:lnTo>
                    <a:pt x="12" y="48"/>
                  </a:lnTo>
                  <a:lnTo>
                    <a:pt x="12" y="44"/>
                  </a:lnTo>
                  <a:lnTo>
                    <a:pt x="12" y="44"/>
                  </a:lnTo>
                  <a:lnTo>
                    <a:pt x="4" y="50"/>
                  </a:lnTo>
                  <a:lnTo>
                    <a:pt x="0" y="52"/>
                  </a:lnTo>
                  <a:lnTo>
                    <a:pt x="0" y="56"/>
                  </a:lnTo>
                  <a:lnTo>
                    <a:pt x="0" y="56"/>
                  </a:lnTo>
                  <a:lnTo>
                    <a:pt x="0" y="62"/>
                  </a:lnTo>
                  <a:lnTo>
                    <a:pt x="4" y="68"/>
                  </a:lnTo>
                  <a:lnTo>
                    <a:pt x="4" y="68"/>
                  </a:lnTo>
                  <a:lnTo>
                    <a:pt x="6" y="70"/>
                  </a:lnTo>
                  <a:lnTo>
                    <a:pt x="12" y="72"/>
                  </a:lnTo>
                  <a:lnTo>
                    <a:pt x="12" y="72"/>
                  </a:lnTo>
                  <a:lnTo>
                    <a:pt x="12" y="84"/>
                  </a:lnTo>
                  <a:lnTo>
                    <a:pt x="12" y="84"/>
                  </a:lnTo>
                  <a:lnTo>
                    <a:pt x="12" y="90"/>
                  </a:lnTo>
                  <a:lnTo>
                    <a:pt x="10" y="94"/>
                  </a:lnTo>
                  <a:lnTo>
                    <a:pt x="8" y="98"/>
                  </a:lnTo>
                  <a:lnTo>
                    <a:pt x="4" y="102"/>
                  </a:lnTo>
                  <a:lnTo>
                    <a:pt x="4" y="102"/>
                  </a:lnTo>
                  <a:lnTo>
                    <a:pt x="2" y="106"/>
                  </a:lnTo>
                  <a:lnTo>
                    <a:pt x="2" y="112"/>
                  </a:lnTo>
                  <a:lnTo>
                    <a:pt x="2" y="112"/>
                  </a:lnTo>
                  <a:lnTo>
                    <a:pt x="6" y="116"/>
                  </a:lnTo>
                  <a:lnTo>
                    <a:pt x="8" y="120"/>
                  </a:lnTo>
                  <a:lnTo>
                    <a:pt x="8" y="120"/>
                  </a:lnTo>
                  <a:lnTo>
                    <a:pt x="16" y="124"/>
                  </a:lnTo>
                  <a:lnTo>
                    <a:pt x="22" y="126"/>
                  </a:lnTo>
                  <a:lnTo>
                    <a:pt x="22" y="126"/>
                  </a:lnTo>
                  <a:lnTo>
                    <a:pt x="20" y="130"/>
                  </a:lnTo>
                  <a:lnTo>
                    <a:pt x="20" y="130"/>
                  </a:lnTo>
                  <a:lnTo>
                    <a:pt x="20" y="136"/>
                  </a:lnTo>
                  <a:lnTo>
                    <a:pt x="22" y="136"/>
                  </a:lnTo>
                  <a:lnTo>
                    <a:pt x="24" y="138"/>
                  </a:lnTo>
                  <a:lnTo>
                    <a:pt x="24" y="138"/>
                  </a:lnTo>
                  <a:lnTo>
                    <a:pt x="32" y="140"/>
                  </a:lnTo>
                  <a:lnTo>
                    <a:pt x="42" y="142"/>
                  </a:lnTo>
                  <a:lnTo>
                    <a:pt x="42" y="142"/>
                  </a:lnTo>
                  <a:lnTo>
                    <a:pt x="44" y="142"/>
                  </a:lnTo>
                  <a:lnTo>
                    <a:pt x="44" y="142"/>
                  </a:lnTo>
                  <a:lnTo>
                    <a:pt x="46" y="142"/>
                  </a:lnTo>
                  <a:lnTo>
                    <a:pt x="48" y="140"/>
                  </a:lnTo>
                  <a:lnTo>
                    <a:pt x="50" y="134"/>
                  </a:lnTo>
                  <a:lnTo>
                    <a:pt x="50" y="134"/>
                  </a:lnTo>
                  <a:lnTo>
                    <a:pt x="52" y="130"/>
                  </a:lnTo>
                  <a:lnTo>
                    <a:pt x="52" y="130"/>
                  </a:lnTo>
                  <a:lnTo>
                    <a:pt x="56" y="118"/>
                  </a:lnTo>
                  <a:lnTo>
                    <a:pt x="56" y="118"/>
                  </a:lnTo>
                  <a:lnTo>
                    <a:pt x="68" y="118"/>
                  </a:lnTo>
                  <a:lnTo>
                    <a:pt x="68" y="118"/>
                  </a:lnTo>
                  <a:lnTo>
                    <a:pt x="64" y="124"/>
                  </a:lnTo>
                  <a:lnTo>
                    <a:pt x="64" y="128"/>
                  </a:lnTo>
                  <a:lnTo>
                    <a:pt x="64" y="128"/>
                  </a:lnTo>
                  <a:lnTo>
                    <a:pt x="74" y="142"/>
                  </a:lnTo>
                  <a:lnTo>
                    <a:pt x="74" y="142"/>
                  </a:lnTo>
                  <a:lnTo>
                    <a:pt x="76" y="144"/>
                  </a:lnTo>
                  <a:lnTo>
                    <a:pt x="80" y="144"/>
                  </a:lnTo>
                  <a:lnTo>
                    <a:pt x="80" y="144"/>
                  </a:lnTo>
                  <a:lnTo>
                    <a:pt x="84" y="144"/>
                  </a:lnTo>
                  <a:lnTo>
                    <a:pt x="88" y="140"/>
                  </a:lnTo>
                  <a:lnTo>
                    <a:pt x="88" y="140"/>
                  </a:lnTo>
                  <a:lnTo>
                    <a:pt x="96" y="132"/>
                  </a:lnTo>
                  <a:lnTo>
                    <a:pt x="96" y="132"/>
                  </a:lnTo>
                  <a:lnTo>
                    <a:pt x="100" y="132"/>
                  </a:lnTo>
                  <a:lnTo>
                    <a:pt x="100" y="132"/>
                  </a:lnTo>
                  <a:lnTo>
                    <a:pt x="116" y="132"/>
                  </a:lnTo>
                  <a:lnTo>
                    <a:pt x="116" y="132"/>
                  </a:lnTo>
                  <a:lnTo>
                    <a:pt x="120" y="132"/>
                  </a:lnTo>
                  <a:lnTo>
                    <a:pt x="122" y="130"/>
                  </a:lnTo>
                  <a:lnTo>
                    <a:pt x="122" y="128"/>
                  </a:lnTo>
                  <a:lnTo>
                    <a:pt x="122" y="124"/>
                  </a:lnTo>
                  <a:lnTo>
                    <a:pt x="122" y="124"/>
                  </a:lnTo>
                  <a:lnTo>
                    <a:pt x="122" y="114"/>
                  </a:lnTo>
                  <a:lnTo>
                    <a:pt x="122" y="114"/>
                  </a:lnTo>
                  <a:lnTo>
                    <a:pt x="120" y="104"/>
                  </a:lnTo>
                  <a:lnTo>
                    <a:pt x="120" y="104"/>
                  </a:lnTo>
                  <a:lnTo>
                    <a:pt x="116" y="96"/>
                  </a:lnTo>
                  <a:lnTo>
                    <a:pt x="116" y="96"/>
                  </a:lnTo>
                  <a:lnTo>
                    <a:pt x="118" y="94"/>
                  </a:lnTo>
                  <a:lnTo>
                    <a:pt x="118" y="94"/>
                  </a:lnTo>
                  <a:lnTo>
                    <a:pt x="124" y="100"/>
                  </a:lnTo>
                  <a:lnTo>
                    <a:pt x="124" y="100"/>
                  </a:lnTo>
                  <a:lnTo>
                    <a:pt x="128" y="104"/>
                  </a:lnTo>
                  <a:lnTo>
                    <a:pt x="132" y="104"/>
                  </a:lnTo>
                  <a:lnTo>
                    <a:pt x="132" y="104"/>
                  </a:lnTo>
                  <a:lnTo>
                    <a:pt x="140" y="102"/>
                  </a:lnTo>
                  <a:lnTo>
                    <a:pt x="142" y="98"/>
                  </a:lnTo>
                  <a:lnTo>
                    <a:pt x="144" y="96"/>
                  </a:lnTo>
                  <a:lnTo>
                    <a:pt x="144" y="96"/>
                  </a:lnTo>
                  <a:lnTo>
                    <a:pt x="148" y="92"/>
                  </a:lnTo>
                  <a:lnTo>
                    <a:pt x="150" y="90"/>
                  </a:lnTo>
                  <a:lnTo>
                    <a:pt x="150" y="90"/>
                  </a:lnTo>
                  <a:lnTo>
                    <a:pt x="154" y="90"/>
                  </a:lnTo>
                  <a:lnTo>
                    <a:pt x="154" y="90"/>
                  </a:lnTo>
                  <a:lnTo>
                    <a:pt x="158" y="90"/>
                  </a:lnTo>
                  <a:lnTo>
                    <a:pt x="158" y="90"/>
                  </a:lnTo>
                  <a:lnTo>
                    <a:pt x="166" y="90"/>
                  </a:lnTo>
                  <a:lnTo>
                    <a:pt x="174" y="86"/>
                  </a:lnTo>
                  <a:lnTo>
                    <a:pt x="180" y="80"/>
                  </a:lnTo>
                  <a:lnTo>
                    <a:pt x="184" y="72"/>
                  </a:lnTo>
                  <a:lnTo>
                    <a:pt x="184" y="72"/>
                  </a:lnTo>
                  <a:lnTo>
                    <a:pt x="186" y="58"/>
                  </a:lnTo>
                  <a:lnTo>
                    <a:pt x="186" y="46"/>
                  </a:lnTo>
                  <a:lnTo>
                    <a:pt x="186" y="46"/>
                  </a:lnTo>
                  <a:lnTo>
                    <a:pt x="184" y="38"/>
                  </a:lnTo>
                  <a:lnTo>
                    <a:pt x="182" y="28"/>
                  </a:lnTo>
                  <a:lnTo>
                    <a:pt x="182" y="28"/>
                  </a:lnTo>
                  <a:lnTo>
                    <a:pt x="180" y="24"/>
                  </a:lnTo>
                  <a:lnTo>
                    <a:pt x="176" y="24"/>
                  </a:lnTo>
                  <a:lnTo>
                    <a:pt x="176" y="24"/>
                  </a:lnTo>
                  <a:lnTo>
                    <a:pt x="172" y="24"/>
                  </a:lnTo>
                  <a:lnTo>
                    <a:pt x="170" y="28"/>
                  </a:lnTo>
                  <a:lnTo>
                    <a:pt x="170" y="28"/>
                  </a:lnTo>
                  <a:lnTo>
                    <a:pt x="164" y="32"/>
                  </a:lnTo>
                  <a:lnTo>
                    <a:pt x="164" y="32"/>
                  </a:lnTo>
                  <a:lnTo>
                    <a:pt x="162" y="32"/>
                  </a:lnTo>
                  <a:lnTo>
                    <a:pt x="162" y="32"/>
                  </a:lnTo>
                  <a:lnTo>
                    <a:pt x="160" y="30"/>
                  </a:lnTo>
                  <a:lnTo>
                    <a:pt x="160" y="30"/>
                  </a:lnTo>
                  <a:lnTo>
                    <a:pt x="156" y="26"/>
                  </a:lnTo>
                  <a:lnTo>
                    <a:pt x="152" y="22"/>
                  </a:lnTo>
                  <a:lnTo>
                    <a:pt x="152" y="22"/>
                  </a:lnTo>
                  <a:lnTo>
                    <a:pt x="138" y="10"/>
                  </a:lnTo>
                  <a:lnTo>
                    <a:pt x="138" y="10"/>
                  </a:lnTo>
                  <a:lnTo>
                    <a:pt x="132" y="6"/>
                  </a:lnTo>
                  <a:lnTo>
                    <a:pt x="126" y="2"/>
                  </a:lnTo>
                  <a:lnTo>
                    <a:pt x="1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4" name="Freeform 437"/>
            <p:cNvSpPr>
              <a:spLocks/>
            </p:cNvSpPr>
            <p:nvPr/>
          </p:nvSpPr>
          <p:spPr bwMode="auto">
            <a:xfrm>
              <a:off x="379913" y="1739900"/>
              <a:ext cx="28733" cy="41275"/>
            </a:xfrm>
            <a:custGeom>
              <a:avLst/>
              <a:gdLst>
                <a:gd name="T0" fmla="*/ 6 w 18"/>
                <a:gd name="T1" fmla="*/ 14 h 26"/>
                <a:gd name="T2" fmla="*/ 6 w 18"/>
                <a:gd name="T3" fmla="*/ 14 h 26"/>
                <a:gd name="T4" fmla="*/ 14 w 18"/>
                <a:gd name="T5" fmla="*/ 0 h 26"/>
                <a:gd name="T6" fmla="*/ 14 w 18"/>
                <a:gd name="T7" fmla="*/ 0 h 26"/>
                <a:gd name="T8" fmla="*/ 14 w 18"/>
                <a:gd name="T9" fmla="*/ 0 h 26"/>
                <a:gd name="T10" fmla="*/ 14 w 18"/>
                <a:gd name="T11" fmla="*/ 0 h 26"/>
                <a:gd name="T12" fmla="*/ 14 w 18"/>
                <a:gd name="T13" fmla="*/ 0 h 26"/>
                <a:gd name="T14" fmla="*/ 14 w 18"/>
                <a:gd name="T15" fmla="*/ 0 h 26"/>
                <a:gd name="T16" fmla="*/ 16 w 18"/>
                <a:gd name="T17" fmla="*/ 8 h 26"/>
                <a:gd name="T18" fmla="*/ 16 w 18"/>
                <a:gd name="T19" fmla="*/ 8 h 26"/>
                <a:gd name="T20" fmla="*/ 18 w 18"/>
                <a:gd name="T21" fmla="*/ 22 h 26"/>
                <a:gd name="T22" fmla="*/ 18 w 18"/>
                <a:gd name="T23" fmla="*/ 22 h 26"/>
                <a:gd name="T24" fmla="*/ 16 w 18"/>
                <a:gd name="T25" fmla="*/ 26 h 26"/>
                <a:gd name="T26" fmla="*/ 16 w 18"/>
                <a:gd name="T27" fmla="*/ 26 h 26"/>
                <a:gd name="T28" fmla="*/ 16 w 18"/>
                <a:gd name="T29" fmla="*/ 26 h 26"/>
                <a:gd name="T30" fmla="*/ 16 w 18"/>
                <a:gd name="T31" fmla="*/ 26 h 26"/>
                <a:gd name="T32" fmla="*/ 10 w 18"/>
                <a:gd name="T33" fmla="*/ 26 h 26"/>
                <a:gd name="T34" fmla="*/ 10 w 18"/>
                <a:gd name="T35" fmla="*/ 26 h 26"/>
                <a:gd name="T36" fmla="*/ 0 w 18"/>
                <a:gd name="T37" fmla="*/ 26 h 26"/>
                <a:gd name="T38" fmla="*/ 0 w 18"/>
                <a:gd name="T39" fmla="*/ 26 h 26"/>
                <a:gd name="T40" fmla="*/ 0 w 18"/>
                <a:gd name="T41" fmla="*/ 26 h 26"/>
                <a:gd name="T42" fmla="*/ 0 w 18"/>
                <a:gd name="T43" fmla="*/ 26 h 26"/>
                <a:gd name="T44" fmla="*/ 0 w 18"/>
                <a:gd name="T45" fmla="*/ 26 h 26"/>
                <a:gd name="T46" fmla="*/ 0 w 18"/>
                <a:gd name="T47" fmla="*/ 26 h 26"/>
                <a:gd name="T48" fmla="*/ 6 w 18"/>
                <a:gd name="T4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6">
                  <a:moveTo>
                    <a:pt x="6" y="14"/>
                  </a:moveTo>
                  <a:lnTo>
                    <a:pt x="6" y="14"/>
                  </a:lnTo>
                  <a:lnTo>
                    <a:pt x="14" y="0"/>
                  </a:lnTo>
                  <a:lnTo>
                    <a:pt x="14" y="0"/>
                  </a:lnTo>
                  <a:lnTo>
                    <a:pt x="14" y="0"/>
                  </a:lnTo>
                  <a:lnTo>
                    <a:pt x="14" y="0"/>
                  </a:lnTo>
                  <a:lnTo>
                    <a:pt x="14" y="0"/>
                  </a:lnTo>
                  <a:lnTo>
                    <a:pt x="14" y="0"/>
                  </a:lnTo>
                  <a:lnTo>
                    <a:pt x="16" y="8"/>
                  </a:lnTo>
                  <a:lnTo>
                    <a:pt x="16" y="8"/>
                  </a:lnTo>
                  <a:lnTo>
                    <a:pt x="18" y="22"/>
                  </a:lnTo>
                  <a:lnTo>
                    <a:pt x="18" y="22"/>
                  </a:lnTo>
                  <a:lnTo>
                    <a:pt x="16" y="26"/>
                  </a:lnTo>
                  <a:lnTo>
                    <a:pt x="16" y="26"/>
                  </a:lnTo>
                  <a:lnTo>
                    <a:pt x="16" y="26"/>
                  </a:lnTo>
                  <a:lnTo>
                    <a:pt x="16" y="26"/>
                  </a:lnTo>
                  <a:lnTo>
                    <a:pt x="10" y="26"/>
                  </a:lnTo>
                  <a:lnTo>
                    <a:pt x="10" y="26"/>
                  </a:lnTo>
                  <a:lnTo>
                    <a:pt x="0" y="26"/>
                  </a:lnTo>
                  <a:lnTo>
                    <a:pt x="0" y="26"/>
                  </a:lnTo>
                  <a:lnTo>
                    <a:pt x="0" y="26"/>
                  </a:lnTo>
                  <a:lnTo>
                    <a:pt x="0" y="26"/>
                  </a:lnTo>
                  <a:lnTo>
                    <a:pt x="0" y="26"/>
                  </a:lnTo>
                  <a:lnTo>
                    <a:pt x="0" y="26"/>
                  </a:lnTo>
                  <a:lnTo>
                    <a:pt x="6"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5" name="Freeform 438"/>
            <p:cNvSpPr>
              <a:spLocks/>
            </p:cNvSpPr>
            <p:nvPr/>
          </p:nvSpPr>
          <p:spPr bwMode="auto">
            <a:xfrm>
              <a:off x="223478" y="1733550"/>
              <a:ext cx="28733" cy="34925"/>
            </a:xfrm>
            <a:custGeom>
              <a:avLst/>
              <a:gdLst>
                <a:gd name="T0" fmla="*/ 10 w 18"/>
                <a:gd name="T1" fmla="*/ 0 h 22"/>
                <a:gd name="T2" fmla="*/ 10 w 18"/>
                <a:gd name="T3" fmla="*/ 0 h 22"/>
                <a:gd name="T4" fmla="*/ 10 w 18"/>
                <a:gd name="T5" fmla="*/ 0 h 22"/>
                <a:gd name="T6" fmla="*/ 10 w 18"/>
                <a:gd name="T7" fmla="*/ 0 h 22"/>
                <a:gd name="T8" fmla="*/ 18 w 18"/>
                <a:gd name="T9" fmla="*/ 16 h 22"/>
                <a:gd name="T10" fmla="*/ 18 w 18"/>
                <a:gd name="T11" fmla="*/ 16 h 22"/>
                <a:gd name="T12" fmla="*/ 18 w 18"/>
                <a:gd name="T13" fmla="*/ 20 h 22"/>
                <a:gd name="T14" fmla="*/ 16 w 18"/>
                <a:gd name="T15" fmla="*/ 22 h 22"/>
                <a:gd name="T16" fmla="*/ 16 w 18"/>
                <a:gd name="T17" fmla="*/ 22 h 22"/>
                <a:gd name="T18" fmla="*/ 14 w 18"/>
                <a:gd name="T19" fmla="*/ 22 h 22"/>
                <a:gd name="T20" fmla="*/ 14 w 18"/>
                <a:gd name="T21" fmla="*/ 22 h 22"/>
                <a:gd name="T22" fmla="*/ 14 w 18"/>
                <a:gd name="T23" fmla="*/ 22 h 22"/>
                <a:gd name="T24" fmla="*/ 14 w 18"/>
                <a:gd name="T25" fmla="*/ 22 h 22"/>
                <a:gd name="T26" fmla="*/ 8 w 18"/>
                <a:gd name="T27" fmla="*/ 20 h 22"/>
                <a:gd name="T28" fmla="*/ 4 w 18"/>
                <a:gd name="T29" fmla="*/ 16 h 22"/>
                <a:gd name="T30" fmla="*/ 2 w 18"/>
                <a:gd name="T31" fmla="*/ 12 h 22"/>
                <a:gd name="T32" fmla="*/ 0 w 18"/>
                <a:gd name="T33" fmla="*/ 8 h 22"/>
                <a:gd name="T34" fmla="*/ 0 w 18"/>
                <a:gd name="T35" fmla="*/ 8 h 22"/>
                <a:gd name="T36" fmla="*/ 2 w 18"/>
                <a:gd name="T37" fmla="*/ 4 h 22"/>
                <a:gd name="T38" fmla="*/ 2 w 18"/>
                <a:gd name="T39" fmla="*/ 4 h 22"/>
                <a:gd name="T40" fmla="*/ 8 w 18"/>
                <a:gd name="T41" fmla="*/ 0 h 22"/>
                <a:gd name="T42" fmla="*/ 8 w 18"/>
                <a:gd name="T43" fmla="*/ 0 h 22"/>
                <a:gd name="T44" fmla="*/ 10 w 18"/>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2">
                  <a:moveTo>
                    <a:pt x="10" y="0"/>
                  </a:moveTo>
                  <a:lnTo>
                    <a:pt x="10" y="0"/>
                  </a:lnTo>
                  <a:lnTo>
                    <a:pt x="10" y="0"/>
                  </a:lnTo>
                  <a:lnTo>
                    <a:pt x="10" y="0"/>
                  </a:lnTo>
                  <a:lnTo>
                    <a:pt x="18" y="16"/>
                  </a:lnTo>
                  <a:lnTo>
                    <a:pt x="18" y="16"/>
                  </a:lnTo>
                  <a:lnTo>
                    <a:pt x="18" y="20"/>
                  </a:lnTo>
                  <a:lnTo>
                    <a:pt x="16" y="22"/>
                  </a:lnTo>
                  <a:lnTo>
                    <a:pt x="16" y="22"/>
                  </a:lnTo>
                  <a:lnTo>
                    <a:pt x="14" y="22"/>
                  </a:lnTo>
                  <a:lnTo>
                    <a:pt x="14" y="22"/>
                  </a:lnTo>
                  <a:lnTo>
                    <a:pt x="14" y="22"/>
                  </a:lnTo>
                  <a:lnTo>
                    <a:pt x="14" y="22"/>
                  </a:lnTo>
                  <a:lnTo>
                    <a:pt x="8" y="20"/>
                  </a:lnTo>
                  <a:lnTo>
                    <a:pt x="4" y="16"/>
                  </a:lnTo>
                  <a:lnTo>
                    <a:pt x="2" y="12"/>
                  </a:lnTo>
                  <a:lnTo>
                    <a:pt x="0" y="8"/>
                  </a:lnTo>
                  <a:lnTo>
                    <a:pt x="0" y="8"/>
                  </a:lnTo>
                  <a:lnTo>
                    <a:pt x="2" y="4"/>
                  </a:lnTo>
                  <a:lnTo>
                    <a:pt x="2" y="4"/>
                  </a:lnTo>
                  <a:lnTo>
                    <a:pt x="8" y="0"/>
                  </a:lnTo>
                  <a:lnTo>
                    <a:pt x="8"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6" name="Freeform 439"/>
            <p:cNvSpPr>
              <a:spLocks/>
            </p:cNvSpPr>
            <p:nvPr/>
          </p:nvSpPr>
          <p:spPr bwMode="auto">
            <a:xfrm>
              <a:off x="217093" y="1651000"/>
              <a:ext cx="22348" cy="31750"/>
            </a:xfrm>
            <a:custGeom>
              <a:avLst/>
              <a:gdLst>
                <a:gd name="T0" fmla="*/ 8 w 14"/>
                <a:gd name="T1" fmla="*/ 0 h 20"/>
                <a:gd name="T2" fmla="*/ 8 w 14"/>
                <a:gd name="T3" fmla="*/ 0 h 20"/>
                <a:gd name="T4" fmla="*/ 8 w 14"/>
                <a:gd name="T5" fmla="*/ 0 h 20"/>
                <a:gd name="T6" fmla="*/ 8 w 14"/>
                <a:gd name="T7" fmla="*/ 0 h 20"/>
                <a:gd name="T8" fmla="*/ 8 w 14"/>
                <a:gd name="T9" fmla="*/ 0 h 20"/>
                <a:gd name="T10" fmla="*/ 8 w 14"/>
                <a:gd name="T11" fmla="*/ 0 h 20"/>
                <a:gd name="T12" fmla="*/ 8 w 14"/>
                <a:gd name="T13" fmla="*/ 0 h 20"/>
                <a:gd name="T14" fmla="*/ 8 w 14"/>
                <a:gd name="T15" fmla="*/ 0 h 20"/>
                <a:gd name="T16" fmla="*/ 8 w 14"/>
                <a:gd name="T17" fmla="*/ 0 h 20"/>
                <a:gd name="T18" fmla="*/ 8 w 14"/>
                <a:gd name="T19" fmla="*/ 0 h 20"/>
                <a:gd name="T20" fmla="*/ 4 w 14"/>
                <a:gd name="T21" fmla="*/ 12 h 20"/>
                <a:gd name="T22" fmla="*/ 4 w 14"/>
                <a:gd name="T23" fmla="*/ 12 h 20"/>
                <a:gd name="T24" fmla="*/ 6 w 14"/>
                <a:gd name="T25" fmla="*/ 16 h 20"/>
                <a:gd name="T26" fmla="*/ 6 w 14"/>
                <a:gd name="T27" fmla="*/ 16 h 20"/>
                <a:gd name="T28" fmla="*/ 6 w 14"/>
                <a:gd name="T29" fmla="*/ 16 h 20"/>
                <a:gd name="T30" fmla="*/ 6 w 14"/>
                <a:gd name="T31" fmla="*/ 16 h 20"/>
                <a:gd name="T32" fmla="*/ 10 w 14"/>
                <a:gd name="T33" fmla="*/ 16 h 20"/>
                <a:gd name="T34" fmla="*/ 10 w 14"/>
                <a:gd name="T35" fmla="*/ 16 h 20"/>
                <a:gd name="T36" fmla="*/ 14 w 14"/>
                <a:gd name="T37" fmla="*/ 16 h 20"/>
                <a:gd name="T38" fmla="*/ 14 w 14"/>
                <a:gd name="T39" fmla="*/ 16 h 20"/>
                <a:gd name="T40" fmla="*/ 14 w 14"/>
                <a:gd name="T41" fmla="*/ 16 h 20"/>
                <a:gd name="T42" fmla="*/ 14 w 14"/>
                <a:gd name="T43" fmla="*/ 16 h 20"/>
                <a:gd name="T44" fmla="*/ 14 w 14"/>
                <a:gd name="T45" fmla="*/ 16 h 20"/>
                <a:gd name="T46" fmla="*/ 14 w 14"/>
                <a:gd name="T47" fmla="*/ 16 h 20"/>
                <a:gd name="T48" fmla="*/ 12 w 14"/>
                <a:gd name="T49" fmla="*/ 20 h 20"/>
                <a:gd name="T50" fmla="*/ 8 w 14"/>
                <a:gd name="T51" fmla="*/ 20 h 20"/>
                <a:gd name="T52" fmla="*/ 8 w 14"/>
                <a:gd name="T53" fmla="*/ 20 h 20"/>
                <a:gd name="T54" fmla="*/ 6 w 14"/>
                <a:gd name="T55" fmla="*/ 20 h 20"/>
                <a:gd name="T56" fmla="*/ 6 w 14"/>
                <a:gd name="T57" fmla="*/ 20 h 20"/>
                <a:gd name="T58" fmla="*/ 6 w 14"/>
                <a:gd name="T59" fmla="*/ 20 h 20"/>
                <a:gd name="T60" fmla="*/ 6 w 14"/>
                <a:gd name="T61" fmla="*/ 20 h 20"/>
                <a:gd name="T62" fmla="*/ 2 w 14"/>
                <a:gd name="T63" fmla="*/ 12 h 20"/>
                <a:gd name="T64" fmla="*/ 0 w 14"/>
                <a:gd name="T65" fmla="*/ 8 h 20"/>
                <a:gd name="T66" fmla="*/ 2 w 14"/>
                <a:gd name="T67" fmla="*/ 6 h 20"/>
                <a:gd name="T68" fmla="*/ 2 w 14"/>
                <a:gd name="T69" fmla="*/ 6 h 20"/>
                <a:gd name="T70" fmla="*/ 6 w 14"/>
                <a:gd name="T71" fmla="*/ 0 h 20"/>
                <a:gd name="T72" fmla="*/ 6 w 14"/>
                <a:gd name="T73" fmla="*/ 0 h 20"/>
                <a:gd name="T74" fmla="*/ 8 w 14"/>
                <a:gd name="T7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0">
                  <a:moveTo>
                    <a:pt x="8" y="0"/>
                  </a:moveTo>
                  <a:lnTo>
                    <a:pt x="8" y="0"/>
                  </a:lnTo>
                  <a:lnTo>
                    <a:pt x="8" y="0"/>
                  </a:lnTo>
                  <a:lnTo>
                    <a:pt x="8" y="0"/>
                  </a:lnTo>
                  <a:lnTo>
                    <a:pt x="8" y="0"/>
                  </a:lnTo>
                  <a:lnTo>
                    <a:pt x="8" y="0"/>
                  </a:lnTo>
                  <a:lnTo>
                    <a:pt x="8" y="0"/>
                  </a:lnTo>
                  <a:lnTo>
                    <a:pt x="8" y="0"/>
                  </a:lnTo>
                  <a:lnTo>
                    <a:pt x="8" y="0"/>
                  </a:lnTo>
                  <a:lnTo>
                    <a:pt x="8" y="0"/>
                  </a:lnTo>
                  <a:lnTo>
                    <a:pt x="4" y="12"/>
                  </a:lnTo>
                  <a:lnTo>
                    <a:pt x="4" y="12"/>
                  </a:lnTo>
                  <a:lnTo>
                    <a:pt x="6" y="16"/>
                  </a:lnTo>
                  <a:lnTo>
                    <a:pt x="6" y="16"/>
                  </a:lnTo>
                  <a:lnTo>
                    <a:pt x="6" y="16"/>
                  </a:lnTo>
                  <a:lnTo>
                    <a:pt x="6" y="16"/>
                  </a:lnTo>
                  <a:lnTo>
                    <a:pt x="10" y="16"/>
                  </a:lnTo>
                  <a:lnTo>
                    <a:pt x="10" y="16"/>
                  </a:lnTo>
                  <a:lnTo>
                    <a:pt x="14" y="16"/>
                  </a:lnTo>
                  <a:lnTo>
                    <a:pt x="14" y="16"/>
                  </a:lnTo>
                  <a:lnTo>
                    <a:pt x="14" y="16"/>
                  </a:lnTo>
                  <a:lnTo>
                    <a:pt x="14" y="16"/>
                  </a:lnTo>
                  <a:lnTo>
                    <a:pt x="14" y="16"/>
                  </a:lnTo>
                  <a:lnTo>
                    <a:pt x="14" y="16"/>
                  </a:lnTo>
                  <a:lnTo>
                    <a:pt x="12" y="20"/>
                  </a:lnTo>
                  <a:lnTo>
                    <a:pt x="8" y="20"/>
                  </a:lnTo>
                  <a:lnTo>
                    <a:pt x="8" y="20"/>
                  </a:lnTo>
                  <a:lnTo>
                    <a:pt x="6" y="20"/>
                  </a:lnTo>
                  <a:lnTo>
                    <a:pt x="6" y="20"/>
                  </a:lnTo>
                  <a:lnTo>
                    <a:pt x="6" y="20"/>
                  </a:lnTo>
                  <a:lnTo>
                    <a:pt x="6" y="20"/>
                  </a:lnTo>
                  <a:lnTo>
                    <a:pt x="2" y="12"/>
                  </a:lnTo>
                  <a:lnTo>
                    <a:pt x="0" y="8"/>
                  </a:lnTo>
                  <a:lnTo>
                    <a:pt x="2" y="6"/>
                  </a:lnTo>
                  <a:lnTo>
                    <a:pt x="2" y="6"/>
                  </a:lnTo>
                  <a:lnTo>
                    <a:pt x="6" y="0"/>
                  </a:lnTo>
                  <a:lnTo>
                    <a:pt x="6"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7" name="Freeform 440"/>
            <p:cNvSpPr>
              <a:spLocks/>
            </p:cNvSpPr>
            <p:nvPr/>
          </p:nvSpPr>
          <p:spPr bwMode="auto">
            <a:xfrm>
              <a:off x="239441" y="1581150"/>
              <a:ext cx="271367" cy="219075"/>
            </a:xfrm>
            <a:custGeom>
              <a:avLst/>
              <a:gdLst>
                <a:gd name="T0" fmla="*/ 74 w 170"/>
                <a:gd name="T1" fmla="*/ 8 h 138"/>
                <a:gd name="T2" fmla="*/ 100 w 170"/>
                <a:gd name="T3" fmla="*/ 0 h 138"/>
                <a:gd name="T4" fmla="*/ 130 w 170"/>
                <a:gd name="T5" fmla="*/ 16 h 138"/>
                <a:gd name="T6" fmla="*/ 134 w 170"/>
                <a:gd name="T7" fmla="*/ 18 h 138"/>
                <a:gd name="T8" fmla="*/ 134 w 170"/>
                <a:gd name="T9" fmla="*/ 30 h 138"/>
                <a:gd name="T10" fmla="*/ 140 w 170"/>
                <a:gd name="T11" fmla="*/ 36 h 138"/>
                <a:gd name="T12" fmla="*/ 144 w 170"/>
                <a:gd name="T13" fmla="*/ 38 h 138"/>
                <a:gd name="T14" fmla="*/ 130 w 170"/>
                <a:gd name="T15" fmla="*/ 48 h 138"/>
                <a:gd name="T16" fmla="*/ 138 w 170"/>
                <a:gd name="T17" fmla="*/ 40 h 138"/>
                <a:gd name="T18" fmla="*/ 136 w 170"/>
                <a:gd name="T19" fmla="*/ 52 h 138"/>
                <a:gd name="T20" fmla="*/ 144 w 170"/>
                <a:gd name="T21" fmla="*/ 42 h 138"/>
                <a:gd name="T22" fmla="*/ 144 w 170"/>
                <a:gd name="T23" fmla="*/ 56 h 138"/>
                <a:gd name="T24" fmla="*/ 146 w 170"/>
                <a:gd name="T25" fmla="*/ 34 h 138"/>
                <a:gd name="T26" fmla="*/ 158 w 170"/>
                <a:gd name="T27" fmla="*/ 24 h 138"/>
                <a:gd name="T28" fmla="*/ 164 w 170"/>
                <a:gd name="T29" fmla="*/ 26 h 138"/>
                <a:gd name="T30" fmla="*/ 170 w 170"/>
                <a:gd name="T31" fmla="*/ 52 h 138"/>
                <a:gd name="T32" fmla="*/ 164 w 170"/>
                <a:gd name="T33" fmla="*/ 74 h 138"/>
                <a:gd name="T34" fmla="*/ 144 w 170"/>
                <a:gd name="T35" fmla="*/ 84 h 138"/>
                <a:gd name="T36" fmla="*/ 116 w 170"/>
                <a:gd name="T37" fmla="*/ 78 h 138"/>
                <a:gd name="T38" fmla="*/ 116 w 170"/>
                <a:gd name="T39" fmla="*/ 94 h 138"/>
                <a:gd name="T40" fmla="*/ 120 w 170"/>
                <a:gd name="T41" fmla="*/ 96 h 138"/>
                <a:gd name="T42" fmla="*/ 128 w 170"/>
                <a:gd name="T43" fmla="*/ 86 h 138"/>
                <a:gd name="T44" fmla="*/ 130 w 170"/>
                <a:gd name="T45" fmla="*/ 90 h 138"/>
                <a:gd name="T46" fmla="*/ 122 w 170"/>
                <a:gd name="T47" fmla="*/ 96 h 138"/>
                <a:gd name="T48" fmla="*/ 110 w 170"/>
                <a:gd name="T49" fmla="*/ 94 h 138"/>
                <a:gd name="T50" fmla="*/ 92 w 170"/>
                <a:gd name="T51" fmla="*/ 82 h 138"/>
                <a:gd name="T52" fmla="*/ 100 w 170"/>
                <a:gd name="T53" fmla="*/ 92 h 138"/>
                <a:gd name="T54" fmla="*/ 84 w 170"/>
                <a:gd name="T55" fmla="*/ 122 h 138"/>
                <a:gd name="T56" fmla="*/ 72 w 170"/>
                <a:gd name="T57" fmla="*/ 134 h 138"/>
                <a:gd name="T58" fmla="*/ 62 w 170"/>
                <a:gd name="T59" fmla="*/ 136 h 138"/>
                <a:gd name="T60" fmla="*/ 54 w 170"/>
                <a:gd name="T61" fmla="*/ 120 h 138"/>
                <a:gd name="T62" fmla="*/ 64 w 170"/>
                <a:gd name="T63" fmla="*/ 114 h 138"/>
                <a:gd name="T64" fmla="*/ 60 w 170"/>
                <a:gd name="T65" fmla="*/ 110 h 138"/>
                <a:gd name="T66" fmla="*/ 52 w 170"/>
                <a:gd name="T67" fmla="*/ 112 h 138"/>
                <a:gd name="T68" fmla="*/ 40 w 170"/>
                <a:gd name="T69" fmla="*/ 110 h 138"/>
                <a:gd name="T70" fmla="*/ 38 w 170"/>
                <a:gd name="T71" fmla="*/ 108 h 138"/>
                <a:gd name="T72" fmla="*/ 34 w 170"/>
                <a:gd name="T73" fmla="*/ 126 h 138"/>
                <a:gd name="T74" fmla="*/ 32 w 170"/>
                <a:gd name="T75" fmla="*/ 132 h 138"/>
                <a:gd name="T76" fmla="*/ 12 w 170"/>
                <a:gd name="T77" fmla="*/ 132 h 138"/>
                <a:gd name="T78" fmla="*/ 10 w 170"/>
                <a:gd name="T79" fmla="*/ 126 h 138"/>
                <a:gd name="T80" fmla="*/ 12 w 170"/>
                <a:gd name="T81" fmla="*/ 114 h 138"/>
                <a:gd name="T82" fmla="*/ 2 w 170"/>
                <a:gd name="T83" fmla="*/ 92 h 138"/>
                <a:gd name="T84" fmla="*/ 2 w 170"/>
                <a:gd name="T85" fmla="*/ 64 h 138"/>
                <a:gd name="T86" fmla="*/ 16 w 170"/>
                <a:gd name="T87" fmla="*/ 42 h 138"/>
                <a:gd name="T88" fmla="*/ 44 w 170"/>
                <a:gd name="T89" fmla="*/ 30 h 138"/>
                <a:gd name="T90" fmla="*/ 30 w 170"/>
                <a:gd name="T91" fmla="*/ 50 h 138"/>
                <a:gd name="T92" fmla="*/ 26 w 170"/>
                <a:gd name="T93" fmla="*/ 64 h 138"/>
                <a:gd name="T94" fmla="*/ 34 w 170"/>
                <a:gd name="T95" fmla="*/ 78 h 138"/>
                <a:gd name="T96" fmla="*/ 34 w 170"/>
                <a:gd name="T97" fmla="*/ 86 h 138"/>
                <a:gd name="T98" fmla="*/ 52 w 170"/>
                <a:gd name="T99" fmla="*/ 94 h 138"/>
                <a:gd name="T100" fmla="*/ 78 w 170"/>
                <a:gd name="T101" fmla="*/ 84 h 138"/>
                <a:gd name="T102" fmla="*/ 82 w 170"/>
                <a:gd name="T103" fmla="*/ 74 h 138"/>
                <a:gd name="T104" fmla="*/ 78 w 170"/>
                <a:gd name="T105" fmla="*/ 38 h 138"/>
                <a:gd name="T106" fmla="*/ 78 w 170"/>
                <a:gd name="T107" fmla="*/ 76 h 138"/>
                <a:gd name="T108" fmla="*/ 72 w 170"/>
                <a:gd name="T109" fmla="*/ 82 h 138"/>
                <a:gd name="T110" fmla="*/ 48 w 170"/>
                <a:gd name="T111" fmla="*/ 90 h 138"/>
                <a:gd name="T112" fmla="*/ 38 w 170"/>
                <a:gd name="T113" fmla="*/ 86 h 138"/>
                <a:gd name="T114" fmla="*/ 42 w 170"/>
                <a:gd name="T115" fmla="*/ 72 h 138"/>
                <a:gd name="T116" fmla="*/ 38 w 170"/>
                <a:gd name="T117" fmla="*/ 72 h 138"/>
                <a:gd name="T118" fmla="*/ 30 w 170"/>
                <a:gd name="T119" fmla="*/ 58 h 138"/>
                <a:gd name="T120" fmla="*/ 36 w 170"/>
                <a:gd name="T121" fmla="*/ 44 h 138"/>
                <a:gd name="T122" fmla="*/ 64 w 170"/>
                <a:gd name="T123" fmla="*/ 18 h 138"/>
                <a:gd name="T124" fmla="*/ 76 w 170"/>
                <a:gd name="T125"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138">
                  <a:moveTo>
                    <a:pt x="68" y="16"/>
                  </a:moveTo>
                  <a:lnTo>
                    <a:pt x="68" y="16"/>
                  </a:lnTo>
                  <a:lnTo>
                    <a:pt x="70" y="12"/>
                  </a:lnTo>
                  <a:lnTo>
                    <a:pt x="74" y="8"/>
                  </a:lnTo>
                  <a:lnTo>
                    <a:pt x="82" y="4"/>
                  </a:lnTo>
                  <a:lnTo>
                    <a:pt x="82" y="4"/>
                  </a:lnTo>
                  <a:lnTo>
                    <a:pt x="100" y="0"/>
                  </a:lnTo>
                  <a:lnTo>
                    <a:pt x="100" y="0"/>
                  </a:lnTo>
                  <a:lnTo>
                    <a:pt x="108" y="0"/>
                  </a:lnTo>
                  <a:lnTo>
                    <a:pt x="114" y="4"/>
                  </a:lnTo>
                  <a:lnTo>
                    <a:pt x="114" y="4"/>
                  </a:lnTo>
                  <a:lnTo>
                    <a:pt x="130" y="16"/>
                  </a:lnTo>
                  <a:lnTo>
                    <a:pt x="130" y="16"/>
                  </a:lnTo>
                  <a:lnTo>
                    <a:pt x="130" y="18"/>
                  </a:lnTo>
                  <a:lnTo>
                    <a:pt x="130" y="18"/>
                  </a:lnTo>
                  <a:lnTo>
                    <a:pt x="134" y="18"/>
                  </a:lnTo>
                  <a:lnTo>
                    <a:pt x="138" y="22"/>
                  </a:lnTo>
                  <a:lnTo>
                    <a:pt x="144" y="28"/>
                  </a:lnTo>
                  <a:lnTo>
                    <a:pt x="144" y="28"/>
                  </a:lnTo>
                  <a:lnTo>
                    <a:pt x="134" y="30"/>
                  </a:lnTo>
                  <a:lnTo>
                    <a:pt x="134" y="30"/>
                  </a:lnTo>
                  <a:lnTo>
                    <a:pt x="136" y="36"/>
                  </a:lnTo>
                  <a:lnTo>
                    <a:pt x="140" y="36"/>
                  </a:lnTo>
                  <a:lnTo>
                    <a:pt x="140" y="36"/>
                  </a:lnTo>
                  <a:lnTo>
                    <a:pt x="142" y="36"/>
                  </a:lnTo>
                  <a:lnTo>
                    <a:pt x="142" y="36"/>
                  </a:lnTo>
                  <a:lnTo>
                    <a:pt x="144" y="38"/>
                  </a:lnTo>
                  <a:lnTo>
                    <a:pt x="144" y="38"/>
                  </a:lnTo>
                  <a:lnTo>
                    <a:pt x="134" y="42"/>
                  </a:lnTo>
                  <a:lnTo>
                    <a:pt x="132" y="44"/>
                  </a:lnTo>
                  <a:lnTo>
                    <a:pt x="130" y="48"/>
                  </a:lnTo>
                  <a:lnTo>
                    <a:pt x="130" y="48"/>
                  </a:lnTo>
                  <a:lnTo>
                    <a:pt x="134" y="44"/>
                  </a:lnTo>
                  <a:lnTo>
                    <a:pt x="134" y="44"/>
                  </a:lnTo>
                  <a:lnTo>
                    <a:pt x="138" y="40"/>
                  </a:lnTo>
                  <a:lnTo>
                    <a:pt x="138" y="40"/>
                  </a:lnTo>
                  <a:lnTo>
                    <a:pt x="136" y="52"/>
                  </a:lnTo>
                  <a:lnTo>
                    <a:pt x="136" y="52"/>
                  </a:lnTo>
                  <a:lnTo>
                    <a:pt x="136" y="52"/>
                  </a:lnTo>
                  <a:lnTo>
                    <a:pt x="136" y="52"/>
                  </a:lnTo>
                  <a:lnTo>
                    <a:pt x="140" y="44"/>
                  </a:lnTo>
                  <a:lnTo>
                    <a:pt x="140" y="44"/>
                  </a:lnTo>
                  <a:lnTo>
                    <a:pt x="144" y="42"/>
                  </a:lnTo>
                  <a:lnTo>
                    <a:pt x="144" y="42"/>
                  </a:lnTo>
                  <a:lnTo>
                    <a:pt x="144" y="44"/>
                  </a:lnTo>
                  <a:lnTo>
                    <a:pt x="144" y="44"/>
                  </a:lnTo>
                  <a:lnTo>
                    <a:pt x="144" y="56"/>
                  </a:lnTo>
                  <a:lnTo>
                    <a:pt x="144" y="56"/>
                  </a:lnTo>
                  <a:lnTo>
                    <a:pt x="146" y="46"/>
                  </a:lnTo>
                  <a:lnTo>
                    <a:pt x="146" y="38"/>
                  </a:lnTo>
                  <a:lnTo>
                    <a:pt x="146" y="38"/>
                  </a:lnTo>
                  <a:lnTo>
                    <a:pt x="146" y="34"/>
                  </a:lnTo>
                  <a:lnTo>
                    <a:pt x="148" y="32"/>
                  </a:lnTo>
                  <a:lnTo>
                    <a:pt x="148" y="32"/>
                  </a:lnTo>
                  <a:lnTo>
                    <a:pt x="154" y="30"/>
                  </a:lnTo>
                  <a:lnTo>
                    <a:pt x="158" y="24"/>
                  </a:lnTo>
                  <a:lnTo>
                    <a:pt x="158" y="24"/>
                  </a:lnTo>
                  <a:lnTo>
                    <a:pt x="162" y="22"/>
                  </a:lnTo>
                  <a:lnTo>
                    <a:pt x="162" y="22"/>
                  </a:lnTo>
                  <a:lnTo>
                    <a:pt x="164" y="26"/>
                  </a:lnTo>
                  <a:lnTo>
                    <a:pt x="164" y="26"/>
                  </a:lnTo>
                  <a:lnTo>
                    <a:pt x="168" y="36"/>
                  </a:lnTo>
                  <a:lnTo>
                    <a:pt x="168" y="36"/>
                  </a:lnTo>
                  <a:lnTo>
                    <a:pt x="170" y="52"/>
                  </a:lnTo>
                  <a:lnTo>
                    <a:pt x="170" y="58"/>
                  </a:lnTo>
                  <a:lnTo>
                    <a:pt x="168" y="66"/>
                  </a:lnTo>
                  <a:lnTo>
                    <a:pt x="168" y="66"/>
                  </a:lnTo>
                  <a:lnTo>
                    <a:pt x="164" y="74"/>
                  </a:lnTo>
                  <a:lnTo>
                    <a:pt x="158" y="80"/>
                  </a:lnTo>
                  <a:lnTo>
                    <a:pt x="152" y="82"/>
                  </a:lnTo>
                  <a:lnTo>
                    <a:pt x="144" y="84"/>
                  </a:lnTo>
                  <a:lnTo>
                    <a:pt x="144" y="84"/>
                  </a:lnTo>
                  <a:lnTo>
                    <a:pt x="136" y="82"/>
                  </a:lnTo>
                  <a:lnTo>
                    <a:pt x="136" y="82"/>
                  </a:lnTo>
                  <a:lnTo>
                    <a:pt x="126" y="80"/>
                  </a:lnTo>
                  <a:lnTo>
                    <a:pt x="116" y="78"/>
                  </a:lnTo>
                  <a:lnTo>
                    <a:pt x="116" y="78"/>
                  </a:lnTo>
                  <a:lnTo>
                    <a:pt x="114" y="90"/>
                  </a:lnTo>
                  <a:lnTo>
                    <a:pt x="114" y="90"/>
                  </a:lnTo>
                  <a:lnTo>
                    <a:pt x="116" y="94"/>
                  </a:lnTo>
                  <a:lnTo>
                    <a:pt x="118" y="94"/>
                  </a:lnTo>
                  <a:lnTo>
                    <a:pt x="118" y="94"/>
                  </a:lnTo>
                  <a:lnTo>
                    <a:pt x="120" y="96"/>
                  </a:lnTo>
                  <a:lnTo>
                    <a:pt x="120" y="96"/>
                  </a:lnTo>
                  <a:lnTo>
                    <a:pt x="124" y="94"/>
                  </a:lnTo>
                  <a:lnTo>
                    <a:pt x="124" y="94"/>
                  </a:lnTo>
                  <a:lnTo>
                    <a:pt x="126" y="90"/>
                  </a:lnTo>
                  <a:lnTo>
                    <a:pt x="128" y="86"/>
                  </a:lnTo>
                  <a:lnTo>
                    <a:pt x="128" y="86"/>
                  </a:lnTo>
                  <a:lnTo>
                    <a:pt x="130" y="86"/>
                  </a:lnTo>
                  <a:lnTo>
                    <a:pt x="130" y="86"/>
                  </a:lnTo>
                  <a:lnTo>
                    <a:pt x="130" y="90"/>
                  </a:lnTo>
                  <a:lnTo>
                    <a:pt x="128" y="92"/>
                  </a:lnTo>
                  <a:lnTo>
                    <a:pt x="126" y="96"/>
                  </a:lnTo>
                  <a:lnTo>
                    <a:pt x="122" y="96"/>
                  </a:lnTo>
                  <a:lnTo>
                    <a:pt x="122" y="96"/>
                  </a:lnTo>
                  <a:lnTo>
                    <a:pt x="118" y="98"/>
                  </a:lnTo>
                  <a:lnTo>
                    <a:pt x="118" y="98"/>
                  </a:lnTo>
                  <a:lnTo>
                    <a:pt x="114" y="96"/>
                  </a:lnTo>
                  <a:lnTo>
                    <a:pt x="110" y="94"/>
                  </a:lnTo>
                  <a:lnTo>
                    <a:pt x="110" y="94"/>
                  </a:lnTo>
                  <a:lnTo>
                    <a:pt x="102" y="88"/>
                  </a:lnTo>
                  <a:lnTo>
                    <a:pt x="92" y="82"/>
                  </a:lnTo>
                  <a:lnTo>
                    <a:pt x="92" y="82"/>
                  </a:lnTo>
                  <a:lnTo>
                    <a:pt x="98" y="88"/>
                  </a:lnTo>
                  <a:lnTo>
                    <a:pt x="98" y="88"/>
                  </a:lnTo>
                  <a:lnTo>
                    <a:pt x="100" y="92"/>
                  </a:lnTo>
                  <a:lnTo>
                    <a:pt x="100" y="92"/>
                  </a:lnTo>
                  <a:lnTo>
                    <a:pt x="94" y="108"/>
                  </a:lnTo>
                  <a:lnTo>
                    <a:pt x="90" y="116"/>
                  </a:lnTo>
                  <a:lnTo>
                    <a:pt x="84" y="122"/>
                  </a:lnTo>
                  <a:lnTo>
                    <a:pt x="84" y="122"/>
                  </a:lnTo>
                  <a:lnTo>
                    <a:pt x="76" y="130"/>
                  </a:lnTo>
                  <a:lnTo>
                    <a:pt x="76" y="130"/>
                  </a:lnTo>
                  <a:lnTo>
                    <a:pt x="72" y="134"/>
                  </a:lnTo>
                  <a:lnTo>
                    <a:pt x="72" y="134"/>
                  </a:lnTo>
                  <a:lnTo>
                    <a:pt x="68" y="136"/>
                  </a:lnTo>
                  <a:lnTo>
                    <a:pt x="66" y="138"/>
                  </a:lnTo>
                  <a:lnTo>
                    <a:pt x="66" y="138"/>
                  </a:lnTo>
                  <a:lnTo>
                    <a:pt x="62" y="136"/>
                  </a:lnTo>
                  <a:lnTo>
                    <a:pt x="62" y="136"/>
                  </a:lnTo>
                  <a:lnTo>
                    <a:pt x="54" y="124"/>
                  </a:lnTo>
                  <a:lnTo>
                    <a:pt x="54" y="124"/>
                  </a:lnTo>
                  <a:lnTo>
                    <a:pt x="54" y="120"/>
                  </a:lnTo>
                  <a:lnTo>
                    <a:pt x="56" y="118"/>
                  </a:lnTo>
                  <a:lnTo>
                    <a:pt x="56" y="118"/>
                  </a:lnTo>
                  <a:lnTo>
                    <a:pt x="64" y="114"/>
                  </a:lnTo>
                  <a:lnTo>
                    <a:pt x="64" y="114"/>
                  </a:lnTo>
                  <a:lnTo>
                    <a:pt x="64" y="104"/>
                  </a:lnTo>
                  <a:lnTo>
                    <a:pt x="64" y="104"/>
                  </a:lnTo>
                  <a:lnTo>
                    <a:pt x="62" y="108"/>
                  </a:lnTo>
                  <a:lnTo>
                    <a:pt x="60" y="110"/>
                  </a:lnTo>
                  <a:lnTo>
                    <a:pt x="56" y="112"/>
                  </a:lnTo>
                  <a:lnTo>
                    <a:pt x="56" y="112"/>
                  </a:lnTo>
                  <a:lnTo>
                    <a:pt x="52" y="112"/>
                  </a:lnTo>
                  <a:lnTo>
                    <a:pt x="52" y="112"/>
                  </a:lnTo>
                  <a:lnTo>
                    <a:pt x="46" y="112"/>
                  </a:lnTo>
                  <a:lnTo>
                    <a:pt x="46" y="112"/>
                  </a:lnTo>
                  <a:lnTo>
                    <a:pt x="42" y="110"/>
                  </a:lnTo>
                  <a:lnTo>
                    <a:pt x="40" y="110"/>
                  </a:lnTo>
                  <a:lnTo>
                    <a:pt x="38" y="106"/>
                  </a:lnTo>
                  <a:lnTo>
                    <a:pt x="38" y="106"/>
                  </a:lnTo>
                  <a:lnTo>
                    <a:pt x="38" y="108"/>
                  </a:lnTo>
                  <a:lnTo>
                    <a:pt x="38" y="108"/>
                  </a:lnTo>
                  <a:lnTo>
                    <a:pt x="38" y="110"/>
                  </a:lnTo>
                  <a:lnTo>
                    <a:pt x="38" y="110"/>
                  </a:lnTo>
                  <a:lnTo>
                    <a:pt x="38" y="118"/>
                  </a:lnTo>
                  <a:lnTo>
                    <a:pt x="34" y="126"/>
                  </a:lnTo>
                  <a:lnTo>
                    <a:pt x="34" y="126"/>
                  </a:lnTo>
                  <a:lnTo>
                    <a:pt x="34" y="128"/>
                  </a:lnTo>
                  <a:lnTo>
                    <a:pt x="32" y="132"/>
                  </a:lnTo>
                  <a:lnTo>
                    <a:pt x="32" y="132"/>
                  </a:lnTo>
                  <a:lnTo>
                    <a:pt x="32" y="134"/>
                  </a:lnTo>
                  <a:lnTo>
                    <a:pt x="30" y="134"/>
                  </a:lnTo>
                  <a:lnTo>
                    <a:pt x="30" y="134"/>
                  </a:lnTo>
                  <a:lnTo>
                    <a:pt x="12" y="132"/>
                  </a:lnTo>
                  <a:lnTo>
                    <a:pt x="12" y="132"/>
                  </a:lnTo>
                  <a:lnTo>
                    <a:pt x="10" y="130"/>
                  </a:lnTo>
                  <a:lnTo>
                    <a:pt x="10" y="126"/>
                  </a:lnTo>
                  <a:lnTo>
                    <a:pt x="10" y="126"/>
                  </a:lnTo>
                  <a:lnTo>
                    <a:pt x="12" y="122"/>
                  </a:lnTo>
                  <a:lnTo>
                    <a:pt x="12" y="116"/>
                  </a:lnTo>
                  <a:lnTo>
                    <a:pt x="12" y="116"/>
                  </a:lnTo>
                  <a:lnTo>
                    <a:pt x="12" y="114"/>
                  </a:lnTo>
                  <a:lnTo>
                    <a:pt x="10" y="110"/>
                  </a:lnTo>
                  <a:lnTo>
                    <a:pt x="10" y="110"/>
                  </a:lnTo>
                  <a:lnTo>
                    <a:pt x="6" y="102"/>
                  </a:lnTo>
                  <a:lnTo>
                    <a:pt x="2" y="92"/>
                  </a:lnTo>
                  <a:lnTo>
                    <a:pt x="0" y="84"/>
                  </a:lnTo>
                  <a:lnTo>
                    <a:pt x="0" y="74"/>
                  </a:lnTo>
                  <a:lnTo>
                    <a:pt x="0" y="74"/>
                  </a:lnTo>
                  <a:lnTo>
                    <a:pt x="2" y="64"/>
                  </a:lnTo>
                  <a:lnTo>
                    <a:pt x="4" y="56"/>
                  </a:lnTo>
                  <a:lnTo>
                    <a:pt x="10" y="48"/>
                  </a:lnTo>
                  <a:lnTo>
                    <a:pt x="16" y="42"/>
                  </a:lnTo>
                  <a:lnTo>
                    <a:pt x="16" y="42"/>
                  </a:lnTo>
                  <a:lnTo>
                    <a:pt x="28" y="34"/>
                  </a:lnTo>
                  <a:lnTo>
                    <a:pt x="42" y="30"/>
                  </a:lnTo>
                  <a:lnTo>
                    <a:pt x="42" y="30"/>
                  </a:lnTo>
                  <a:lnTo>
                    <a:pt x="44" y="30"/>
                  </a:lnTo>
                  <a:lnTo>
                    <a:pt x="44" y="30"/>
                  </a:lnTo>
                  <a:lnTo>
                    <a:pt x="32" y="46"/>
                  </a:lnTo>
                  <a:lnTo>
                    <a:pt x="32" y="46"/>
                  </a:lnTo>
                  <a:lnTo>
                    <a:pt x="30" y="50"/>
                  </a:lnTo>
                  <a:lnTo>
                    <a:pt x="28" y="56"/>
                  </a:lnTo>
                  <a:lnTo>
                    <a:pt x="28" y="56"/>
                  </a:lnTo>
                  <a:lnTo>
                    <a:pt x="26" y="60"/>
                  </a:lnTo>
                  <a:lnTo>
                    <a:pt x="26" y="64"/>
                  </a:lnTo>
                  <a:lnTo>
                    <a:pt x="30" y="70"/>
                  </a:lnTo>
                  <a:lnTo>
                    <a:pt x="30" y="70"/>
                  </a:lnTo>
                  <a:lnTo>
                    <a:pt x="34" y="76"/>
                  </a:lnTo>
                  <a:lnTo>
                    <a:pt x="34" y="78"/>
                  </a:lnTo>
                  <a:lnTo>
                    <a:pt x="34" y="82"/>
                  </a:lnTo>
                  <a:lnTo>
                    <a:pt x="34" y="82"/>
                  </a:lnTo>
                  <a:lnTo>
                    <a:pt x="34" y="86"/>
                  </a:lnTo>
                  <a:lnTo>
                    <a:pt x="34" y="86"/>
                  </a:lnTo>
                  <a:lnTo>
                    <a:pt x="40" y="92"/>
                  </a:lnTo>
                  <a:lnTo>
                    <a:pt x="48" y="94"/>
                  </a:lnTo>
                  <a:lnTo>
                    <a:pt x="48" y="94"/>
                  </a:lnTo>
                  <a:lnTo>
                    <a:pt x="52" y="94"/>
                  </a:lnTo>
                  <a:lnTo>
                    <a:pt x="58" y="92"/>
                  </a:lnTo>
                  <a:lnTo>
                    <a:pt x="58" y="92"/>
                  </a:lnTo>
                  <a:lnTo>
                    <a:pt x="68" y="86"/>
                  </a:lnTo>
                  <a:lnTo>
                    <a:pt x="78" y="84"/>
                  </a:lnTo>
                  <a:lnTo>
                    <a:pt x="78" y="84"/>
                  </a:lnTo>
                  <a:lnTo>
                    <a:pt x="80" y="80"/>
                  </a:lnTo>
                  <a:lnTo>
                    <a:pt x="80" y="80"/>
                  </a:lnTo>
                  <a:lnTo>
                    <a:pt x="82" y="74"/>
                  </a:lnTo>
                  <a:lnTo>
                    <a:pt x="82" y="68"/>
                  </a:lnTo>
                  <a:lnTo>
                    <a:pt x="80" y="54"/>
                  </a:lnTo>
                  <a:lnTo>
                    <a:pt x="80" y="54"/>
                  </a:lnTo>
                  <a:lnTo>
                    <a:pt x="78" y="38"/>
                  </a:lnTo>
                  <a:lnTo>
                    <a:pt x="78" y="38"/>
                  </a:lnTo>
                  <a:lnTo>
                    <a:pt x="78" y="56"/>
                  </a:lnTo>
                  <a:lnTo>
                    <a:pt x="78" y="56"/>
                  </a:lnTo>
                  <a:lnTo>
                    <a:pt x="78" y="76"/>
                  </a:lnTo>
                  <a:lnTo>
                    <a:pt x="78" y="76"/>
                  </a:lnTo>
                  <a:lnTo>
                    <a:pt x="76" y="80"/>
                  </a:lnTo>
                  <a:lnTo>
                    <a:pt x="72" y="82"/>
                  </a:lnTo>
                  <a:lnTo>
                    <a:pt x="72" y="82"/>
                  </a:lnTo>
                  <a:lnTo>
                    <a:pt x="64" y="84"/>
                  </a:lnTo>
                  <a:lnTo>
                    <a:pt x="58" y="88"/>
                  </a:lnTo>
                  <a:lnTo>
                    <a:pt x="58" y="88"/>
                  </a:lnTo>
                  <a:lnTo>
                    <a:pt x="48" y="90"/>
                  </a:lnTo>
                  <a:lnTo>
                    <a:pt x="48" y="90"/>
                  </a:lnTo>
                  <a:lnTo>
                    <a:pt x="42" y="90"/>
                  </a:lnTo>
                  <a:lnTo>
                    <a:pt x="38" y="86"/>
                  </a:lnTo>
                  <a:lnTo>
                    <a:pt x="38" y="86"/>
                  </a:lnTo>
                  <a:lnTo>
                    <a:pt x="38" y="82"/>
                  </a:lnTo>
                  <a:lnTo>
                    <a:pt x="38" y="80"/>
                  </a:lnTo>
                  <a:lnTo>
                    <a:pt x="38" y="80"/>
                  </a:lnTo>
                  <a:lnTo>
                    <a:pt x="42" y="72"/>
                  </a:lnTo>
                  <a:lnTo>
                    <a:pt x="42" y="72"/>
                  </a:lnTo>
                  <a:lnTo>
                    <a:pt x="44" y="64"/>
                  </a:lnTo>
                  <a:lnTo>
                    <a:pt x="44" y="64"/>
                  </a:lnTo>
                  <a:lnTo>
                    <a:pt x="38" y="72"/>
                  </a:lnTo>
                  <a:lnTo>
                    <a:pt x="38" y="72"/>
                  </a:lnTo>
                  <a:lnTo>
                    <a:pt x="30" y="62"/>
                  </a:lnTo>
                  <a:lnTo>
                    <a:pt x="30" y="62"/>
                  </a:lnTo>
                  <a:lnTo>
                    <a:pt x="30" y="58"/>
                  </a:lnTo>
                  <a:lnTo>
                    <a:pt x="30" y="58"/>
                  </a:lnTo>
                  <a:lnTo>
                    <a:pt x="32" y="52"/>
                  </a:lnTo>
                  <a:lnTo>
                    <a:pt x="36" y="44"/>
                  </a:lnTo>
                  <a:lnTo>
                    <a:pt x="36" y="44"/>
                  </a:lnTo>
                  <a:lnTo>
                    <a:pt x="58" y="22"/>
                  </a:lnTo>
                  <a:lnTo>
                    <a:pt x="58" y="22"/>
                  </a:lnTo>
                  <a:lnTo>
                    <a:pt x="60" y="20"/>
                  </a:lnTo>
                  <a:lnTo>
                    <a:pt x="64" y="18"/>
                  </a:lnTo>
                  <a:lnTo>
                    <a:pt x="72" y="18"/>
                  </a:lnTo>
                  <a:lnTo>
                    <a:pt x="72" y="18"/>
                  </a:lnTo>
                  <a:lnTo>
                    <a:pt x="76" y="16"/>
                  </a:lnTo>
                  <a:lnTo>
                    <a:pt x="76" y="16"/>
                  </a:lnTo>
                  <a:lnTo>
                    <a:pt x="6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8" name="Freeform 441"/>
            <p:cNvSpPr>
              <a:spLocks/>
            </p:cNvSpPr>
            <p:nvPr/>
          </p:nvSpPr>
          <p:spPr bwMode="auto">
            <a:xfrm>
              <a:off x="217093" y="1574800"/>
              <a:ext cx="296907" cy="228600"/>
            </a:xfrm>
            <a:custGeom>
              <a:avLst/>
              <a:gdLst>
                <a:gd name="T0" fmla="*/ 104 w 186"/>
                <a:gd name="T1" fmla="*/ 2 h 144"/>
                <a:gd name="T2" fmla="*/ 84 w 186"/>
                <a:gd name="T3" fmla="*/ 12 h 144"/>
                <a:gd name="T4" fmla="*/ 76 w 186"/>
                <a:gd name="T5" fmla="*/ 20 h 144"/>
                <a:gd name="T6" fmla="*/ 70 w 186"/>
                <a:gd name="T7" fmla="*/ 22 h 144"/>
                <a:gd name="T8" fmla="*/ 52 w 186"/>
                <a:gd name="T9" fmla="*/ 32 h 144"/>
                <a:gd name="T10" fmla="*/ 32 w 186"/>
                <a:gd name="T11" fmla="*/ 40 h 144"/>
                <a:gd name="T12" fmla="*/ 18 w 186"/>
                <a:gd name="T13" fmla="*/ 56 h 144"/>
                <a:gd name="T14" fmla="*/ 8 w 186"/>
                <a:gd name="T15" fmla="*/ 62 h 144"/>
                <a:gd name="T16" fmla="*/ 10 w 186"/>
                <a:gd name="T17" fmla="*/ 54 h 144"/>
                <a:gd name="T18" fmla="*/ 12 w 186"/>
                <a:gd name="T19" fmla="*/ 48 h 144"/>
                <a:gd name="T20" fmla="*/ 12 w 186"/>
                <a:gd name="T21" fmla="*/ 44 h 144"/>
                <a:gd name="T22" fmla="*/ 0 w 186"/>
                <a:gd name="T23" fmla="*/ 56 h 144"/>
                <a:gd name="T24" fmla="*/ 4 w 186"/>
                <a:gd name="T25" fmla="*/ 68 h 144"/>
                <a:gd name="T26" fmla="*/ 12 w 186"/>
                <a:gd name="T27" fmla="*/ 72 h 144"/>
                <a:gd name="T28" fmla="*/ 12 w 186"/>
                <a:gd name="T29" fmla="*/ 84 h 144"/>
                <a:gd name="T30" fmla="*/ 8 w 186"/>
                <a:gd name="T31" fmla="*/ 98 h 144"/>
                <a:gd name="T32" fmla="*/ 2 w 186"/>
                <a:gd name="T33" fmla="*/ 106 h 144"/>
                <a:gd name="T34" fmla="*/ 6 w 186"/>
                <a:gd name="T35" fmla="*/ 116 h 144"/>
                <a:gd name="T36" fmla="*/ 16 w 186"/>
                <a:gd name="T37" fmla="*/ 124 h 144"/>
                <a:gd name="T38" fmla="*/ 20 w 186"/>
                <a:gd name="T39" fmla="*/ 130 h 144"/>
                <a:gd name="T40" fmla="*/ 22 w 186"/>
                <a:gd name="T41" fmla="*/ 136 h 144"/>
                <a:gd name="T42" fmla="*/ 32 w 186"/>
                <a:gd name="T43" fmla="*/ 140 h 144"/>
                <a:gd name="T44" fmla="*/ 44 w 186"/>
                <a:gd name="T45" fmla="*/ 142 h 144"/>
                <a:gd name="T46" fmla="*/ 48 w 186"/>
                <a:gd name="T47" fmla="*/ 140 h 144"/>
                <a:gd name="T48" fmla="*/ 52 w 186"/>
                <a:gd name="T49" fmla="*/ 130 h 144"/>
                <a:gd name="T50" fmla="*/ 56 w 186"/>
                <a:gd name="T51" fmla="*/ 118 h 144"/>
                <a:gd name="T52" fmla="*/ 64 w 186"/>
                <a:gd name="T53" fmla="*/ 124 h 144"/>
                <a:gd name="T54" fmla="*/ 74 w 186"/>
                <a:gd name="T55" fmla="*/ 142 h 144"/>
                <a:gd name="T56" fmla="*/ 80 w 186"/>
                <a:gd name="T57" fmla="*/ 144 h 144"/>
                <a:gd name="T58" fmla="*/ 88 w 186"/>
                <a:gd name="T59" fmla="*/ 140 h 144"/>
                <a:gd name="T60" fmla="*/ 96 w 186"/>
                <a:gd name="T61" fmla="*/ 132 h 144"/>
                <a:gd name="T62" fmla="*/ 116 w 186"/>
                <a:gd name="T63" fmla="*/ 132 h 144"/>
                <a:gd name="T64" fmla="*/ 122 w 186"/>
                <a:gd name="T65" fmla="*/ 130 h 144"/>
                <a:gd name="T66" fmla="*/ 122 w 186"/>
                <a:gd name="T67" fmla="*/ 124 h 144"/>
                <a:gd name="T68" fmla="*/ 120 w 186"/>
                <a:gd name="T69" fmla="*/ 104 h 144"/>
                <a:gd name="T70" fmla="*/ 116 w 186"/>
                <a:gd name="T71" fmla="*/ 96 h 144"/>
                <a:gd name="T72" fmla="*/ 124 w 186"/>
                <a:gd name="T73" fmla="*/ 100 h 144"/>
                <a:gd name="T74" fmla="*/ 132 w 186"/>
                <a:gd name="T75" fmla="*/ 104 h 144"/>
                <a:gd name="T76" fmla="*/ 142 w 186"/>
                <a:gd name="T77" fmla="*/ 98 h 144"/>
                <a:gd name="T78" fmla="*/ 148 w 186"/>
                <a:gd name="T79" fmla="*/ 92 h 144"/>
                <a:gd name="T80" fmla="*/ 154 w 186"/>
                <a:gd name="T81" fmla="*/ 90 h 144"/>
                <a:gd name="T82" fmla="*/ 158 w 186"/>
                <a:gd name="T83" fmla="*/ 90 h 144"/>
                <a:gd name="T84" fmla="*/ 180 w 186"/>
                <a:gd name="T85" fmla="*/ 80 h 144"/>
                <a:gd name="T86" fmla="*/ 186 w 186"/>
                <a:gd name="T87" fmla="*/ 58 h 144"/>
                <a:gd name="T88" fmla="*/ 184 w 186"/>
                <a:gd name="T89" fmla="*/ 38 h 144"/>
                <a:gd name="T90" fmla="*/ 180 w 186"/>
                <a:gd name="T91" fmla="*/ 24 h 144"/>
                <a:gd name="T92" fmla="*/ 172 w 186"/>
                <a:gd name="T93" fmla="*/ 24 h 144"/>
                <a:gd name="T94" fmla="*/ 164 w 186"/>
                <a:gd name="T95" fmla="*/ 32 h 144"/>
                <a:gd name="T96" fmla="*/ 162 w 186"/>
                <a:gd name="T97" fmla="*/ 32 h 144"/>
                <a:gd name="T98" fmla="*/ 156 w 186"/>
                <a:gd name="T99" fmla="*/ 26 h 144"/>
                <a:gd name="T100" fmla="*/ 138 w 186"/>
                <a:gd name="T101" fmla="*/ 10 h 144"/>
                <a:gd name="T102" fmla="*/ 126 w 186"/>
                <a:gd name="T103"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6" h="144">
                  <a:moveTo>
                    <a:pt x="112" y="0"/>
                  </a:moveTo>
                  <a:lnTo>
                    <a:pt x="112" y="0"/>
                  </a:lnTo>
                  <a:lnTo>
                    <a:pt x="104" y="2"/>
                  </a:lnTo>
                  <a:lnTo>
                    <a:pt x="98" y="4"/>
                  </a:lnTo>
                  <a:lnTo>
                    <a:pt x="90" y="6"/>
                  </a:lnTo>
                  <a:lnTo>
                    <a:pt x="84" y="12"/>
                  </a:lnTo>
                  <a:lnTo>
                    <a:pt x="84" y="12"/>
                  </a:lnTo>
                  <a:lnTo>
                    <a:pt x="78" y="18"/>
                  </a:lnTo>
                  <a:lnTo>
                    <a:pt x="76" y="20"/>
                  </a:lnTo>
                  <a:lnTo>
                    <a:pt x="72" y="22"/>
                  </a:lnTo>
                  <a:lnTo>
                    <a:pt x="72" y="22"/>
                  </a:lnTo>
                  <a:lnTo>
                    <a:pt x="70" y="22"/>
                  </a:lnTo>
                  <a:lnTo>
                    <a:pt x="70" y="22"/>
                  </a:lnTo>
                  <a:lnTo>
                    <a:pt x="62" y="28"/>
                  </a:lnTo>
                  <a:lnTo>
                    <a:pt x="52" y="32"/>
                  </a:lnTo>
                  <a:lnTo>
                    <a:pt x="52" y="32"/>
                  </a:lnTo>
                  <a:lnTo>
                    <a:pt x="42" y="34"/>
                  </a:lnTo>
                  <a:lnTo>
                    <a:pt x="32" y="40"/>
                  </a:lnTo>
                  <a:lnTo>
                    <a:pt x="24" y="46"/>
                  </a:lnTo>
                  <a:lnTo>
                    <a:pt x="18" y="56"/>
                  </a:lnTo>
                  <a:lnTo>
                    <a:pt x="18" y="56"/>
                  </a:lnTo>
                  <a:lnTo>
                    <a:pt x="12" y="62"/>
                  </a:lnTo>
                  <a:lnTo>
                    <a:pt x="12" y="62"/>
                  </a:lnTo>
                  <a:lnTo>
                    <a:pt x="8" y="62"/>
                  </a:lnTo>
                  <a:lnTo>
                    <a:pt x="8" y="62"/>
                  </a:lnTo>
                  <a:lnTo>
                    <a:pt x="10" y="54"/>
                  </a:lnTo>
                  <a:lnTo>
                    <a:pt x="10" y="54"/>
                  </a:lnTo>
                  <a:lnTo>
                    <a:pt x="14" y="56"/>
                  </a:lnTo>
                  <a:lnTo>
                    <a:pt x="14" y="56"/>
                  </a:lnTo>
                  <a:lnTo>
                    <a:pt x="12" y="48"/>
                  </a:lnTo>
                  <a:lnTo>
                    <a:pt x="12" y="48"/>
                  </a:lnTo>
                  <a:lnTo>
                    <a:pt x="12" y="44"/>
                  </a:lnTo>
                  <a:lnTo>
                    <a:pt x="12" y="44"/>
                  </a:lnTo>
                  <a:lnTo>
                    <a:pt x="4" y="50"/>
                  </a:lnTo>
                  <a:lnTo>
                    <a:pt x="0" y="52"/>
                  </a:lnTo>
                  <a:lnTo>
                    <a:pt x="0" y="56"/>
                  </a:lnTo>
                  <a:lnTo>
                    <a:pt x="0" y="56"/>
                  </a:lnTo>
                  <a:lnTo>
                    <a:pt x="0" y="62"/>
                  </a:lnTo>
                  <a:lnTo>
                    <a:pt x="4" y="68"/>
                  </a:lnTo>
                  <a:lnTo>
                    <a:pt x="4" y="68"/>
                  </a:lnTo>
                  <a:lnTo>
                    <a:pt x="6" y="70"/>
                  </a:lnTo>
                  <a:lnTo>
                    <a:pt x="12" y="72"/>
                  </a:lnTo>
                  <a:lnTo>
                    <a:pt x="12" y="72"/>
                  </a:lnTo>
                  <a:lnTo>
                    <a:pt x="12" y="84"/>
                  </a:lnTo>
                  <a:lnTo>
                    <a:pt x="12" y="84"/>
                  </a:lnTo>
                  <a:lnTo>
                    <a:pt x="12" y="90"/>
                  </a:lnTo>
                  <a:lnTo>
                    <a:pt x="10" y="94"/>
                  </a:lnTo>
                  <a:lnTo>
                    <a:pt x="8" y="98"/>
                  </a:lnTo>
                  <a:lnTo>
                    <a:pt x="4" y="102"/>
                  </a:lnTo>
                  <a:lnTo>
                    <a:pt x="4" y="102"/>
                  </a:lnTo>
                  <a:lnTo>
                    <a:pt x="2" y="106"/>
                  </a:lnTo>
                  <a:lnTo>
                    <a:pt x="2" y="112"/>
                  </a:lnTo>
                  <a:lnTo>
                    <a:pt x="2" y="112"/>
                  </a:lnTo>
                  <a:lnTo>
                    <a:pt x="6" y="116"/>
                  </a:lnTo>
                  <a:lnTo>
                    <a:pt x="8" y="120"/>
                  </a:lnTo>
                  <a:lnTo>
                    <a:pt x="8" y="120"/>
                  </a:lnTo>
                  <a:lnTo>
                    <a:pt x="16" y="124"/>
                  </a:lnTo>
                  <a:lnTo>
                    <a:pt x="22" y="126"/>
                  </a:lnTo>
                  <a:lnTo>
                    <a:pt x="22" y="126"/>
                  </a:lnTo>
                  <a:lnTo>
                    <a:pt x="20" y="130"/>
                  </a:lnTo>
                  <a:lnTo>
                    <a:pt x="20" y="130"/>
                  </a:lnTo>
                  <a:lnTo>
                    <a:pt x="20" y="136"/>
                  </a:lnTo>
                  <a:lnTo>
                    <a:pt x="22" y="136"/>
                  </a:lnTo>
                  <a:lnTo>
                    <a:pt x="24" y="138"/>
                  </a:lnTo>
                  <a:lnTo>
                    <a:pt x="24" y="138"/>
                  </a:lnTo>
                  <a:lnTo>
                    <a:pt x="32" y="140"/>
                  </a:lnTo>
                  <a:lnTo>
                    <a:pt x="42" y="142"/>
                  </a:lnTo>
                  <a:lnTo>
                    <a:pt x="42" y="142"/>
                  </a:lnTo>
                  <a:lnTo>
                    <a:pt x="44" y="142"/>
                  </a:lnTo>
                  <a:lnTo>
                    <a:pt x="44" y="142"/>
                  </a:lnTo>
                  <a:lnTo>
                    <a:pt x="46" y="142"/>
                  </a:lnTo>
                  <a:lnTo>
                    <a:pt x="48" y="140"/>
                  </a:lnTo>
                  <a:lnTo>
                    <a:pt x="50" y="134"/>
                  </a:lnTo>
                  <a:lnTo>
                    <a:pt x="50" y="134"/>
                  </a:lnTo>
                  <a:lnTo>
                    <a:pt x="52" y="130"/>
                  </a:lnTo>
                  <a:lnTo>
                    <a:pt x="52" y="130"/>
                  </a:lnTo>
                  <a:lnTo>
                    <a:pt x="56" y="118"/>
                  </a:lnTo>
                  <a:lnTo>
                    <a:pt x="56" y="118"/>
                  </a:lnTo>
                  <a:lnTo>
                    <a:pt x="68" y="118"/>
                  </a:lnTo>
                  <a:lnTo>
                    <a:pt x="68" y="118"/>
                  </a:lnTo>
                  <a:lnTo>
                    <a:pt x="64" y="124"/>
                  </a:lnTo>
                  <a:lnTo>
                    <a:pt x="64" y="128"/>
                  </a:lnTo>
                  <a:lnTo>
                    <a:pt x="64" y="128"/>
                  </a:lnTo>
                  <a:lnTo>
                    <a:pt x="74" y="142"/>
                  </a:lnTo>
                  <a:lnTo>
                    <a:pt x="74" y="142"/>
                  </a:lnTo>
                  <a:lnTo>
                    <a:pt x="76" y="144"/>
                  </a:lnTo>
                  <a:lnTo>
                    <a:pt x="80" y="144"/>
                  </a:lnTo>
                  <a:lnTo>
                    <a:pt x="80" y="144"/>
                  </a:lnTo>
                  <a:lnTo>
                    <a:pt x="84" y="144"/>
                  </a:lnTo>
                  <a:lnTo>
                    <a:pt x="88" y="140"/>
                  </a:lnTo>
                  <a:lnTo>
                    <a:pt x="88" y="140"/>
                  </a:lnTo>
                  <a:lnTo>
                    <a:pt x="96" y="132"/>
                  </a:lnTo>
                  <a:lnTo>
                    <a:pt x="96" y="132"/>
                  </a:lnTo>
                  <a:lnTo>
                    <a:pt x="100" y="132"/>
                  </a:lnTo>
                  <a:lnTo>
                    <a:pt x="100" y="132"/>
                  </a:lnTo>
                  <a:lnTo>
                    <a:pt x="116" y="132"/>
                  </a:lnTo>
                  <a:lnTo>
                    <a:pt x="116" y="132"/>
                  </a:lnTo>
                  <a:lnTo>
                    <a:pt x="120" y="132"/>
                  </a:lnTo>
                  <a:lnTo>
                    <a:pt x="122" y="130"/>
                  </a:lnTo>
                  <a:lnTo>
                    <a:pt x="122" y="128"/>
                  </a:lnTo>
                  <a:lnTo>
                    <a:pt x="122" y="124"/>
                  </a:lnTo>
                  <a:lnTo>
                    <a:pt x="122" y="124"/>
                  </a:lnTo>
                  <a:lnTo>
                    <a:pt x="122" y="114"/>
                  </a:lnTo>
                  <a:lnTo>
                    <a:pt x="122" y="114"/>
                  </a:lnTo>
                  <a:lnTo>
                    <a:pt x="120" y="104"/>
                  </a:lnTo>
                  <a:lnTo>
                    <a:pt x="120" y="104"/>
                  </a:lnTo>
                  <a:lnTo>
                    <a:pt x="116" y="96"/>
                  </a:lnTo>
                  <a:lnTo>
                    <a:pt x="116" y="96"/>
                  </a:lnTo>
                  <a:lnTo>
                    <a:pt x="118" y="94"/>
                  </a:lnTo>
                  <a:lnTo>
                    <a:pt x="118" y="94"/>
                  </a:lnTo>
                  <a:lnTo>
                    <a:pt x="124" y="100"/>
                  </a:lnTo>
                  <a:lnTo>
                    <a:pt x="124" y="100"/>
                  </a:lnTo>
                  <a:lnTo>
                    <a:pt x="128" y="104"/>
                  </a:lnTo>
                  <a:lnTo>
                    <a:pt x="132" y="104"/>
                  </a:lnTo>
                  <a:lnTo>
                    <a:pt x="132" y="104"/>
                  </a:lnTo>
                  <a:lnTo>
                    <a:pt x="140" y="102"/>
                  </a:lnTo>
                  <a:lnTo>
                    <a:pt x="142" y="98"/>
                  </a:lnTo>
                  <a:lnTo>
                    <a:pt x="144" y="96"/>
                  </a:lnTo>
                  <a:lnTo>
                    <a:pt x="144" y="96"/>
                  </a:lnTo>
                  <a:lnTo>
                    <a:pt x="148" y="92"/>
                  </a:lnTo>
                  <a:lnTo>
                    <a:pt x="150" y="90"/>
                  </a:lnTo>
                  <a:lnTo>
                    <a:pt x="150" y="90"/>
                  </a:lnTo>
                  <a:lnTo>
                    <a:pt x="154" y="90"/>
                  </a:lnTo>
                  <a:lnTo>
                    <a:pt x="154" y="90"/>
                  </a:lnTo>
                  <a:lnTo>
                    <a:pt x="158" y="90"/>
                  </a:lnTo>
                  <a:lnTo>
                    <a:pt x="158" y="90"/>
                  </a:lnTo>
                  <a:lnTo>
                    <a:pt x="166" y="90"/>
                  </a:lnTo>
                  <a:lnTo>
                    <a:pt x="174" y="86"/>
                  </a:lnTo>
                  <a:lnTo>
                    <a:pt x="180" y="80"/>
                  </a:lnTo>
                  <a:lnTo>
                    <a:pt x="184" y="72"/>
                  </a:lnTo>
                  <a:lnTo>
                    <a:pt x="184" y="72"/>
                  </a:lnTo>
                  <a:lnTo>
                    <a:pt x="186" y="58"/>
                  </a:lnTo>
                  <a:lnTo>
                    <a:pt x="186" y="46"/>
                  </a:lnTo>
                  <a:lnTo>
                    <a:pt x="186" y="46"/>
                  </a:lnTo>
                  <a:lnTo>
                    <a:pt x="184" y="38"/>
                  </a:lnTo>
                  <a:lnTo>
                    <a:pt x="182" y="28"/>
                  </a:lnTo>
                  <a:lnTo>
                    <a:pt x="182" y="28"/>
                  </a:lnTo>
                  <a:lnTo>
                    <a:pt x="180" y="24"/>
                  </a:lnTo>
                  <a:lnTo>
                    <a:pt x="176" y="24"/>
                  </a:lnTo>
                  <a:lnTo>
                    <a:pt x="176" y="24"/>
                  </a:lnTo>
                  <a:lnTo>
                    <a:pt x="172" y="24"/>
                  </a:lnTo>
                  <a:lnTo>
                    <a:pt x="170" y="28"/>
                  </a:lnTo>
                  <a:lnTo>
                    <a:pt x="170" y="28"/>
                  </a:lnTo>
                  <a:lnTo>
                    <a:pt x="164" y="32"/>
                  </a:lnTo>
                  <a:lnTo>
                    <a:pt x="164" y="32"/>
                  </a:lnTo>
                  <a:lnTo>
                    <a:pt x="162" y="32"/>
                  </a:lnTo>
                  <a:lnTo>
                    <a:pt x="162" y="32"/>
                  </a:lnTo>
                  <a:lnTo>
                    <a:pt x="160" y="30"/>
                  </a:lnTo>
                  <a:lnTo>
                    <a:pt x="160" y="30"/>
                  </a:lnTo>
                  <a:lnTo>
                    <a:pt x="156" y="26"/>
                  </a:lnTo>
                  <a:lnTo>
                    <a:pt x="152" y="22"/>
                  </a:lnTo>
                  <a:lnTo>
                    <a:pt x="152" y="22"/>
                  </a:lnTo>
                  <a:lnTo>
                    <a:pt x="138" y="10"/>
                  </a:lnTo>
                  <a:lnTo>
                    <a:pt x="138" y="10"/>
                  </a:lnTo>
                  <a:lnTo>
                    <a:pt x="132" y="6"/>
                  </a:lnTo>
                  <a:lnTo>
                    <a:pt x="126" y="2"/>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9" name="Freeform 442"/>
            <p:cNvSpPr>
              <a:spLocks/>
            </p:cNvSpPr>
            <p:nvPr/>
          </p:nvSpPr>
          <p:spPr bwMode="auto">
            <a:xfrm>
              <a:off x="223478" y="1733550"/>
              <a:ext cx="28733" cy="34925"/>
            </a:xfrm>
            <a:custGeom>
              <a:avLst/>
              <a:gdLst>
                <a:gd name="T0" fmla="*/ 10 w 18"/>
                <a:gd name="T1" fmla="*/ 0 h 22"/>
                <a:gd name="T2" fmla="*/ 10 w 18"/>
                <a:gd name="T3" fmla="*/ 0 h 22"/>
                <a:gd name="T4" fmla="*/ 2 w 18"/>
                <a:gd name="T5" fmla="*/ 4 h 22"/>
                <a:gd name="T6" fmla="*/ 2 w 18"/>
                <a:gd name="T7" fmla="*/ 4 h 22"/>
                <a:gd name="T8" fmla="*/ 0 w 18"/>
                <a:gd name="T9" fmla="*/ 8 h 22"/>
                <a:gd name="T10" fmla="*/ 0 w 18"/>
                <a:gd name="T11" fmla="*/ 8 h 22"/>
                <a:gd name="T12" fmla="*/ 2 w 18"/>
                <a:gd name="T13" fmla="*/ 12 h 22"/>
                <a:gd name="T14" fmla="*/ 4 w 18"/>
                <a:gd name="T15" fmla="*/ 16 h 22"/>
                <a:gd name="T16" fmla="*/ 8 w 18"/>
                <a:gd name="T17" fmla="*/ 20 h 22"/>
                <a:gd name="T18" fmla="*/ 14 w 18"/>
                <a:gd name="T19" fmla="*/ 22 h 22"/>
                <a:gd name="T20" fmla="*/ 14 w 18"/>
                <a:gd name="T21" fmla="*/ 22 h 22"/>
                <a:gd name="T22" fmla="*/ 14 w 18"/>
                <a:gd name="T23" fmla="*/ 22 h 22"/>
                <a:gd name="T24" fmla="*/ 14 w 18"/>
                <a:gd name="T25" fmla="*/ 22 h 22"/>
                <a:gd name="T26" fmla="*/ 16 w 18"/>
                <a:gd name="T27" fmla="*/ 22 h 22"/>
                <a:gd name="T28" fmla="*/ 16 w 18"/>
                <a:gd name="T29" fmla="*/ 22 h 22"/>
                <a:gd name="T30" fmla="*/ 18 w 18"/>
                <a:gd name="T31" fmla="*/ 20 h 22"/>
                <a:gd name="T32" fmla="*/ 18 w 18"/>
                <a:gd name="T33" fmla="*/ 16 h 22"/>
                <a:gd name="T34" fmla="*/ 18 w 18"/>
                <a:gd name="T35" fmla="*/ 16 h 22"/>
                <a:gd name="T36" fmla="*/ 10 w 18"/>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2">
                  <a:moveTo>
                    <a:pt x="10" y="0"/>
                  </a:moveTo>
                  <a:lnTo>
                    <a:pt x="10" y="0"/>
                  </a:lnTo>
                  <a:lnTo>
                    <a:pt x="2" y="4"/>
                  </a:lnTo>
                  <a:lnTo>
                    <a:pt x="2" y="4"/>
                  </a:lnTo>
                  <a:lnTo>
                    <a:pt x="0" y="8"/>
                  </a:lnTo>
                  <a:lnTo>
                    <a:pt x="0" y="8"/>
                  </a:lnTo>
                  <a:lnTo>
                    <a:pt x="2" y="12"/>
                  </a:lnTo>
                  <a:lnTo>
                    <a:pt x="4" y="16"/>
                  </a:lnTo>
                  <a:lnTo>
                    <a:pt x="8" y="20"/>
                  </a:lnTo>
                  <a:lnTo>
                    <a:pt x="14" y="22"/>
                  </a:lnTo>
                  <a:lnTo>
                    <a:pt x="14" y="22"/>
                  </a:lnTo>
                  <a:lnTo>
                    <a:pt x="14" y="22"/>
                  </a:lnTo>
                  <a:lnTo>
                    <a:pt x="14" y="22"/>
                  </a:lnTo>
                  <a:lnTo>
                    <a:pt x="16" y="22"/>
                  </a:lnTo>
                  <a:lnTo>
                    <a:pt x="16" y="22"/>
                  </a:lnTo>
                  <a:lnTo>
                    <a:pt x="18" y="20"/>
                  </a:lnTo>
                  <a:lnTo>
                    <a:pt x="18" y="16"/>
                  </a:lnTo>
                  <a:lnTo>
                    <a:pt x="18" y="16"/>
                  </a:lnTo>
                  <a:lnTo>
                    <a:pt x="1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0" name="Freeform 443"/>
            <p:cNvSpPr>
              <a:spLocks/>
            </p:cNvSpPr>
            <p:nvPr/>
          </p:nvSpPr>
          <p:spPr bwMode="auto">
            <a:xfrm>
              <a:off x="223478" y="1733550"/>
              <a:ext cx="28733" cy="34925"/>
            </a:xfrm>
            <a:custGeom>
              <a:avLst/>
              <a:gdLst>
                <a:gd name="T0" fmla="*/ 10 w 18"/>
                <a:gd name="T1" fmla="*/ 0 h 22"/>
                <a:gd name="T2" fmla="*/ 10 w 18"/>
                <a:gd name="T3" fmla="*/ 0 h 22"/>
                <a:gd name="T4" fmla="*/ 2 w 18"/>
                <a:gd name="T5" fmla="*/ 4 h 22"/>
                <a:gd name="T6" fmla="*/ 2 w 18"/>
                <a:gd name="T7" fmla="*/ 4 h 22"/>
                <a:gd name="T8" fmla="*/ 0 w 18"/>
                <a:gd name="T9" fmla="*/ 8 h 22"/>
                <a:gd name="T10" fmla="*/ 0 w 18"/>
                <a:gd name="T11" fmla="*/ 8 h 22"/>
                <a:gd name="T12" fmla="*/ 2 w 18"/>
                <a:gd name="T13" fmla="*/ 12 h 22"/>
                <a:gd name="T14" fmla="*/ 4 w 18"/>
                <a:gd name="T15" fmla="*/ 16 h 22"/>
                <a:gd name="T16" fmla="*/ 8 w 18"/>
                <a:gd name="T17" fmla="*/ 20 h 22"/>
                <a:gd name="T18" fmla="*/ 14 w 18"/>
                <a:gd name="T19" fmla="*/ 22 h 22"/>
                <a:gd name="T20" fmla="*/ 14 w 18"/>
                <a:gd name="T21" fmla="*/ 22 h 22"/>
                <a:gd name="T22" fmla="*/ 14 w 18"/>
                <a:gd name="T23" fmla="*/ 22 h 22"/>
                <a:gd name="T24" fmla="*/ 14 w 18"/>
                <a:gd name="T25" fmla="*/ 22 h 22"/>
                <a:gd name="T26" fmla="*/ 16 w 18"/>
                <a:gd name="T27" fmla="*/ 22 h 22"/>
                <a:gd name="T28" fmla="*/ 16 w 18"/>
                <a:gd name="T29" fmla="*/ 22 h 22"/>
                <a:gd name="T30" fmla="*/ 18 w 18"/>
                <a:gd name="T31" fmla="*/ 20 h 22"/>
                <a:gd name="T32" fmla="*/ 18 w 18"/>
                <a:gd name="T33" fmla="*/ 16 h 22"/>
                <a:gd name="T34" fmla="*/ 18 w 18"/>
                <a:gd name="T35" fmla="*/ 16 h 22"/>
                <a:gd name="T36" fmla="*/ 10 w 18"/>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2">
                  <a:moveTo>
                    <a:pt x="10" y="0"/>
                  </a:moveTo>
                  <a:lnTo>
                    <a:pt x="10" y="0"/>
                  </a:lnTo>
                  <a:lnTo>
                    <a:pt x="2" y="4"/>
                  </a:lnTo>
                  <a:lnTo>
                    <a:pt x="2" y="4"/>
                  </a:lnTo>
                  <a:lnTo>
                    <a:pt x="0" y="8"/>
                  </a:lnTo>
                  <a:lnTo>
                    <a:pt x="0" y="8"/>
                  </a:lnTo>
                  <a:lnTo>
                    <a:pt x="2" y="12"/>
                  </a:lnTo>
                  <a:lnTo>
                    <a:pt x="4" y="16"/>
                  </a:lnTo>
                  <a:lnTo>
                    <a:pt x="8" y="20"/>
                  </a:lnTo>
                  <a:lnTo>
                    <a:pt x="14" y="22"/>
                  </a:lnTo>
                  <a:lnTo>
                    <a:pt x="14" y="22"/>
                  </a:lnTo>
                  <a:lnTo>
                    <a:pt x="14" y="22"/>
                  </a:lnTo>
                  <a:lnTo>
                    <a:pt x="14" y="22"/>
                  </a:lnTo>
                  <a:lnTo>
                    <a:pt x="16" y="22"/>
                  </a:lnTo>
                  <a:lnTo>
                    <a:pt x="16" y="22"/>
                  </a:lnTo>
                  <a:lnTo>
                    <a:pt x="18" y="20"/>
                  </a:lnTo>
                  <a:lnTo>
                    <a:pt x="18" y="16"/>
                  </a:lnTo>
                  <a:lnTo>
                    <a:pt x="18" y="16"/>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1" name="Freeform 444"/>
            <p:cNvSpPr>
              <a:spLocks/>
            </p:cNvSpPr>
            <p:nvPr/>
          </p:nvSpPr>
          <p:spPr bwMode="auto">
            <a:xfrm>
              <a:off x="223478" y="1733550"/>
              <a:ext cx="22348" cy="34925"/>
            </a:xfrm>
            <a:custGeom>
              <a:avLst/>
              <a:gdLst>
                <a:gd name="T0" fmla="*/ 8 w 14"/>
                <a:gd name="T1" fmla="*/ 0 h 22"/>
                <a:gd name="T2" fmla="*/ 8 w 14"/>
                <a:gd name="T3" fmla="*/ 0 h 22"/>
                <a:gd name="T4" fmla="*/ 2 w 14"/>
                <a:gd name="T5" fmla="*/ 4 h 22"/>
                <a:gd name="T6" fmla="*/ 2 w 14"/>
                <a:gd name="T7" fmla="*/ 4 h 22"/>
                <a:gd name="T8" fmla="*/ 0 w 14"/>
                <a:gd name="T9" fmla="*/ 8 h 22"/>
                <a:gd name="T10" fmla="*/ 0 w 14"/>
                <a:gd name="T11" fmla="*/ 8 h 22"/>
                <a:gd name="T12" fmla="*/ 2 w 14"/>
                <a:gd name="T13" fmla="*/ 12 h 22"/>
                <a:gd name="T14" fmla="*/ 4 w 14"/>
                <a:gd name="T15" fmla="*/ 16 h 22"/>
                <a:gd name="T16" fmla="*/ 8 w 14"/>
                <a:gd name="T17" fmla="*/ 20 h 22"/>
                <a:gd name="T18" fmla="*/ 14 w 14"/>
                <a:gd name="T19" fmla="*/ 22 h 22"/>
                <a:gd name="T20" fmla="*/ 14 w 14"/>
                <a:gd name="T21" fmla="*/ 22 h 22"/>
                <a:gd name="T22" fmla="*/ 8 w 14"/>
                <a:gd name="T23" fmla="*/ 20 h 22"/>
                <a:gd name="T24" fmla="*/ 4 w 14"/>
                <a:gd name="T25" fmla="*/ 16 h 22"/>
                <a:gd name="T26" fmla="*/ 2 w 14"/>
                <a:gd name="T27" fmla="*/ 12 h 22"/>
                <a:gd name="T28" fmla="*/ 0 w 14"/>
                <a:gd name="T29" fmla="*/ 8 h 22"/>
                <a:gd name="T30" fmla="*/ 0 w 14"/>
                <a:gd name="T31" fmla="*/ 8 h 22"/>
                <a:gd name="T32" fmla="*/ 2 w 14"/>
                <a:gd name="T33" fmla="*/ 4 h 22"/>
                <a:gd name="T34" fmla="*/ 2 w 14"/>
                <a:gd name="T35" fmla="*/ 4 h 22"/>
                <a:gd name="T36" fmla="*/ 10 w 14"/>
                <a:gd name="T37" fmla="*/ 0 h 22"/>
                <a:gd name="T38" fmla="*/ 10 w 14"/>
                <a:gd name="T39" fmla="*/ 0 h 22"/>
                <a:gd name="T40" fmla="*/ 8 w 14"/>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22">
                  <a:moveTo>
                    <a:pt x="8" y="0"/>
                  </a:moveTo>
                  <a:lnTo>
                    <a:pt x="8" y="0"/>
                  </a:lnTo>
                  <a:lnTo>
                    <a:pt x="2" y="4"/>
                  </a:lnTo>
                  <a:lnTo>
                    <a:pt x="2" y="4"/>
                  </a:lnTo>
                  <a:lnTo>
                    <a:pt x="0" y="8"/>
                  </a:lnTo>
                  <a:lnTo>
                    <a:pt x="0" y="8"/>
                  </a:lnTo>
                  <a:lnTo>
                    <a:pt x="2" y="12"/>
                  </a:lnTo>
                  <a:lnTo>
                    <a:pt x="4" y="16"/>
                  </a:lnTo>
                  <a:lnTo>
                    <a:pt x="8" y="20"/>
                  </a:lnTo>
                  <a:lnTo>
                    <a:pt x="14" y="22"/>
                  </a:lnTo>
                  <a:lnTo>
                    <a:pt x="14" y="22"/>
                  </a:lnTo>
                  <a:lnTo>
                    <a:pt x="8" y="20"/>
                  </a:lnTo>
                  <a:lnTo>
                    <a:pt x="4" y="16"/>
                  </a:lnTo>
                  <a:lnTo>
                    <a:pt x="2" y="12"/>
                  </a:lnTo>
                  <a:lnTo>
                    <a:pt x="0" y="8"/>
                  </a:lnTo>
                  <a:lnTo>
                    <a:pt x="0" y="8"/>
                  </a:lnTo>
                  <a:lnTo>
                    <a:pt x="2" y="4"/>
                  </a:lnTo>
                  <a:lnTo>
                    <a:pt x="2" y="4"/>
                  </a:lnTo>
                  <a:lnTo>
                    <a:pt x="10" y="0"/>
                  </a:lnTo>
                  <a:lnTo>
                    <a:pt x="10" y="0"/>
                  </a:lnTo>
                  <a:lnTo>
                    <a:pt x="8"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2" name="Freeform 445"/>
            <p:cNvSpPr>
              <a:spLocks/>
            </p:cNvSpPr>
            <p:nvPr/>
          </p:nvSpPr>
          <p:spPr bwMode="auto">
            <a:xfrm>
              <a:off x="223478" y="1733550"/>
              <a:ext cx="22348" cy="34925"/>
            </a:xfrm>
            <a:custGeom>
              <a:avLst/>
              <a:gdLst>
                <a:gd name="T0" fmla="*/ 8 w 14"/>
                <a:gd name="T1" fmla="*/ 0 h 22"/>
                <a:gd name="T2" fmla="*/ 8 w 14"/>
                <a:gd name="T3" fmla="*/ 0 h 22"/>
                <a:gd name="T4" fmla="*/ 2 w 14"/>
                <a:gd name="T5" fmla="*/ 4 h 22"/>
                <a:gd name="T6" fmla="*/ 2 w 14"/>
                <a:gd name="T7" fmla="*/ 4 h 22"/>
                <a:gd name="T8" fmla="*/ 0 w 14"/>
                <a:gd name="T9" fmla="*/ 8 h 22"/>
                <a:gd name="T10" fmla="*/ 0 w 14"/>
                <a:gd name="T11" fmla="*/ 8 h 22"/>
                <a:gd name="T12" fmla="*/ 2 w 14"/>
                <a:gd name="T13" fmla="*/ 12 h 22"/>
                <a:gd name="T14" fmla="*/ 4 w 14"/>
                <a:gd name="T15" fmla="*/ 16 h 22"/>
                <a:gd name="T16" fmla="*/ 8 w 14"/>
                <a:gd name="T17" fmla="*/ 20 h 22"/>
                <a:gd name="T18" fmla="*/ 14 w 14"/>
                <a:gd name="T19" fmla="*/ 22 h 22"/>
                <a:gd name="T20" fmla="*/ 14 w 14"/>
                <a:gd name="T21" fmla="*/ 22 h 22"/>
                <a:gd name="T22" fmla="*/ 8 w 14"/>
                <a:gd name="T23" fmla="*/ 20 h 22"/>
                <a:gd name="T24" fmla="*/ 4 w 14"/>
                <a:gd name="T25" fmla="*/ 16 h 22"/>
                <a:gd name="T26" fmla="*/ 2 w 14"/>
                <a:gd name="T27" fmla="*/ 12 h 22"/>
                <a:gd name="T28" fmla="*/ 0 w 14"/>
                <a:gd name="T29" fmla="*/ 8 h 22"/>
                <a:gd name="T30" fmla="*/ 0 w 14"/>
                <a:gd name="T31" fmla="*/ 8 h 22"/>
                <a:gd name="T32" fmla="*/ 2 w 14"/>
                <a:gd name="T33" fmla="*/ 4 h 22"/>
                <a:gd name="T34" fmla="*/ 2 w 14"/>
                <a:gd name="T35" fmla="*/ 4 h 22"/>
                <a:gd name="T36" fmla="*/ 10 w 14"/>
                <a:gd name="T37" fmla="*/ 0 h 22"/>
                <a:gd name="T38" fmla="*/ 10 w 14"/>
                <a:gd name="T39" fmla="*/ 0 h 22"/>
                <a:gd name="T40" fmla="*/ 8 w 14"/>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22">
                  <a:moveTo>
                    <a:pt x="8" y="0"/>
                  </a:moveTo>
                  <a:lnTo>
                    <a:pt x="8" y="0"/>
                  </a:lnTo>
                  <a:lnTo>
                    <a:pt x="2" y="4"/>
                  </a:lnTo>
                  <a:lnTo>
                    <a:pt x="2" y="4"/>
                  </a:lnTo>
                  <a:lnTo>
                    <a:pt x="0" y="8"/>
                  </a:lnTo>
                  <a:lnTo>
                    <a:pt x="0" y="8"/>
                  </a:lnTo>
                  <a:lnTo>
                    <a:pt x="2" y="12"/>
                  </a:lnTo>
                  <a:lnTo>
                    <a:pt x="4" y="16"/>
                  </a:lnTo>
                  <a:lnTo>
                    <a:pt x="8" y="20"/>
                  </a:lnTo>
                  <a:lnTo>
                    <a:pt x="14" y="22"/>
                  </a:lnTo>
                  <a:lnTo>
                    <a:pt x="14" y="22"/>
                  </a:lnTo>
                  <a:lnTo>
                    <a:pt x="8" y="20"/>
                  </a:lnTo>
                  <a:lnTo>
                    <a:pt x="4" y="16"/>
                  </a:lnTo>
                  <a:lnTo>
                    <a:pt x="2" y="12"/>
                  </a:lnTo>
                  <a:lnTo>
                    <a:pt x="0" y="8"/>
                  </a:lnTo>
                  <a:lnTo>
                    <a:pt x="0" y="8"/>
                  </a:lnTo>
                  <a:lnTo>
                    <a:pt x="2" y="4"/>
                  </a:lnTo>
                  <a:lnTo>
                    <a:pt x="2" y="4"/>
                  </a:lnTo>
                  <a:lnTo>
                    <a:pt x="10" y="0"/>
                  </a:lnTo>
                  <a:lnTo>
                    <a:pt x="1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3" name="Freeform 446"/>
            <p:cNvSpPr>
              <a:spLocks/>
            </p:cNvSpPr>
            <p:nvPr/>
          </p:nvSpPr>
          <p:spPr bwMode="auto">
            <a:xfrm>
              <a:off x="379913" y="1739900"/>
              <a:ext cx="28733" cy="41275"/>
            </a:xfrm>
            <a:custGeom>
              <a:avLst/>
              <a:gdLst>
                <a:gd name="T0" fmla="*/ 14 w 18"/>
                <a:gd name="T1" fmla="*/ 0 h 26"/>
                <a:gd name="T2" fmla="*/ 14 w 18"/>
                <a:gd name="T3" fmla="*/ 0 h 26"/>
                <a:gd name="T4" fmla="*/ 6 w 18"/>
                <a:gd name="T5" fmla="*/ 14 h 26"/>
                <a:gd name="T6" fmla="*/ 6 w 18"/>
                <a:gd name="T7" fmla="*/ 14 h 26"/>
                <a:gd name="T8" fmla="*/ 0 w 18"/>
                <a:gd name="T9" fmla="*/ 26 h 26"/>
                <a:gd name="T10" fmla="*/ 0 w 18"/>
                <a:gd name="T11" fmla="*/ 26 h 26"/>
                <a:gd name="T12" fmla="*/ 10 w 18"/>
                <a:gd name="T13" fmla="*/ 26 h 26"/>
                <a:gd name="T14" fmla="*/ 10 w 18"/>
                <a:gd name="T15" fmla="*/ 26 h 26"/>
                <a:gd name="T16" fmla="*/ 16 w 18"/>
                <a:gd name="T17" fmla="*/ 26 h 26"/>
                <a:gd name="T18" fmla="*/ 16 w 18"/>
                <a:gd name="T19" fmla="*/ 26 h 26"/>
                <a:gd name="T20" fmla="*/ 16 w 18"/>
                <a:gd name="T21" fmla="*/ 26 h 26"/>
                <a:gd name="T22" fmla="*/ 16 w 18"/>
                <a:gd name="T23" fmla="*/ 26 h 26"/>
                <a:gd name="T24" fmla="*/ 18 w 18"/>
                <a:gd name="T25" fmla="*/ 22 h 26"/>
                <a:gd name="T26" fmla="*/ 18 w 18"/>
                <a:gd name="T27" fmla="*/ 22 h 26"/>
                <a:gd name="T28" fmla="*/ 16 w 18"/>
                <a:gd name="T29" fmla="*/ 8 h 26"/>
                <a:gd name="T30" fmla="*/ 16 w 18"/>
                <a:gd name="T31" fmla="*/ 8 h 26"/>
                <a:gd name="T32" fmla="*/ 14 w 18"/>
                <a:gd name="T3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6">
                  <a:moveTo>
                    <a:pt x="14" y="0"/>
                  </a:moveTo>
                  <a:lnTo>
                    <a:pt x="14" y="0"/>
                  </a:lnTo>
                  <a:lnTo>
                    <a:pt x="6" y="14"/>
                  </a:lnTo>
                  <a:lnTo>
                    <a:pt x="6" y="14"/>
                  </a:lnTo>
                  <a:lnTo>
                    <a:pt x="0" y="26"/>
                  </a:lnTo>
                  <a:lnTo>
                    <a:pt x="0" y="26"/>
                  </a:lnTo>
                  <a:lnTo>
                    <a:pt x="10" y="26"/>
                  </a:lnTo>
                  <a:lnTo>
                    <a:pt x="10" y="26"/>
                  </a:lnTo>
                  <a:lnTo>
                    <a:pt x="16" y="26"/>
                  </a:lnTo>
                  <a:lnTo>
                    <a:pt x="16" y="26"/>
                  </a:lnTo>
                  <a:lnTo>
                    <a:pt x="16" y="26"/>
                  </a:lnTo>
                  <a:lnTo>
                    <a:pt x="16" y="26"/>
                  </a:lnTo>
                  <a:lnTo>
                    <a:pt x="18" y="22"/>
                  </a:lnTo>
                  <a:lnTo>
                    <a:pt x="18" y="22"/>
                  </a:lnTo>
                  <a:lnTo>
                    <a:pt x="16" y="8"/>
                  </a:lnTo>
                  <a:lnTo>
                    <a:pt x="16" y="8"/>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4" name="Freeform 447"/>
            <p:cNvSpPr>
              <a:spLocks/>
            </p:cNvSpPr>
            <p:nvPr/>
          </p:nvSpPr>
          <p:spPr bwMode="auto">
            <a:xfrm>
              <a:off x="379913" y="1739900"/>
              <a:ext cx="28733" cy="41275"/>
            </a:xfrm>
            <a:custGeom>
              <a:avLst/>
              <a:gdLst>
                <a:gd name="T0" fmla="*/ 14 w 18"/>
                <a:gd name="T1" fmla="*/ 0 h 26"/>
                <a:gd name="T2" fmla="*/ 14 w 18"/>
                <a:gd name="T3" fmla="*/ 0 h 26"/>
                <a:gd name="T4" fmla="*/ 6 w 18"/>
                <a:gd name="T5" fmla="*/ 14 h 26"/>
                <a:gd name="T6" fmla="*/ 6 w 18"/>
                <a:gd name="T7" fmla="*/ 14 h 26"/>
                <a:gd name="T8" fmla="*/ 0 w 18"/>
                <a:gd name="T9" fmla="*/ 26 h 26"/>
                <a:gd name="T10" fmla="*/ 0 w 18"/>
                <a:gd name="T11" fmla="*/ 26 h 26"/>
                <a:gd name="T12" fmla="*/ 10 w 18"/>
                <a:gd name="T13" fmla="*/ 26 h 26"/>
                <a:gd name="T14" fmla="*/ 10 w 18"/>
                <a:gd name="T15" fmla="*/ 26 h 26"/>
                <a:gd name="T16" fmla="*/ 16 w 18"/>
                <a:gd name="T17" fmla="*/ 26 h 26"/>
                <a:gd name="T18" fmla="*/ 16 w 18"/>
                <a:gd name="T19" fmla="*/ 26 h 26"/>
                <a:gd name="T20" fmla="*/ 16 w 18"/>
                <a:gd name="T21" fmla="*/ 26 h 26"/>
                <a:gd name="T22" fmla="*/ 16 w 18"/>
                <a:gd name="T23" fmla="*/ 26 h 26"/>
                <a:gd name="T24" fmla="*/ 18 w 18"/>
                <a:gd name="T25" fmla="*/ 22 h 26"/>
                <a:gd name="T26" fmla="*/ 18 w 18"/>
                <a:gd name="T27" fmla="*/ 22 h 26"/>
                <a:gd name="T28" fmla="*/ 16 w 18"/>
                <a:gd name="T29" fmla="*/ 8 h 26"/>
                <a:gd name="T30" fmla="*/ 16 w 18"/>
                <a:gd name="T31" fmla="*/ 8 h 26"/>
                <a:gd name="T32" fmla="*/ 14 w 18"/>
                <a:gd name="T3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6">
                  <a:moveTo>
                    <a:pt x="14" y="0"/>
                  </a:moveTo>
                  <a:lnTo>
                    <a:pt x="14" y="0"/>
                  </a:lnTo>
                  <a:lnTo>
                    <a:pt x="6" y="14"/>
                  </a:lnTo>
                  <a:lnTo>
                    <a:pt x="6" y="14"/>
                  </a:lnTo>
                  <a:lnTo>
                    <a:pt x="0" y="26"/>
                  </a:lnTo>
                  <a:lnTo>
                    <a:pt x="0" y="26"/>
                  </a:lnTo>
                  <a:lnTo>
                    <a:pt x="10" y="26"/>
                  </a:lnTo>
                  <a:lnTo>
                    <a:pt x="10" y="26"/>
                  </a:lnTo>
                  <a:lnTo>
                    <a:pt x="16" y="26"/>
                  </a:lnTo>
                  <a:lnTo>
                    <a:pt x="16" y="26"/>
                  </a:lnTo>
                  <a:lnTo>
                    <a:pt x="16" y="26"/>
                  </a:lnTo>
                  <a:lnTo>
                    <a:pt x="16" y="26"/>
                  </a:lnTo>
                  <a:lnTo>
                    <a:pt x="18" y="22"/>
                  </a:lnTo>
                  <a:lnTo>
                    <a:pt x="18" y="22"/>
                  </a:lnTo>
                  <a:lnTo>
                    <a:pt x="16" y="8"/>
                  </a:lnTo>
                  <a:lnTo>
                    <a:pt x="16"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5" name="Freeform 448"/>
            <p:cNvSpPr>
              <a:spLocks noEditPoints="1"/>
            </p:cNvSpPr>
            <p:nvPr/>
          </p:nvSpPr>
          <p:spPr bwMode="auto">
            <a:xfrm>
              <a:off x="379913" y="1739900"/>
              <a:ext cx="28733" cy="41275"/>
            </a:xfrm>
            <a:custGeom>
              <a:avLst/>
              <a:gdLst>
                <a:gd name="T0" fmla="*/ 6 w 18"/>
                <a:gd name="T1" fmla="*/ 14 h 26"/>
                <a:gd name="T2" fmla="*/ 6 w 18"/>
                <a:gd name="T3" fmla="*/ 14 h 26"/>
                <a:gd name="T4" fmla="*/ 0 w 18"/>
                <a:gd name="T5" fmla="*/ 26 h 26"/>
                <a:gd name="T6" fmla="*/ 0 w 18"/>
                <a:gd name="T7" fmla="*/ 26 h 26"/>
                <a:gd name="T8" fmla="*/ 0 w 18"/>
                <a:gd name="T9" fmla="*/ 26 h 26"/>
                <a:gd name="T10" fmla="*/ 0 w 18"/>
                <a:gd name="T11" fmla="*/ 26 h 26"/>
                <a:gd name="T12" fmla="*/ 6 w 18"/>
                <a:gd name="T13" fmla="*/ 14 h 26"/>
                <a:gd name="T14" fmla="*/ 14 w 18"/>
                <a:gd name="T15" fmla="*/ 0 h 26"/>
                <a:gd name="T16" fmla="*/ 14 w 18"/>
                <a:gd name="T17" fmla="*/ 0 h 26"/>
                <a:gd name="T18" fmla="*/ 14 w 18"/>
                <a:gd name="T19" fmla="*/ 0 h 26"/>
                <a:gd name="T20" fmla="*/ 14 w 18"/>
                <a:gd name="T21" fmla="*/ 0 h 26"/>
                <a:gd name="T22" fmla="*/ 16 w 18"/>
                <a:gd name="T23" fmla="*/ 8 h 26"/>
                <a:gd name="T24" fmla="*/ 16 w 18"/>
                <a:gd name="T25" fmla="*/ 8 h 26"/>
                <a:gd name="T26" fmla="*/ 18 w 18"/>
                <a:gd name="T27" fmla="*/ 22 h 26"/>
                <a:gd name="T28" fmla="*/ 18 w 18"/>
                <a:gd name="T29" fmla="*/ 22 h 26"/>
                <a:gd name="T30" fmla="*/ 16 w 18"/>
                <a:gd name="T31" fmla="*/ 26 h 26"/>
                <a:gd name="T32" fmla="*/ 16 w 18"/>
                <a:gd name="T33" fmla="*/ 26 h 26"/>
                <a:gd name="T34" fmla="*/ 18 w 18"/>
                <a:gd name="T35" fmla="*/ 22 h 26"/>
                <a:gd name="T36" fmla="*/ 18 w 18"/>
                <a:gd name="T37" fmla="*/ 22 h 26"/>
                <a:gd name="T38" fmla="*/ 16 w 18"/>
                <a:gd name="T39" fmla="*/ 8 h 26"/>
                <a:gd name="T40" fmla="*/ 16 w 18"/>
                <a:gd name="T41" fmla="*/ 8 h 26"/>
                <a:gd name="T42" fmla="*/ 14 w 18"/>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6">
                  <a:moveTo>
                    <a:pt x="6" y="14"/>
                  </a:moveTo>
                  <a:lnTo>
                    <a:pt x="6" y="14"/>
                  </a:lnTo>
                  <a:lnTo>
                    <a:pt x="0" y="26"/>
                  </a:lnTo>
                  <a:lnTo>
                    <a:pt x="0" y="26"/>
                  </a:lnTo>
                  <a:lnTo>
                    <a:pt x="0" y="26"/>
                  </a:lnTo>
                  <a:lnTo>
                    <a:pt x="0" y="26"/>
                  </a:lnTo>
                  <a:lnTo>
                    <a:pt x="6" y="14"/>
                  </a:lnTo>
                  <a:close/>
                  <a:moveTo>
                    <a:pt x="14" y="0"/>
                  </a:moveTo>
                  <a:lnTo>
                    <a:pt x="14" y="0"/>
                  </a:lnTo>
                  <a:lnTo>
                    <a:pt x="14" y="0"/>
                  </a:lnTo>
                  <a:lnTo>
                    <a:pt x="14" y="0"/>
                  </a:lnTo>
                  <a:lnTo>
                    <a:pt x="16" y="8"/>
                  </a:lnTo>
                  <a:lnTo>
                    <a:pt x="16" y="8"/>
                  </a:lnTo>
                  <a:lnTo>
                    <a:pt x="18" y="22"/>
                  </a:lnTo>
                  <a:lnTo>
                    <a:pt x="18" y="22"/>
                  </a:lnTo>
                  <a:lnTo>
                    <a:pt x="16" y="26"/>
                  </a:lnTo>
                  <a:lnTo>
                    <a:pt x="16" y="26"/>
                  </a:lnTo>
                  <a:lnTo>
                    <a:pt x="18" y="22"/>
                  </a:lnTo>
                  <a:lnTo>
                    <a:pt x="18" y="22"/>
                  </a:lnTo>
                  <a:lnTo>
                    <a:pt x="16" y="8"/>
                  </a:lnTo>
                  <a:lnTo>
                    <a:pt x="16" y="8"/>
                  </a:lnTo>
                  <a:lnTo>
                    <a:pt x="1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6" name="Freeform 449"/>
            <p:cNvSpPr>
              <a:spLocks/>
            </p:cNvSpPr>
            <p:nvPr/>
          </p:nvSpPr>
          <p:spPr bwMode="auto">
            <a:xfrm>
              <a:off x="379913" y="1762125"/>
              <a:ext cx="9578" cy="19050"/>
            </a:xfrm>
            <a:custGeom>
              <a:avLst/>
              <a:gdLst>
                <a:gd name="T0" fmla="*/ 6 w 6"/>
                <a:gd name="T1" fmla="*/ 0 h 12"/>
                <a:gd name="T2" fmla="*/ 6 w 6"/>
                <a:gd name="T3" fmla="*/ 0 h 12"/>
                <a:gd name="T4" fmla="*/ 0 w 6"/>
                <a:gd name="T5" fmla="*/ 12 h 12"/>
                <a:gd name="T6" fmla="*/ 0 w 6"/>
                <a:gd name="T7" fmla="*/ 12 h 12"/>
                <a:gd name="T8" fmla="*/ 0 w 6"/>
                <a:gd name="T9" fmla="*/ 12 h 12"/>
                <a:gd name="T10" fmla="*/ 0 w 6"/>
                <a:gd name="T11" fmla="*/ 12 h 12"/>
                <a:gd name="T12" fmla="*/ 6 w 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6" y="0"/>
                  </a:moveTo>
                  <a:lnTo>
                    <a:pt x="6" y="0"/>
                  </a:lnTo>
                  <a:lnTo>
                    <a:pt x="0" y="12"/>
                  </a:lnTo>
                  <a:lnTo>
                    <a:pt x="0" y="12"/>
                  </a:lnTo>
                  <a:lnTo>
                    <a:pt x="0" y="12"/>
                  </a:lnTo>
                  <a:lnTo>
                    <a:pt x="0" y="1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7" name="Freeform 450"/>
            <p:cNvSpPr>
              <a:spLocks/>
            </p:cNvSpPr>
            <p:nvPr/>
          </p:nvSpPr>
          <p:spPr bwMode="auto">
            <a:xfrm>
              <a:off x="402261" y="1739900"/>
              <a:ext cx="6385" cy="41275"/>
            </a:xfrm>
            <a:custGeom>
              <a:avLst/>
              <a:gdLst>
                <a:gd name="T0" fmla="*/ 0 w 4"/>
                <a:gd name="T1" fmla="*/ 0 h 26"/>
                <a:gd name="T2" fmla="*/ 0 w 4"/>
                <a:gd name="T3" fmla="*/ 0 h 26"/>
                <a:gd name="T4" fmla="*/ 0 w 4"/>
                <a:gd name="T5" fmla="*/ 0 h 26"/>
                <a:gd name="T6" fmla="*/ 0 w 4"/>
                <a:gd name="T7" fmla="*/ 0 h 26"/>
                <a:gd name="T8" fmla="*/ 2 w 4"/>
                <a:gd name="T9" fmla="*/ 8 h 26"/>
                <a:gd name="T10" fmla="*/ 2 w 4"/>
                <a:gd name="T11" fmla="*/ 8 h 26"/>
                <a:gd name="T12" fmla="*/ 4 w 4"/>
                <a:gd name="T13" fmla="*/ 22 h 26"/>
                <a:gd name="T14" fmla="*/ 4 w 4"/>
                <a:gd name="T15" fmla="*/ 22 h 26"/>
                <a:gd name="T16" fmla="*/ 2 w 4"/>
                <a:gd name="T17" fmla="*/ 26 h 26"/>
                <a:gd name="T18" fmla="*/ 2 w 4"/>
                <a:gd name="T19" fmla="*/ 26 h 26"/>
                <a:gd name="T20" fmla="*/ 4 w 4"/>
                <a:gd name="T21" fmla="*/ 22 h 26"/>
                <a:gd name="T22" fmla="*/ 4 w 4"/>
                <a:gd name="T23" fmla="*/ 22 h 26"/>
                <a:gd name="T24" fmla="*/ 2 w 4"/>
                <a:gd name="T25" fmla="*/ 8 h 26"/>
                <a:gd name="T26" fmla="*/ 2 w 4"/>
                <a:gd name="T27" fmla="*/ 8 h 26"/>
                <a:gd name="T28" fmla="*/ 0 w 4"/>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26">
                  <a:moveTo>
                    <a:pt x="0" y="0"/>
                  </a:moveTo>
                  <a:lnTo>
                    <a:pt x="0" y="0"/>
                  </a:lnTo>
                  <a:lnTo>
                    <a:pt x="0" y="0"/>
                  </a:lnTo>
                  <a:lnTo>
                    <a:pt x="0" y="0"/>
                  </a:lnTo>
                  <a:lnTo>
                    <a:pt x="2" y="8"/>
                  </a:lnTo>
                  <a:lnTo>
                    <a:pt x="2" y="8"/>
                  </a:lnTo>
                  <a:lnTo>
                    <a:pt x="4" y="22"/>
                  </a:lnTo>
                  <a:lnTo>
                    <a:pt x="4" y="22"/>
                  </a:lnTo>
                  <a:lnTo>
                    <a:pt x="2" y="26"/>
                  </a:lnTo>
                  <a:lnTo>
                    <a:pt x="2" y="26"/>
                  </a:lnTo>
                  <a:lnTo>
                    <a:pt x="4" y="22"/>
                  </a:lnTo>
                  <a:lnTo>
                    <a:pt x="4" y="22"/>
                  </a:lnTo>
                  <a:lnTo>
                    <a:pt x="2" y="8"/>
                  </a:lnTo>
                  <a:lnTo>
                    <a:pt x="2"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8" name="Freeform 451"/>
            <p:cNvSpPr>
              <a:spLocks/>
            </p:cNvSpPr>
            <p:nvPr/>
          </p:nvSpPr>
          <p:spPr bwMode="auto">
            <a:xfrm>
              <a:off x="220286" y="1651000"/>
              <a:ext cx="19155" cy="31750"/>
            </a:xfrm>
            <a:custGeom>
              <a:avLst/>
              <a:gdLst>
                <a:gd name="T0" fmla="*/ 6 w 12"/>
                <a:gd name="T1" fmla="*/ 0 h 20"/>
                <a:gd name="T2" fmla="*/ 6 w 12"/>
                <a:gd name="T3" fmla="*/ 0 h 20"/>
                <a:gd name="T4" fmla="*/ 6 w 12"/>
                <a:gd name="T5" fmla="*/ 0 h 20"/>
                <a:gd name="T6" fmla="*/ 6 w 12"/>
                <a:gd name="T7" fmla="*/ 0 h 20"/>
                <a:gd name="T8" fmla="*/ 0 w 12"/>
                <a:gd name="T9" fmla="*/ 6 h 20"/>
                <a:gd name="T10" fmla="*/ 0 w 12"/>
                <a:gd name="T11" fmla="*/ 6 h 20"/>
                <a:gd name="T12" fmla="*/ 0 w 12"/>
                <a:gd name="T13" fmla="*/ 12 h 20"/>
                <a:gd name="T14" fmla="*/ 4 w 12"/>
                <a:gd name="T15" fmla="*/ 20 h 20"/>
                <a:gd name="T16" fmla="*/ 4 w 12"/>
                <a:gd name="T17" fmla="*/ 20 h 20"/>
                <a:gd name="T18" fmla="*/ 4 w 12"/>
                <a:gd name="T19" fmla="*/ 20 h 20"/>
                <a:gd name="T20" fmla="*/ 4 w 12"/>
                <a:gd name="T21" fmla="*/ 20 h 20"/>
                <a:gd name="T22" fmla="*/ 6 w 12"/>
                <a:gd name="T23" fmla="*/ 20 h 20"/>
                <a:gd name="T24" fmla="*/ 6 w 12"/>
                <a:gd name="T25" fmla="*/ 20 h 20"/>
                <a:gd name="T26" fmla="*/ 10 w 12"/>
                <a:gd name="T27" fmla="*/ 20 h 20"/>
                <a:gd name="T28" fmla="*/ 12 w 12"/>
                <a:gd name="T29" fmla="*/ 16 h 20"/>
                <a:gd name="T30" fmla="*/ 12 w 12"/>
                <a:gd name="T31" fmla="*/ 16 h 20"/>
                <a:gd name="T32" fmla="*/ 8 w 12"/>
                <a:gd name="T33" fmla="*/ 18 h 20"/>
                <a:gd name="T34" fmla="*/ 8 w 12"/>
                <a:gd name="T35" fmla="*/ 18 h 20"/>
                <a:gd name="T36" fmla="*/ 4 w 12"/>
                <a:gd name="T37" fmla="*/ 16 h 20"/>
                <a:gd name="T38" fmla="*/ 4 w 12"/>
                <a:gd name="T39" fmla="*/ 16 h 20"/>
                <a:gd name="T40" fmla="*/ 4 w 12"/>
                <a:gd name="T41" fmla="*/ 16 h 20"/>
                <a:gd name="T42" fmla="*/ 4 w 12"/>
                <a:gd name="T43" fmla="*/ 16 h 20"/>
                <a:gd name="T44" fmla="*/ 2 w 12"/>
                <a:gd name="T45" fmla="*/ 12 h 20"/>
                <a:gd name="T46" fmla="*/ 2 w 12"/>
                <a:gd name="T47" fmla="*/ 12 h 20"/>
                <a:gd name="T48" fmla="*/ 6 w 12"/>
                <a:gd name="T4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20">
                  <a:moveTo>
                    <a:pt x="6" y="0"/>
                  </a:moveTo>
                  <a:lnTo>
                    <a:pt x="6" y="0"/>
                  </a:lnTo>
                  <a:lnTo>
                    <a:pt x="6" y="0"/>
                  </a:lnTo>
                  <a:lnTo>
                    <a:pt x="6" y="0"/>
                  </a:lnTo>
                  <a:lnTo>
                    <a:pt x="0" y="6"/>
                  </a:lnTo>
                  <a:lnTo>
                    <a:pt x="0" y="6"/>
                  </a:lnTo>
                  <a:lnTo>
                    <a:pt x="0" y="12"/>
                  </a:lnTo>
                  <a:lnTo>
                    <a:pt x="4" y="20"/>
                  </a:lnTo>
                  <a:lnTo>
                    <a:pt x="4" y="20"/>
                  </a:lnTo>
                  <a:lnTo>
                    <a:pt x="4" y="20"/>
                  </a:lnTo>
                  <a:lnTo>
                    <a:pt x="4" y="20"/>
                  </a:lnTo>
                  <a:lnTo>
                    <a:pt x="6" y="20"/>
                  </a:lnTo>
                  <a:lnTo>
                    <a:pt x="6" y="20"/>
                  </a:lnTo>
                  <a:lnTo>
                    <a:pt x="10" y="20"/>
                  </a:lnTo>
                  <a:lnTo>
                    <a:pt x="12" y="16"/>
                  </a:lnTo>
                  <a:lnTo>
                    <a:pt x="12" y="16"/>
                  </a:lnTo>
                  <a:lnTo>
                    <a:pt x="8" y="18"/>
                  </a:lnTo>
                  <a:lnTo>
                    <a:pt x="8" y="18"/>
                  </a:lnTo>
                  <a:lnTo>
                    <a:pt x="4" y="16"/>
                  </a:lnTo>
                  <a:lnTo>
                    <a:pt x="4" y="16"/>
                  </a:lnTo>
                  <a:lnTo>
                    <a:pt x="4" y="16"/>
                  </a:lnTo>
                  <a:lnTo>
                    <a:pt x="4" y="16"/>
                  </a:lnTo>
                  <a:lnTo>
                    <a:pt x="2" y="12"/>
                  </a:lnTo>
                  <a:lnTo>
                    <a:pt x="2" y="12"/>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9" name="Freeform 452"/>
            <p:cNvSpPr>
              <a:spLocks/>
            </p:cNvSpPr>
            <p:nvPr/>
          </p:nvSpPr>
          <p:spPr bwMode="auto">
            <a:xfrm>
              <a:off x="220286" y="1651000"/>
              <a:ext cx="19155" cy="31750"/>
            </a:xfrm>
            <a:custGeom>
              <a:avLst/>
              <a:gdLst>
                <a:gd name="T0" fmla="*/ 6 w 12"/>
                <a:gd name="T1" fmla="*/ 0 h 20"/>
                <a:gd name="T2" fmla="*/ 6 w 12"/>
                <a:gd name="T3" fmla="*/ 0 h 20"/>
                <a:gd name="T4" fmla="*/ 6 w 12"/>
                <a:gd name="T5" fmla="*/ 0 h 20"/>
                <a:gd name="T6" fmla="*/ 6 w 12"/>
                <a:gd name="T7" fmla="*/ 0 h 20"/>
                <a:gd name="T8" fmla="*/ 0 w 12"/>
                <a:gd name="T9" fmla="*/ 6 h 20"/>
                <a:gd name="T10" fmla="*/ 0 w 12"/>
                <a:gd name="T11" fmla="*/ 6 h 20"/>
                <a:gd name="T12" fmla="*/ 0 w 12"/>
                <a:gd name="T13" fmla="*/ 12 h 20"/>
                <a:gd name="T14" fmla="*/ 4 w 12"/>
                <a:gd name="T15" fmla="*/ 20 h 20"/>
                <a:gd name="T16" fmla="*/ 4 w 12"/>
                <a:gd name="T17" fmla="*/ 20 h 20"/>
                <a:gd name="T18" fmla="*/ 4 w 12"/>
                <a:gd name="T19" fmla="*/ 20 h 20"/>
                <a:gd name="T20" fmla="*/ 4 w 12"/>
                <a:gd name="T21" fmla="*/ 20 h 20"/>
                <a:gd name="T22" fmla="*/ 6 w 12"/>
                <a:gd name="T23" fmla="*/ 20 h 20"/>
                <a:gd name="T24" fmla="*/ 6 w 12"/>
                <a:gd name="T25" fmla="*/ 20 h 20"/>
                <a:gd name="T26" fmla="*/ 10 w 12"/>
                <a:gd name="T27" fmla="*/ 20 h 20"/>
                <a:gd name="T28" fmla="*/ 12 w 12"/>
                <a:gd name="T29" fmla="*/ 16 h 20"/>
                <a:gd name="T30" fmla="*/ 12 w 12"/>
                <a:gd name="T31" fmla="*/ 16 h 20"/>
                <a:gd name="T32" fmla="*/ 8 w 12"/>
                <a:gd name="T33" fmla="*/ 18 h 20"/>
                <a:gd name="T34" fmla="*/ 8 w 12"/>
                <a:gd name="T35" fmla="*/ 18 h 20"/>
                <a:gd name="T36" fmla="*/ 4 w 12"/>
                <a:gd name="T37" fmla="*/ 16 h 20"/>
                <a:gd name="T38" fmla="*/ 4 w 12"/>
                <a:gd name="T39" fmla="*/ 16 h 20"/>
                <a:gd name="T40" fmla="*/ 4 w 12"/>
                <a:gd name="T41" fmla="*/ 16 h 20"/>
                <a:gd name="T42" fmla="*/ 4 w 12"/>
                <a:gd name="T43" fmla="*/ 16 h 20"/>
                <a:gd name="T44" fmla="*/ 2 w 12"/>
                <a:gd name="T45" fmla="*/ 12 h 20"/>
                <a:gd name="T46" fmla="*/ 2 w 12"/>
                <a:gd name="T47" fmla="*/ 12 h 20"/>
                <a:gd name="T48" fmla="*/ 6 w 12"/>
                <a:gd name="T4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20">
                  <a:moveTo>
                    <a:pt x="6" y="0"/>
                  </a:moveTo>
                  <a:lnTo>
                    <a:pt x="6" y="0"/>
                  </a:lnTo>
                  <a:lnTo>
                    <a:pt x="6" y="0"/>
                  </a:lnTo>
                  <a:lnTo>
                    <a:pt x="6" y="0"/>
                  </a:lnTo>
                  <a:lnTo>
                    <a:pt x="0" y="6"/>
                  </a:lnTo>
                  <a:lnTo>
                    <a:pt x="0" y="6"/>
                  </a:lnTo>
                  <a:lnTo>
                    <a:pt x="0" y="12"/>
                  </a:lnTo>
                  <a:lnTo>
                    <a:pt x="4" y="20"/>
                  </a:lnTo>
                  <a:lnTo>
                    <a:pt x="4" y="20"/>
                  </a:lnTo>
                  <a:lnTo>
                    <a:pt x="4" y="20"/>
                  </a:lnTo>
                  <a:lnTo>
                    <a:pt x="4" y="20"/>
                  </a:lnTo>
                  <a:lnTo>
                    <a:pt x="6" y="20"/>
                  </a:lnTo>
                  <a:lnTo>
                    <a:pt x="6" y="20"/>
                  </a:lnTo>
                  <a:lnTo>
                    <a:pt x="10" y="20"/>
                  </a:lnTo>
                  <a:lnTo>
                    <a:pt x="12" y="16"/>
                  </a:lnTo>
                  <a:lnTo>
                    <a:pt x="12" y="16"/>
                  </a:lnTo>
                  <a:lnTo>
                    <a:pt x="8" y="18"/>
                  </a:lnTo>
                  <a:lnTo>
                    <a:pt x="8" y="18"/>
                  </a:lnTo>
                  <a:lnTo>
                    <a:pt x="4" y="16"/>
                  </a:lnTo>
                  <a:lnTo>
                    <a:pt x="4" y="16"/>
                  </a:lnTo>
                  <a:lnTo>
                    <a:pt x="4" y="16"/>
                  </a:lnTo>
                  <a:lnTo>
                    <a:pt x="4" y="16"/>
                  </a:lnTo>
                  <a:lnTo>
                    <a:pt x="2" y="12"/>
                  </a:lnTo>
                  <a:lnTo>
                    <a:pt x="2" y="1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0" name="Freeform 453"/>
            <p:cNvSpPr>
              <a:spLocks noEditPoints="1"/>
            </p:cNvSpPr>
            <p:nvPr/>
          </p:nvSpPr>
          <p:spPr bwMode="auto">
            <a:xfrm>
              <a:off x="217093" y="1651000"/>
              <a:ext cx="22348" cy="31750"/>
            </a:xfrm>
            <a:custGeom>
              <a:avLst/>
              <a:gdLst>
                <a:gd name="T0" fmla="*/ 14 w 14"/>
                <a:gd name="T1" fmla="*/ 16 h 20"/>
                <a:gd name="T2" fmla="*/ 14 w 14"/>
                <a:gd name="T3" fmla="*/ 16 h 20"/>
                <a:gd name="T4" fmla="*/ 10 w 14"/>
                <a:gd name="T5" fmla="*/ 16 h 20"/>
                <a:gd name="T6" fmla="*/ 10 w 14"/>
                <a:gd name="T7" fmla="*/ 16 h 20"/>
                <a:gd name="T8" fmla="*/ 6 w 14"/>
                <a:gd name="T9" fmla="*/ 16 h 20"/>
                <a:gd name="T10" fmla="*/ 6 w 14"/>
                <a:gd name="T11" fmla="*/ 16 h 20"/>
                <a:gd name="T12" fmla="*/ 10 w 14"/>
                <a:gd name="T13" fmla="*/ 18 h 20"/>
                <a:gd name="T14" fmla="*/ 10 w 14"/>
                <a:gd name="T15" fmla="*/ 18 h 20"/>
                <a:gd name="T16" fmla="*/ 14 w 14"/>
                <a:gd name="T17" fmla="*/ 16 h 20"/>
                <a:gd name="T18" fmla="*/ 14 w 14"/>
                <a:gd name="T19" fmla="*/ 16 h 20"/>
                <a:gd name="T20" fmla="*/ 14 w 14"/>
                <a:gd name="T21" fmla="*/ 16 h 20"/>
                <a:gd name="T22" fmla="*/ 8 w 14"/>
                <a:gd name="T23" fmla="*/ 0 h 20"/>
                <a:gd name="T24" fmla="*/ 8 w 14"/>
                <a:gd name="T25" fmla="*/ 0 h 20"/>
                <a:gd name="T26" fmla="*/ 6 w 14"/>
                <a:gd name="T27" fmla="*/ 0 h 20"/>
                <a:gd name="T28" fmla="*/ 6 w 14"/>
                <a:gd name="T29" fmla="*/ 0 h 20"/>
                <a:gd name="T30" fmla="*/ 2 w 14"/>
                <a:gd name="T31" fmla="*/ 6 h 20"/>
                <a:gd name="T32" fmla="*/ 2 w 14"/>
                <a:gd name="T33" fmla="*/ 6 h 20"/>
                <a:gd name="T34" fmla="*/ 0 w 14"/>
                <a:gd name="T35" fmla="*/ 8 h 20"/>
                <a:gd name="T36" fmla="*/ 2 w 14"/>
                <a:gd name="T37" fmla="*/ 12 h 20"/>
                <a:gd name="T38" fmla="*/ 6 w 14"/>
                <a:gd name="T39" fmla="*/ 20 h 20"/>
                <a:gd name="T40" fmla="*/ 6 w 14"/>
                <a:gd name="T41" fmla="*/ 20 h 20"/>
                <a:gd name="T42" fmla="*/ 2 w 14"/>
                <a:gd name="T43" fmla="*/ 12 h 20"/>
                <a:gd name="T44" fmla="*/ 2 w 14"/>
                <a:gd name="T45" fmla="*/ 6 h 20"/>
                <a:gd name="T46" fmla="*/ 2 w 14"/>
                <a:gd name="T47" fmla="*/ 6 h 20"/>
                <a:gd name="T48" fmla="*/ 8 w 14"/>
                <a:gd name="T49" fmla="*/ 0 h 20"/>
                <a:gd name="T50" fmla="*/ 8 w 14"/>
                <a:gd name="T51" fmla="*/ 0 h 20"/>
                <a:gd name="T52" fmla="*/ 8 w 14"/>
                <a:gd name="T53" fmla="*/ 0 h 20"/>
                <a:gd name="T54" fmla="*/ 8 w 14"/>
                <a:gd name="T55" fmla="*/ 0 h 20"/>
                <a:gd name="T56" fmla="*/ 8 w 14"/>
                <a:gd name="T5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20">
                  <a:moveTo>
                    <a:pt x="14" y="16"/>
                  </a:moveTo>
                  <a:lnTo>
                    <a:pt x="14" y="16"/>
                  </a:lnTo>
                  <a:lnTo>
                    <a:pt x="10" y="16"/>
                  </a:lnTo>
                  <a:lnTo>
                    <a:pt x="10" y="16"/>
                  </a:lnTo>
                  <a:lnTo>
                    <a:pt x="6" y="16"/>
                  </a:lnTo>
                  <a:lnTo>
                    <a:pt x="6" y="16"/>
                  </a:lnTo>
                  <a:lnTo>
                    <a:pt x="10" y="18"/>
                  </a:lnTo>
                  <a:lnTo>
                    <a:pt x="10" y="18"/>
                  </a:lnTo>
                  <a:lnTo>
                    <a:pt x="14" y="16"/>
                  </a:lnTo>
                  <a:lnTo>
                    <a:pt x="14" y="16"/>
                  </a:lnTo>
                  <a:lnTo>
                    <a:pt x="14" y="16"/>
                  </a:lnTo>
                  <a:close/>
                  <a:moveTo>
                    <a:pt x="8" y="0"/>
                  </a:moveTo>
                  <a:lnTo>
                    <a:pt x="8" y="0"/>
                  </a:lnTo>
                  <a:lnTo>
                    <a:pt x="6" y="0"/>
                  </a:lnTo>
                  <a:lnTo>
                    <a:pt x="6" y="0"/>
                  </a:lnTo>
                  <a:lnTo>
                    <a:pt x="2" y="6"/>
                  </a:lnTo>
                  <a:lnTo>
                    <a:pt x="2" y="6"/>
                  </a:lnTo>
                  <a:lnTo>
                    <a:pt x="0" y="8"/>
                  </a:lnTo>
                  <a:lnTo>
                    <a:pt x="2" y="12"/>
                  </a:lnTo>
                  <a:lnTo>
                    <a:pt x="6" y="20"/>
                  </a:lnTo>
                  <a:lnTo>
                    <a:pt x="6" y="20"/>
                  </a:lnTo>
                  <a:lnTo>
                    <a:pt x="2" y="12"/>
                  </a:lnTo>
                  <a:lnTo>
                    <a:pt x="2" y="6"/>
                  </a:lnTo>
                  <a:lnTo>
                    <a:pt x="2" y="6"/>
                  </a:lnTo>
                  <a:lnTo>
                    <a:pt x="8" y="0"/>
                  </a:lnTo>
                  <a:lnTo>
                    <a:pt x="8" y="0"/>
                  </a:lnTo>
                  <a:lnTo>
                    <a:pt x="8" y="0"/>
                  </a:lnTo>
                  <a:lnTo>
                    <a:pt x="8" y="0"/>
                  </a:lnTo>
                  <a:lnTo>
                    <a:pt x="8"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1" name="Freeform 454"/>
            <p:cNvSpPr>
              <a:spLocks/>
            </p:cNvSpPr>
            <p:nvPr/>
          </p:nvSpPr>
          <p:spPr bwMode="auto">
            <a:xfrm>
              <a:off x="226671" y="1676400"/>
              <a:ext cx="12770" cy="3175"/>
            </a:xfrm>
            <a:custGeom>
              <a:avLst/>
              <a:gdLst>
                <a:gd name="T0" fmla="*/ 8 w 8"/>
                <a:gd name="T1" fmla="*/ 0 h 2"/>
                <a:gd name="T2" fmla="*/ 8 w 8"/>
                <a:gd name="T3" fmla="*/ 0 h 2"/>
                <a:gd name="T4" fmla="*/ 4 w 8"/>
                <a:gd name="T5" fmla="*/ 0 h 2"/>
                <a:gd name="T6" fmla="*/ 4 w 8"/>
                <a:gd name="T7" fmla="*/ 0 h 2"/>
                <a:gd name="T8" fmla="*/ 0 w 8"/>
                <a:gd name="T9" fmla="*/ 0 h 2"/>
                <a:gd name="T10" fmla="*/ 0 w 8"/>
                <a:gd name="T11" fmla="*/ 0 h 2"/>
                <a:gd name="T12" fmla="*/ 4 w 8"/>
                <a:gd name="T13" fmla="*/ 2 h 2"/>
                <a:gd name="T14" fmla="*/ 4 w 8"/>
                <a:gd name="T15" fmla="*/ 2 h 2"/>
                <a:gd name="T16" fmla="*/ 8 w 8"/>
                <a:gd name="T17" fmla="*/ 0 h 2"/>
                <a:gd name="T18" fmla="*/ 8 w 8"/>
                <a:gd name="T19" fmla="*/ 0 h 2"/>
                <a:gd name="T20" fmla="*/ 8 w 8"/>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2">
                  <a:moveTo>
                    <a:pt x="8" y="0"/>
                  </a:moveTo>
                  <a:lnTo>
                    <a:pt x="8" y="0"/>
                  </a:lnTo>
                  <a:lnTo>
                    <a:pt x="4" y="0"/>
                  </a:lnTo>
                  <a:lnTo>
                    <a:pt x="4" y="0"/>
                  </a:lnTo>
                  <a:lnTo>
                    <a:pt x="0" y="0"/>
                  </a:lnTo>
                  <a:lnTo>
                    <a:pt x="0" y="0"/>
                  </a:lnTo>
                  <a:lnTo>
                    <a:pt x="4" y="2"/>
                  </a:lnTo>
                  <a:lnTo>
                    <a:pt x="4" y="2"/>
                  </a:lnTo>
                  <a:lnTo>
                    <a:pt x="8"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2" name="Freeform 455"/>
            <p:cNvSpPr>
              <a:spLocks/>
            </p:cNvSpPr>
            <p:nvPr/>
          </p:nvSpPr>
          <p:spPr bwMode="auto">
            <a:xfrm>
              <a:off x="217093" y="1651000"/>
              <a:ext cx="12770" cy="31750"/>
            </a:xfrm>
            <a:custGeom>
              <a:avLst/>
              <a:gdLst>
                <a:gd name="T0" fmla="*/ 8 w 8"/>
                <a:gd name="T1" fmla="*/ 0 h 20"/>
                <a:gd name="T2" fmla="*/ 8 w 8"/>
                <a:gd name="T3" fmla="*/ 0 h 20"/>
                <a:gd name="T4" fmla="*/ 6 w 8"/>
                <a:gd name="T5" fmla="*/ 0 h 20"/>
                <a:gd name="T6" fmla="*/ 6 w 8"/>
                <a:gd name="T7" fmla="*/ 0 h 20"/>
                <a:gd name="T8" fmla="*/ 2 w 8"/>
                <a:gd name="T9" fmla="*/ 6 h 20"/>
                <a:gd name="T10" fmla="*/ 2 w 8"/>
                <a:gd name="T11" fmla="*/ 6 h 20"/>
                <a:gd name="T12" fmla="*/ 0 w 8"/>
                <a:gd name="T13" fmla="*/ 8 h 20"/>
                <a:gd name="T14" fmla="*/ 2 w 8"/>
                <a:gd name="T15" fmla="*/ 12 h 20"/>
                <a:gd name="T16" fmla="*/ 6 w 8"/>
                <a:gd name="T17" fmla="*/ 20 h 20"/>
                <a:gd name="T18" fmla="*/ 6 w 8"/>
                <a:gd name="T19" fmla="*/ 20 h 20"/>
                <a:gd name="T20" fmla="*/ 2 w 8"/>
                <a:gd name="T21" fmla="*/ 12 h 20"/>
                <a:gd name="T22" fmla="*/ 2 w 8"/>
                <a:gd name="T23" fmla="*/ 6 h 20"/>
                <a:gd name="T24" fmla="*/ 2 w 8"/>
                <a:gd name="T25" fmla="*/ 6 h 20"/>
                <a:gd name="T26" fmla="*/ 8 w 8"/>
                <a:gd name="T27" fmla="*/ 0 h 20"/>
                <a:gd name="T28" fmla="*/ 8 w 8"/>
                <a:gd name="T29" fmla="*/ 0 h 20"/>
                <a:gd name="T30" fmla="*/ 8 w 8"/>
                <a:gd name="T31" fmla="*/ 0 h 20"/>
                <a:gd name="T32" fmla="*/ 8 w 8"/>
                <a:gd name="T33" fmla="*/ 0 h 20"/>
                <a:gd name="T34" fmla="*/ 8 w 8"/>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20">
                  <a:moveTo>
                    <a:pt x="8" y="0"/>
                  </a:moveTo>
                  <a:lnTo>
                    <a:pt x="8" y="0"/>
                  </a:lnTo>
                  <a:lnTo>
                    <a:pt x="6" y="0"/>
                  </a:lnTo>
                  <a:lnTo>
                    <a:pt x="6" y="0"/>
                  </a:lnTo>
                  <a:lnTo>
                    <a:pt x="2" y="6"/>
                  </a:lnTo>
                  <a:lnTo>
                    <a:pt x="2" y="6"/>
                  </a:lnTo>
                  <a:lnTo>
                    <a:pt x="0" y="8"/>
                  </a:lnTo>
                  <a:lnTo>
                    <a:pt x="2" y="12"/>
                  </a:lnTo>
                  <a:lnTo>
                    <a:pt x="6" y="20"/>
                  </a:lnTo>
                  <a:lnTo>
                    <a:pt x="6" y="20"/>
                  </a:lnTo>
                  <a:lnTo>
                    <a:pt x="2" y="12"/>
                  </a:lnTo>
                  <a:lnTo>
                    <a:pt x="2" y="6"/>
                  </a:lnTo>
                  <a:lnTo>
                    <a:pt x="2" y="6"/>
                  </a:lnTo>
                  <a:lnTo>
                    <a:pt x="8" y="0"/>
                  </a:lnTo>
                  <a:lnTo>
                    <a:pt x="8" y="0"/>
                  </a:lnTo>
                  <a:lnTo>
                    <a:pt x="8"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3" name="Freeform 456"/>
            <p:cNvSpPr>
              <a:spLocks noEditPoints="1"/>
            </p:cNvSpPr>
            <p:nvPr/>
          </p:nvSpPr>
          <p:spPr bwMode="auto">
            <a:xfrm>
              <a:off x="402261" y="1635125"/>
              <a:ext cx="31926" cy="22225"/>
            </a:xfrm>
            <a:custGeom>
              <a:avLst/>
              <a:gdLst>
                <a:gd name="T0" fmla="*/ 6 w 20"/>
                <a:gd name="T1" fmla="*/ 12 h 14"/>
                <a:gd name="T2" fmla="*/ 6 w 20"/>
                <a:gd name="T3" fmla="*/ 12 h 14"/>
                <a:gd name="T4" fmla="*/ 4 w 20"/>
                <a:gd name="T5" fmla="*/ 8 h 14"/>
                <a:gd name="T6" fmla="*/ 4 w 20"/>
                <a:gd name="T7" fmla="*/ 8 h 14"/>
                <a:gd name="T8" fmla="*/ 8 w 20"/>
                <a:gd name="T9" fmla="*/ 6 h 14"/>
                <a:gd name="T10" fmla="*/ 8 w 20"/>
                <a:gd name="T11" fmla="*/ 6 h 14"/>
                <a:gd name="T12" fmla="*/ 12 w 20"/>
                <a:gd name="T13" fmla="*/ 8 h 14"/>
                <a:gd name="T14" fmla="*/ 12 w 20"/>
                <a:gd name="T15" fmla="*/ 8 h 14"/>
                <a:gd name="T16" fmla="*/ 12 w 20"/>
                <a:gd name="T17" fmla="*/ 8 h 14"/>
                <a:gd name="T18" fmla="*/ 12 w 20"/>
                <a:gd name="T19" fmla="*/ 8 h 14"/>
                <a:gd name="T20" fmla="*/ 12 w 20"/>
                <a:gd name="T21" fmla="*/ 8 h 14"/>
                <a:gd name="T22" fmla="*/ 12 w 20"/>
                <a:gd name="T23" fmla="*/ 8 h 14"/>
                <a:gd name="T24" fmla="*/ 6 w 20"/>
                <a:gd name="T25" fmla="*/ 12 h 14"/>
                <a:gd name="T26" fmla="*/ 6 w 20"/>
                <a:gd name="T27" fmla="*/ 12 h 14"/>
                <a:gd name="T28" fmla="*/ 6 w 20"/>
                <a:gd name="T29" fmla="*/ 12 h 14"/>
                <a:gd name="T30" fmla="*/ 14 w 20"/>
                <a:gd name="T31" fmla="*/ 0 h 14"/>
                <a:gd name="T32" fmla="*/ 14 w 20"/>
                <a:gd name="T33" fmla="*/ 0 h 14"/>
                <a:gd name="T34" fmla="*/ 6 w 20"/>
                <a:gd name="T35" fmla="*/ 2 h 14"/>
                <a:gd name="T36" fmla="*/ 0 w 20"/>
                <a:gd name="T37" fmla="*/ 10 h 14"/>
                <a:gd name="T38" fmla="*/ 0 w 20"/>
                <a:gd name="T39" fmla="*/ 10 h 14"/>
                <a:gd name="T40" fmla="*/ 2 w 20"/>
                <a:gd name="T41" fmla="*/ 8 h 14"/>
                <a:gd name="T42" fmla="*/ 2 w 20"/>
                <a:gd name="T43" fmla="*/ 8 h 14"/>
                <a:gd name="T44" fmla="*/ 6 w 20"/>
                <a:gd name="T45" fmla="*/ 14 h 14"/>
                <a:gd name="T46" fmla="*/ 6 w 20"/>
                <a:gd name="T47" fmla="*/ 14 h 14"/>
                <a:gd name="T48" fmla="*/ 20 w 20"/>
                <a:gd name="T49" fmla="*/ 6 h 14"/>
                <a:gd name="T50" fmla="*/ 20 w 20"/>
                <a:gd name="T51" fmla="*/ 6 h 14"/>
                <a:gd name="T52" fmla="*/ 16 w 20"/>
                <a:gd name="T53" fmla="*/ 4 h 14"/>
                <a:gd name="T54" fmla="*/ 14 w 20"/>
                <a:gd name="T5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14">
                  <a:moveTo>
                    <a:pt x="6" y="12"/>
                  </a:moveTo>
                  <a:lnTo>
                    <a:pt x="6" y="12"/>
                  </a:lnTo>
                  <a:lnTo>
                    <a:pt x="4" y="8"/>
                  </a:lnTo>
                  <a:lnTo>
                    <a:pt x="4" y="8"/>
                  </a:lnTo>
                  <a:lnTo>
                    <a:pt x="8" y="6"/>
                  </a:lnTo>
                  <a:lnTo>
                    <a:pt x="8" y="6"/>
                  </a:lnTo>
                  <a:lnTo>
                    <a:pt x="12" y="8"/>
                  </a:lnTo>
                  <a:lnTo>
                    <a:pt x="12" y="8"/>
                  </a:lnTo>
                  <a:lnTo>
                    <a:pt x="12" y="8"/>
                  </a:lnTo>
                  <a:lnTo>
                    <a:pt x="12" y="8"/>
                  </a:lnTo>
                  <a:lnTo>
                    <a:pt x="12" y="8"/>
                  </a:lnTo>
                  <a:lnTo>
                    <a:pt x="12" y="8"/>
                  </a:lnTo>
                  <a:lnTo>
                    <a:pt x="6" y="12"/>
                  </a:lnTo>
                  <a:lnTo>
                    <a:pt x="6" y="12"/>
                  </a:lnTo>
                  <a:lnTo>
                    <a:pt x="6" y="12"/>
                  </a:lnTo>
                  <a:close/>
                  <a:moveTo>
                    <a:pt x="14" y="0"/>
                  </a:moveTo>
                  <a:lnTo>
                    <a:pt x="14" y="0"/>
                  </a:lnTo>
                  <a:lnTo>
                    <a:pt x="6" y="2"/>
                  </a:lnTo>
                  <a:lnTo>
                    <a:pt x="0" y="10"/>
                  </a:lnTo>
                  <a:lnTo>
                    <a:pt x="0" y="10"/>
                  </a:lnTo>
                  <a:lnTo>
                    <a:pt x="2" y="8"/>
                  </a:lnTo>
                  <a:lnTo>
                    <a:pt x="2" y="8"/>
                  </a:lnTo>
                  <a:lnTo>
                    <a:pt x="6" y="14"/>
                  </a:lnTo>
                  <a:lnTo>
                    <a:pt x="6" y="14"/>
                  </a:lnTo>
                  <a:lnTo>
                    <a:pt x="20" y="6"/>
                  </a:lnTo>
                  <a:lnTo>
                    <a:pt x="20" y="6"/>
                  </a:lnTo>
                  <a:lnTo>
                    <a:pt x="16" y="4"/>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4" name="Freeform 457"/>
            <p:cNvSpPr>
              <a:spLocks/>
            </p:cNvSpPr>
            <p:nvPr/>
          </p:nvSpPr>
          <p:spPr bwMode="auto">
            <a:xfrm>
              <a:off x="408646" y="1644650"/>
              <a:ext cx="12770" cy="9525"/>
            </a:xfrm>
            <a:custGeom>
              <a:avLst/>
              <a:gdLst>
                <a:gd name="T0" fmla="*/ 2 w 8"/>
                <a:gd name="T1" fmla="*/ 6 h 6"/>
                <a:gd name="T2" fmla="*/ 2 w 8"/>
                <a:gd name="T3" fmla="*/ 6 h 6"/>
                <a:gd name="T4" fmla="*/ 0 w 8"/>
                <a:gd name="T5" fmla="*/ 2 h 6"/>
                <a:gd name="T6" fmla="*/ 0 w 8"/>
                <a:gd name="T7" fmla="*/ 2 h 6"/>
                <a:gd name="T8" fmla="*/ 4 w 8"/>
                <a:gd name="T9" fmla="*/ 0 h 6"/>
                <a:gd name="T10" fmla="*/ 4 w 8"/>
                <a:gd name="T11" fmla="*/ 0 h 6"/>
                <a:gd name="T12" fmla="*/ 8 w 8"/>
                <a:gd name="T13" fmla="*/ 2 h 6"/>
                <a:gd name="T14" fmla="*/ 8 w 8"/>
                <a:gd name="T15" fmla="*/ 2 h 6"/>
                <a:gd name="T16" fmla="*/ 8 w 8"/>
                <a:gd name="T17" fmla="*/ 2 h 6"/>
                <a:gd name="T18" fmla="*/ 8 w 8"/>
                <a:gd name="T19" fmla="*/ 2 h 6"/>
                <a:gd name="T20" fmla="*/ 8 w 8"/>
                <a:gd name="T21" fmla="*/ 2 h 6"/>
                <a:gd name="T22" fmla="*/ 8 w 8"/>
                <a:gd name="T23" fmla="*/ 2 h 6"/>
                <a:gd name="T24" fmla="*/ 2 w 8"/>
                <a:gd name="T25" fmla="*/ 6 h 6"/>
                <a:gd name="T26" fmla="*/ 2 w 8"/>
                <a:gd name="T27" fmla="*/ 6 h 6"/>
                <a:gd name="T28" fmla="*/ 2 w 8"/>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6">
                  <a:moveTo>
                    <a:pt x="2" y="6"/>
                  </a:moveTo>
                  <a:lnTo>
                    <a:pt x="2" y="6"/>
                  </a:lnTo>
                  <a:lnTo>
                    <a:pt x="0" y="2"/>
                  </a:lnTo>
                  <a:lnTo>
                    <a:pt x="0" y="2"/>
                  </a:lnTo>
                  <a:lnTo>
                    <a:pt x="4" y="0"/>
                  </a:lnTo>
                  <a:lnTo>
                    <a:pt x="4" y="0"/>
                  </a:lnTo>
                  <a:lnTo>
                    <a:pt x="8" y="2"/>
                  </a:lnTo>
                  <a:lnTo>
                    <a:pt x="8" y="2"/>
                  </a:lnTo>
                  <a:lnTo>
                    <a:pt x="8" y="2"/>
                  </a:lnTo>
                  <a:lnTo>
                    <a:pt x="8" y="2"/>
                  </a:lnTo>
                  <a:lnTo>
                    <a:pt x="8" y="2"/>
                  </a:lnTo>
                  <a:lnTo>
                    <a:pt x="8" y="2"/>
                  </a:lnTo>
                  <a:lnTo>
                    <a:pt x="2" y="6"/>
                  </a:lnTo>
                  <a:lnTo>
                    <a:pt x="2" y="6"/>
                  </a:lnTo>
                  <a:lnTo>
                    <a:pt x="2"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5" name="Freeform 458"/>
            <p:cNvSpPr>
              <a:spLocks/>
            </p:cNvSpPr>
            <p:nvPr/>
          </p:nvSpPr>
          <p:spPr bwMode="auto">
            <a:xfrm>
              <a:off x="402261" y="1635125"/>
              <a:ext cx="31926" cy="22225"/>
            </a:xfrm>
            <a:custGeom>
              <a:avLst/>
              <a:gdLst>
                <a:gd name="T0" fmla="*/ 14 w 20"/>
                <a:gd name="T1" fmla="*/ 0 h 14"/>
                <a:gd name="T2" fmla="*/ 14 w 20"/>
                <a:gd name="T3" fmla="*/ 0 h 14"/>
                <a:gd name="T4" fmla="*/ 6 w 20"/>
                <a:gd name="T5" fmla="*/ 2 h 14"/>
                <a:gd name="T6" fmla="*/ 0 w 20"/>
                <a:gd name="T7" fmla="*/ 10 h 14"/>
                <a:gd name="T8" fmla="*/ 0 w 20"/>
                <a:gd name="T9" fmla="*/ 10 h 14"/>
                <a:gd name="T10" fmla="*/ 2 w 20"/>
                <a:gd name="T11" fmla="*/ 8 h 14"/>
                <a:gd name="T12" fmla="*/ 2 w 20"/>
                <a:gd name="T13" fmla="*/ 8 h 14"/>
                <a:gd name="T14" fmla="*/ 6 w 20"/>
                <a:gd name="T15" fmla="*/ 14 h 14"/>
                <a:gd name="T16" fmla="*/ 6 w 20"/>
                <a:gd name="T17" fmla="*/ 14 h 14"/>
                <a:gd name="T18" fmla="*/ 20 w 20"/>
                <a:gd name="T19" fmla="*/ 6 h 14"/>
                <a:gd name="T20" fmla="*/ 20 w 20"/>
                <a:gd name="T21" fmla="*/ 6 h 14"/>
                <a:gd name="T22" fmla="*/ 16 w 20"/>
                <a:gd name="T23" fmla="*/ 4 h 14"/>
                <a:gd name="T24" fmla="*/ 14 w 20"/>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14" y="0"/>
                  </a:moveTo>
                  <a:lnTo>
                    <a:pt x="14" y="0"/>
                  </a:lnTo>
                  <a:lnTo>
                    <a:pt x="6" y="2"/>
                  </a:lnTo>
                  <a:lnTo>
                    <a:pt x="0" y="10"/>
                  </a:lnTo>
                  <a:lnTo>
                    <a:pt x="0" y="10"/>
                  </a:lnTo>
                  <a:lnTo>
                    <a:pt x="2" y="8"/>
                  </a:lnTo>
                  <a:lnTo>
                    <a:pt x="2" y="8"/>
                  </a:lnTo>
                  <a:lnTo>
                    <a:pt x="6" y="14"/>
                  </a:lnTo>
                  <a:lnTo>
                    <a:pt x="6" y="14"/>
                  </a:lnTo>
                  <a:lnTo>
                    <a:pt x="20" y="6"/>
                  </a:lnTo>
                  <a:lnTo>
                    <a:pt x="20" y="6"/>
                  </a:lnTo>
                  <a:lnTo>
                    <a:pt x="16" y="4"/>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6" name="Freeform 459"/>
            <p:cNvSpPr>
              <a:spLocks/>
            </p:cNvSpPr>
            <p:nvPr/>
          </p:nvSpPr>
          <p:spPr bwMode="auto">
            <a:xfrm>
              <a:off x="325640" y="1619250"/>
              <a:ext cx="35118" cy="28575"/>
            </a:xfrm>
            <a:custGeom>
              <a:avLst/>
              <a:gdLst>
                <a:gd name="T0" fmla="*/ 18 w 22"/>
                <a:gd name="T1" fmla="*/ 0 h 18"/>
                <a:gd name="T2" fmla="*/ 18 w 22"/>
                <a:gd name="T3" fmla="*/ 0 h 18"/>
                <a:gd name="T4" fmla="*/ 10 w 22"/>
                <a:gd name="T5" fmla="*/ 0 h 18"/>
                <a:gd name="T6" fmla="*/ 6 w 22"/>
                <a:gd name="T7" fmla="*/ 4 h 18"/>
                <a:gd name="T8" fmla="*/ 2 w 22"/>
                <a:gd name="T9" fmla="*/ 10 h 18"/>
                <a:gd name="T10" fmla="*/ 0 w 22"/>
                <a:gd name="T11" fmla="*/ 18 h 18"/>
                <a:gd name="T12" fmla="*/ 0 w 22"/>
                <a:gd name="T13" fmla="*/ 18 h 18"/>
                <a:gd name="T14" fmla="*/ 8 w 22"/>
                <a:gd name="T15" fmla="*/ 6 h 18"/>
                <a:gd name="T16" fmla="*/ 8 w 22"/>
                <a:gd name="T17" fmla="*/ 6 h 18"/>
                <a:gd name="T18" fmla="*/ 8 w 22"/>
                <a:gd name="T19" fmla="*/ 6 h 18"/>
                <a:gd name="T20" fmla="*/ 10 w 22"/>
                <a:gd name="T21" fmla="*/ 10 h 18"/>
                <a:gd name="T22" fmla="*/ 10 w 22"/>
                <a:gd name="T23" fmla="*/ 10 h 18"/>
                <a:gd name="T24" fmla="*/ 14 w 22"/>
                <a:gd name="T25" fmla="*/ 4 h 18"/>
                <a:gd name="T26" fmla="*/ 18 w 22"/>
                <a:gd name="T27" fmla="*/ 0 h 18"/>
                <a:gd name="T28" fmla="*/ 22 w 22"/>
                <a:gd name="T29" fmla="*/ 0 h 18"/>
                <a:gd name="T30" fmla="*/ 22 w 22"/>
                <a:gd name="T31" fmla="*/ 0 h 18"/>
                <a:gd name="T32" fmla="*/ 18 w 22"/>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8">
                  <a:moveTo>
                    <a:pt x="18" y="0"/>
                  </a:moveTo>
                  <a:lnTo>
                    <a:pt x="18" y="0"/>
                  </a:lnTo>
                  <a:lnTo>
                    <a:pt x="10" y="0"/>
                  </a:lnTo>
                  <a:lnTo>
                    <a:pt x="6" y="4"/>
                  </a:lnTo>
                  <a:lnTo>
                    <a:pt x="2" y="10"/>
                  </a:lnTo>
                  <a:lnTo>
                    <a:pt x="0" y="18"/>
                  </a:lnTo>
                  <a:lnTo>
                    <a:pt x="0" y="18"/>
                  </a:lnTo>
                  <a:lnTo>
                    <a:pt x="8" y="6"/>
                  </a:lnTo>
                  <a:lnTo>
                    <a:pt x="8" y="6"/>
                  </a:lnTo>
                  <a:lnTo>
                    <a:pt x="8" y="6"/>
                  </a:lnTo>
                  <a:lnTo>
                    <a:pt x="10" y="10"/>
                  </a:lnTo>
                  <a:lnTo>
                    <a:pt x="10" y="10"/>
                  </a:lnTo>
                  <a:lnTo>
                    <a:pt x="14" y="4"/>
                  </a:lnTo>
                  <a:lnTo>
                    <a:pt x="18" y="0"/>
                  </a:lnTo>
                  <a:lnTo>
                    <a:pt x="22" y="0"/>
                  </a:lnTo>
                  <a:lnTo>
                    <a:pt x="22" y="0"/>
                  </a:lnTo>
                  <a:lnTo>
                    <a:pt x="1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7" name="Freeform 460"/>
            <p:cNvSpPr>
              <a:spLocks/>
            </p:cNvSpPr>
            <p:nvPr/>
          </p:nvSpPr>
          <p:spPr bwMode="auto">
            <a:xfrm>
              <a:off x="325640" y="1619250"/>
              <a:ext cx="35118" cy="28575"/>
            </a:xfrm>
            <a:custGeom>
              <a:avLst/>
              <a:gdLst>
                <a:gd name="T0" fmla="*/ 18 w 22"/>
                <a:gd name="T1" fmla="*/ 0 h 18"/>
                <a:gd name="T2" fmla="*/ 18 w 22"/>
                <a:gd name="T3" fmla="*/ 0 h 18"/>
                <a:gd name="T4" fmla="*/ 10 w 22"/>
                <a:gd name="T5" fmla="*/ 0 h 18"/>
                <a:gd name="T6" fmla="*/ 6 w 22"/>
                <a:gd name="T7" fmla="*/ 4 h 18"/>
                <a:gd name="T8" fmla="*/ 2 w 22"/>
                <a:gd name="T9" fmla="*/ 10 h 18"/>
                <a:gd name="T10" fmla="*/ 0 w 22"/>
                <a:gd name="T11" fmla="*/ 18 h 18"/>
                <a:gd name="T12" fmla="*/ 0 w 22"/>
                <a:gd name="T13" fmla="*/ 18 h 18"/>
                <a:gd name="T14" fmla="*/ 8 w 22"/>
                <a:gd name="T15" fmla="*/ 6 h 18"/>
                <a:gd name="T16" fmla="*/ 8 w 22"/>
                <a:gd name="T17" fmla="*/ 6 h 18"/>
                <a:gd name="T18" fmla="*/ 8 w 22"/>
                <a:gd name="T19" fmla="*/ 6 h 18"/>
                <a:gd name="T20" fmla="*/ 10 w 22"/>
                <a:gd name="T21" fmla="*/ 10 h 18"/>
                <a:gd name="T22" fmla="*/ 10 w 22"/>
                <a:gd name="T23" fmla="*/ 10 h 18"/>
                <a:gd name="T24" fmla="*/ 14 w 22"/>
                <a:gd name="T25" fmla="*/ 4 h 18"/>
                <a:gd name="T26" fmla="*/ 18 w 22"/>
                <a:gd name="T27" fmla="*/ 0 h 18"/>
                <a:gd name="T28" fmla="*/ 22 w 22"/>
                <a:gd name="T29" fmla="*/ 0 h 18"/>
                <a:gd name="T30" fmla="*/ 22 w 22"/>
                <a:gd name="T31" fmla="*/ 0 h 18"/>
                <a:gd name="T32" fmla="*/ 18 w 22"/>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8">
                  <a:moveTo>
                    <a:pt x="18" y="0"/>
                  </a:moveTo>
                  <a:lnTo>
                    <a:pt x="18" y="0"/>
                  </a:lnTo>
                  <a:lnTo>
                    <a:pt x="10" y="0"/>
                  </a:lnTo>
                  <a:lnTo>
                    <a:pt x="6" y="4"/>
                  </a:lnTo>
                  <a:lnTo>
                    <a:pt x="2" y="10"/>
                  </a:lnTo>
                  <a:lnTo>
                    <a:pt x="0" y="18"/>
                  </a:lnTo>
                  <a:lnTo>
                    <a:pt x="0" y="18"/>
                  </a:lnTo>
                  <a:lnTo>
                    <a:pt x="8" y="6"/>
                  </a:lnTo>
                  <a:lnTo>
                    <a:pt x="8" y="6"/>
                  </a:lnTo>
                  <a:lnTo>
                    <a:pt x="8" y="6"/>
                  </a:lnTo>
                  <a:lnTo>
                    <a:pt x="10" y="10"/>
                  </a:lnTo>
                  <a:lnTo>
                    <a:pt x="10" y="10"/>
                  </a:lnTo>
                  <a:lnTo>
                    <a:pt x="14" y="4"/>
                  </a:lnTo>
                  <a:lnTo>
                    <a:pt x="18" y="0"/>
                  </a:lnTo>
                  <a:lnTo>
                    <a:pt x="22" y="0"/>
                  </a:lnTo>
                  <a:lnTo>
                    <a:pt x="22" y="0"/>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8" name="Freeform 461"/>
            <p:cNvSpPr>
              <a:spLocks/>
            </p:cNvSpPr>
            <p:nvPr/>
          </p:nvSpPr>
          <p:spPr bwMode="auto">
            <a:xfrm>
              <a:off x="478882" y="1625600"/>
              <a:ext cx="19155" cy="12700"/>
            </a:xfrm>
            <a:custGeom>
              <a:avLst/>
              <a:gdLst>
                <a:gd name="T0" fmla="*/ 12 w 12"/>
                <a:gd name="T1" fmla="*/ 0 h 8"/>
                <a:gd name="T2" fmla="*/ 12 w 12"/>
                <a:gd name="T3" fmla="*/ 0 h 8"/>
                <a:gd name="T4" fmla="*/ 0 w 12"/>
                <a:gd name="T5" fmla="*/ 6 h 8"/>
                <a:gd name="T6" fmla="*/ 0 w 12"/>
                <a:gd name="T7" fmla="*/ 6 h 8"/>
                <a:gd name="T8" fmla="*/ 2 w 12"/>
                <a:gd name="T9" fmla="*/ 8 h 8"/>
                <a:gd name="T10" fmla="*/ 2 w 12"/>
                <a:gd name="T11" fmla="*/ 8 h 8"/>
                <a:gd name="T12" fmla="*/ 8 w 12"/>
                <a:gd name="T13" fmla="*/ 4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6"/>
                  </a:lnTo>
                  <a:lnTo>
                    <a:pt x="0" y="6"/>
                  </a:lnTo>
                  <a:lnTo>
                    <a:pt x="2" y="8"/>
                  </a:lnTo>
                  <a:lnTo>
                    <a:pt x="2" y="8"/>
                  </a:lnTo>
                  <a:lnTo>
                    <a:pt x="8" y="4"/>
                  </a:lnTo>
                  <a:lnTo>
                    <a:pt x="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9" name="Freeform 462"/>
            <p:cNvSpPr>
              <a:spLocks/>
            </p:cNvSpPr>
            <p:nvPr/>
          </p:nvSpPr>
          <p:spPr bwMode="auto">
            <a:xfrm>
              <a:off x="478882" y="1625600"/>
              <a:ext cx="19155" cy="12700"/>
            </a:xfrm>
            <a:custGeom>
              <a:avLst/>
              <a:gdLst>
                <a:gd name="T0" fmla="*/ 12 w 12"/>
                <a:gd name="T1" fmla="*/ 0 h 8"/>
                <a:gd name="T2" fmla="*/ 12 w 12"/>
                <a:gd name="T3" fmla="*/ 0 h 8"/>
                <a:gd name="T4" fmla="*/ 0 w 12"/>
                <a:gd name="T5" fmla="*/ 6 h 8"/>
                <a:gd name="T6" fmla="*/ 0 w 12"/>
                <a:gd name="T7" fmla="*/ 6 h 8"/>
                <a:gd name="T8" fmla="*/ 2 w 12"/>
                <a:gd name="T9" fmla="*/ 8 h 8"/>
                <a:gd name="T10" fmla="*/ 2 w 12"/>
                <a:gd name="T11" fmla="*/ 8 h 8"/>
                <a:gd name="T12" fmla="*/ 8 w 12"/>
                <a:gd name="T13" fmla="*/ 4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6"/>
                  </a:lnTo>
                  <a:lnTo>
                    <a:pt x="0" y="6"/>
                  </a:lnTo>
                  <a:lnTo>
                    <a:pt x="2" y="8"/>
                  </a:lnTo>
                  <a:lnTo>
                    <a:pt x="2" y="8"/>
                  </a:lnTo>
                  <a:lnTo>
                    <a:pt x="8" y="4"/>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0" name="Freeform 463"/>
            <p:cNvSpPr>
              <a:spLocks/>
            </p:cNvSpPr>
            <p:nvPr/>
          </p:nvSpPr>
          <p:spPr bwMode="auto">
            <a:xfrm>
              <a:off x="392683" y="1619250"/>
              <a:ext cx="9578" cy="9525"/>
            </a:xfrm>
            <a:custGeom>
              <a:avLst/>
              <a:gdLst>
                <a:gd name="T0" fmla="*/ 6 w 6"/>
                <a:gd name="T1" fmla="*/ 0 h 6"/>
                <a:gd name="T2" fmla="*/ 6 w 6"/>
                <a:gd name="T3" fmla="*/ 0 h 6"/>
                <a:gd name="T4" fmla="*/ 0 w 6"/>
                <a:gd name="T5" fmla="*/ 2 h 6"/>
                <a:gd name="T6" fmla="*/ 0 w 6"/>
                <a:gd name="T7" fmla="*/ 4 h 6"/>
                <a:gd name="T8" fmla="*/ 0 w 6"/>
                <a:gd name="T9" fmla="*/ 6 h 6"/>
                <a:gd name="T10" fmla="*/ 0 w 6"/>
                <a:gd name="T11" fmla="*/ 6 h 6"/>
                <a:gd name="T12" fmla="*/ 6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0"/>
                  </a:moveTo>
                  <a:lnTo>
                    <a:pt x="6" y="0"/>
                  </a:lnTo>
                  <a:lnTo>
                    <a:pt x="0" y="2"/>
                  </a:lnTo>
                  <a:lnTo>
                    <a:pt x="0" y="4"/>
                  </a:lnTo>
                  <a:lnTo>
                    <a:pt x="0" y="6"/>
                  </a:lnTo>
                  <a:lnTo>
                    <a:pt x="0" y="6"/>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1" name="Freeform 464"/>
            <p:cNvSpPr>
              <a:spLocks/>
            </p:cNvSpPr>
            <p:nvPr/>
          </p:nvSpPr>
          <p:spPr bwMode="auto">
            <a:xfrm>
              <a:off x="392683" y="1619250"/>
              <a:ext cx="9578" cy="9525"/>
            </a:xfrm>
            <a:custGeom>
              <a:avLst/>
              <a:gdLst>
                <a:gd name="T0" fmla="*/ 6 w 6"/>
                <a:gd name="T1" fmla="*/ 0 h 6"/>
                <a:gd name="T2" fmla="*/ 6 w 6"/>
                <a:gd name="T3" fmla="*/ 0 h 6"/>
                <a:gd name="T4" fmla="*/ 0 w 6"/>
                <a:gd name="T5" fmla="*/ 2 h 6"/>
                <a:gd name="T6" fmla="*/ 0 w 6"/>
                <a:gd name="T7" fmla="*/ 4 h 6"/>
                <a:gd name="T8" fmla="*/ 0 w 6"/>
                <a:gd name="T9" fmla="*/ 6 h 6"/>
                <a:gd name="T10" fmla="*/ 0 w 6"/>
                <a:gd name="T11" fmla="*/ 6 h 6"/>
                <a:gd name="T12" fmla="*/ 6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0"/>
                  </a:moveTo>
                  <a:lnTo>
                    <a:pt x="6" y="0"/>
                  </a:lnTo>
                  <a:lnTo>
                    <a:pt x="0" y="2"/>
                  </a:lnTo>
                  <a:lnTo>
                    <a:pt x="0" y="4"/>
                  </a:lnTo>
                  <a:lnTo>
                    <a:pt x="0" y="6"/>
                  </a:lnTo>
                  <a:lnTo>
                    <a:pt x="0" y="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2" name="Freeform 465"/>
            <p:cNvSpPr>
              <a:spLocks/>
            </p:cNvSpPr>
            <p:nvPr/>
          </p:nvSpPr>
          <p:spPr bwMode="auto">
            <a:xfrm>
              <a:off x="415031" y="1698625"/>
              <a:ext cx="9578" cy="3175"/>
            </a:xfrm>
            <a:custGeom>
              <a:avLst/>
              <a:gdLst>
                <a:gd name="T0" fmla="*/ 6 w 6"/>
                <a:gd name="T1" fmla="*/ 0 h 2"/>
                <a:gd name="T2" fmla="*/ 6 w 6"/>
                <a:gd name="T3" fmla="*/ 0 h 2"/>
                <a:gd name="T4" fmla="*/ 2 w 6"/>
                <a:gd name="T5" fmla="*/ 0 h 2"/>
                <a:gd name="T6" fmla="*/ 0 w 6"/>
                <a:gd name="T7" fmla="*/ 2 h 2"/>
                <a:gd name="T8" fmla="*/ 0 w 6"/>
                <a:gd name="T9" fmla="*/ 2 h 2"/>
                <a:gd name="T10" fmla="*/ 6 w 6"/>
                <a:gd name="T11" fmla="*/ 0 h 2"/>
              </a:gdLst>
              <a:ahLst/>
              <a:cxnLst>
                <a:cxn ang="0">
                  <a:pos x="T0" y="T1"/>
                </a:cxn>
                <a:cxn ang="0">
                  <a:pos x="T2" y="T3"/>
                </a:cxn>
                <a:cxn ang="0">
                  <a:pos x="T4" y="T5"/>
                </a:cxn>
                <a:cxn ang="0">
                  <a:pos x="T6" y="T7"/>
                </a:cxn>
                <a:cxn ang="0">
                  <a:pos x="T8" y="T9"/>
                </a:cxn>
                <a:cxn ang="0">
                  <a:pos x="T10" y="T11"/>
                </a:cxn>
              </a:cxnLst>
              <a:rect l="0" t="0" r="r" b="b"/>
              <a:pathLst>
                <a:path w="6" h="2">
                  <a:moveTo>
                    <a:pt x="6" y="0"/>
                  </a:moveTo>
                  <a:lnTo>
                    <a:pt x="6" y="0"/>
                  </a:lnTo>
                  <a:lnTo>
                    <a:pt x="2" y="0"/>
                  </a:lnTo>
                  <a:lnTo>
                    <a:pt x="0" y="2"/>
                  </a:lnTo>
                  <a:lnTo>
                    <a:pt x="0" y="2"/>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3" name="Freeform 466"/>
            <p:cNvSpPr>
              <a:spLocks/>
            </p:cNvSpPr>
            <p:nvPr/>
          </p:nvSpPr>
          <p:spPr bwMode="auto">
            <a:xfrm>
              <a:off x="415031" y="1698625"/>
              <a:ext cx="9578" cy="3175"/>
            </a:xfrm>
            <a:custGeom>
              <a:avLst/>
              <a:gdLst>
                <a:gd name="T0" fmla="*/ 6 w 6"/>
                <a:gd name="T1" fmla="*/ 0 h 2"/>
                <a:gd name="T2" fmla="*/ 6 w 6"/>
                <a:gd name="T3" fmla="*/ 0 h 2"/>
                <a:gd name="T4" fmla="*/ 2 w 6"/>
                <a:gd name="T5" fmla="*/ 0 h 2"/>
                <a:gd name="T6" fmla="*/ 0 w 6"/>
                <a:gd name="T7" fmla="*/ 2 h 2"/>
                <a:gd name="T8" fmla="*/ 0 w 6"/>
                <a:gd name="T9" fmla="*/ 2 h 2"/>
                <a:gd name="T10" fmla="*/ 6 w 6"/>
                <a:gd name="T11" fmla="*/ 0 h 2"/>
              </a:gdLst>
              <a:ahLst/>
              <a:cxnLst>
                <a:cxn ang="0">
                  <a:pos x="T0" y="T1"/>
                </a:cxn>
                <a:cxn ang="0">
                  <a:pos x="T2" y="T3"/>
                </a:cxn>
                <a:cxn ang="0">
                  <a:pos x="T4" y="T5"/>
                </a:cxn>
                <a:cxn ang="0">
                  <a:pos x="T6" y="T7"/>
                </a:cxn>
                <a:cxn ang="0">
                  <a:pos x="T8" y="T9"/>
                </a:cxn>
                <a:cxn ang="0">
                  <a:pos x="T10" y="T11"/>
                </a:cxn>
              </a:cxnLst>
              <a:rect l="0" t="0" r="r" b="b"/>
              <a:pathLst>
                <a:path w="6" h="2">
                  <a:moveTo>
                    <a:pt x="6" y="0"/>
                  </a:moveTo>
                  <a:lnTo>
                    <a:pt x="6" y="0"/>
                  </a:lnTo>
                  <a:lnTo>
                    <a:pt x="2" y="0"/>
                  </a:lnTo>
                  <a:lnTo>
                    <a:pt x="0" y="2"/>
                  </a:lnTo>
                  <a:lnTo>
                    <a:pt x="0"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4" name="Freeform 467"/>
            <p:cNvSpPr>
              <a:spLocks/>
            </p:cNvSpPr>
            <p:nvPr/>
          </p:nvSpPr>
          <p:spPr bwMode="auto">
            <a:xfrm>
              <a:off x="411839" y="1644650"/>
              <a:ext cx="9578" cy="9525"/>
            </a:xfrm>
            <a:custGeom>
              <a:avLst/>
              <a:gdLst>
                <a:gd name="T0" fmla="*/ 2 w 6"/>
                <a:gd name="T1" fmla="*/ 0 h 6"/>
                <a:gd name="T2" fmla="*/ 2 w 6"/>
                <a:gd name="T3" fmla="*/ 0 h 6"/>
                <a:gd name="T4" fmla="*/ 0 w 6"/>
                <a:gd name="T5" fmla="*/ 4 h 6"/>
                <a:gd name="T6" fmla="*/ 0 w 6"/>
                <a:gd name="T7" fmla="*/ 4 h 6"/>
                <a:gd name="T8" fmla="*/ 0 w 6"/>
                <a:gd name="T9" fmla="*/ 6 h 6"/>
                <a:gd name="T10" fmla="*/ 0 w 6"/>
                <a:gd name="T11" fmla="*/ 6 h 6"/>
                <a:gd name="T12" fmla="*/ 0 w 6"/>
                <a:gd name="T13" fmla="*/ 6 h 6"/>
                <a:gd name="T14" fmla="*/ 0 w 6"/>
                <a:gd name="T15" fmla="*/ 6 h 6"/>
                <a:gd name="T16" fmla="*/ 6 w 6"/>
                <a:gd name="T17" fmla="*/ 2 h 6"/>
                <a:gd name="T18" fmla="*/ 6 w 6"/>
                <a:gd name="T19" fmla="*/ 2 h 6"/>
                <a:gd name="T20" fmla="*/ 2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2" y="0"/>
                  </a:moveTo>
                  <a:lnTo>
                    <a:pt x="2" y="0"/>
                  </a:lnTo>
                  <a:lnTo>
                    <a:pt x="0" y="4"/>
                  </a:lnTo>
                  <a:lnTo>
                    <a:pt x="0" y="4"/>
                  </a:lnTo>
                  <a:lnTo>
                    <a:pt x="0" y="6"/>
                  </a:lnTo>
                  <a:lnTo>
                    <a:pt x="0" y="6"/>
                  </a:lnTo>
                  <a:lnTo>
                    <a:pt x="0" y="6"/>
                  </a:lnTo>
                  <a:lnTo>
                    <a:pt x="0" y="6"/>
                  </a:lnTo>
                  <a:lnTo>
                    <a:pt x="6" y="2"/>
                  </a:lnTo>
                  <a:lnTo>
                    <a:pt x="6" y="2"/>
                  </a:lnTo>
                  <a:lnTo>
                    <a:pt x="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5" name="Freeform 468"/>
            <p:cNvSpPr>
              <a:spLocks/>
            </p:cNvSpPr>
            <p:nvPr/>
          </p:nvSpPr>
          <p:spPr bwMode="auto">
            <a:xfrm>
              <a:off x="411839" y="1644650"/>
              <a:ext cx="9578" cy="9525"/>
            </a:xfrm>
            <a:custGeom>
              <a:avLst/>
              <a:gdLst>
                <a:gd name="T0" fmla="*/ 2 w 6"/>
                <a:gd name="T1" fmla="*/ 0 h 6"/>
                <a:gd name="T2" fmla="*/ 2 w 6"/>
                <a:gd name="T3" fmla="*/ 0 h 6"/>
                <a:gd name="T4" fmla="*/ 0 w 6"/>
                <a:gd name="T5" fmla="*/ 4 h 6"/>
                <a:gd name="T6" fmla="*/ 0 w 6"/>
                <a:gd name="T7" fmla="*/ 4 h 6"/>
                <a:gd name="T8" fmla="*/ 0 w 6"/>
                <a:gd name="T9" fmla="*/ 6 h 6"/>
                <a:gd name="T10" fmla="*/ 0 w 6"/>
                <a:gd name="T11" fmla="*/ 6 h 6"/>
                <a:gd name="T12" fmla="*/ 0 w 6"/>
                <a:gd name="T13" fmla="*/ 6 h 6"/>
                <a:gd name="T14" fmla="*/ 0 w 6"/>
                <a:gd name="T15" fmla="*/ 6 h 6"/>
                <a:gd name="T16" fmla="*/ 6 w 6"/>
                <a:gd name="T17" fmla="*/ 2 h 6"/>
                <a:gd name="T18" fmla="*/ 6 w 6"/>
                <a:gd name="T19" fmla="*/ 2 h 6"/>
                <a:gd name="T20" fmla="*/ 2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2" y="0"/>
                  </a:moveTo>
                  <a:lnTo>
                    <a:pt x="2" y="0"/>
                  </a:lnTo>
                  <a:lnTo>
                    <a:pt x="0" y="4"/>
                  </a:lnTo>
                  <a:lnTo>
                    <a:pt x="0" y="4"/>
                  </a:lnTo>
                  <a:lnTo>
                    <a:pt x="0" y="6"/>
                  </a:lnTo>
                  <a:lnTo>
                    <a:pt x="0" y="6"/>
                  </a:lnTo>
                  <a:lnTo>
                    <a:pt x="0" y="6"/>
                  </a:lnTo>
                  <a:lnTo>
                    <a:pt x="0" y="6"/>
                  </a:lnTo>
                  <a:lnTo>
                    <a:pt x="6" y="2"/>
                  </a:lnTo>
                  <a:lnTo>
                    <a:pt x="6"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6" name="Freeform 469"/>
            <p:cNvSpPr>
              <a:spLocks/>
            </p:cNvSpPr>
            <p:nvPr/>
          </p:nvSpPr>
          <p:spPr bwMode="auto">
            <a:xfrm>
              <a:off x="408646" y="1644650"/>
              <a:ext cx="12770" cy="9525"/>
            </a:xfrm>
            <a:custGeom>
              <a:avLst/>
              <a:gdLst>
                <a:gd name="T0" fmla="*/ 4 w 8"/>
                <a:gd name="T1" fmla="*/ 0 h 6"/>
                <a:gd name="T2" fmla="*/ 4 w 8"/>
                <a:gd name="T3" fmla="*/ 0 h 6"/>
                <a:gd name="T4" fmla="*/ 0 w 8"/>
                <a:gd name="T5" fmla="*/ 2 h 6"/>
                <a:gd name="T6" fmla="*/ 0 w 8"/>
                <a:gd name="T7" fmla="*/ 2 h 6"/>
                <a:gd name="T8" fmla="*/ 2 w 8"/>
                <a:gd name="T9" fmla="*/ 6 h 6"/>
                <a:gd name="T10" fmla="*/ 2 w 8"/>
                <a:gd name="T11" fmla="*/ 6 h 6"/>
                <a:gd name="T12" fmla="*/ 2 w 8"/>
                <a:gd name="T13" fmla="*/ 4 h 6"/>
                <a:gd name="T14" fmla="*/ 2 w 8"/>
                <a:gd name="T15" fmla="*/ 4 h 6"/>
                <a:gd name="T16" fmla="*/ 4 w 8"/>
                <a:gd name="T17" fmla="*/ 0 h 6"/>
                <a:gd name="T18" fmla="*/ 4 w 8"/>
                <a:gd name="T19" fmla="*/ 0 h 6"/>
                <a:gd name="T20" fmla="*/ 8 w 8"/>
                <a:gd name="T21" fmla="*/ 2 h 6"/>
                <a:gd name="T22" fmla="*/ 8 w 8"/>
                <a:gd name="T23" fmla="*/ 2 h 6"/>
                <a:gd name="T24" fmla="*/ 8 w 8"/>
                <a:gd name="T25" fmla="*/ 2 h 6"/>
                <a:gd name="T26" fmla="*/ 8 w 8"/>
                <a:gd name="T27" fmla="*/ 2 h 6"/>
                <a:gd name="T28" fmla="*/ 4 w 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6">
                  <a:moveTo>
                    <a:pt x="4" y="0"/>
                  </a:moveTo>
                  <a:lnTo>
                    <a:pt x="4" y="0"/>
                  </a:lnTo>
                  <a:lnTo>
                    <a:pt x="0" y="2"/>
                  </a:lnTo>
                  <a:lnTo>
                    <a:pt x="0" y="2"/>
                  </a:lnTo>
                  <a:lnTo>
                    <a:pt x="2" y="6"/>
                  </a:lnTo>
                  <a:lnTo>
                    <a:pt x="2" y="6"/>
                  </a:lnTo>
                  <a:lnTo>
                    <a:pt x="2" y="4"/>
                  </a:lnTo>
                  <a:lnTo>
                    <a:pt x="2" y="4"/>
                  </a:lnTo>
                  <a:lnTo>
                    <a:pt x="4" y="0"/>
                  </a:lnTo>
                  <a:lnTo>
                    <a:pt x="4" y="0"/>
                  </a:lnTo>
                  <a:lnTo>
                    <a:pt x="8" y="2"/>
                  </a:lnTo>
                  <a:lnTo>
                    <a:pt x="8" y="2"/>
                  </a:lnTo>
                  <a:lnTo>
                    <a:pt x="8" y="2"/>
                  </a:lnTo>
                  <a:lnTo>
                    <a:pt x="8" y="2"/>
                  </a:lnTo>
                  <a:lnTo>
                    <a:pt x="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7" name="Freeform 470"/>
            <p:cNvSpPr>
              <a:spLocks/>
            </p:cNvSpPr>
            <p:nvPr/>
          </p:nvSpPr>
          <p:spPr bwMode="auto">
            <a:xfrm>
              <a:off x="408646" y="1644650"/>
              <a:ext cx="12770" cy="9525"/>
            </a:xfrm>
            <a:custGeom>
              <a:avLst/>
              <a:gdLst>
                <a:gd name="T0" fmla="*/ 4 w 8"/>
                <a:gd name="T1" fmla="*/ 0 h 6"/>
                <a:gd name="T2" fmla="*/ 4 w 8"/>
                <a:gd name="T3" fmla="*/ 0 h 6"/>
                <a:gd name="T4" fmla="*/ 0 w 8"/>
                <a:gd name="T5" fmla="*/ 2 h 6"/>
                <a:gd name="T6" fmla="*/ 0 w 8"/>
                <a:gd name="T7" fmla="*/ 2 h 6"/>
                <a:gd name="T8" fmla="*/ 2 w 8"/>
                <a:gd name="T9" fmla="*/ 6 h 6"/>
                <a:gd name="T10" fmla="*/ 2 w 8"/>
                <a:gd name="T11" fmla="*/ 6 h 6"/>
                <a:gd name="T12" fmla="*/ 2 w 8"/>
                <a:gd name="T13" fmla="*/ 4 h 6"/>
                <a:gd name="T14" fmla="*/ 2 w 8"/>
                <a:gd name="T15" fmla="*/ 4 h 6"/>
                <a:gd name="T16" fmla="*/ 4 w 8"/>
                <a:gd name="T17" fmla="*/ 0 h 6"/>
                <a:gd name="T18" fmla="*/ 4 w 8"/>
                <a:gd name="T19" fmla="*/ 0 h 6"/>
                <a:gd name="T20" fmla="*/ 8 w 8"/>
                <a:gd name="T21" fmla="*/ 2 h 6"/>
                <a:gd name="T22" fmla="*/ 8 w 8"/>
                <a:gd name="T23" fmla="*/ 2 h 6"/>
                <a:gd name="T24" fmla="*/ 8 w 8"/>
                <a:gd name="T25" fmla="*/ 2 h 6"/>
                <a:gd name="T26" fmla="*/ 8 w 8"/>
                <a:gd name="T27" fmla="*/ 2 h 6"/>
                <a:gd name="T28" fmla="*/ 4 w 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6">
                  <a:moveTo>
                    <a:pt x="4" y="0"/>
                  </a:moveTo>
                  <a:lnTo>
                    <a:pt x="4" y="0"/>
                  </a:lnTo>
                  <a:lnTo>
                    <a:pt x="0" y="2"/>
                  </a:lnTo>
                  <a:lnTo>
                    <a:pt x="0" y="2"/>
                  </a:lnTo>
                  <a:lnTo>
                    <a:pt x="2" y="6"/>
                  </a:lnTo>
                  <a:lnTo>
                    <a:pt x="2" y="6"/>
                  </a:lnTo>
                  <a:lnTo>
                    <a:pt x="2" y="4"/>
                  </a:lnTo>
                  <a:lnTo>
                    <a:pt x="2" y="4"/>
                  </a:lnTo>
                  <a:lnTo>
                    <a:pt x="4" y="0"/>
                  </a:lnTo>
                  <a:lnTo>
                    <a:pt x="4" y="0"/>
                  </a:lnTo>
                  <a:lnTo>
                    <a:pt x="8" y="2"/>
                  </a:lnTo>
                  <a:lnTo>
                    <a:pt x="8" y="2"/>
                  </a:lnTo>
                  <a:lnTo>
                    <a:pt x="8" y="2"/>
                  </a:lnTo>
                  <a:lnTo>
                    <a:pt x="8" y="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8" name="Freeform 471"/>
            <p:cNvSpPr>
              <a:spLocks noEditPoints="1"/>
            </p:cNvSpPr>
            <p:nvPr/>
          </p:nvSpPr>
          <p:spPr bwMode="auto">
            <a:xfrm>
              <a:off x="5516728" y="1908175"/>
              <a:ext cx="169205" cy="225425"/>
            </a:xfrm>
            <a:custGeom>
              <a:avLst/>
              <a:gdLst>
                <a:gd name="T0" fmla="*/ 64 w 106"/>
                <a:gd name="T1" fmla="*/ 60 h 142"/>
                <a:gd name="T2" fmla="*/ 64 w 106"/>
                <a:gd name="T3" fmla="*/ 60 h 142"/>
                <a:gd name="T4" fmla="*/ 60 w 106"/>
                <a:gd name="T5" fmla="*/ 82 h 142"/>
                <a:gd name="T6" fmla="*/ 42 w 106"/>
                <a:gd name="T7" fmla="*/ 82 h 142"/>
                <a:gd name="T8" fmla="*/ 46 w 106"/>
                <a:gd name="T9" fmla="*/ 60 h 142"/>
                <a:gd name="T10" fmla="*/ 64 w 106"/>
                <a:gd name="T11" fmla="*/ 60 h 142"/>
                <a:gd name="T12" fmla="*/ 96 w 106"/>
                <a:gd name="T13" fmla="*/ 0 h 142"/>
                <a:gd name="T14" fmla="*/ 72 w 106"/>
                <a:gd name="T15" fmla="*/ 0 h 142"/>
                <a:gd name="T16" fmla="*/ 68 w 106"/>
                <a:gd name="T17" fmla="*/ 36 h 142"/>
                <a:gd name="T18" fmla="*/ 48 w 106"/>
                <a:gd name="T19" fmla="*/ 36 h 142"/>
                <a:gd name="T20" fmla="*/ 54 w 106"/>
                <a:gd name="T21" fmla="*/ 0 h 142"/>
                <a:gd name="T22" fmla="*/ 32 w 106"/>
                <a:gd name="T23" fmla="*/ 0 h 142"/>
                <a:gd name="T24" fmla="*/ 28 w 106"/>
                <a:gd name="T25" fmla="*/ 36 h 142"/>
                <a:gd name="T26" fmla="*/ 6 w 106"/>
                <a:gd name="T27" fmla="*/ 36 h 142"/>
                <a:gd name="T28" fmla="*/ 6 w 106"/>
                <a:gd name="T29" fmla="*/ 60 h 142"/>
                <a:gd name="T30" fmla="*/ 24 w 106"/>
                <a:gd name="T31" fmla="*/ 60 h 142"/>
                <a:gd name="T32" fmla="*/ 20 w 106"/>
                <a:gd name="T33" fmla="*/ 82 h 142"/>
                <a:gd name="T34" fmla="*/ 0 w 106"/>
                <a:gd name="T35" fmla="*/ 82 h 142"/>
                <a:gd name="T36" fmla="*/ 0 w 106"/>
                <a:gd name="T37" fmla="*/ 106 h 142"/>
                <a:gd name="T38" fmla="*/ 16 w 106"/>
                <a:gd name="T39" fmla="*/ 106 h 142"/>
                <a:gd name="T40" fmla="*/ 10 w 106"/>
                <a:gd name="T41" fmla="*/ 142 h 142"/>
                <a:gd name="T42" fmla="*/ 34 w 106"/>
                <a:gd name="T43" fmla="*/ 142 h 142"/>
                <a:gd name="T44" fmla="*/ 38 w 106"/>
                <a:gd name="T45" fmla="*/ 106 h 142"/>
                <a:gd name="T46" fmla="*/ 58 w 106"/>
                <a:gd name="T47" fmla="*/ 106 h 142"/>
                <a:gd name="T48" fmla="*/ 52 w 106"/>
                <a:gd name="T49" fmla="*/ 142 h 142"/>
                <a:gd name="T50" fmla="*/ 74 w 106"/>
                <a:gd name="T51" fmla="*/ 142 h 142"/>
                <a:gd name="T52" fmla="*/ 80 w 106"/>
                <a:gd name="T53" fmla="*/ 106 h 142"/>
                <a:gd name="T54" fmla="*/ 100 w 106"/>
                <a:gd name="T55" fmla="*/ 106 h 142"/>
                <a:gd name="T56" fmla="*/ 100 w 106"/>
                <a:gd name="T57" fmla="*/ 82 h 142"/>
                <a:gd name="T58" fmla="*/ 82 w 106"/>
                <a:gd name="T59" fmla="*/ 82 h 142"/>
                <a:gd name="T60" fmla="*/ 86 w 106"/>
                <a:gd name="T61" fmla="*/ 60 h 142"/>
                <a:gd name="T62" fmla="*/ 106 w 106"/>
                <a:gd name="T63" fmla="*/ 60 h 142"/>
                <a:gd name="T64" fmla="*/ 106 w 106"/>
                <a:gd name="T65" fmla="*/ 36 h 142"/>
                <a:gd name="T66" fmla="*/ 90 w 106"/>
                <a:gd name="T67" fmla="*/ 36 h 142"/>
                <a:gd name="T68" fmla="*/ 96 w 106"/>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42">
                  <a:moveTo>
                    <a:pt x="64" y="60"/>
                  </a:moveTo>
                  <a:lnTo>
                    <a:pt x="64" y="60"/>
                  </a:lnTo>
                  <a:lnTo>
                    <a:pt x="60" y="82"/>
                  </a:lnTo>
                  <a:lnTo>
                    <a:pt x="42" y="82"/>
                  </a:lnTo>
                  <a:lnTo>
                    <a:pt x="46" y="60"/>
                  </a:lnTo>
                  <a:lnTo>
                    <a:pt x="64" y="60"/>
                  </a:lnTo>
                  <a:close/>
                  <a:moveTo>
                    <a:pt x="96" y="0"/>
                  </a:moveTo>
                  <a:lnTo>
                    <a:pt x="72" y="0"/>
                  </a:lnTo>
                  <a:lnTo>
                    <a:pt x="68" y="36"/>
                  </a:lnTo>
                  <a:lnTo>
                    <a:pt x="48" y="36"/>
                  </a:lnTo>
                  <a:lnTo>
                    <a:pt x="54" y="0"/>
                  </a:lnTo>
                  <a:lnTo>
                    <a:pt x="32" y="0"/>
                  </a:lnTo>
                  <a:lnTo>
                    <a:pt x="28" y="36"/>
                  </a:lnTo>
                  <a:lnTo>
                    <a:pt x="6" y="36"/>
                  </a:lnTo>
                  <a:lnTo>
                    <a:pt x="6" y="60"/>
                  </a:lnTo>
                  <a:lnTo>
                    <a:pt x="24" y="60"/>
                  </a:lnTo>
                  <a:lnTo>
                    <a:pt x="20" y="82"/>
                  </a:lnTo>
                  <a:lnTo>
                    <a:pt x="0" y="82"/>
                  </a:lnTo>
                  <a:lnTo>
                    <a:pt x="0" y="106"/>
                  </a:lnTo>
                  <a:lnTo>
                    <a:pt x="16" y="106"/>
                  </a:lnTo>
                  <a:lnTo>
                    <a:pt x="10" y="142"/>
                  </a:lnTo>
                  <a:lnTo>
                    <a:pt x="34" y="142"/>
                  </a:lnTo>
                  <a:lnTo>
                    <a:pt x="38" y="106"/>
                  </a:lnTo>
                  <a:lnTo>
                    <a:pt x="58" y="106"/>
                  </a:lnTo>
                  <a:lnTo>
                    <a:pt x="52" y="142"/>
                  </a:lnTo>
                  <a:lnTo>
                    <a:pt x="74" y="142"/>
                  </a:lnTo>
                  <a:lnTo>
                    <a:pt x="80" y="106"/>
                  </a:lnTo>
                  <a:lnTo>
                    <a:pt x="100" y="106"/>
                  </a:lnTo>
                  <a:lnTo>
                    <a:pt x="100" y="82"/>
                  </a:lnTo>
                  <a:lnTo>
                    <a:pt x="82" y="82"/>
                  </a:lnTo>
                  <a:lnTo>
                    <a:pt x="86" y="60"/>
                  </a:lnTo>
                  <a:lnTo>
                    <a:pt x="106" y="60"/>
                  </a:lnTo>
                  <a:lnTo>
                    <a:pt x="106" y="36"/>
                  </a:lnTo>
                  <a:lnTo>
                    <a:pt x="90" y="36"/>
                  </a:lnTo>
                  <a:lnTo>
                    <a:pt x="96"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9" name="Freeform 472"/>
            <p:cNvSpPr>
              <a:spLocks/>
            </p:cNvSpPr>
            <p:nvPr/>
          </p:nvSpPr>
          <p:spPr bwMode="auto">
            <a:xfrm>
              <a:off x="5583771" y="2003425"/>
              <a:ext cx="35118" cy="34925"/>
            </a:xfrm>
            <a:custGeom>
              <a:avLst/>
              <a:gdLst>
                <a:gd name="T0" fmla="*/ 22 w 22"/>
                <a:gd name="T1" fmla="*/ 0 h 22"/>
                <a:gd name="T2" fmla="*/ 22 w 22"/>
                <a:gd name="T3" fmla="*/ 0 h 22"/>
                <a:gd name="T4" fmla="*/ 18 w 22"/>
                <a:gd name="T5" fmla="*/ 22 h 22"/>
                <a:gd name="T6" fmla="*/ 0 w 22"/>
                <a:gd name="T7" fmla="*/ 22 h 22"/>
                <a:gd name="T8" fmla="*/ 4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4"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0" name="Freeform 473"/>
            <p:cNvSpPr>
              <a:spLocks/>
            </p:cNvSpPr>
            <p:nvPr/>
          </p:nvSpPr>
          <p:spPr bwMode="auto">
            <a:xfrm>
              <a:off x="5516728" y="1908175"/>
              <a:ext cx="169205" cy="225425"/>
            </a:xfrm>
            <a:custGeom>
              <a:avLst/>
              <a:gdLst>
                <a:gd name="T0" fmla="*/ 96 w 106"/>
                <a:gd name="T1" fmla="*/ 0 h 142"/>
                <a:gd name="T2" fmla="*/ 72 w 106"/>
                <a:gd name="T3" fmla="*/ 0 h 142"/>
                <a:gd name="T4" fmla="*/ 68 w 106"/>
                <a:gd name="T5" fmla="*/ 36 h 142"/>
                <a:gd name="T6" fmla="*/ 48 w 106"/>
                <a:gd name="T7" fmla="*/ 36 h 142"/>
                <a:gd name="T8" fmla="*/ 54 w 106"/>
                <a:gd name="T9" fmla="*/ 0 h 142"/>
                <a:gd name="T10" fmla="*/ 32 w 106"/>
                <a:gd name="T11" fmla="*/ 0 h 142"/>
                <a:gd name="T12" fmla="*/ 28 w 106"/>
                <a:gd name="T13" fmla="*/ 36 h 142"/>
                <a:gd name="T14" fmla="*/ 6 w 106"/>
                <a:gd name="T15" fmla="*/ 36 h 142"/>
                <a:gd name="T16" fmla="*/ 6 w 106"/>
                <a:gd name="T17" fmla="*/ 60 h 142"/>
                <a:gd name="T18" fmla="*/ 24 w 106"/>
                <a:gd name="T19" fmla="*/ 60 h 142"/>
                <a:gd name="T20" fmla="*/ 20 w 106"/>
                <a:gd name="T21" fmla="*/ 82 h 142"/>
                <a:gd name="T22" fmla="*/ 0 w 106"/>
                <a:gd name="T23" fmla="*/ 82 h 142"/>
                <a:gd name="T24" fmla="*/ 0 w 106"/>
                <a:gd name="T25" fmla="*/ 106 h 142"/>
                <a:gd name="T26" fmla="*/ 16 w 106"/>
                <a:gd name="T27" fmla="*/ 106 h 142"/>
                <a:gd name="T28" fmla="*/ 10 w 106"/>
                <a:gd name="T29" fmla="*/ 142 h 142"/>
                <a:gd name="T30" fmla="*/ 34 w 106"/>
                <a:gd name="T31" fmla="*/ 142 h 142"/>
                <a:gd name="T32" fmla="*/ 38 w 106"/>
                <a:gd name="T33" fmla="*/ 106 h 142"/>
                <a:gd name="T34" fmla="*/ 58 w 106"/>
                <a:gd name="T35" fmla="*/ 106 h 142"/>
                <a:gd name="T36" fmla="*/ 52 w 106"/>
                <a:gd name="T37" fmla="*/ 142 h 142"/>
                <a:gd name="T38" fmla="*/ 74 w 106"/>
                <a:gd name="T39" fmla="*/ 142 h 142"/>
                <a:gd name="T40" fmla="*/ 80 w 106"/>
                <a:gd name="T41" fmla="*/ 106 h 142"/>
                <a:gd name="T42" fmla="*/ 100 w 106"/>
                <a:gd name="T43" fmla="*/ 106 h 142"/>
                <a:gd name="T44" fmla="*/ 100 w 106"/>
                <a:gd name="T45" fmla="*/ 82 h 142"/>
                <a:gd name="T46" fmla="*/ 82 w 106"/>
                <a:gd name="T47" fmla="*/ 82 h 142"/>
                <a:gd name="T48" fmla="*/ 86 w 106"/>
                <a:gd name="T49" fmla="*/ 60 h 142"/>
                <a:gd name="T50" fmla="*/ 106 w 106"/>
                <a:gd name="T51" fmla="*/ 60 h 142"/>
                <a:gd name="T52" fmla="*/ 106 w 106"/>
                <a:gd name="T53" fmla="*/ 36 h 142"/>
                <a:gd name="T54" fmla="*/ 90 w 106"/>
                <a:gd name="T55" fmla="*/ 36 h 142"/>
                <a:gd name="T56" fmla="*/ 96 w 106"/>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142">
                  <a:moveTo>
                    <a:pt x="96" y="0"/>
                  </a:moveTo>
                  <a:lnTo>
                    <a:pt x="72" y="0"/>
                  </a:lnTo>
                  <a:lnTo>
                    <a:pt x="68" y="36"/>
                  </a:lnTo>
                  <a:lnTo>
                    <a:pt x="48" y="36"/>
                  </a:lnTo>
                  <a:lnTo>
                    <a:pt x="54" y="0"/>
                  </a:lnTo>
                  <a:lnTo>
                    <a:pt x="32" y="0"/>
                  </a:lnTo>
                  <a:lnTo>
                    <a:pt x="28" y="36"/>
                  </a:lnTo>
                  <a:lnTo>
                    <a:pt x="6" y="36"/>
                  </a:lnTo>
                  <a:lnTo>
                    <a:pt x="6" y="60"/>
                  </a:lnTo>
                  <a:lnTo>
                    <a:pt x="24" y="60"/>
                  </a:lnTo>
                  <a:lnTo>
                    <a:pt x="20" y="82"/>
                  </a:lnTo>
                  <a:lnTo>
                    <a:pt x="0" y="82"/>
                  </a:lnTo>
                  <a:lnTo>
                    <a:pt x="0" y="106"/>
                  </a:lnTo>
                  <a:lnTo>
                    <a:pt x="16" y="106"/>
                  </a:lnTo>
                  <a:lnTo>
                    <a:pt x="10" y="142"/>
                  </a:lnTo>
                  <a:lnTo>
                    <a:pt x="34" y="142"/>
                  </a:lnTo>
                  <a:lnTo>
                    <a:pt x="38" y="106"/>
                  </a:lnTo>
                  <a:lnTo>
                    <a:pt x="58" y="106"/>
                  </a:lnTo>
                  <a:lnTo>
                    <a:pt x="52" y="142"/>
                  </a:lnTo>
                  <a:lnTo>
                    <a:pt x="74" y="142"/>
                  </a:lnTo>
                  <a:lnTo>
                    <a:pt x="80" y="106"/>
                  </a:lnTo>
                  <a:lnTo>
                    <a:pt x="100" y="106"/>
                  </a:lnTo>
                  <a:lnTo>
                    <a:pt x="100" y="82"/>
                  </a:lnTo>
                  <a:lnTo>
                    <a:pt x="82" y="82"/>
                  </a:lnTo>
                  <a:lnTo>
                    <a:pt x="86" y="60"/>
                  </a:lnTo>
                  <a:lnTo>
                    <a:pt x="106" y="60"/>
                  </a:lnTo>
                  <a:lnTo>
                    <a:pt x="106"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8" name="Freeform 511"/>
            <p:cNvSpPr>
              <a:spLocks/>
            </p:cNvSpPr>
            <p:nvPr/>
          </p:nvSpPr>
          <p:spPr bwMode="auto">
            <a:xfrm>
              <a:off x="4022614"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8 w 54"/>
                <a:gd name="T19" fmla="*/ 36 h 144"/>
                <a:gd name="T20" fmla="*/ 18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6 w 54"/>
                <a:gd name="T39" fmla="*/ 16 h 144"/>
                <a:gd name="T40" fmla="*/ 22 w 54"/>
                <a:gd name="T41" fmla="*/ 14 h 144"/>
                <a:gd name="T42" fmla="*/ 22 w 54"/>
                <a:gd name="T43" fmla="*/ 14 h 144"/>
                <a:gd name="T44" fmla="*/ 28 w 54"/>
                <a:gd name="T45" fmla="*/ 12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8" y="36"/>
                  </a:lnTo>
                  <a:lnTo>
                    <a:pt x="18" y="36"/>
                  </a:lnTo>
                  <a:lnTo>
                    <a:pt x="8" y="40"/>
                  </a:lnTo>
                  <a:lnTo>
                    <a:pt x="0" y="42"/>
                  </a:lnTo>
                  <a:lnTo>
                    <a:pt x="0" y="42"/>
                  </a:lnTo>
                  <a:lnTo>
                    <a:pt x="0" y="22"/>
                  </a:lnTo>
                  <a:lnTo>
                    <a:pt x="0" y="22"/>
                  </a:lnTo>
                  <a:lnTo>
                    <a:pt x="6" y="22"/>
                  </a:lnTo>
                  <a:lnTo>
                    <a:pt x="12" y="20"/>
                  </a:lnTo>
                  <a:lnTo>
                    <a:pt x="12" y="20"/>
                  </a:lnTo>
                  <a:lnTo>
                    <a:pt x="16" y="16"/>
                  </a:lnTo>
                  <a:lnTo>
                    <a:pt x="22" y="14"/>
                  </a:lnTo>
                  <a:lnTo>
                    <a:pt x="22" y="14"/>
                  </a:lnTo>
                  <a:lnTo>
                    <a:pt x="28" y="12"/>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9" name="Freeform 512"/>
            <p:cNvSpPr>
              <a:spLocks/>
            </p:cNvSpPr>
            <p:nvPr/>
          </p:nvSpPr>
          <p:spPr bwMode="auto">
            <a:xfrm>
              <a:off x="4172664"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2 w 52"/>
                <a:gd name="T17" fmla="*/ 34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2 h 144"/>
                <a:gd name="T34" fmla="*/ 10 w 52"/>
                <a:gd name="T35" fmla="*/ 20 h 144"/>
                <a:gd name="T36" fmla="*/ 10 w 52"/>
                <a:gd name="T37" fmla="*/ 20 h 144"/>
                <a:gd name="T38" fmla="*/ 16 w 52"/>
                <a:gd name="T39" fmla="*/ 16 h 144"/>
                <a:gd name="T40" fmla="*/ 20 w 52"/>
                <a:gd name="T41" fmla="*/ 14 h 144"/>
                <a:gd name="T42" fmla="*/ 20 w 52"/>
                <a:gd name="T43" fmla="*/ 14 h 144"/>
                <a:gd name="T44" fmla="*/ 26 w 52"/>
                <a:gd name="T45" fmla="*/ 12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30"/>
                  </a:lnTo>
                  <a:lnTo>
                    <a:pt x="30" y="30"/>
                  </a:lnTo>
                  <a:lnTo>
                    <a:pt x="22" y="34"/>
                  </a:lnTo>
                  <a:lnTo>
                    <a:pt x="16" y="36"/>
                  </a:lnTo>
                  <a:lnTo>
                    <a:pt x="16" y="36"/>
                  </a:lnTo>
                  <a:lnTo>
                    <a:pt x="8" y="40"/>
                  </a:lnTo>
                  <a:lnTo>
                    <a:pt x="0" y="42"/>
                  </a:lnTo>
                  <a:lnTo>
                    <a:pt x="0" y="42"/>
                  </a:lnTo>
                  <a:lnTo>
                    <a:pt x="0" y="22"/>
                  </a:lnTo>
                  <a:lnTo>
                    <a:pt x="0" y="22"/>
                  </a:lnTo>
                  <a:lnTo>
                    <a:pt x="6" y="22"/>
                  </a:lnTo>
                  <a:lnTo>
                    <a:pt x="10" y="20"/>
                  </a:lnTo>
                  <a:lnTo>
                    <a:pt x="10" y="20"/>
                  </a:lnTo>
                  <a:lnTo>
                    <a:pt x="16" y="16"/>
                  </a:lnTo>
                  <a:lnTo>
                    <a:pt x="20" y="14"/>
                  </a:lnTo>
                  <a:lnTo>
                    <a:pt x="20" y="14"/>
                  </a:lnTo>
                  <a:lnTo>
                    <a:pt x="26" y="12"/>
                  </a:lnTo>
                  <a:lnTo>
                    <a:pt x="30" y="8"/>
                  </a:lnTo>
                  <a:lnTo>
                    <a:pt x="30" y="8"/>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0" name="Freeform 513"/>
            <p:cNvSpPr>
              <a:spLocks/>
            </p:cNvSpPr>
            <p:nvPr/>
          </p:nvSpPr>
          <p:spPr bwMode="auto">
            <a:xfrm>
              <a:off x="4319521" y="1905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30 h 144"/>
                <a:gd name="T14" fmla="*/ 28 w 52"/>
                <a:gd name="T15" fmla="*/ 30 h 144"/>
                <a:gd name="T16" fmla="*/ 24 w 52"/>
                <a:gd name="T17" fmla="*/ 34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4 h 144"/>
                <a:gd name="T36" fmla="*/ 22 w 52"/>
                <a:gd name="T37" fmla="*/ 14 h 144"/>
                <a:gd name="T38" fmla="*/ 26 w 52"/>
                <a:gd name="T39" fmla="*/ 12 h 144"/>
                <a:gd name="T40" fmla="*/ 32 w 52"/>
                <a:gd name="T41" fmla="*/ 8 h 144"/>
                <a:gd name="T42" fmla="*/ 32 w 52"/>
                <a:gd name="T43" fmla="*/ 8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30"/>
                  </a:lnTo>
                  <a:lnTo>
                    <a:pt x="28" y="30"/>
                  </a:lnTo>
                  <a:lnTo>
                    <a:pt x="24" y="34"/>
                  </a:lnTo>
                  <a:lnTo>
                    <a:pt x="16" y="36"/>
                  </a:lnTo>
                  <a:lnTo>
                    <a:pt x="16" y="36"/>
                  </a:lnTo>
                  <a:lnTo>
                    <a:pt x="0" y="42"/>
                  </a:lnTo>
                  <a:lnTo>
                    <a:pt x="0" y="42"/>
                  </a:lnTo>
                  <a:lnTo>
                    <a:pt x="0" y="22"/>
                  </a:lnTo>
                  <a:lnTo>
                    <a:pt x="0" y="22"/>
                  </a:lnTo>
                  <a:lnTo>
                    <a:pt x="10" y="18"/>
                  </a:lnTo>
                  <a:lnTo>
                    <a:pt x="10" y="18"/>
                  </a:lnTo>
                  <a:lnTo>
                    <a:pt x="22" y="14"/>
                  </a:lnTo>
                  <a:lnTo>
                    <a:pt x="22" y="14"/>
                  </a:lnTo>
                  <a:lnTo>
                    <a:pt x="26" y="12"/>
                  </a:lnTo>
                  <a:lnTo>
                    <a:pt x="32" y="8"/>
                  </a:lnTo>
                  <a:lnTo>
                    <a:pt x="32" y="8"/>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1" name="Freeform 514"/>
            <p:cNvSpPr>
              <a:spLocks/>
            </p:cNvSpPr>
            <p:nvPr/>
          </p:nvSpPr>
          <p:spPr bwMode="auto">
            <a:xfrm>
              <a:off x="4977186" y="15779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8 h 144"/>
                <a:gd name="T32" fmla="*/ 12 w 54"/>
                <a:gd name="T33" fmla="*/ 18 h 144"/>
                <a:gd name="T34" fmla="*/ 22 w 54"/>
                <a:gd name="T35" fmla="*/ 14 h 144"/>
                <a:gd name="T36" fmla="*/ 22 w 54"/>
                <a:gd name="T37" fmla="*/ 14 h 144"/>
                <a:gd name="T38" fmla="*/ 26 w 54"/>
                <a:gd name="T39" fmla="*/ 10 h 144"/>
                <a:gd name="T40" fmla="*/ 32 w 54"/>
                <a:gd name="T41" fmla="*/ 8 h 144"/>
                <a:gd name="T42" fmla="*/ 32 w 54"/>
                <a:gd name="T43" fmla="*/ 8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8"/>
                  </a:lnTo>
                  <a:lnTo>
                    <a:pt x="12" y="18"/>
                  </a:lnTo>
                  <a:lnTo>
                    <a:pt x="22" y="14"/>
                  </a:lnTo>
                  <a:lnTo>
                    <a:pt x="22" y="14"/>
                  </a:lnTo>
                  <a:lnTo>
                    <a:pt x="26"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2" name="Freeform 515"/>
            <p:cNvSpPr>
              <a:spLocks/>
            </p:cNvSpPr>
            <p:nvPr/>
          </p:nvSpPr>
          <p:spPr bwMode="auto">
            <a:xfrm>
              <a:off x="5124044"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40"/>
                  </a:lnTo>
                  <a:lnTo>
                    <a:pt x="0" y="42"/>
                  </a:lnTo>
                  <a:lnTo>
                    <a:pt x="0" y="42"/>
                  </a:lnTo>
                  <a:lnTo>
                    <a:pt x="0" y="22"/>
                  </a:lnTo>
                  <a:lnTo>
                    <a:pt x="0" y="22"/>
                  </a:lnTo>
                  <a:lnTo>
                    <a:pt x="6" y="20"/>
                  </a:lnTo>
                  <a:lnTo>
                    <a:pt x="10" y="18"/>
                  </a:lnTo>
                  <a:lnTo>
                    <a:pt x="10" y="18"/>
                  </a:lnTo>
                  <a:lnTo>
                    <a:pt x="16" y="16"/>
                  </a:lnTo>
                  <a:lnTo>
                    <a:pt x="20" y="14"/>
                  </a:lnTo>
                  <a:lnTo>
                    <a:pt x="20" y="14"/>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3" name="Freeform 516"/>
            <p:cNvSpPr>
              <a:spLocks/>
            </p:cNvSpPr>
            <p:nvPr/>
          </p:nvSpPr>
          <p:spPr bwMode="auto">
            <a:xfrm>
              <a:off x="5267709"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10 w 52"/>
                <a:gd name="T23" fmla="*/ 40 h 144"/>
                <a:gd name="T24" fmla="*/ 0 w 52"/>
                <a:gd name="T25" fmla="*/ 42 h 144"/>
                <a:gd name="T26" fmla="*/ 0 w 52"/>
                <a:gd name="T27" fmla="*/ 42 h 144"/>
                <a:gd name="T28" fmla="*/ 0 w 52"/>
                <a:gd name="T29" fmla="*/ 22 h 144"/>
                <a:gd name="T30" fmla="*/ 0 w 52"/>
                <a:gd name="T31" fmla="*/ 22 h 144"/>
                <a:gd name="T32" fmla="*/ 10 w 52"/>
                <a:gd name="T33" fmla="*/ 18 h 144"/>
                <a:gd name="T34" fmla="*/ 10 w 52"/>
                <a:gd name="T35" fmla="*/ 18 h 144"/>
                <a:gd name="T36" fmla="*/ 22 w 52"/>
                <a:gd name="T37" fmla="*/ 14 h 144"/>
                <a:gd name="T38" fmla="*/ 22 w 52"/>
                <a:gd name="T39" fmla="*/ 14 h 144"/>
                <a:gd name="T40" fmla="*/ 28 w 52"/>
                <a:gd name="T41" fmla="*/ 10 h 144"/>
                <a:gd name="T42" fmla="*/ 32 w 52"/>
                <a:gd name="T43" fmla="*/ 8 h 144"/>
                <a:gd name="T44" fmla="*/ 32 w 52"/>
                <a:gd name="T45" fmla="*/ 8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10" y="40"/>
                  </a:lnTo>
                  <a:lnTo>
                    <a:pt x="0" y="42"/>
                  </a:lnTo>
                  <a:lnTo>
                    <a:pt x="0" y="42"/>
                  </a:lnTo>
                  <a:lnTo>
                    <a:pt x="0" y="22"/>
                  </a:lnTo>
                  <a:lnTo>
                    <a:pt x="0" y="22"/>
                  </a:lnTo>
                  <a:lnTo>
                    <a:pt x="10" y="18"/>
                  </a:lnTo>
                  <a:lnTo>
                    <a:pt x="10" y="18"/>
                  </a:lnTo>
                  <a:lnTo>
                    <a:pt x="22" y="14"/>
                  </a:lnTo>
                  <a:lnTo>
                    <a:pt x="22" y="14"/>
                  </a:lnTo>
                  <a:lnTo>
                    <a:pt x="28" y="10"/>
                  </a:lnTo>
                  <a:lnTo>
                    <a:pt x="32" y="8"/>
                  </a:lnTo>
                  <a:lnTo>
                    <a:pt x="32" y="8"/>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4" name="Freeform 517"/>
            <p:cNvSpPr>
              <a:spLocks/>
            </p:cNvSpPr>
            <p:nvPr/>
          </p:nvSpPr>
          <p:spPr bwMode="auto">
            <a:xfrm>
              <a:off x="5411373" y="15779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4 h 144"/>
                <a:gd name="T42" fmla="*/ 22 w 54"/>
                <a:gd name="T43" fmla="*/ 14 h 144"/>
                <a:gd name="T44" fmla="*/ 28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4"/>
                  </a:lnTo>
                  <a:lnTo>
                    <a:pt x="22" y="14"/>
                  </a:lnTo>
                  <a:lnTo>
                    <a:pt x="28"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5" name="Freeform 518"/>
            <p:cNvSpPr>
              <a:spLocks/>
            </p:cNvSpPr>
            <p:nvPr/>
          </p:nvSpPr>
          <p:spPr bwMode="auto">
            <a:xfrm>
              <a:off x="5794479"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40"/>
                  </a:lnTo>
                  <a:lnTo>
                    <a:pt x="0" y="42"/>
                  </a:lnTo>
                  <a:lnTo>
                    <a:pt x="0" y="42"/>
                  </a:lnTo>
                  <a:lnTo>
                    <a:pt x="0" y="22"/>
                  </a:lnTo>
                  <a:lnTo>
                    <a:pt x="0" y="22"/>
                  </a:lnTo>
                  <a:lnTo>
                    <a:pt x="4" y="20"/>
                  </a:lnTo>
                  <a:lnTo>
                    <a:pt x="10" y="18"/>
                  </a:lnTo>
                  <a:lnTo>
                    <a:pt x="10" y="18"/>
                  </a:lnTo>
                  <a:lnTo>
                    <a:pt x="16" y="16"/>
                  </a:lnTo>
                  <a:lnTo>
                    <a:pt x="20" y="14"/>
                  </a:lnTo>
                  <a:lnTo>
                    <a:pt x="20" y="14"/>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6" name="Freeform 519"/>
            <p:cNvSpPr>
              <a:spLocks/>
            </p:cNvSpPr>
            <p:nvPr/>
          </p:nvSpPr>
          <p:spPr bwMode="auto">
            <a:xfrm>
              <a:off x="5938144" y="15779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4 h 144"/>
                <a:gd name="T42" fmla="*/ 22 w 54"/>
                <a:gd name="T43" fmla="*/ 14 h 144"/>
                <a:gd name="T44" fmla="*/ 26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4"/>
                  </a:lnTo>
                  <a:lnTo>
                    <a:pt x="22" y="14"/>
                  </a:lnTo>
                  <a:lnTo>
                    <a:pt x="26" y="10"/>
                  </a:lnTo>
                  <a:lnTo>
                    <a:pt x="32" y="8"/>
                  </a:lnTo>
                  <a:lnTo>
                    <a:pt x="32" y="8"/>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7" name="Freeform 520"/>
            <p:cNvSpPr>
              <a:spLocks/>
            </p:cNvSpPr>
            <p:nvPr/>
          </p:nvSpPr>
          <p:spPr bwMode="auto">
            <a:xfrm>
              <a:off x="5558231" y="1577975"/>
              <a:ext cx="76621" cy="228600"/>
            </a:xfrm>
            <a:custGeom>
              <a:avLst/>
              <a:gdLst>
                <a:gd name="T0" fmla="*/ 48 w 48"/>
                <a:gd name="T1" fmla="*/ 0 h 144"/>
                <a:gd name="T2" fmla="*/ 40 w 48"/>
                <a:gd name="T3" fmla="*/ 0 h 144"/>
                <a:gd name="T4" fmla="*/ 20 w 48"/>
                <a:gd name="T5" fmla="*/ 6 h 144"/>
                <a:gd name="T6" fmla="*/ 12 w 48"/>
                <a:gd name="T7" fmla="*/ 24 h 144"/>
                <a:gd name="T8" fmla="*/ 12 w 48"/>
                <a:gd name="T9" fmla="*/ 38 h 144"/>
                <a:gd name="T10" fmla="*/ 14 w 48"/>
                <a:gd name="T11" fmla="*/ 52 h 144"/>
                <a:gd name="T12" fmla="*/ 14 w 48"/>
                <a:gd name="T13" fmla="*/ 56 h 144"/>
                <a:gd name="T14" fmla="*/ 8 w 48"/>
                <a:gd name="T15" fmla="*/ 62 h 144"/>
                <a:gd name="T16" fmla="*/ 0 w 48"/>
                <a:gd name="T17" fmla="*/ 80 h 144"/>
                <a:gd name="T18" fmla="*/ 8 w 48"/>
                <a:gd name="T19" fmla="*/ 82 h 144"/>
                <a:gd name="T20" fmla="*/ 14 w 48"/>
                <a:gd name="T21" fmla="*/ 88 h 144"/>
                <a:gd name="T22" fmla="*/ 14 w 48"/>
                <a:gd name="T23" fmla="*/ 92 h 144"/>
                <a:gd name="T24" fmla="*/ 14 w 48"/>
                <a:gd name="T25" fmla="*/ 106 h 144"/>
                <a:gd name="T26" fmla="*/ 12 w 48"/>
                <a:gd name="T27" fmla="*/ 120 h 144"/>
                <a:gd name="T28" fmla="*/ 14 w 48"/>
                <a:gd name="T29" fmla="*/ 132 h 144"/>
                <a:gd name="T30" fmla="*/ 20 w 48"/>
                <a:gd name="T31" fmla="*/ 138 h 144"/>
                <a:gd name="T32" fmla="*/ 40 w 48"/>
                <a:gd name="T33" fmla="*/ 144 h 144"/>
                <a:gd name="T34" fmla="*/ 48 w 48"/>
                <a:gd name="T35" fmla="*/ 144 h 144"/>
                <a:gd name="T36" fmla="*/ 48 w 48"/>
                <a:gd name="T37" fmla="*/ 126 h 144"/>
                <a:gd name="T38" fmla="*/ 44 w 48"/>
                <a:gd name="T39" fmla="*/ 126 h 144"/>
                <a:gd name="T40" fmla="*/ 40 w 48"/>
                <a:gd name="T41" fmla="*/ 126 h 144"/>
                <a:gd name="T42" fmla="*/ 36 w 48"/>
                <a:gd name="T43" fmla="*/ 120 h 144"/>
                <a:gd name="T44" fmla="*/ 36 w 48"/>
                <a:gd name="T45" fmla="*/ 116 h 144"/>
                <a:gd name="T46" fmla="*/ 36 w 48"/>
                <a:gd name="T47" fmla="*/ 106 h 144"/>
                <a:gd name="T48" fmla="*/ 36 w 48"/>
                <a:gd name="T49" fmla="*/ 94 h 144"/>
                <a:gd name="T50" fmla="*/ 32 w 48"/>
                <a:gd name="T51" fmla="*/ 78 h 144"/>
                <a:gd name="T52" fmla="*/ 20 w 48"/>
                <a:gd name="T53" fmla="*/ 72 h 144"/>
                <a:gd name="T54" fmla="*/ 20 w 48"/>
                <a:gd name="T55" fmla="*/ 72 h 144"/>
                <a:gd name="T56" fmla="*/ 28 w 48"/>
                <a:gd name="T57" fmla="*/ 70 h 144"/>
                <a:gd name="T58" fmla="*/ 36 w 48"/>
                <a:gd name="T59" fmla="*/ 60 h 144"/>
                <a:gd name="T60" fmla="*/ 36 w 48"/>
                <a:gd name="T61" fmla="*/ 50 h 144"/>
                <a:gd name="T62" fmla="*/ 36 w 48"/>
                <a:gd name="T63" fmla="*/ 38 h 144"/>
                <a:gd name="T64" fmla="*/ 36 w 48"/>
                <a:gd name="T65" fmla="*/ 30 h 144"/>
                <a:gd name="T66" fmla="*/ 38 w 48"/>
                <a:gd name="T67" fmla="*/ 20 h 144"/>
                <a:gd name="T68" fmla="*/ 44 w 48"/>
                <a:gd name="T69" fmla="*/ 18 h 144"/>
                <a:gd name="T70" fmla="*/ 48 w 48"/>
                <a:gd name="T71" fmla="*/ 18 h 144"/>
                <a:gd name="T72" fmla="*/ 48 w 48"/>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4">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38"/>
                  </a:lnTo>
                  <a:lnTo>
                    <a:pt x="28" y="142"/>
                  </a:lnTo>
                  <a:lnTo>
                    <a:pt x="40" y="144"/>
                  </a:lnTo>
                  <a:lnTo>
                    <a:pt x="40" y="144"/>
                  </a:lnTo>
                  <a:lnTo>
                    <a:pt x="48" y="144"/>
                  </a:lnTo>
                  <a:lnTo>
                    <a:pt x="48" y="144"/>
                  </a:lnTo>
                  <a:lnTo>
                    <a:pt x="48" y="126"/>
                  </a:lnTo>
                  <a:lnTo>
                    <a:pt x="48" y="126"/>
                  </a:lnTo>
                  <a:lnTo>
                    <a:pt x="44" y="126"/>
                  </a:lnTo>
                  <a:lnTo>
                    <a:pt x="44" y="126"/>
                  </a:lnTo>
                  <a:lnTo>
                    <a:pt x="40" y="126"/>
                  </a:lnTo>
                  <a:lnTo>
                    <a:pt x="38" y="124"/>
                  </a:lnTo>
                  <a:lnTo>
                    <a:pt x="36" y="120"/>
                  </a:lnTo>
                  <a:lnTo>
                    <a:pt x="36" y="116"/>
                  </a:lnTo>
                  <a:lnTo>
                    <a:pt x="36" y="116"/>
                  </a:lnTo>
                  <a:lnTo>
                    <a:pt x="36" y="106"/>
                  </a:lnTo>
                  <a:lnTo>
                    <a:pt x="36" y="106"/>
                  </a:lnTo>
                  <a:lnTo>
                    <a:pt x="36" y="94"/>
                  </a:lnTo>
                  <a:lnTo>
                    <a:pt x="36" y="94"/>
                  </a:lnTo>
                  <a:lnTo>
                    <a:pt x="36" y="84"/>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8" name="Freeform 521"/>
            <p:cNvSpPr>
              <a:spLocks/>
            </p:cNvSpPr>
            <p:nvPr/>
          </p:nvSpPr>
          <p:spPr bwMode="auto">
            <a:xfrm>
              <a:off x="5558231" y="1577975"/>
              <a:ext cx="76621" cy="228600"/>
            </a:xfrm>
            <a:custGeom>
              <a:avLst/>
              <a:gdLst>
                <a:gd name="T0" fmla="*/ 48 w 48"/>
                <a:gd name="T1" fmla="*/ 0 h 144"/>
                <a:gd name="T2" fmla="*/ 40 w 48"/>
                <a:gd name="T3" fmla="*/ 0 h 144"/>
                <a:gd name="T4" fmla="*/ 20 w 48"/>
                <a:gd name="T5" fmla="*/ 6 h 144"/>
                <a:gd name="T6" fmla="*/ 12 w 48"/>
                <a:gd name="T7" fmla="*/ 24 h 144"/>
                <a:gd name="T8" fmla="*/ 12 w 48"/>
                <a:gd name="T9" fmla="*/ 38 h 144"/>
                <a:gd name="T10" fmla="*/ 14 w 48"/>
                <a:gd name="T11" fmla="*/ 52 h 144"/>
                <a:gd name="T12" fmla="*/ 14 w 48"/>
                <a:gd name="T13" fmla="*/ 56 h 144"/>
                <a:gd name="T14" fmla="*/ 8 w 48"/>
                <a:gd name="T15" fmla="*/ 62 h 144"/>
                <a:gd name="T16" fmla="*/ 0 w 48"/>
                <a:gd name="T17" fmla="*/ 80 h 144"/>
                <a:gd name="T18" fmla="*/ 8 w 48"/>
                <a:gd name="T19" fmla="*/ 82 h 144"/>
                <a:gd name="T20" fmla="*/ 14 w 48"/>
                <a:gd name="T21" fmla="*/ 88 h 144"/>
                <a:gd name="T22" fmla="*/ 14 w 48"/>
                <a:gd name="T23" fmla="*/ 92 h 144"/>
                <a:gd name="T24" fmla="*/ 14 w 48"/>
                <a:gd name="T25" fmla="*/ 106 h 144"/>
                <a:gd name="T26" fmla="*/ 12 w 48"/>
                <a:gd name="T27" fmla="*/ 120 h 144"/>
                <a:gd name="T28" fmla="*/ 14 w 48"/>
                <a:gd name="T29" fmla="*/ 132 h 144"/>
                <a:gd name="T30" fmla="*/ 20 w 48"/>
                <a:gd name="T31" fmla="*/ 138 h 144"/>
                <a:gd name="T32" fmla="*/ 40 w 48"/>
                <a:gd name="T33" fmla="*/ 144 h 144"/>
                <a:gd name="T34" fmla="*/ 48 w 48"/>
                <a:gd name="T35" fmla="*/ 144 h 144"/>
                <a:gd name="T36" fmla="*/ 48 w 48"/>
                <a:gd name="T37" fmla="*/ 126 h 144"/>
                <a:gd name="T38" fmla="*/ 44 w 48"/>
                <a:gd name="T39" fmla="*/ 126 h 144"/>
                <a:gd name="T40" fmla="*/ 40 w 48"/>
                <a:gd name="T41" fmla="*/ 126 h 144"/>
                <a:gd name="T42" fmla="*/ 36 w 48"/>
                <a:gd name="T43" fmla="*/ 120 h 144"/>
                <a:gd name="T44" fmla="*/ 36 w 48"/>
                <a:gd name="T45" fmla="*/ 116 h 144"/>
                <a:gd name="T46" fmla="*/ 36 w 48"/>
                <a:gd name="T47" fmla="*/ 106 h 144"/>
                <a:gd name="T48" fmla="*/ 36 w 48"/>
                <a:gd name="T49" fmla="*/ 94 h 144"/>
                <a:gd name="T50" fmla="*/ 32 w 48"/>
                <a:gd name="T51" fmla="*/ 78 h 144"/>
                <a:gd name="T52" fmla="*/ 20 w 48"/>
                <a:gd name="T53" fmla="*/ 72 h 144"/>
                <a:gd name="T54" fmla="*/ 20 w 48"/>
                <a:gd name="T55" fmla="*/ 72 h 144"/>
                <a:gd name="T56" fmla="*/ 28 w 48"/>
                <a:gd name="T57" fmla="*/ 70 h 144"/>
                <a:gd name="T58" fmla="*/ 36 w 48"/>
                <a:gd name="T59" fmla="*/ 60 h 144"/>
                <a:gd name="T60" fmla="*/ 36 w 48"/>
                <a:gd name="T61" fmla="*/ 50 h 144"/>
                <a:gd name="T62" fmla="*/ 36 w 48"/>
                <a:gd name="T63" fmla="*/ 38 h 144"/>
                <a:gd name="T64" fmla="*/ 36 w 48"/>
                <a:gd name="T65" fmla="*/ 30 h 144"/>
                <a:gd name="T66" fmla="*/ 38 w 48"/>
                <a:gd name="T67" fmla="*/ 20 h 144"/>
                <a:gd name="T68" fmla="*/ 44 w 48"/>
                <a:gd name="T69" fmla="*/ 18 h 144"/>
                <a:gd name="T70" fmla="*/ 48 w 48"/>
                <a:gd name="T71" fmla="*/ 18 h 144"/>
                <a:gd name="T72" fmla="*/ 48 w 48"/>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4">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38"/>
                  </a:lnTo>
                  <a:lnTo>
                    <a:pt x="28" y="142"/>
                  </a:lnTo>
                  <a:lnTo>
                    <a:pt x="40" y="144"/>
                  </a:lnTo>
                  <a:lnTo>
                    <a:pt x="40" y="144"/>
                  </a:lnTo>
                  <a:lnTo>
                    <a:pt x="48" y="144"/>
                  </a:lnTo>
                  <a:lnTo>
                    <a:pt x="48" y="144"/>
                  </a:lnTo>
                  <a:lnTo>
                    <a:pt x="48" y="126"/>
                  </a:lnTo>
                  <a:lnTo>
                    <a:pt x="48" y="126"/>
                  </a:lnTo>
                  <a:lnTo>
                    <a:pt x="44" y="126"/>
                  </a:lnTo>
                  <a:lnTo>
                    <a:pt x="44" y="126"/>
                  </a:lnTo>
                  <a:lnTo>
                    <a:pt x="40" y="126"/>
                  </a:lnTo>
                  <a:lnTo>
                    <a:pt x="38" y="124"/>
                  </a:lnTo>
                  <a:lnTo>
                    <a:pt x="36" y="120"/>
                  </a:lnTo>
                  <a:lnTo>
                    <a:pt x="36" y="116"/>
                  </a:lnTo>
                  <a:lnTo>
                    <a:pt x="36" y="116"/>
                  </a:lnTo>
                  <a:lnTo>
                    <a:pt x="36" y="106"/>
                  </a:lnTo>
                  <a:lnTo>
                    <a:pt x="36" y="106"/>
                  </a:lnTo>
                  <a:lnTo>
                    <a:pt x="36" y="94"/>
                  </a:lnTo>
                  <a:lnTo>
                    <a:pt x="36" y="94"/>
                  </a:lnTo>
                  <a:lnTo>
                    <a:pt x="36" y="84"/>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9" name="Freeform 522"/>
            <p:cNvSpPr>
              <a:spLocks/>
            </p:cNvSpPr>
            <p:nvPr/>
          </p:nvSpPr>
          <p:spPr bwMode="auto">
            <a:xfrm>
              <a:off x="5654007" y="1577975"/>
              <a:ext cx="76621" cy="228600"/>
            </a:xfrm>
            <a:custGeom>
              <a:avLst/>
              <a:gdLst>
                <a:gd name="T0" fmla="*/ 8 w 48"/>
                <a:gd name="T1" fmla="*/ 0 h 144"/>
                <a:gd name="T2" fmla="*/ 0 w 48"/>
                <a:gd name="T3" fmla="*/ 0 h 144"/>
                <a:gd name="T4" fmla="*/ 0 w 48"/>
                <a:gd name="T5" fmla="*/ 18 h 144"/>
                <a:gd name="T6" fmla="*/ 4 w 48"/>
                <a:gd name="T7" fmla="*/ 18 h 144"/>
                <a:gd name="T8" fmla="*/ 12 w 48"/>
                <a:gd name="T9" fmla="*/ 20 h 144"/>
                <a:gd name="T10" fmla="*/ 14 w 48"/>
                <a:gd name="T11" fmla="*/ 30 h 144"/>
                <a:gd name="T12" fmla="*/ 14 w 48"/>
                <a:gd name="T13" fmla="*/ 38 h 144"/>
                <a:gd name="T14" fmla="*/ 12 w 48"/>
                <a:gd name="T15" fmla="*/ 50 h 144"/>
                <a:gd name="T16" fmla="*/ 14 w 48"/>
                <a:gd name="T17" fmla="*/ 60 h 144"/>
                <a:gd name="T18" fmla="*/ 22 w 48"/>
                <a:gd name="T19" fmla="*/ 70 h 144"/>
                <a:gd name="T20" fmla="*/ 28 w 48"/>
                <a:gd name="T21" fmla="*/ 72 h 144"/>
                <a:gd name="T22" fmla="*/ 28 w 48"/>
                <a:gd name="T23" fmla="*/ 72 h 144"/>
                <a:gd name="T24" fmla="*/ 16 w 48"/>
                <a:gd name="T25" fmla="*/ 78 h 144"/>
                <a:gd name="T26" fmla="*/ 12 w 48"/>
                <a:gd name="T27" fmla="*/ 94 h 144"/>
                <a:gd name="T28" fmla="*/ 14 w 48"/>
                <a:gd name="T29" fmla="*/ 106 h 144"/>
                <a:gd name="T30" fmla="*/ 14 w 48"/>
                <a:gd name="T31" fmla="*/ 116 h 144"/>
                <a:gd name="T32" fmla="*/ 14 w 48"/>
                <a:gd name="T33" fmla="*/ 120 h 144"/>
                <a:gd name="T34" fmla="*/ 8 w 48"/>
                <a:gd name="T35" fmla="*/ 126 h 144"/>
                <a:gd name="T36" fmla="*/ 4 w 48"/>
                <a:gd name="T37" fmla="*/ 126 h 144"/>
                <a:gd name="T38" fmla="*/ 0 w 48"/>
                <a:gd name="T39" fmla="*/ 126 h 144"/>
                <a:gd name="T40" fmla="*/ 0 w 48"/>
                <a:gd name="T41" fmla="*/ 144 h 144"/>
                <a:gd name="T42" fmla="*/ 8 w 48"/>
                <a:gd name="T43" fmla="*/ 144 h 144"/>
                <a:gd name="T44" fmla="*/ 28 w 48"/>
                <a:gd name="T45" fmla="*/ 138 h 144"/>
                <a:gd name="T46" fmla="*/ 34 w 48"/>
                <a:gd name="T47" fmla="*/ 132 h 144"/>
                <a:gd name="T48" fmla="*/ 36 w 48"/>
                <a:gd name="T49" fmla="*/ 120 h 144"/>
                <a:gd name="T50" fmla="*/ 36 w 48"/>
                <a:gd name="T51" fmla="*/ 106 h 144"/>
                <a:gd name="T52" fmla="*/ 34 w 48"/>
                <a:gd name="T53" fmla="*/ 92 h 144"/>
                <a:gd name="T54" fmla="*/ 36 w 48"/>
                <a:gd name="T55" fmla="*/ 84 h 144"/>
                <a:gd name="T56" fmla="*/ 48 w 48"/>
                <a:gd name="T57" fmla="*/ 80 h 144"/>
                <a:gd name="T58" fmla="*/ 48 w 48"/>
                <a:gd name="T59" fmla="*/ 64 h 144"/>
                <a:gd name="T60" fmla="*/ 36 w 48"/>
                <a:gd name="T61" fmla="*/ 60 h 144"/>
                <a:gd name="T62" fmla="*/ 34 w 48"/>
                <a:gd name="T63" fmla="*/ 52 h 144"/>
                <a:gd name="T64" fmla="*/ 36 w 48"/>
                <a:gd name="T65" fmla="*/ 38 h 144"/>
                <a:gd name="T66" fmla="*/ 36 w 48"/>
                <a:gd name="T67" fmla="*/ 24 h 144"/>
                <a:gd name="T68" fmla="*/ 34 w 48"/>
                <a:gd name="T69" fmla="*/ 14 h 144"/>
                <a:gd name="T70" fmla="*/ 20 w 48"/>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4">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4" y="38"/>
                  </a:lnTo>
                  <a:lnTo>
                    <a:pt x="14"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4"/>
                  </a:lnTo>
                  <a:lnTo>
                    <a:pt x="12" y="94"/>
                  </a:lnTo>
                  <a:lnTo>
                    <a:pt x="12" y="94"/>
                  </a:lnTo>
                  <a:lnTo>
                    <a:pt x="14" y="106"/>
                  </a:lnTo>
                  <a:lnTo>
                    <a:pt x="14" y="106"/>
                  </a:lnTo>
                  <a:lnTo>
                    <a:pt x="14" y="116"/>
                  </a:lnTo>
                  <a:lnTo>
                    <a:pt x="14" y="116"/>
                  </a:lnTo>
                  <a:lnTo>
                    <a:pt x="14" y="120"/>
                  </a:lnTo>
                  <a:lnTo>
                    <a:pt x="12" y="124"/>
                  </a:lnTo>
                  <a:lnTo>
                    <a:pt x="8" y="126"/>
                  </a:lnTo>
                  <a:lnTo>
                    <a:pt x="4" y="126"/>
                  </a:lnTo>
                  <a:lnTo>
                    <a:pt x="4" y="126"/>
                  </a:lnTo>
                  <a:lnTo>
                    <a:pt x="0" y="126"/>
                  </a:lnTo>
                  <a:lnTo>
                    <a:pt x="0" y="126"/>
                  </a:lnTo>
                  <a:lnTo>
                    <a:pt x="0" y="144"/>
                  </a:lnTo>
                  <a:lnTo>
                    <a:pt x="0" y="144"/>
                  </a:lnTo>
                  <a:lnTo>
                    <a:pt x="8" y="144"/>
                  </a:lnTo>
                  <a:lnTo>
                    <a:pt x="8" y="144"/>
                  </a:lnTo>
                  <a:lnTo>
                    <a:pt x="20" y="142"/>
                  </a:lnTo>
                  <a:lnTo>
                    <a:pt x="28" y="138"/>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2"/>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0" name="Freeform 523"/>
            <p:cNvSpPr>
              <a:spLocks/>
            </p:cNvSpPr>
            <p:nvPr/>
          </p:nvSpPr>
          <p:spPr bwMode="auto">
            <a:xfrm>
              <a:off x="5654007" y="1577975"/>
              <a:ext cx="76621" cy="228600"/>
            </a:xfrm>
            <a:custGeom>
              <a:avLst/>
              <a:gdLst>
                <a:gd name="T0" fmla="*/ 8 w 48"/>
                <a:gd name="T1" fmla="*/ 0 h 144"/>
                <a:gd name="T2" fmla="*/ 0 w 48"/>
                <a:gd name="T3" fmla="*/ 0 h 144"/>
                <a:gd name="T4" fmla="*/ 0 w 48"/>
                <a:gd name="T5" fmla="*/ 18 h 144"/>
                <a:gd name="T6" fmla="*/ 4 w 48"/>
                <a:gd name="T7" fmla="*/ 18 h 144"/>
                <a:gd name="T8" fmla="*/ 12 w 48"/>
                <a:gd name="T9" fmla="*/ 20 h 144"/>
                <a:gd name="T10" fmla="*/ 14 w 48"/>
                <a:gd name="T11" fmla="*/ 30 h 144"/>
                <a:gd name="T12" fmla="*/ 14 w 48"/>
                <a:gd name="T13" fmla="*/ 38 h 144"/>
                <a:gd name="T14" fmla="*/ 12 w 48"/>
                <a:gd name="T15" fmla="*/ 50 h 144"/>
                <a:gd name="T16" fmla="*/ 14 w 48"/>
                <a:gd name="T17" fmla="*/ 60 h 144"/>
                <a:gd name="T18" fmla="*/ 22 w 48"/>
                <a:gd name="T19" fmla="*/ 70 h 144"/>
                <a:gd name="T20" fmla="*/ 28 w 48"/>
                <a:gd name="T21" fmla="*/ 72 h 144"/>
                <a:gd name="T22" fmla="*/ 28 w 48"/>
                <a:gd name="T23" fmla="*/ 72 h 144"/>
                <a:gd name="T24" fmla="*/ 16 w 48"/>
                <a:gd name="T25" fmla="*/ 78 h 144"/>
                <a:gd name="T26" fmla="*/ 12 w 48"/>
                <a:gd name="T27" fmla="*/ 94 h 144"/>
                <a:gd name="T28" fmla="*/ 14 w 48"/>
                <a:gd name="T29" fmla="*/ 106 h 144"/>
                <a:gd name="T30" fmla="*/ 14 w 48"/>
                <a:gd name="T31" fmla="*/ 116 h 144"/>
                <a:gd name="T32" fmla="*/ 14 w 48"/>
                <a:gd name="T33" fmla="*/ 120 h 144"/>
                <a:gd name="T34" fmla="*/ 8 w 48"/>
                <a:gd name="T35" fmla="*/ 126 h 144"/>
                <a:gd name="T36" fmla="*/ 4 w 48"/>
                <a:gd name="T37" fmla="*/ 126 h 144"/>
                <a:gd name="T38" fmla="*/ 0 w 48"/>
                <a:gd name="T39" fmla="*/ 126 h 144"/>
                <a:gd name="T40" fmla="*/ 0 w 48"/>
                <a:gd name="T41" fmla="*/ 144 h 144"/>
                <a:gd name="T42" fmla="*/ 8 w 48"/>
                <a:gd name="T43" fmla="*/ 144 h 144"/>
                <a:gd name="T44" fmla="*/ 28 w 48"/>
                <a:gd name="T45" fmla="*/ 138 h 144"/>
                <a:gd name="T46" fmla="*/ 34 w 48"/>
                <a:gd name="T47" fmla="*/ 132 h 144"/>
                <a:gd name="T48" fmla="*/ 36 w 48"/>
                <a:gd name="T49" fmla="*/ 120 h 144"/>
                <a:gd name="T50" fmla="*/ 36 w 48"/>
                <a:gd name="T51" fmla="*/ 106 h 144"/>
                <a:gd name="T52" fmla="*/ 34 w 48"/>
                <a:gd name="T53" fmla="*/ 92 h 144"/>
                <a:gd name="T54" fmla="*/ 36 w 48"/>
                <a:gd name="T55" fmla="*/ 84 h 144"/>
                <a:gd name="T56" fmla="*/ 48 w 48"/>
                <a:gd name="T57" fmla="*/ 80 h 144"/>
                <a:gd name="T58" fmla="*/ 48 w 48"/>
                <a:gd name="T59" fmla="*/ 64 h 144"/>
                <a:gd name="T60" fmla="*/ 36 w 48"/>
                <a:gd name="T61" fmla="*/ 60 h 144"/>
                <a:gd name="T62" fmla="*/ 34 w 48"/>
                <a:gd name="T63" fmla="*/ 52 h 144"/>
                <a:gd name="T64" fmla="*/ 36 w 48"/>
                <a:gd name="T65" fmla="*/ 38 h 144"/>
                <a:gd name="T66" fmla="*/ 36 w 48"/>
                <a:gd name="T67" fmla="*/ 24 h 144"/>
                <a:gd name="T68" fmla="*/ 34 w 48"/>
                <a:gd name="T69" fmla="*/ 14 h 144"/>
                <a:gd name="T70" fmla="*/ 20 w 48"/>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4">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4" y="38"/>
                  </a:lnTo>
                  <a:lnTo>
                    <a:pt x="14"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4"/>
                  </a:lnTo>
                  <a:lnTo>
                    <a:pt x="12" y="94"/>
                  </a:lnTo>
                  <a:lnTo>
                    <a:pt x="12" y="94"/>
                  </a:lnTo>
                  <a:lnTo>
                    <a:pt x="14" y="106"/>
                  </a:lnTo>
                  <a:lnTo>
                    <a:pt x="14" y="106"/>
                  </a:lnTo>
                  <a:lnTo>
                    <a:pt x="14" y="116"/>
                  </a:lnTo>
                  <a:lnTo>
                    <a:pt x="14" y="116"/>
                  </a:lnTo>
                  <a:lnTo>
                    <a:pt x="14" y="120"/>
                  </a:lnTo>
                  <a:lnTo>
                    <a:pt x="12" y="124"/>
                  </a:lnTo>
                  <a:lnTo>
                    <a:pt x="8" y="126"/>
                  </a:lnTo>
                  <a:lnTo>
                    <a:pt x="4" y="126"/>
                  </a:lnTo>
                  <a:lnTo>
                    <a:pt x="4" y="126"/>
                  </a:lnTo>
                  <a:lnTo>
                    <a:pt x="0" y="126"/>
                  </a:lnTo>
                  <a:lnTo>
                    <a:pt x="0" y="126"/>
                  </a:lnTo>
                  <a:lnTo>
                    <a:pt x="0" y="144"/>
                  </a:lnTo>
                  <a:lnTo>
                    <a:pt x="0" y="144"/>
                  </a:lnTo>
                  <a:lnTo>
                    <a:pt x="8" y="144"/>
                  </a:lnTo>
                  <a:lnTo>
                    <a:pt x="8" y="144"/>
                  </a:lnTo>
                  <a:lnTo>
                    <a:pt x="20" y="142"/>
                  </a:lnTo>
                  <a:lnTo>
                    <a:pt x="28" y="138"/>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2"/>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1" name="Freeform 524"/>
            <p:cNvSpPr>
              <a:spLocks noEditPoints="1"/>
            </p:cNvSpPr>
            <p:nvPr/>
          </p:nvSpPr>
          <p:spPr bwMode="auto">
            <a:xfrm>
              <a:off x="3735284" y="1571625"/>
              <a:ext cx="159628" cy="234950"/>
            </a:xfrm>
            <a:custGeom>
              <a:avLst/>
              <a:gdLst>
                <a:gd name="T0" fmla="*/ 48 w 100"/>
                <a:gd name="T1" fmla="*/ 148 h 148"/>
                <a:gd name="T2" fmla="*/ 28 w 100"/>
                <a:gd name="T3" fmla="*/ 144 h 148"/>
                <a:gd name="T4" fmla="*/ 12 w 100"/>
                <a:gd name="T5" fmla="*/ 132 h 148"/>
                <a:gd name="T6" fmla="*/ 8 w 100"/>
                <a:gd name="T7" fmla="*/ 120 h 148"/>
                <a:gd name="T8" fmla="*/ 2 w 100"/>
                <a:gd name="T9" fmla="*/ 94 h 148"/>
                <a:gd name="T10" fmla="*/ 0 w 100"/>
                <a:gd name="T11" fmla="*/ 76 h 148"/>
                <a:gd name="T12" fmla="*/ 4 w 100"/>
                <a:gd name="T13" fmla="*/ 44 h 148"/>
                <a:gd name="T14" fmla="*/ 14 w 100"/>
                <a:gd name="T15" fmla="*/ 20 h 148"/>
                <a:gd name="T16" fmla="*/ 22 w 100"/>
                <a:gd name="T17" fmla="*/ 10 h 148"/>
                <a:gd name="T18" fmla="*/ 40 w 100"/>
                <a:gd name="T19" fmla="*/ 0 h 148"/>
                <a:gd name="T20" fmla="*/ 52 w 100"/>
                <a:gd name="T21" fmla="*/ 0 h 148"/>
                <a:gd name="T22" fmla="*/ 74 w 100"/>
                <a:gd name="T23" fmla="*/ 4 h 148"/>
                <a:gd name="T24" fmla="*/ 88 w 100"/>
                <a:gd name="T25" fmla="*/ 18 h 148"/>
                <a:gd name="T26" fmla="*/ 96 w 100"/>
                <a:gd name="T27" fmla="*/ 42 h 148"/>
                <a:gd name="T28" fmla="*/ 100 w 100"/>
                <a:gd name="T29" fmla="*/ 74 h 148"/>
                <a:gd name="T30" fmla="*/ 98 w 100"/>
                <a:gd name="T31" fmla="*/ 92 h 148"/>
                <a:gd name="T32" fmla="*/ 92 w 100"/>
                <a:gd name="T33" fmla="*/ 118 h 148"/>
                <a:gd name="T34" fmla="*/ 86 w 100"/>
                <a:gd name="T35" fmla="*/ 130 h 148"/>
                <a:gd name="T36" fmla="*/ 70 w 100"/>
                <a:gd name="T37" fmla="*/ 144 h 148"/>
                <a:gd name="T38" fmla="*/ 48 w 100"/>
                <a:gd name="T39" fmla="*/ 148 h 148"/>
                <a:gd name="T40" fmla="*/ 52 w 100"/>
                <a:gd name="T41" fmla="*/ 18 h 148"/>
                <a:gd name="T42" fmla="*/ 44 w 100"/>
                <a:gd name="T43" fmla="*/ 18 h 148"/>
                <a:gd name="T44" fmla="*/ 34 w 100"/>
                <a:gd name="T45" fmla="*/ 26 h 148"/>
                <a:gd name="T46" fmla="*/ 28 w 100"/>
                <a:gd name="T47" fmla="*/ 42 h 148"/>
                <a:gd name="T48" fmla="*/ 24 w 100"/>
                <a:gd name="T49" fmla="*/ 76 h 148"/>
                <a:gd name="T50" fmla="*/ 26 w 100"/>
                <a:gd name="T51" fmla="*/ 100 h 148"/>
                <a:gd name="T52" fmla="*/ 30 w 100"/>
                <a:gd name="T53" fmla="*/ 116 h 148"/>
                <a:gd name="T54" fmla="*/ 38 w 100"/>
                <a:gd name="T55" fmla="*/ 126 h 148"/>
                <a:gd name="T56" fmla="*/ 50 w 100"/>
                <a:gd name="T57" fmla="*/ 130 h 148"/>
                <a:gd name="T58" fmla="*/ 56 w 100"/>
                <a:gd name="T59" fmla="*/ 128 h 148"/>
                <a:gd name="T60" fmla="*/ 66 w 100"/>
                <a:gd name="T61" fmla="*/ 122 h 148"/>
                <a:gd name="T62" fmla="*/ 72 w 100"/>
                <a:gd name="T63" fmla="*/ 108 h 148"/>
                <a:gd name="T64" fmla="*/ 76 w 100"/>
                <a:gd name="T65" fmla="*/ 76 h 148"/>
                <a:gd name="T66" fmla="*/ 74 w 100"/>
                <a:gd name="T67" fmla="*/ 50 h 148"/>
                <a:gd name="T68" fmla="*/ 70 w 100"/>
                <a:gd name="T69" fmla="*/ 32 h 148"/>
                <a:gd name="T70" fmla="*/ 62 w 100"/>
                <a:gd name="T71" fmla="*/ 22 h 148"/>
                <a:gd name="T72" fmla="*/ 52 w 100"/>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48">
                  <a:moveTo>
                    <a:pt x="48" y="148"/>
                  </a:moveTo>
                  <a:lnTo>
                    <a:pt x="48" y="148"/>
                  </a:lnTo>
                  <a:lnTo>
                    <a:pt x="38" y="148"/>
                  </a:lnTo>
                  <a:lnTo>
                    <a:pt x="28" y="144"/>
                  </a:lnTo>
                  <a:lnTo>
                    <a:pt x="20" y="138"/>
                  </a:lnTo>
                  <a:lnTo>
                    <a:pt x="12" y="132"/>
                  </a:lnTo>
                  <a:lnTo>
                    <a:pt x="12" y="132"/>
                  </a:lnTo>
                  <a:lnTo>
                    <a:pt x="8" y="120"/>
                  </a:lnTo>
                  <a:lnTo>
                    <a:pt x="4" y="108"/>
                  </a:lnTo>
                  <a:lnTo>
                    <a:pt x="2" y="94"/>
                  </a:lnTo>
                  <a:lnTo>
                    <a:pt x="0" y="76"/>
                  </a:lnTo>
                  <a:lnTo>
                    <a:pt x="0" y="76"/>
                  </a:lnTo>
                  <a:lnTo>
                    <a:pt x="2" y="58"/>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6" y="42"/>
                  </a:lnTo>
                  <a:lnTo>
                    <a:pt x="98" y="56"/>
                  </a:lnTo>
                  <a:lnTo>
                    <a:pt x="100" y="74"/>
                  </a:lnTo>
                  <a:lnTo>
                    <a:pt x="100" y="74"/>
                  </a:lnTo>
                  <a:lnTo>
                    <a:pt x="98" y="92"/>
                  </a:lnTo>
                  <a:lnTo>
                    <a:pt x="96" y="106"/>
                  </a:lnTo>
                  <a:lnTo>
                    <a:pt x="92" y="118"/>
                  </a:lnTo>
                  <a:lnTo>
                    <a:pt x="86" y="130"/>
                  </a:lnTo>
                  <a:lnTo>
                    <a:pt x="86" y="130"/>
                  </a:lnTo>
                  <a:lnTo>
                    <a:pt x="78" y="138"/>
                  </a:lnTo>
                  <a:lnTo>
                    <a:pt x="70" y="144"/>
                  </a:lnTo>
                  <a:lnTo>
                    <a:pt x="60" y="148"/>
                  </a:lnTo>
                  <a:lnTo>
                    <a:pt x="48" y="148"/>
                  </a:lnTo>
                  <a:lnTo>
                    <a:pt x="48" y="148"/>
                  </a:lnTo>
                  <a:close/>
                  <a:moveTo>
                    <a:pt x="52" y="18"/>
                  </a:moveTo>
                  <a:lnTo>
                    <a:pt x="52" y="18"/>
                  </a:lnTo>
                  <a:lnTo>
                    <a:pt x="44" y="18"/>
                  </a:lnTo>
                  <a:lnTo>
                    <a:pt x="38" y="22"/>
                  </a:lnTo>
                  <a:lnTo>
                    <a:pt x="34" y="26"/>
                  </a:lnTo>
                  <a:lnTo>
                    <a:pt x="30" y="32"/>
                  </a:lnTo>
                  <a:lnTo>
                    <a:pt x="28" y="42"/>
                  </a:lnTo>
                  <a:lnTo>
                    <a:pt x="26" y="52"/>
                  </a:lnTo>
                  <a:lnTo>
                    <a:pt x="24" y="76"/>
                  </a:lnTo>
                  <a:lnTo>
                    <a:pt x="24" y="76"/>
                  </a:lnTo>
                  <a:lnTo>
                    <a:pt x="26" y="100"/>
                  </a:lnTo>
                  <a:lnTo>
                    <a:pt x="28" y="110"/>
                  </a:lnTo>
                  <a:lnTo>
                    <a:pt x="30" y="116"/>
                  </a:lnTo>
                  <a:lnTo>
                    <a:pt x="34" y="122"/>
                  </a:lnTo>
                  <a:lnTo>
                    <a:pt x="38" y="126"/>
                  </a:lnTo>
                  <a:lnTo>
                    <a:pt x="44" y="128"/>
                  </a:lnTo>
                  <a:lnTo>
                    <a:pt x="50" y="130"/>
                  </a:lnTo>
                  <a:lnTo>
                    <a:pt x="50" y="130"/>
                  </a:lnTo>
                  <a:lnTo>
                    <a:pt x="56" y="128"/>
                  </a:lnTo>
                  <a:lnTo>
                    <a:pt x="60" y="126"/>
                  </a:lnTo>
                  <a:lnTo>
                    <a:pt x="66" y="122"/>
                  </a:lnTo>
                  <a:lnTo>
                    <a:pt x="68" y="116"/>
                  </a:lnTo>
                  <a:lnTo>
                    <a:pt x="72" y="108"/>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2" name="Freeform 525"/>
            <p:cNvSpPr>
              <a:spLocks noEditPoints="1"/>
            </p:cNvSpPr>
            <p:nvPr/>
          </p:nvSpPr>
          <p:spPr bwMode="auto">
            <a:xfrm>
              <a:off x="3958763" y="1571625"/>
              <a:ext cx="156435" cy="234950"/>
            </a:xfrm>
            <a:custGeom>
              <a:avLst/>
              <a:gdLst>
                <a:gd name="T0" fmla="*/ 46 w 98"/>
                <a:gd name="T1" fmla="*/ 148 h 148"/>
                <a:gd name="T2" fmla="*/ 26 w 98"/>
                <a:gd name="T3" fmla="*/ 144 h 148"/>
                <a:gd name="T4" fmla="*/ 12 w 98"/>
                <a:gd name="T5" fmla="*/ 132 h 148"/>
                <a:gd name="T6" fmla="*/ 6 w 98"/>
                <a:gd name="T7" fmla="*/ 120 h 148"/>
                <a:gd name="T8" fmla="*/ 0 w 98"/>
                <a:gd name="T9" fmla="*/ 94 h 148"/>
                <a:gd name="T10" fmla="*/ 0 w 98"/>
                <a:gd name="T11" fmla="*/ 76 h 148"/>
                <a:gd name="T12" fmla="*/ 2 w 98"/>
                <a:gd name="T13" fmla="*/ 44 h 148"/>
                <a:gd name="T14" fmla="*/ 12 w 98"/>
                <a:gd name="T15" fmla="*/ 20 h 148"/>
                <a:gd name="T16" fmla="*/ 20 w 98"/>
                <a:gd name="T17" fmla="*/ 10 h 148"/>
                <a:gd name="T18" fmla="*/ 38 w 98"/>
                <a:gd name="T19" fmla="*/ 0 h 148"/>
                <a:gd name="T20" fmla="*/ 50 w 98"/>
                <a:gd name="T21" fmla="*/ 0 h 148"/>
                <a:gd name="T22" fmla="*/ 72 w 98"/>
                <a:gd name="T23" fmla="*/ 4 h 148"/>
                <a:gd name="T24" fmla="*/ 86 w 98"/>
                <a:gd name="T25" fmla="*/ 18 h 148"/>
                <a:gd name="T26" fmla="*/ 96 w 98"/>
                <a:gd name="T27" fmla="*/ 42 h 148"/>
                <a:gd name="T28" fmla="*/ 98 w 98"/>
                <a:gd name="T29" fmla="*/ 74 h 148"/>
                <a:gd name="T30" fmla="*/ 98 w 98"/>
                <a:gd name="T31" fmla="*/ 92 h 148"/>
                <a:gd name="T32" fmla="*/ 90 w 98"/>
                <a:gd name="T33" fmla="*/ 118 h 148"/>
                <a:gd name="T34" fmla="*/ 86 w 98"/>
                <a:gd name="T35" fmla="*/ 130 h 148"/>
                <a:gd name="T36" fmla="*/ 68 w 98"/>
                <a:gd name="T37" fmla="*/ 144 h 148"/>
                <a:gd name="T38" fmla="*/ 46 w 98"/>
                <a:gd name="T39" fmla="*/ 148 h 148"/>
                <a:gd name="T40" fmla="*/ 50 w 98"/>
                <a:gd name="T41" fmla="*/ 18 h 148"/>
                <a:gd name="T42" fmla="*/ 44 w 98"/>
                <a:gd name="T43" fmla="*/ 18 h 148"/>
                <a:gd name="T44" fmla="*/ 34 w 98"/>
                <a:gd name="T45" fmla="*/ 26 h 148"/>
                <a:gd name="T46" fmla="*/ 26 w 98"/>
                <a:gd name="T47" fmla="*/ 42 h 148"/>
                <a:gd name="T48" fmla="*/ 22 w 98"/>
                <a:gd name="T49" fmla="*/ 76 h 148"/>
                <a:gd name="T50" fmla="*/ 24 w 98"/>
                <a:gd name="T51" fmla="*/ 100 h 148"/>
                <a:gd name="T52" fmla="*/ 28 w 98"/>
                <a:gd name="T53" fmla="*/ 116 h 148"/>
                <a:gd name="T54" fmla="*/ 36 w 98"/>
                <a:gd name="T55" fmla="*/ 126 h 148"/>
                <a:gd name="T56" fmla="*/ 48 w 98"/>
                <a:gd name="T57" fmla="*/ 130 h 148"/>
                <a:gd name="T58" fmla="*/ 54 w 98"/>
                <a:gd name="T59" fmla="*/ 128 h 148"/>
                <a:gd name="T60" fmla="*/ 64 w 98"/>
                <a:gd name="T61" fmla="*/ 122 h 148"/>
                <a:gd name="T62" fmla="*/ 70 w 98"/>
                <a:gd name="T63" fmla="*/ 108 h 148"/>
                <a:gd name="T64" fmla="*/ 74 w 98"/>
                <a:gd name="T65" fmla="*/ 76 h 148"/>
                <a:gd name="T66" fmla="*/ 72 w 98"/>
                <a:gd name="T67" fmla="*/ 50 h 148"/>
                <a:gd name="T68" fmla="*/ 68 w 98"/>
                <a:gd name="T69" fmla="*/ 32 h 148"/>
                <a:gd name="T70" fmla="*/ 60 w 98"/>
                <a:gd name="T71" fmla="*/ 22 h 148"/>
                <a:gd name="T72" fmla="*/ 50 w 98"/>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48">
                  <a:moveTo>
                    <a:pt x="46" y="148"/>
                  </a:moveTo>
                  <a:lnTo>
                    <a:pt x="46" y="148"/>
                  </a:lnTo>
                  <a:lnTo>
                    <a:pt x="36" y="148"/>
                  </a:lnTo>
                  <a:lnTo>
                    <a:pt x="26" y="144"/>
                  </a:lnTo>
                  <a:lnTo>
                    <a:pt x="18" y="138"/>
                  </a:lnTo>
                  <a:lnTo>
                    <a:pt x="12" y="132"/>
                  </a:lnTo>
                  <a:lnTo>
                    <a:pt x="12" y="132"/>
                  </a:lnTo>
                  <a:lnTo>
                    <a:pt x="6" y="120"/>
                  </a:lnTo>
                  <a:lnTo>
                    <a:pt x="2" y="108"/>
                  </a:lnTo>
                  <a:lnTo>
                    <a:pt x="0" y="94"/>
                  </a:lnTo>
                  <a:lnTo>
                    <a:pt x="0" y="76"/>
                  </a:lnTo>
                  <a:lnTo>
                    <a:pt x="0" y="76"/>
                  </a:lnTo>
                  <a:lnTo>
                    <a:pt x="0" y="58"/>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18"/>
                  </a:lnTo>
                  <a:lnTo>
                    <a:pt x="86" y="130"/>
                  </a:lnTo>
                  <a:lnTo>
                    <a:pt x="86" y="130"/>
                  </a:lnTo>
                  <a:lnTo>
                    <a:pt x="78" y="138"/>
                  </a:lnTo>
                  <a:lnTo>
                    <a:pt x="68" y="144"/>
                  </a:lnTo>
                  <a:lnTo>
                    <a:pt x="58" y="148"/>
                  </a:lnTo>
                  <a:lnTo>
                    <a:pt x="46" y="148"/>
                  </a:lnTo>
                  <a:lnTo>
                    <a:pt x="46" y="148"/>
                  </a:lnTo>
                  <a:close/>
                  <a:moveTo>
                    <a:pt x="50" y="18"/>
                  </a:moveTo>
                  <a:lnTo>
                    <a:pt x="50" y="18"/>
                  </a:lnTo>
                  <a:lnTo>
                    <a:pt x="44" y="18"/>
                  </a:lnTo>
                  <a:lnTo>
                    <a:pt x="38" y="22"/>
                  </a:lnTo>
                  <a:lnTo>
                    <a:pt x="34" y="26"/>
                  </a:lnTo>
                  <a:lnTo>
                    <a:pt x="30" y="32"/>
                  </a:lnTo>
                  <a:lnTo>
                    <a:pt x="26" y="42"/>
                  </a:lnTo>
                  <a:lnTo>
                    <a:pt x="24" y="52"/>
                  </a:lnTo>
                  <a:lnTo>
                    <a:pt x="22" y="76"/>
                  </a:lnTo>
                  <a:lnTo>
                    <a:pt x="22" y="76"/>
                  </a:lnTo>
                  <a:lnTo>
                    <a:pt x="24" y="100"/>
                  </a:lnTo>
                  <a:lnTo>
                    <a:pt x="26" y="110"/>
                  </a:lnTo>
                  <a:lnTo>
                    <a:pt x="28" y="116"/>
                  </a:lnTo>
                  <a:lnTo>
                    <a:pt x="32" y="122"/>
                  </a:lnTo>
                  <a:lnTo>
                    <a:pt x="36" y="126"/>
                  </a:lnTo>
                  <a:lnTo>
                    <a:pt x="42" y="128"/>
                  </a:lnTo>
                  <a:lnTo>
                    <a:pt x="48" y="130"/>
                  </a:lnTo>
                  <a:lnTo>
                    <a:pt x="48" y="130"/>
                  </a:lnTo>
                  <a:lnTo>
                    <a:pt x="54" y="128"/>
                  </a:lnTo>
                  <a:lnTo>
                    <a:pt x="60" y="126"/>
                  </a:lnTo>
                  <a:lnTo>
                    <a:pt x="64" y="122"/>
                  </a:lnTo>
                  <a:lnTo>
                    <a:pt x="68" y="116"/>
                  </a:lnTo>
                  <a:lnTo>
                    <a:pt x="70" y="108"/>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3" name="Freeform 526"/>
            <p:cNvSpPr>
              <a:spLocks noEditPoints="1"/>
            </p:cNvSpPr>
            <p:nvPr/>
          </p:nvSpPr>
          <p:spPr bwMode="auto">
            <a:xfrm>
              <a:off x="4613236" y="1603375"/>
              <a:ext cx="156435" cy="234950"/>
            </a:xfrm>
            <a:custGeom>
              <a:avLst/>
              <a:gdLst>
                <a:gd name="T0" fmla="*/ 48 w 98"/>
                <a:gd name="T1" fmla="*/ 148 h 148"/>
                <a:gd name="T2" fmla="*/ 28 w 98"/>
                <a:gd name="T3" fmla="*/ 144 h 148"/>
                <a:gd name="T4" fmla="*/ 12 w 98"/>
                <a:gd name="T5" fmla="*/ 130 h 148"/>
                <a:gd name="T6" fmla="*/ 8 w 98"/>
                <a:gd name="T7" fmla="*/ 120 h 148"/>
                <a:gd name="T8" fmla="*/ 0 w 98"/>
                <a:gd name="T9" fmla="*/ 94 h 148"/>
                <a:gd name="T10" fmla="*/ 0 w 98"/>
                <a:gd name="T11" fmla="*/ 76 h 148"/>
                <a:gd name="T12" fmla="*/ 4 w 98"/>
                <a:gd name="T13" fmla="*/ 44 h 148"/>
                <a:gd name="T14" fmla="*/ 12 w 98"/>
                <a:gd name="T15" fmla="*/ 18 h 148"/>
                <a:gd name="T16" fmla="*/ 20 w 98"/>
                <a:gd name="T17" fmla="*/ 10 h 148"/>
                <a:gd name="T18" fmla="*/ 40 w 98"/>
                <a:gd name="T19" fmla="*/ 0 h 148"/>
                <a:gd name="T20" fmla="*/ 52 w 98"/>
                <a:gd name="T21" fmla="*/ 0 h 148"/>
                <a:gd name="T22" fmla="*/ 72 w 98"/>
                <a:gd name="T23" fmla="*/ 4 h 148"/>
                <a:gd name="T24" fmla="*/ 88 w 98"/>
                <a:gd name="T25" fmla="*/ 18 h 148"/>
                <a:gd name="T26" fmla="*/ 96 w 98"/>
                <a:gd name="T27" fmla="*/ 40 h 148"/>
                <a:gd name="T28" fmla="*/ 98 w 98"/>
                <a:gd name="T29" fmla="*/ 72 h 148"/>
                <a:gd name="T30" fmla="*/ 98 w 98"/>
                <a:gd name="T31" fmla="*/ 90 h 148"/>
                <a:gd name="T32" fmla="*/ 92 w 98"/>
                <a:gd name="T33" fmla="*/ 120 h 148"/>
                <a:gd name="T34" fmla="*/ 86 w 98"/>
                <a:gd name="T35" fmla="*/ 130 h 148"/>
                <a:gd name="T36" fmla="*/ 70 w 98"/>
                <a:gd name="T37" fmla="*/ 144 h 148"/>
                <a:gd name="T38" fmla="*/ 48 w 98"/>
                <a:gd name="T39" fmla="*/ 148 h 148"/>
                <a:gd name="T40" fmla="*/ 50 w 98"/>
                <a:gd name="T41" fmla="*/ 18 h 148"/>
                <a:gd name="T42" fmla="*/ 44 w 98"/>
                <a:gd name="T43" fmla="*/ 20 h 148"/>
                <a:gd name="T44" fmla="*/ 34 w 98"/>
                <a:gd name="T45" fmla="*/ 26 h 148"/>
                <a:gd name="T46" fmla="*/ 28 w 98"/>
                <a:gd name="T47" fmla="*/ 40 h 148"/>
                <a:gd name="T48" fmla="*/ 24 w 98"/>
                <a:gd name="T49" fmla="*/ 76 h 148"/>
                <a:gd name="T50" fmla="*/ 26 w 98"/>
                <a:gd name="T51" fmla="*/ 100 h 148"/>
                <a:gd name="T52" fmla="*/ 30 w 98"/>
                <a:gd name="T53" fmla="*/ 116 h 148"/>
                <a:gd name="T54" fmla="*/ 38 w 98"/>
                <a:gd name="T55" fmla="*/ 126 h 148"/>
                <a:gd name="T56" fmla="*/ 50 w 98"/>
                <a:gd name="T57" fmla="*/ 130 h 148"/>
                <a:gd name="T58" fmla="*/ 56 w 98"/>
                <a:gd name="T59" fmla="*/ 128 h 148"/>
                <a:gd name="T60" fmla="*/ 64 w 98"/>
                <a:gd name="T61" fmla="*/ 122 h 148"/>
                <a:gd name="T62" fmla="*/ 72 w 98"/>
                <a:gd name="T63" fmla="*/ 100 h 148"/>
                <a:gd name="T64" fmla="*/ 74 w 98"/>
                <a:gd name="T65" fmla="*/ 76 h 148"/>
                <a:gd name="T66" fmla="*/ 68 w 98"/>
                <a:gd name="T67" fmla="*/ 32 h 148"/>
                <a:gd name="T68" fmla="*/ 62 w 98"/>
                <a:gd name="T69" fmla="*/ 22 h 148"/>
                <a:gd name="T70" fmla="*/ 50 w 98"/>
                <a:gd name="T71"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48">
                  <a:moveTo>
                    <a:pt x="48" y="148"/>
                  </a:moveTo>
                  <a:lnTo>
                    <a:pt x="48" y="148"/>
                  </a:lnTo>
                  <a:lnTo>
                    <a:pt x="38" y="148"/>
                  </a:lnTo>
                  <a:lnTo>
                    <a:pt x="28" y="144"/>
                  </a:lnTo>
                  <a:lnTo>
                    <a:pt x="20" y="138"/>
                  </a:lnTo>
                  <a:lnTo>
                    <a:pt x="12" y="130"/>
                  </a:lnTo>
                  <a:lnTo>
                    <a:pt x="12" y="130"/>
                  </a:lnTo>
                  <a:lnTo>
                    <a:pt x="8" y="120"/>
                  </a:lnTo>
                  <a:lnTo>
                    <a:pt x="4" y="108"/>
                  </a:lnTo>
                  <a:lnTo>
                    <a:pt x="0" y="94"/>
                  </a:lnTo>
                  <a:lnTo>
                    <a:pt x="0" y="76"/>
                  </a:lnTo>
                  <a:lnTo>
                    <a:pt x="0" y="76"/>
                  </a:lnTo>
                  <a:lnTo>
                    <a:pt x="0" y="58"/>
                  </a:lnTo>
                  <a:lnTo>
                    <a:pt x="4" y="44"/>
                  </a:lnTo>
                  <a:lnTo>
                    <a:pt x="8" y="30"/>
                  </a:lnTo>
                  <a:lnTo>
                    <a:pt x="12" y="18"/>
                  </a:lnTo>
                  <a:lnTo>
                    <a:pt x="12" y="18"/>
                  </a:lnTo>
                  <a:lnTo>
                    <a:pt x="20" y="10"/>
                  </a:lnTo>
                  <a:lnTo>
                    <a:pt x="28" y="4"/>
                  </a:lnTo>
                  <a:lnTo>
                    <a:pt x="40" y="0"/>
                  </a:lnTo>
                  <a:lnTo>
                    <a:pt x="52" y="0"/>
                  </a:lnTo>
                  <a:lnTo>
                    <a:pt x="52" y="0"/>
                  </a:lnTo>
                  <a:lnTo>
                    <a:pt x="62" y="0"/>
                  </a:lnTo>
                  <a:lnTo>
                    <a:pt x="72" y="4"/>
                  </a:lnTo>
                  <a:lnTo>
                    <a:pt x="80" y="10"/>
                  </a:lnTo>
                  <a:lnTo>
                    <a:pt x="88" y="18"/>
                  </a:lnTo>
                  <a:lnTo>
                    <a:pt x="92" y="28"/>
                  </a:lnTo>
                  <a:lnTo>
                    <a:pt x="96" y="40"/>
                  </a:lnTo>
                  <a:lnTo>
                    <a:pt x="98" y="56"/>
                  </a:lnTo>
                  <a:lnTo>
                    <a:pt x="98" y="72"/>
                  </a:lnTo>
                  <a:lnTo>
                    <a:pt x="98" y="72"/>
                  </a:lnTo>
                  <a:lnTo>
                    <a:pt x="98" y="90"/>
                  </a:lnTo>
                  <a:lnTo>
                    <a:pt x="96" y="106"/>
                  </a:lnTo>
                  <a:lnTo>
                    <a:pt x="92" y="120"/>
                  </a:lnTo>
                  <a:lnTo>
                    <a:pt x="86" y="130"/>
                  </a:lnTo>
                  <a:lnTo>
                    <a:pt x="86" y="130"/>
                  </a:lnTo>
                  <a:lnTo>
                    <a:pt x="78" y="138"/>
                  </a:lnTo>
                  <a:lnTo>
                    <a:pt x="70" y="144"/>
                  </a:lnTo>
                  <a:lnTo>
                    <a:pt x="60" y="148"/>
                  </a:lnTo>
                  <a:lnTo>
                    <a:pt x="48" y="148"/>
                  </a:lnTo>
                  <a:lnTo>
                    <a:pt x="48" y="148"/>
                  </a:lnTo>
                  <a:close/>
                  <a:moveTo>
                    <a:pt x="50" y="18"/>
                  </a:moveTo>
                  <a:lnTo>
                    <a:pt x="50" y="18"/>
                  </a:lnTo>
                  <a:lnTo>
                    <a:pt x="44" y="20"/>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28"/>
                  </a:lnTo>
                  <a:lnTo>
                    <a:pt x="50" y="130"/>
                  </a:lnTo>
                  <a:lnTo>
                    <a:pt x="50" y="130"/>
                  </a:lnTo>
                  <a:lnTo>
                    <a:pt x="56" y="128"/>
                  </a:lnTo>
                  <a:lnTo>
                    <a:pt x="60" y="126"/>
                  </a:lnTo>
                  <a:lnTo>
                    <a:pt x="64" y="122"/>
                  </a:lnTo>
                  <a:lnTo>
                    <a:pt x="68" y="116"/>
                  </a:lnTo>
                  <a:lnTo>
                    <a:pt x="72" y="100"/>
                  </a:lnTo>
                  <a:lnTo>
                    <a:pt x="74" y="76"/>
                  </a:lnTo>
                  <a:lnTo>
                    <a:pt x="74" y="76"/>
                  </a:lnTo>
                  <a:lnTo>
                    <a:pt x="74" y="50"/>
                  </a:lnTo>
                  <a:lnTo>
                    <a:pt x="68" y="32"/>
                  </a:lnTo>
                  <a:lnTo>
                    <a:pt x="66" y="26"/>
                  </a:lnTo>
                  <a:lnTo>
                    <a:pt x="62"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4" name="Freeform 527"/>
            <p:cNvSpPr>
              <a:spLocks/>
            </p:cNvSpPr>
            <p:nvPr/>
          </p:nvSpPr>
          <p:spPr bwMode="auto">
            <a:xfrm>
              <a:off x="4833522" y="15779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0 w 52"/>
                <a:gd name="T35" fmla="*/ 14 h 144"/>
                <a:gd name="T36" fmla="*/ 20 w 52"/>
                <a:gd name="T37" fmla="*/ 14 h 144"/>
                <a:gd name="T38" fmla="*/ 26 w 52"/>
                <a:gd name="T39" fmla="*/ 10 h 144"/>
                <a:gd name="T40" fmla="*/ 30 w 52"/>
                <a:gd name="T41" fmla="*/ 8 h 144"/>
                <a:gd name="T42" fmla="*/ 30 w 52"/>
                <a:gd name="T43" fmla="*/ 8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0" y="42"/>
                  </a:lnTo>
                  <a:lnTo>
                    <a:pt x="0" y="42"/>
                  </a:lnTo>
                  <a:lnTo>
                    <a:pt x="0" y="22"/>
                  </a:lnTo>
                  <a:lnTo>
                    <a:pt x="0" y="22"/>
                  </a:lnTo>
                  <a:lnTo>
                    <a:pt x="10" y="18"/>
                  </a:lnTo>
                  <a:lnTo>
                    <a:pt x="10" y="18"/>
                  </a:lnTo>
                  <a:lnTo>
                    <a:pt x="20" y="14"/>
                  </a:lnTo>
                  <a:lnTo>
                    <a:pt x="20" y="14"/>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5" name="Freeform 528"/>
            <p:cNvSpPr>
              <a:spLocks/>
            </p:cNvSpPr>
            <p:nvPr/>
          </p:nvSpPr>
          <p:spPr bwMode="auto">
            <a:xfrm>
              <a:off x="4175856" y="15779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4 h 144"/>
                <a:gd name="T42" fmla="*/ 22 w 54"/>
                <a:gd name="T43" fmla="*/ 14 h 144"/>
                <a:gd name="T44" fmla="*/ 28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40"/>
                  </a:lnTo>
                  <a:lnTo>
                    <a:pt x="0" y="42"/>
                  </a:lnTo>
                  <a:lnTo>
                    <a:pt x="0" y="42"/>
                  </a:lnTo>
                  <a:lnTo>
                    <a:pt x="0" y="22"/>
                  </a:lnTo>
                  <a:lnTo>
                    <a:pt x="0" y="22"/>
                  </a:lnTo>
                  <a:lnTo>
                    <a:pt x="6" y="20"/>
                  </a:lnTo>
                  <a:lnTo>
                    <a:pt x="12" y="18"/>
                  </a:lnTo>
                  <a:lnTo>
                    <a:pt x="12" y="18"/>
                  </a:lnTo>
                  <a:lnTo>
                    <a:pt x="16" y="16"/>
                  </a:lnTo>
                  <a:lnTo>
                    <a:pt x="22" y="14"/>
                  </a:lnTo>
                  <a:lnTo>
                    <a:pt x="22" y="14"/>
                  </a:lnTo>
                  <a:lnTo>
                    <a:pt x="28"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6" name="Freeform 529"/>
            <p:cNvSpPr>
              <a:spLocks/>
            </p:cNvSpPr>
            <p:nvPr/>
          </p:nvSpPr>
          <p:spPr bwMode="auto">
            <a:xfrm>
              <a:off x="4322713" y="15779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4 h 144"/>
                <a:gd name="T42" fmla="*/ 22 w 54"/>
                <a:gd name="T43" fmla="*/ 14 h 144"/>
                <a:gd name="T44" fmla="*/ 26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4"/>
                  </a:lnTo>
                  <a:lnTo>
                    <a:pt x="22" y="14"/>
                  </a:lnTo>
                  <a:lnTo>
                    <a:pt x="26" y="10"/>
                  </a:lnTo>
                  <a:lnTo>
                    <a:pt x="32" y="8"/>
                  </a:lnTo>
                  <a:lnTo>
                    <a:pt x="32" y="8"/>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7" name="Freeform 530"/>
            <p:cNvSpPr>
              <a:spLocks/>
            </p:cNvSpPr>
            <p:nvPr/>
          </p:nvSpPr>
          <p:spPr bwMode="auto">
            <a:xfrm>
              <a:off x="4469571" y="157797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2 h 144"/>
                <a:gd name="T24" fmla="*/ 0 w 50"/>
                <a:gd name="T25" fmla="*/ 42 h 144"/>
                <a:gd name="T26" fmla="*/ 0 w 50"/>
                <a:gd name="T27" fmla="*/ 22 h 144"/>
                <a:gd name="T28" fmla="*/ 0 w 50"/>
                <a:gd name="T29" fmla="*/ 22 h 144"/>
                <a:gd name="T30" fmla="*/ 10 w 50"/>
                <a:gd name="T31" fmla="*/ 18 h 144"/>
                <a:gd name="T32" fmla="*/ 10 w 50"/>
                <a:gd name="T33" fmla="*/ 18 h 144"/>
                <a:gd name="T34" fmla="*/ 20 w 50"/>
                <a:gd name="T35" fmla="*/ 14 h 144"/>
                <a:gd name="T36" fmla="*/ 20 w 50"/>
                <a:gd name="T37" fmla="*/ 14 h 144"/>
                <a:gd name="T38" fmla="*/ 26 w 50"/>
                <a:gd name="T39" fmla="*/ 10 h 144"/>
                <a:gd name="T40" fmla="*/ 30 w 50"/>
                <a:gd name="T41" fmla="*/ 8 h 144"/>
                <a:gd name="T42" fmla="*/ 30 w 50"/>
                <a:gd name="T43" fmla="*/ 8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8"/>
                  </a:lnTo>
                  <a:lnTo>
                    <a:pt x="10" y="18"/>
                  </a:lnTo>
                  <a:lnTo>
                    <a:pt x="20" y="14"/>
                  </a:lnTo>
                  <a:lnTo>
                    <a:pt x="20" y="14"/>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8" name="Freeform 531"/>
            <p:cNvSpPr>
              <a:spLocks/>
            </p:cNvSpPr>
            <p:nvPr/>
          </p:nvSpPr>
          <p:spPr bwMode="auto">
            <a:xfrm>
              <a:off x="577851" y="15779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8 w 54"/>
                <a:gd name="T39" fmla="*/ 16 h 144"/>
                <a:gd name="T40" fmla="*/ 22 w 54"/>
                <a:gd name="T41" fmla="*/ 14 h 144"/>
                <a:gd name="T42" fmla="*/ 22 w 54"/>
                <a:gd name="T43" fmla="*/ 14 h 144"/>
                <a:gd name="T44" fmla="*/ 28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8" y="16"/>
                  </a:lnTo>
                  <a:lnTo>
                    <a:pt x="22" y="14"/>
                  </a:lnTo>
                  <a:lnTo>
                    <a:pt x="22" y="14"/>
                  </a:lnTo>
                  <a:lnTo>
                    <a:pt x="28" y="10"/>
                  </a:lnTo>
                  <a:lnTo>
                    <a:pt x="32" y="8"/>
                  </a:lnTo>
                  <a:lnTo>
                    <a:pt x="32" y="8"/>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9" name="Freeform 532"/>
            <p:cNvSpPr>
              <a:spLocks/>
            </p:cNvSpPr>
            <p:nvPr/>
          </p:nvSpPr>
          <p:spPr bwMode="auto">
            <a:xfrm>
              <a:off x="724709" y="15779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4 h 144"/>
                <a:gd name="T42" fmla="*/ 22 w 54"/>
                <a:gd name="T43" fmla="*/ 14 h 144"/>
                <a:gd name="T44" fmla="*/ 34 w 54"/>
                <a:gd name="T45" fmla="*/ 8 h 144"/>
                <a:gd name="T46" fmla="*/ 34 w 54"/>
                <a:gd name="T47" fmla="*/ 8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40"/>
                  </a:lnTo>
                  <a:lnTo>
                    <a:pt x="0" y="42"/>
                  </a:lnTo>
                  <a:lnTo>
                    <a:pt x="0" y="42"/>
                  </a:lnTo>
                  <a:lnTo>
                    <a:pt x="0" y="22"/>
                  </a:lnTo>
                  <a:lnTo>
                    <a:pt x="0" y="22"/>
                  </a:lnTo>
                  <a:lnTo>
                    <a:pt x="6" y="20"/>
                  </a:lnTo>
                  <a:lnTo>
                    <a:pt x="12" y="18"/>
                  </a:lnTo>
                  <a:lnTo>
                    <a:pt x="12" y="18"/>
                  </a:lnTo>
                  <a:lnTo>
                    <a:pt x="16" y="16"/>
                  </a:lnTo>
                  <a:lnTo>
                    <a:pt x="22" y="14"/>
                  </a:lnTo>
                  <a:lnTo>
                    <a:pt x="22" y="14"/>
                  </a:lnTo>
                  <a:lnTo>
                    <a:pt x="34" y="8"/>
                  </a:lnTo>
                  <a:lnTo>
                    <a:pt x="34" y="8"/>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0" name="Freeform 533"/>
            <p:cNvSpPr>
              <a:spLocks/>
            </p:cNvSpPr>
            <p:nvPr/>
          </p:nvSpPr>
          <p:spPr bwMode="auto">
            <a:xfrm>
              <a:off x="871566" y="15779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4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4 h 144"/>
                <a:gd name="T36" fmla="*/ 22 w 52"/>
                <a:gd name="T37" fmla="*/ 14 h 144"/>
                <a:gd name="T38" fmla="*/ 26 w 52"/>
                <a:gd name="T39" fmla="*/ 10 h 144"/>
                <a:gd name="T40" fmla="*/ 32 w 52"/>
                <a:gd name="T41" fmla="*/ 8 h 144"/>
                <a:gd name="T42" fmla="*/ 32 w 52"/>
                <a:gd name="T43" fmla="*/ 8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4" y="32"/>
                  </a:lnTo>
                  <a:lnTo>
                    <a:pt x="16" y="36"/>
                  </a:lnTo>
                  <a:lnTo>
                    <a:pt x="16" y="36"/>
                  </a:lnTo>
                  <a:lnTo>
                    <a:pt x="0" y="42"/>
                  </a:lnTo>
                  <a:lnTo>
                    <a:pt x="0" y="42"/>
                  </a:lnTo>
                  <a:lnTo>
                    <a:pt x="0" y="22"/>
                  </a:lnTo>
                  <a:lnTo>
                    <a:pt x="0" y="22"/>
                  </a:lnTo>
                  <a:lnTo>
                    <a:pt x="10" y="18"/>
                  </a:lnTo>
                  <a:lnTo>
                    <a:pt x="10" y="18"/>
                  </a:lnTo>
                  <a:lnTo>
                    <a:pt x="22" y="14"/>
                  </a:lnTo>
                  <a:lnTo>
                    <a:pt x="22" y="14"/>
                  </a:lnTo>
                  <a:lnTo>
                    <a:pt x="26" y="10"/>
                  </a:lnTo>
                  <a:lnTo>
                    <a:pt x="32" y="8"/>
                  </a:lnTo>
                  <a:lnTo>
                    <a:pt x="32" y="8"/>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1" name="Freeform 534"/>
            <p:cNvSpPr>
              <a:spLocks/>
            </p:cNvSpPr>
            <p:nvPr/>
          </p:nvSpPr>
          <p:spPr bwMode="auto">
            <a:xfrm>
              <a:off x="1379182" y="1577975"/>
              <a:ext cx="76621" cy="228600"/>
            </a:xfrm>
            <a:custGeom>
              <a:avLst/>
              <a:gdLst>
                <a:gd name="T0" fmla="*/ 48 w 48"/>
                <a:gd name="T1" fmla="*/ 0 h 144"/>
                <a:gd name="T2" fmla="*/ 40 w 48"/>
                <a:gd name="T3" fmla="*/ 0 h 144"/>
                <a:gd name="T4" fmla="*/ 20 w 48"/>
                <a:gd name="T5" fmla="*/ 6 h 144"/>
                <a:gd name="T6" fmla="*/ 12 w 48"/>
                <a:gd name="T7" fmla="*/ 24 h 144"/>
                <a:gd name="T8" fmla="*/ 12 w 48"/>
                <a:gd name="T9" fmla="*/ 38 h 144"/>
                <a:gd name="T10" fmla="*/ 14 w 48"/>
                <a:gd name="T11" fmla="*/ 52 h 144"/>
                <a:gd name="T12" fmla="*/ 14 w 48"/>
                <a:gd name="T13" fmla="*/ 56 h 144"/>
                <a:gd name="T14" fmla="*/ 8 w 48"/>
                <a:gd name="T15" fmla="*/ 62 h 144"/>
                <a:gd name="T16" fmla="*/ 0 w 48"/>
                <a:gd name="T17" fmla="*/ 80 h 144"/>
                <a:gd name="T18" fmla="*/ 8 w 48"/>
                <a:gd name="T19" fmla="*/ 82 h 144"/>
                <a:gd name="T20" fmla="*/ 14 w 48"/>
                <a:gd name="T21" fmla="*/ 88 h 144"/>
                <a:gd name="T22" fmla="*/ 14 w 48"/>
                <a:gd name="T23" fmla="*/ 92 h 144"/>
                <a:gd name="T24" fmla="*/ 14 w 48"/>
                <a:gd name="T25" fmla="*/ 106 h 144"/>
                <a:gd name="T26" fmla="*/ 12 w 48"/>
                <a:gd name="T27" fmla="*/ 120 h 144"/>
                <a:gd name="T28" fmla="*/ 14 w 48"/>
                <a:gd name="T29" fmla="*/ 132 h 144"/>
                <a:gd name="T30" fmla="*/ 20 w 48"/>
                <a:gd name="T31" fmla="*/ 138 h 144"/>
                <a:gd name="T32" fmla="*/ 40 w 48"/>
                <a:gd name="T33" fmla="*/ 144 h 144"/>
                <a:gd name="T34" fmla="*/ 48 w 48"/>
                <a:gd name="T35" fmla="*/ 144 h 144"/>
                <a:gd name="T36" fmla="*/ 48 w 48"/>
                <a:gd name="T37" fmla="*/ 126 h 144"/>
                <a:gd name="T38" fmla="*/ 44 w 48"/>
                <a:gd name="T39" fmla="*/ 126 h 144"/>
                <a:gd name="T40" fmla="*/ 40 w 48"/>
                <a:gd name="T41" fmla="*/ 126 h 144"/>
                <a:gd name="T42" fmla="*/ 36 w 48"/>
                <a:gd name="T43" fmla="*/ 120 h 144"/>
                <a:gd name="T44" fmla="*/ 36 w 48"/>
                <a:gd name="T45" fmla="*/ 116 h 144"/>
                <a:gd name="T46" fmla="*/ 36 w 48"/>
                <a:gd name="T47" fmla="*/ 106 h 144"/>
                <a:gd name="T48" fmla="*/ 36 w 48"/>
                <a:gd name="T49" fmla="*/ 94 h 144"/>
                <a:gd name="T50" fmla="*/ 32 w 48"/>
                <a:gd name="T51" fmla="*/ 78 h 144"/>
                <a:gd name="T52" fmla="*/ 20 w 48"/>
                <a:gd name="T53" fmla="*/ 72 h 144"/>
                <a:gd name="T54" fmla="*/ 20 w 48"/>
                <a:gd name="T55" fmla="*/ 72 h 144"/>
                <a:gd name="T56" fmla="*/ 28 w 48"/>
                <a:gd name="T57" fmla="*/ 70 h 144"/>
                <a:gd name="T58" fmla="*/ 36 w 48"/>
                <a:gd name="T59" fmla="*/ 60 h 144"/>
                <a:gd name="T60" fmla="*/ 36 w 48"/>
                <a:gd name="T61" fmla="*/ 50 h 144"/>
                <a:gd name="T62" fmla="*/ 36 w 48"/>
                <a:gd name="T63" fmla="*/ 38 h 144"/>
                <a:gd name="T64" fmla="*/ 36 w 48"/>
                <a:gd name="T65" fmla="*/ 30 h 144"/>
                <a:gd name="T66" fmla="*/ 38 w 48"/>
                <a:gd name="T67" fmla="*/ 20 h 144"/>
                <a:gd name="T68" fmla="*/ 44 w 48"/>
                <a:gd name="T69" fmla="*/ 18 h 144"/>
                <a:gd name="T70" fmla="*/ 48 w 48"/>
                <a:gd name="T71" fmla="*/ 18 h 144"/>
                <a:gd name="T72" fmla="*/ 48 w 48"/>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4">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38"/>
                  </a:lnTo>
                  <a:lnTo>
                    <a:pt x="28" y="142"/>
                  </a:lnTo>
                  <a:lnTo>
                    <a:pt x="40" y="144"/>
                  </a:lnTo>
                  <a:lnTo>
                    <a:pt x="40" y="144"/>
                  </a:lnTo>
                  <a:lnTo>
                    <a:pt x="48" y="144"/>
                  </a:lnTo>
                  <a:lnTo>
                    <a:pt x="48" y="144"/>
                  </a:lnTo>
                  <a:lnTo>
                    <a:pt x="48" y="126"/>
                  </a:lnTo>
                  <a:lnTo>
                    <a:pt x="48" y="126"/>
                  </a:lnTo>
                  <a:lnTo>
                    <a:pt x="44" y="126"/>
                  </a:lnTo>
                  <a:lnTo>
                    <a:pt x="44" y="126"/>
                  </a:lnTo>
                  <a:lnTo>
                    <a:pt x="40" y="126"/>
                  </a:lnTo>
                  <a:lnTo>
                    <a:pt x="38" y="124"/>
                  </a:lnTo>
                  <a:lnTo>
                    <a:pt x="36" y="120"/>
                  </a:lnTo>
                  <a:lnTo>
                    <a:pt x="36" y="116"/>
                  </a:lnTo>
                  <a:lnTo>
                    <a:pt x="36" y="116"/>
                  </a:lnTo>
                  <a:lnTo>
                    <a:pt x="36" y="106"/>
                  </a:lnTo>
                  <a:lnTo>
                    <a:pt x="36" y="106"/>
                  </a:lnTo>
                  <a:lnTo>
                    <a:pt x="36" y="94"/>
                  </a:lnTo>
                  <a:lnTo>
                    <a:pt x="36" y="94"/>
                  </a:lnTo>
                  <a:lnTo>
                    <a:pt x="36" y="84"/>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2" name="Freeform 535"/>
            <p:cNvSpPr>
              <a:spLocks/>
            </p:cNvSpPr>
            <p:nvPr/>
          </p:nvSpPr>
          <p:spPr bwMode="auto">
            <a:xfrm>
              <a:off x="1379182" y="1577975"/>
              <a:ext cx="76621" cy="228600"/>
            </a:xfrm>
            <a:custGeom>
              <a:avLst/>
              <a:gdLst>
                <a:gd name="T0" fmla="*/ 48 w 48"/>
                <a:gd name="T1" fmla="*/ 0 h 144"/>
                <a:gd name="T2" fmla="*/ 40 w 48"/>
                <a:gd name="T3" fmla="*/ 0 h 144"/>
                <a:gd name="T4" fmla="*/ 20 w 48"/>
                <a:gd name="T5" fmla="*/ 6 h 144"/>
                <a:gd name="T6" fmla="*/ 12 w 48"/>
                <a:gd name="T7" fmla="*/ 24 h 144"/>
                <a:gd name="T8" fmla="*/ 12 w 48"/>
                <a:gd name="T9" fmla="*/ 38 h 144"/>
                <a:gd name="T10" fmla="*/ 14 w 48"/>
                <a:gd name="T11" fmla="*/ 52 h 144"/>
                <a:gd name="T12" fmla="*/ 14 w 48"/>
                <a:gd name="T13" fmla="*/ 56 h 144"/>
                <a:gd name="T14" fmla="*/ 8 w 48"/>
                <a:gd name="T15" fmla="*/ 62 h 144"/>
                <a:gd name="T16" fmla="*/ 0 w 48"/>
                <a:gd name="T17" fmla="*/ 80 h 144"/>
                <a:gd name="T18" fmla="*/ 8 w 48"/>
                <a:gd name="T19" fmla="*/ 82 h 144"/>
                <a:gd name="T20" fmla="*/ 14 w 48"/>
                <a:gd name="T21" fmla="*/ 88 h 144"/>
                <a:gd name="T22" fmla="*/ 14 w 48"/>
                <a:gd name="T23" fmla="*/ 92 h 144"/>
                <a:gd name="T24" fmla="*/ 14 w 48"/>
                <a:gd name="T25" fmla="*/ 106 h 144"/>
                <a:gd name="T26" fmla="*/ 12 w 48"/>
                <a:gd name="T27" fmla="*/ 120 h 144"/>
                <a:gd name="T28" fmla="*/ 14 w 48"/>
                <a:gd name="T29" fmla="*/ 132 h 144"/>
                <a:gd name="T30" fmla="*/ 20 w 48"/>
                <a:gd name="T31" fmla="*/ 138 h 144"/>
                <a:gd name="T32" fmla="*/ 40 w 48"/>
                <a:gd name="T33" fmla="*/ 144 h 144"/>
                <a:gd name="T34" fmla="*/ 48 w 48"/>
                <a:gd name="T35" fmla="*/ 144 h 144"/>
                <a:gd name="T36" fmla="*/ 48 w 48"/>
                <a:gd name="T37" fmla="*/ 126 h 144"/>
                <a:gd name="T38" fmla="*/ 44 w 48"/>
                <a:gd name="T39" fmla="*/ 126 h 144"/>
                <a:gd name="T40" fmla="*/ 40 w 48"/>
                <a:gd name="T41" fmla="*/ 126 h 144"/>
                <a:gd name="T42" fmla="*/ 36 w 48"/>
                <a:gd name="T43" fmla="*/ 120 h 144"/>
                <a:gd name="T44" fmla="*/ 36 w 48"/>
                <a:gd name="T45" fmla="*/ 116 h 144"/>
                <a:gd name="T46" fmla="*/ 36 w 48"/>
                <a:gd name="T47" fmla="*/ 106 h 144"/>
                <a:gd name="T48" fmla="*/ 36 w 48"/>
                <a:gd name="T49" fmla="*/ 94 h 144"/>
                <a:gd name="T50" fmla="*/ 32 w 48"/>
                <a:gd name="T51" fmla="*/ 78 h 144"/>
                <a:gd name="T52" fmla="*/ 20 w 48"/>
                <a:gd name="T53" fmla="*/ 72 h 144"/>
                <a:gd name="T54" fmla="*/ 20 w 48"/>
                <a:gd name="T55" fmla="*/ 72 h 144"/>
                <a:gd name="T56" fmla="*/ 28 w 48"/>
                <a:gd name="T57" fmla="*/ 70 h 144"/>
                <a:gd name="T58" fmla="*/ 36 w 48"/>
                <a:gd name="T59" fmla="*/ 60 h 144"/>
                <a:gd name="T60" fmla="*/ 36 w 48"/>
                <a:gd name="T61" fmla="*/ 50 h 144"/>
                <a:gd name="T62" fmla="*/ 36 w 48"/>
                <a:gd name="T63" fmla="*/ 38 h 144"/>
                <a:gd name="T64" fmla="*/ 36 w 48"/>
                <a:gd name="T65" fmla="*/ 30 h 144"/>
                <a:gd name="T66" fmla="*/ 38 w 48"/>
                <a:gd name="T67" fmla="*/ 20 h 144"/>
                <a:gd name="T68" fmla="*/ 44 w 48"/>
                <a:gd name="T69" fmla="*/ 18 h 144"/>
                <a:gd name="T70" fmla="*/ 48 w 48"/>
                <a:gd name="T71" fmla="*/ 18 h 144"/>
                <a:gd name="T72" fmla="*/ 48 w 48"/>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4">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38"/>
                  </a:lnTo>
                  <a:lnTo>
                    <a:pt x="28" y="142"/>
                  </a:lnTo>
                  <a:lnTo>
                    <a:pt x="40" y="144"/>
                  </a:lnTo>
                  <a:lnTo>
                    <a:pt x="40" y="144"/>
                  </a:lnTo>
                  <a:lnTo>
                    <a:pt x="48" y="144"/>
                  </a:lnTo>
                  <a:lnTo>
                    <a:pt x="48" y="144"/>
                  </a:lnTo>
                  <a:lnTo>
                    <a:pt x="48" y="126"/>
                  </a:lnTo>
                  <a:lnTo>
                    <a:pt x="48" y="126"/>
                  </a:lnTo>
                  <a:lnTo>
                    <a:pt x="44" y="126"/>
                  </a:lnTo>
                  <a:lnTo>
                    <a:pt x="44" y="126"/>
                  </a:lnTo>
                  <a:lnTo>
                    <a:pt x="40" y="126"/>
                  </a:lnTo>
                  <a:lnTo>
                    <a:pt x="38" y="124"/>
                  </a:lnTo>
                  <a:lnTo>
                    <a:pt x="36" y="120"/>
                  </a:lnTo>
                  <a:lnTo>
                    <a:pt x="36" y="116"/>
                  </a:lnTo>
                  <a:lnTo>
                    <a:pt x="36" y="116"/>
                  </a:lnTo>
                  <a:lnTo>
                    <a:pt x="36" y="106"/>
                  </a:lnTo>
                  <a:lnTo>
                    <a:pt x="36" y="106"/>
                  </a:lnTo>
                  <a:lnTo>
                    <a:pt x="36" y="94"/>
                  </a:lnTo>
                  <a:lnTo>
                    <a:pt x="36" y="94"/>
                  </a:lnTo>
                  <a:lnTo>
                    <a:pt x="36" y="84"/>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3" name="Freeform 536"/>
            <p:cNvSpPr>
              <a:spLocks/>
            </p:cNvSpPr>
            <p:nvPr/>
          </p:nvSpPr>
          <p:spPr bwMode="auto">
            <a:xfrm>
              <a:off x="1474958" y="1577975"/>
              <a:ext cx="76621" cy="228600"/>
            </a:xfrm>
            <a:custGeom>
              <a:avLst/>
              <a:gdLst>
                <a:gd name="T0" fmla="*/ 8 w 48"/>
                <a:gd name="T1" fmla="*/ 0 h 144"/>
                <a:gd name="T2" fmla="*/ 0 w 48"/>
                <a:gd name="T3" fmla="*/ 0 h 144"/>
                <a:gd name="T4" fmla="*/ 0 w 48"/>
                <a:gd name="T5" fmla="*/ 18 h 144"/>
                <a:gd name="T6" fmla="*/ 4 w 48"/>
                <a:gd name="T7" fmla="*/ 18 h 144"/>
                <a:gd name="T8" fmla="*/ 12 w 48"/>
                <a:gd name="T9" fmla="*/ 20 h 144"/>
                <a:gd name="T10" fmla="*/ 14 w 48"/>
                <a:gd name="T11" fmla="*/ 30 h 144"/>
                <a:gd name="T12" fmla="*/ 14 w 48"/>
                <a:gd name="T13" fmla="*/ 38 h 144"/>
                <a:gd name="T14" fmla="*/ 12 w 48"/>
                <a:gd name="T15" fmla="*/ 50 h 144"/>
                <a:gd name="T16" fmla="*/ 14 w 48"/>
                <a:gd name="T17" fmla="*/ 60 h 144"/>
                <a:gd name="T18" fmla="*/ 22 w 48"/>
                <a:gd name="T19" fmla="*/ 70 h 144"/>
                <a:gd name="T20" fmla="*/ 30 w 48"/>
                <a:gd name="T21" fmla="*/ 72 h 144"/>
                <a:gd name="T22" fmla="*/ 30 w 48"/>
                <a:gd name="T23" fmla="*/ 72 h 144"/>
                <a:gd name="T24" fmla="*/ 16 w 48"/>
                <a:gd name="T25" fmla="*/ 78 h 144"/>
                <a:gd name="T26" fmla="*/ 12 w 48"/>
                <a:gd name="T27" fmla="*/ 94 h 144"/>
                <a:gd name="T28" fmla="*/ 14 w 48"/>
                <a:gd name="T29" fmla="*/ 106 h 144"/>
                <a:gd name="T30" fmla="*/ 14 w 48"/>
                <a:gd name="T31" fmla="*/ 116 h 144"/>
                <a:gd name="T32" fmla="*/ 14 w 48"/>
                <a:gd name="T33" fmla="*/ 120 h 144"/>
                <a:gd name="T34" fmla="*/ 8 w 48"/>
                <a:gd name="T35" fmla="*/ 126 h 144"/>
                <a:gd name="T36" fmla="*/ 4 w 48"/>
                <a:gd name="T37" fmla="*/ 126 h 144"/>
                <a:gd name="T38" fmla="*/ 0 w 48"/>
                <a:gd name="T39" fmla="*/ 126 h 144"/>
                <a:gd name="T40" fmla="*/ 0 w 48"/>
                <a:gd name="T41" fmla="*/ 144 h 144"/>
                <a:gd name="T42" fmla="*/ 8 w 48"/>
                <a:gd name="T43" fmla="*/ 144 h 144"/>
                <a:gd name="T44" fmla="*/ 28 w 48"/>
                <a:gd name="T45" fmla="*/ 138 h 144"/>
                <a:gd name="T46" fmla="*/ 34 w 48"/>
                <a:gd name="T47" fmla="*/ 132 h 144"/>
                <a:gd name="T48" fmla="*/ 36 w 48"/>
                <a:gd name="T49" fmla="*/ 120 h 144"/>
                <a:gd name="T50" fmla="*/ 36 w 48"/>
                <a:gd name="T51" fmla="*/ 106 h 144"/>
                <a:gd name="T52" fmla="*/ 34 w 48"/>
                <a:gd name="T53" fmla="*/ 92 h 144"/>
                <a:gd name="T54" fmla="*/ 36 w 48"/>
                <a:gd name="T55" fmla="*/ 84 h 144"/>
                <a:gd name="T56" fmla="*/ 48 w 48"/>
                <a:gd name="T57" fmla="*/ 80 h 144"/>
                <a:gd name="T58" fmla="*/ 48 w 48"/>
                <a:gd name="T59" fmla="*/ 64 h 144"/>
                <a:gd name="T60" fmla="*/ 36 w 48"/>
                <a:gd name="T61" fmla="*/ 60 h 144"/>
                <a:gd name="T62" fmla="*/ 34 w 48"/>
                <a:gd name="T63" fmla="*/ 52 h 144"/>
                <a:gd name="T64" fmla="*/ 36 w 48"/>
                <a:gd name="T65" fmla="*/ 38 h 144"/>
                <a:gd name="T66" fmla="*/ 36 w 48"/>
                <a:gd name="T67" fmla="*/ 24 h 144"/>
                <a:gd name="T68" fmla="*/ 34 w 48"/>
                <a:gd name="T69" fmla="*/ 14 h 144"/>
                <a:gd name="T70" fmla="*/ 20 w 48"/>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4">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4" y="38"/>
                  </a:lnTo>
                  <a:lnTo>
                    <a:pt x="14"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4"/>
                  </a:lnTo>
                  <a:lnTo>
                    <a:pt x="12" y="94"/>
                  </a:lnTo>
                  <a:lnTo>
                    <a:pt x="12" y="94"/>
                  </a:lnTo>
                  <a:lnTo>
                    <a:pt x="14" y="106"/>
                  </a:lnTo>
                  <a:lnTo>
                    <a:pt x="14" y="106"/>
                  </a:lnTo>
                  <a:lnTo>
                    <a:pt x="14" y="116"/>
                  </a:lnTo>
                  <a:lnTo>
                    <a:pt x="14" y="116"/>
                  </a:lnTo>
                  <a:lnTo>
                    <a:pt x="14" y="120"/>
                  </a:lnTo>
                  <a:lnTo>
                    <a:pt x="12" y="124"/>
                  </a:lnTo>
                  <a:lnTo>
                    <a:pt x="8" y="126"/>
                  </a:lnTo>
                  <a:lnTo>
                    <a:pt x="4" y="126"/>
                  </a:lnTo>
                  <a:lnTo>
                    <a:pt x="4" y="126"/>
                  </a:lnTo>
                  <a:lnTo>
                    <a:pt x="0" y="126"/>
                  </a:lnTo>
                  <a:lnTo>
                    <a:pt x="0" y="126"/>
                  </a:lnTo>
                  <a:lnTo>
                    <a:pt x="0" y="144"/>
                  </a:lnTo>
                  <a:lnTo>
                    <a:pt x="0" y="144"/>
                  </a:lnTo>
                  <a:lnTo>
                    <a:pt x="8" y="144"/>
                  </a:lnTo>
                  <a:lnTo>
                    <a:pt x="8" y="144"/>
                  </a:lnTo>
                  <a:lnTo>
                    <a:pt x="20" y="142"/>
                  </a:lnTo>
                  <a:lnTo>
                    <a:pt x="28" y="138"/>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2"/>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4" name="Freeform 537"/>
            <p:cNvSpPr>
              <a:spLocks/>
            </p:cNvSpPr>
            <p:nvPr/>
          </p:nvSpPr>
          <p:spPr bwMode="auto">
            <a:xfrm>
              <a:off x="1474958" y="1577975"/>
              <a:ext cx="76621" cy="228600"/>
            </a:xfrm>
            <a:custGeom>
              <a:avLst/>
              <a:gdLst>
                <a:gd name="T0" fmla="*/ 8 w 48"/>
                <a:gd name="T1" fmla="*/ 0 h 144"/>
                <a:gd name="T2" fmla="*/ 0 w 48"/>
                <a:gd name="T3" fmla="*/ 0 h 144"/>
                <a:gd name="T4" fmla="*/ 0 w 48"/>
                <a:gd name="T5" fmla="*/ 18 h 144"/>
                <a:gd name="T6" fmla="*/ 4 w 48"/>
                <a:gd name="T7" fmla="*/ 18 h 144"/>
                <a:gd name="T8" fmla="*/ 12 w 48"/>
                <a:gd name="T9" fmla="*/ 20 h 144"/>
                <a:gd name="T10" fmla="*/ 14 w 48"/>
                <a:gd name="T11" fmla="*/ 30 h 144"/>
                <a:gd name="T12" fmla="*/ 14 w 48"/>
                <a:gd name="T13" fmla="*/ 38 h 144"/>
                <a:gd name="T14" fmla="*/ 12 w 48"/>
                <a:gd name="T15" fmla="*/ 50 h 144"/>
                <a:gd name="T16" fmla="*/ 14 w 48"/>
                <a:gd name="T17" fmla="*/ 60 h 144"/>
                <a:gd name="T18" fmla="*/ 22 w 48"/>
                <a:gd name="T19" fmla="*/ 70 h 144"/>
                <a:gd name="T20" fmla="*/ 30 w 48"/>
                <a:gd name="T21" fmla="*/ 72 h 144"/>
                <a:gd name="T22" fmla="*/ 30 w 48"/>
                <a:gd name="T23" fmla="*/ 72 h 144"/>
                <a:gd name="T24" fmla="*/ 16 w 48"/>
                <a:gd name="T25" fmla="*/ 78 h 144"/>
                <a:gd name="T26" fmla="*/ 12 w 48"/>
                <a:gd name="T27" fmla="*/ 94 h 144"/>
                <a:gd name="T28" fmla="*/ 14 w 48"/>
                <a:gd name="T29" fmla="*/ 106 h 144"/>
                <a:gd name="T30" fmla="*/ 14 w 48"/>
                <a:gd name="T31" fmla="*/ 116 h 144"/>
                <a:gd name="T32" fmla="*/ 14 w 48"/>
                <a:gd name="T33" fmla="*/ 120 h 144"/>
                <a:gd name="T34" fmla="*/ 8 w 48"/>
                <a:gd name="T35" fmla="*/ 126 h 144"/>
                <a:gd name="T36" fmla="*/ 4 w 48"/>
                <a:gd name="T37" fmla="*/ 126 h 144"/>
                <a:gd name="T38" fmla="*/ 0 w 48"/>
                <a:gd name="T39" fmla="*/ 126 h 144"/>
                <a:gd name="T40" fmla="*/ 0 w 48"/>
                <a:gd name="T41" fmla="*/ 144 h 144"/>
                <a:gd name="T42" fmla="*/ 8 w 48"/>
                <a:gd name="T43" fmla="*/ 144 h 144"/>
                <a:gd name="T44" fmla="*/ 28 w 48"/>
                <a:gd name="T45" fmla="*/ 138 h 144"/>
                <a:gd name="T46" fmla="*/ 34 w 48"/>
                <a:gd name="T47" fmla="*/ 132 h 144"/>
                <a:gd name="T48" fmla="*/ 36 w 48"/>
                <a:gd name="T49" fmla="*/ 120 h 144"/>
                <a:gd name="T50" fmla="*/ 36 w 48"/>
                <a:gd name="T51" fmla="*/ 106 h 144"/>
                <a:gd name="T52" fmla="*/ 34 w 48"/>
                <a:gd name="T53" fmla="*/ 92 h 144"/>
                <a:gd name="T54" fmla="*/ 36 w 48"/>
                <a:gd name="T55" fmla="*/ 84 h 144"/>
                <a:gd name="T56" fmla="*/ 48 w 48"/>
                <a:gd name="T57" fmla="*/ 80 h 144"/>
                <a:gd name="T58" fmla="*/ 48 w 48"/>
                <a:gd name="T59" fmla="*/ 64 h 144"/>
                <a:gd name="T60" fmla="*/ 36 w 48"/>
                <a:gd name="T61" fmla="*/ 60 h 144"/>
                <a:gd name="T62" fmla="*/ 34 w 48"/>
                <a:gd name="T63" fmla="*/ 52 h 144"/>
                <a:gd name="T64" fmla="*/ 36 w 48"/>
                <a:gd name="T65" fmla="*/ 38 h 144"/>
                <a:gd name="T66" fmla="*/ 36 w 48"/>
                <a:gd name="T67" fmla="*/ 24 h 144"/>
                <a:gd name="T68" fmla="*/ 34 w 48"/>
                <a:gd name="T69" fmla="*/ 14 h 144"/>
                <a:gd name="T70" fmla="*/ 20 w 48"/>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4">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4" y="38"/>
                  </a:lnTo>
                  <a:lnTo>
                    <a:pt x="14"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4"/>
                  </a:lnTo>
                  <a:lnTo>
                    <a:pt x="12" y="94"/>
                  </a:lnTo>
                  <a:lnTo>
                    <a:pt x="12" y="94"/>
                  </a:lnTo>
                  <a:lnTo>
                    <a:pt x="14" y="106"/>
                  </a:lnTo>
                  <a:lnTo>
                    <a:pt x="14" y="106"/>
                  </a:lnTo>
                  <a:lnTo>
                    <a:pt x="14" y="116"/>
                  </a:lnTo>
                  <a:lnTo>
                    <a:pt x="14" y="116"/>
                  </a:lnTo>
                  <a:lnTo>
                    <a:pt x="14" y="120"/>
                  </a:lnTo>
                  <a:lnTo>
                    <a:pt x="12" y="124"/>
                  </a:lnTo>
                  <a:lnTo>
                    <a:pt x="8" y="126"/>
                  </a:lnTo>
                  <a:lnTo>
                    <a:pt x="4" y="126"/>
                  </a:lnTo>
                  <a:lnTo>
                    <a:pt x="4" y="126"/>
                  </a:lnTo>
                  <a:lnTo>
                    <a:pt x="0" y="126"/>
                  </a:lnTo>
                  <a:lnTo>
                    <a:pt x="0" y="126"/>
                  </a:lnTo>
                  <a:lnTo>
                    <a:pt x="0" y="144"/>
                  </a:lnTo>
                  <a:lnTo>
                    <a:pt x="0" y="144"/>
                  </a:lnTo>
                  <a:lnTo>
                    <a:pt x="8" y="144"/>
                  </a:lnTo>
                  <a:lnTo>
                    <a:pt x="8" y="144"/>
                  </a:lnTo>
                  <a:lnTo>
                    <a:pt x="20" y="142"/>
                  </a:lnTo>
                  <a:lnTo>
                    <a:pt x="28" y="138"/>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2"/>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5" name="Freeform 538"/>
            <p:cNvSpPr>
              <a:spLocks/>
            </p:cNvSpPr>
            <p:nvPr/>
          </p:nvSpPr>
          <p:spPr bwMode="auto">
            <a:xfrm>
              <a:off x="1612238" y="15779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8 h 144"/>
                <a:gd name="T32" fmla="*/ 12 w 54"/>
                <a:gd name="T33" fmla="*/ 18 h 144"/>
                <a:gd name="T34" fmla="*/ 22 w 54"/>
                <a:gd name="T35" fmla="*/ 14 h 144"/>
                <a:gd name="T36" fmla="*/ 22 w 54"/>
                <a:gd name="T37" fmla="*/ 14 h 144"/>
                <a:gd name="T38" fmla="*/ 28 w 54"/>
                <a:gd name="T39" fmla="*/ 10 h 144"/>
                <a:gd name="T40" fmla="*/ 32 w 54"/>
                <a:gd name="T41" fmla="*/ 8 h 144"/>
                <a:gd name="T42" fmla="*/ 32 w 54"/>
                <a:gd name="T43" fmla="*/ 8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8"/>
                  </a:lnTo>
                  <a:lnTo>
                    <a:pt x="12" y="18"/>
                  </a:lnTo>
                  <a:lnTo>
                    <a:pt x="22" y="14"/>
                  </a:lnTo>
                  <a:lnTo>
                    <a:pt x="22" y="14"/>
                  </a:lnTo>
                  <a:lnTo>
                    <a:pt x="28"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6" name="Freeform 539"/>
            <p:cNvSpPr>
              <a:spLocks/>
            </p:cNvSpPr>
            <p:nvPr/>
          </p:nvSpPr>
          <p:spPr bwMode="auto">
            <a:xfrm>
              <a:off x="1759095"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4 h 144"/>
                <a:gd name="T42" fmla="*/ 22 w 52"/>
                <a:gd name="T43" fmla="*/ 14 h 144"/>
                <a:gd name="T44" fmla="*/ 26 w 52"/>
                <a:gd name="T45" fmla="*/ 10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4"/>
                  </a:lnTo>
                  <a:lnTo>
                    <a:pt x="22" y="14"/>
                  </a:lnTo>
                  <a:lnTo>
                    <a:pt x="26" y="10"/>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7" name="Freeform 540"/>
            <p:cNvSpPr>
              <a:spLocks/>
            </p:cNvSpPr>
            <p:nvPr/>
          </p:nvSpPr>
          <p:spPr bwMode="auto">
            <a:xfrm>
              <a:off x="1902760"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10 w 52"/>
                <a:gd name="T23" fmla="*/ 40 h 144"/>
                <a:gd name="T24" fmla="*/ 0 w 52"/>
                <a:gd name="T25" fmla="*/ 42 h 144"/>
                <a:gd name="T26" fmla="*/ 0 w 52"/>
                <a:gd name="T27" fmla="*/ 42 h 144"/>
                <a:gd name="T28" fmla="*/ 0 w 52"/>
                <a:gd name="T29" fmla="*/ 22 h 144"/>
                <a:gd name="T30" fmla="*/ 0 w 52"/>
                <a:gd name="T31" fmla="*/ 22 h 144"/>
                <a:gd name="T32" fmla="*/ 10 w 52"/>
                <a:gd name="T33" fmla="*/ 18 h 144"/>
                <a:gd name="T34" fmla="*/ 10 w 52"/>
                <a:gd name="T35" fmla="*/ 18 h 144"/>
                <a:gd name="T36" fmla="*/ 22 w 52"/>
                <a:gd name="T37" fmla="*/ 14 h 144"/>
                <a:gd name="T38" fmla="*/ 22 w 52"/>
                <a:gd name="T39" fmla="*/ 14 h 144"/>
                <a:gd name="T40" fmla="*/ 28 w 52"/>
                <a:gd name="T41" fmla="*/ 10 h 144"/>
                <a:gd name="T42" fmla="*/ 32 w 52"/>
                <a:gd name="T43" fmla="*/ 8 h 144"/>
                <a:gd name="T44" fmla="*/ 32 w 52"/>
                <a:gd name="T45" fmla="*/ 8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10" y="40"/>
                  </a:lnTo>
                  <a:lnTo>
                    <a:pt x="0" y="42"/>
                  </a:lnTo>
                  <a:lnTo>
                    <a:pt x="0" y="42"/>
                  </a:lnTo>
                  <a:lnTo>
                    <a:pt x="0" y="22"/>
                  </a:lnTo>
                  <a:lnTo>
                    <a:pt x="0" y="22"/>
                  </a:lnTo>
                  <a:lnTo>
                    <a:pt x="10" y="18"/>
                  </a:lnTo>
                  <a:lnTo>
                    <a:pt x="10" y="18"/>
                  </a:lnTo>
                  <a:lnTo>
                    <a:pt x="22" y="14"/>
                  </a:lnTo>
                  <a:lnTo>
                    <a:pt x="22" y="14"/>
                  </a:lnTo>
                  <a:lnTo>
                    <a:pt x="28" y="10"/>
                  </a:lnTo>
                  <a:lnTo>
                    <a:pt x="32" y="8"/>
                  </a:lnTo>
                  <a:lnTo>
                    <a:pt x="32" y="8"/>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3" name="Freeform 576"/>
            <p:cNvSpPr>
              <a:spLocks/>
            </p:cNvSpPr>
            <p:nvPr/>
          </p:nvSpPr>
          <p:spPr bwMode="auto">
            <a:xfrm>
              <a:off x="2046425"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10 w 52"/>
                <a:gd name="T23" fmla="*/ 40 h 144"/>
                <a:gd name="T24" fmla="*/ 0 w 52"/>
                <a:gd name="T25" fmla="*/ 42 h 144"/>
                <a:gd name="T26" fmla="*/ 0 w 52"/>
                <a:gd name="T27" fmla="*/ 42 h 144"/>
                <a:gd name="T28" fmla="*/ 0 w 52"/>
                <a:gd name="T29" fmla="*/ 22 h 144"/>
                <a:gd name="T30" fmla="*/ 0 w 52"/>
                <a:gd name="T31" fmla="*/ 22 h 144"/>
                <a:gd name="T32" fmla="*/ 10 w 52"/>
                <a:gd name="T33" fmla="*/ 18 h 144"/>
                <a:gd name="T34" fmla="*/ 10 w 52"/>
                <a:gd name="T35" fmla="*/ 18 h 144"/>
                <a:gd name="T36" fmla="*/ 22 w 52"/>
                <a:gd name="T37" fmla="*/ 14 h 144"/>
                <a:gd name="T38" fmla="*/ 22 w 52"/>
                <a:gd name="T39" fmla="*/ 14 h 144"/>
                <a:gd name="T40" fmla="*/ 28 w 52"/>
                <a:gd name="T41" fmla="*/ 10 h 144"/>
                <a:gd name="T42" fmla="*/ 32 w 52"/>
                <a:gd name="T43" fmla="*/ 8 h 144"/>
                <a:gd name="T44" fmla="*/ 32 w 52"/>
                <a:gd name="T45" fmla="*/ 8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10" y="40"/>
                  </a:lnTo>
                  <a:lnTo>
                    <a:pt x="0" y="42"/>
                  </a:lnTo>
                  <a:lnTo>
                    <a:pt x="0" y="42"/>
                  </a:lnTo>
                  <a:lnTo>
                    <a:pt x="0" y="22"/>
                  </a:lnTo>
                  <a:lnTo>
                    <a:pt x="0" y="22"/>
                  </a:lnTo>
                  <a:lnTo>
                    <a:pt x="10" y="18"/>
                  </a:lnTo>
                  <a:lnTo>
                    <a:pt x="10" y="18"/>
                  </a:lnTo>
                  <a:lnTo>
                    <a:pt x="22" y="14"/>
                  </a:lnTo>
                  <a:lnTo>
                    <a:pt x="22" y="14"/>
                  </a:lnTo>
                  <a:lnTo>
                    <a:pt x="28" y="10"/>
                  </a:lnTo>
                  <a:lnTo>
                    <a:pt x="32" y="8"/>
                  </a:lnTo>
                  <a:lnTo>
                    <a:pt x="32" y="8"/>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4" name="Freeform 577"/>
            <p:cNvSpPr>
              <a:spLocks/>
            </p:cNvSpPr>
            <p:nvPr/>
          </p:nvSpPr>
          <p:spPr bwMode="auto">
            <a:xfrm>
              <a:off x="2426338"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40"/>
                  </a:lnTo>
                  <a:lnTo>
                    <a:pt x="0" y="42"/>
                  </a:lnTo>
                  <a:lnTo>
                    <a:pt x="0" y="42"/>
                  </a:lnTo>
                  <a:lnTo>
                    <a:pt x="0" y="22"/>
                  </a:lnTo>
                  <a:lnTo>
                    <a:pt x="0" y="22"/>
                  </a:lnTo>
                  <a:lnTo>
                    <a:pt x="4" y="20"/>
                  </a:lnTo>
                  <a:lnTo>
                    <a:pt x="10" y="18"/>
                  </a:lnTo>
                  <a:lnTo>
                    <a:pt x="10" y="18"/>
                  </a:lnTo>
                  <a:lnTo>
                    <a:pt x="16" y="16"/>
                  </a:lnTo>
                  <a:lnTo>
                    <a:pt x="20" y="14"/>
                  </a:lnTo>
                  <a:lnTo>
                    <a:pt x="20" y="14"/>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5" name="Freeform 578"/>
            <p:cNvSpPr>
              <a:spLocks/>
            </p:cNvSpPr>
            <p:nvPr/>
          </p:nvSpPr>
          <p:spPr bwMode="auto">
            <a:xfrm>
              <a:off x="2573196"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8" y="40"/>
                  </a:lnTo>
                  <a:lnTo>
                    <a:pt x="0" y="42"/>
                  </a:lnTo>
                  <a:lnTo>
                    <a:pt x="0" y="42"/>
                  </a:lnTo>
                  <a:lnTo>
                    <a:pt x="0" y="22"/>
                  </a:lnTo>
                  <a:lnTo>
                    <a:pt x="0" y="22"/>
                  </a:lnTo>
                  <a:lnTo>
                    <a:pt x="4" y="20"/>
                  </a:lnTo>
                  <a:lnTo>
                    <a:pt x="10" y="18"/>
                  </a:lnTo>
                  <a:lnTo>
                    <a:pt x="10" y="18"/>
                  </a:lnTo>
                  <a:lnTo>
                    <a:pt x="16" y="16"/>
                  </a:lnTo>
                  <a:lnTo>
                    <a:pt x="20" y="14"/>
                  </a:lnTo>
                  <a:lnTo>
                    <a:pt x="20" y="14"/>
                  </a:lnTo>
                  <a:lnTo>
                    <a:pt x="26" y="10"/>
                  </a:lnTo>
                  <a:lnTo>
                    <a:pt x="30" y="8"/>
                  </a:lnTo>
                  <a:lnTo>
                    <a:pt x="30" y="8"/>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6" name="Freeform 579"/>
            <p:cNvSpPr>
              <a:spLocks/>
            </p:cNvSpPr>
            <p:nvPr/>
          </p:nvSpPr>
          <p:spPr bwMode="auto">
            <a:xfrm>
              <a:off x="2716860" y="15779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4 h 144"/>
                <a:gd name="T36" fmla="*/ 22 w 52"/>
                <a:gd name="T37" fmla="*/ 14 h 144"/>
                <a:gd name="T38" fmla="*/ 26 w 52"/>
                <a:gd name="T39" fmla="*/ 10 h 144"/>
                <a:gd name="T40" fmla="*/ 32 w 52"/>
                <a:gd name="T41" fmla="*/ 8 h 144"/>
                <a:gd name="T42" fmla="*/ 32 w 52"/>
                <a:gd name="T43" fmla="*/ 8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8"/>
                  </a:lnTo>
                  <a:lnTo>
                    <a:pt x="10" y="18"/>
                  </a:lnTo>
                  <a:lnTo>
                    <a:pt x="22" y="14"/>
                  </a:lnTo>
                  <a:lnTo>
                    <a:pt x="22" y="14"/>
                  </a:lnTo>
                  <a:lnTo>
                    <a:pt x="26" y="10"/>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7" name="Freeform 580"/>
            <p:cNvSpPr>
              <a:spLocks/>
            </p:cNvSpPr>
            <p:nvPr/>
          </p:nvSpPr>
          <p:spPr bwMode="auto">
            <a:xfrm>
              <a:off x="2190089" y="1577975"/>
              <a:ext cx="76621" cy="228600"/>
            </a:xfrm>
            <a:custGeom>
              <a:avLst/>
              <a:gdLst>
                <a:gd name="T0" fmla="*/ 48 w 48"/>
                <a:gd name="T1" fmla="*/ 0 h 144"/>
                <a:gd name="T2" fmla="*/ 40 w 48"/>
                <a:gd name="T3" fmla="*/ 0 h 144"/>
                <a:gd name="T4" fmla="*/ 20 w 48"/>
                <a:gd name="T5" fmla="*/ 6 h 144"/>
                <a:gd name="T6" fmla="*/ 12 w 48"/>
                <a:gd name="T7" fmla="*/ 24 h 144"/>
                <a:gd name="T8" fmla="*/ 12 w 48"/>
                <a:gd name="T9" fmla="*/ 38 h 144"/>
                <a:gd name="T10" fmla="*/ 14 w 48"/>
                <a:gd name="T11" fmla="*/ 52 h 144"/>
                <a:gd name="T12" fmla="*/ 14 w 48"/>
                <a:gd name="T13" fmla="*/ 56 h 144"/>
                <a:gd name="T14" fmla="*/ 8 w 48"/>
                <a:gd name="T15" fmla="*/ 62 h 144"/>
                <a:gd name="T16" fmla="*/ 0 w 48"/>
                <a:gd name="T17" fmla="*/ 80 h 144"/>
                <a:gd name="T18" fmla="*/ 8 w 48"/>
                <a:gd name="T19" fmla="*/ 82 h 144"/>
                <a:gd name="T20" fmla="*/ 14 w 48"/>
                <a:gd name="T21" fmla="*/ 88 h 144"/>
                <a:gd name="T22" fmla="*/ 14 w 48"/>
                <a:gd name="T23" fmla="*/ 92 h 144"/>
                <a:gd name="T24" fmla="*/ 14 w 48"/>
                <a:gd name="T25" fmla="*/ 106 h 144"/>
                <a:gd name="T26" fmla="*/ 12 w 48"/>
                <a:gd name="T27" fmla="*/ 120 h 144"/>
                <a:gd name="T28" fmla="*/ 14 w 48"/>
                <a:gd name="T29" fmla="*/ 132 h 144"/>
                <a:gd name="T30" fmla="*/ 20 w 48"/>
                <a:gd name="T31" fmla="*/ 138 h 144"/>
                <a:gd name="T32" fmla="*/ 40 w 48"/>
                <a:gd name="T33" fmla="*/ 144 h 144"/>
                <a:gd name="T34" fmla="*/ 48 w 48"/>
                <a:gd name="T35" fmla="*/ 144 h 144"/>
                <a:gd name="T36" fmla="*/ 48 w 48"/>
                <a:gd name="T37" fmla="*/ 126 h 144"/>
                <a:gd name="T38" fmla="*/ 46 w 48"/>
                <a:gd name="T39" fmla="*/ 126 h 144"/>
                <a:gd name="T40" fmla="*/ 40 w 48"/>
                <a:gd name="T41" fmla="*/ 126 h 144"/>
                <a:gd name="T42" fmla="*/ 36 w 48"/>
                <a:gd name="T43" fmla="*/ 120 h 144"/>
                <a:gd name="T44" fmla="*/ 36 w 48"/>
                <a:gd name="T45" fmla="*/ 116 h 144"/>
                <a:gd name="T46" fmla="*/ 36 w 48"/>
                <a:gd name="T47" fmla="*/ 106 h 144"/>
                <a:gd name="T48" fmla="*/ 38 w 48"/>
                <a:gd name="T49" fmla="*/ 94 h 144"/>
                <a:gd name="T50" fmla="*/ 32 w 48"/>
                <a:gd name="T51" fmla="*/ 78 h 144"/>
                <a:gd name="T52" fmla="*/ 20 w 48"/>
                <a:gd name="T53" fmla="*/ 72 h 144"/>
                <a:gd name="T54" fmla="*/ 20 w 48"/>
                <a:gd name="T55" fmla="*/ 72 h 144"/>
                <a:gd name="T56" fmla="*/ 28 w 48"/>
                <a:gd name="T57" fmla="*/ 70 h 144"/>
                <a:gd name="T58" fmla="*/ 36 w 48"/>
                <a:gd name="T59" fmla="*/ 60 h 144"/>
                <a:gd name="T60" fmla="*/ 38 w 48"/>
                <a:gd name="T61" fmla="*/ 50 h 144"/>
                <a:gd name="T62" fmla="*/ 36 w 48"/>
                <a:gd name="T63" fmla="*/ 38 h 144"/>
                <a:gd name="T64" fmla="*/ 36 w 48"/>
                <a:gd name="T65" fmla="*/ 30 h 144"/>
                <a:gd name="T66" fmla="*/ 38 w 48"/>
                <a:gd name="T67" fmla="*/ 20 h 144"/>
                <a:gd name="T68" fmla="*/ 46 w 48"/>
                <a:gd name="T69" fmla="*/ 18 h 144"/>
                <a:gd name="T70" fmla="*/ 48 w 48"/>
                <a:gd name="T71" fmla="*/ 18 h 144"/>
                <a:gd name="T72" fmla="*/ 48 w 48"/>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4">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38"/>
                  </a:lnTo>
                  <a:lnTo>
                    <a:pt x="30" y="142"/>
                  </a:lnTo>
                  <a:lnTo>
                    <a:pt x="40" y="144"/>
                  </a:lnTo>
                  <a:lnTo>
                    <a:pt x="40" y="144"/>
                  </a:lnTo>
                  <a:lnTo>
                    <a:pt x="48" y="144"/>
                  </a:lnTo>
                  <a:lnTo>
                    <a:pt x="48" y="144"/>
                  </a:lnTo>
                  <a:lnTo>
                    <a:pt x="48" y="126"/>
                  </a:lnTo>
                  <a:lnTo>
                    <a:pt x="48" y="126"/>
                  </a:lnTo>
                  <a:lnTo>
                    <a:pt x="46" y="126"/>
                  </a:lnTo>
                  <a:lnTo>
                    <a:pt x="46" y="126"/>
                  </a:lnTo>
                  <a:lnTo>
                    <a:pt x="40" y="126"/>
                  </a:lnTo>
                  <a:lnTo>
                    <a:pt x="38" y="124"/>
                  </a:lnTo>
                  <a:lnTo>
                    <a:pt x="36" y="120"/>
                  </a:lnTo>
                  <a:lnTo>
                    <a:pt x="36" y="116"/>
                  </a:lnTo>
                  <a:lnTo>
                    <a:pt x="36" y="116"/>
                  </a:lnTo>
                  <a:lnTo>
                    <a:pt x="36" y="106"/>
                  </a:lnTo>
                  <a:lnTo>
                    <a:pt x="36" y="106"/>
                  </a:lnTo>
                  <a:lnTo>
                    <a:pt x="38" y="94"/>
                  </a:lnTo>
                  <a:lnTo>
                    <a:pt x="38" y="94"/>
                  </a:lnTo>
                  <a:lnTo>
                    <a:pt x="36" y="84"/>
                  </a:lnTo>
                  <a:lnTo>
                    <a:pt x="32" y="78"/>
                  </a:lnTo>
                  <a:lnTo>
                    <a:pt x="28" y="74"/>
                  </a:lnTo>
                  <a:lnTo>
                    <a:pt x="20" y="72"/>
                  </a:lnTo>
                  <a:lnTo>
                    <a:pt x="20" y="72"/>
                  </a:lnTo>
                  <a:lnTo>
                    <a:pt x="20" y="72"/>
                  </a:lnTo>
                  <a:lnTo>
                    <a:pt x="20" y="72"/>
                  </a:lnTo>
                  <a:lnTo>
                    <a:pt x="28" y="70"/>
                  </a:lnTo>
                  <a:lnTo>
                    <a:pt x="32" y="66"/>
                  </a:lnTo>
                  <a:lnTo>
                    <a:pt x="36" y="60"/>
                  </a:lnTo>
                  <a:lnTo>
                    <a:pt x="38" y="50"/>
                  </a:lnTo>
                  <a:lnTo>
                    <a:pt x="38" y="50"/>
                  </a:lnTo>
                  <a:lnTo>
                    <a:pt x="36" y="38"/>
                  </a:lnTo>
                  <a:lnTo>
                    <a:pt x="36" y="38"/>
                  </a:lnTo>
                  <a:lnTo>
                    <a:pt x="36" y="30"/>
                  </a:lnTo>
                  <a:lnTo>
                    <a:pt x="36" y="30"/>
                  </a:lnTo>
                  <a:lnTo>
                    <a:pt x="36" y="24"/>
                  </a:lnTo>
                  <a:lnTo>
                    <a:pt x="38" y="20"/>
                  </a:lnTo>
                  <a:lnTo>
                    <a:pt x="40" y="18"/>
                  </a:lnTo>
                  <a:lnTo>
                    <a:pt x="46" y="18"/>
                  </a:lnTo>
                  <a:lnTo>
                    <a:pt x="46"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8" name="Freeform 581"/>
            <p:cNvSpPr>
              <a:spLocks/>
            </p:cNvSpPr>
            <p:nvPr/>
          </p:nvSpPr>
          <p:spPr bwMode="auto">
            <a:xfrm>
              <a:off x="2190089" y="1577975"/>
              <a:ext cx="76621" cy="228600"/>
            </a:xfrm>
            <a:custGeom>
              <a:avLst/>
              <a:gdLst>
                <a:gd name="T0" fmla="*/ 48 w 48"/>
                <a:gd name="T1" fmla="*/ 0 h 144"/>
                <a:gd name="T2" fmla="*/ 40 w 48"/>
                <a:gd name="T3" fmla="*/ 0 h 144"/>
                <a:gd name="T4" fmla="*/ 20 w 48"/>
                <a:gd name="T5" fmla="*/ 6 h 144"/>
                <a:gd name="T6" fmla="*/ 12 w 48"/>
                <a:gd name="T7" fmla="*/ 24 h 144"/>
                <a:gd name="T8" fmla="*/ 12 w 48"/>
                <a:gd name="T9" fmla="*/ 38 h 144"/>
                <a:gd name="T10" fmla="*/ 14 w 48"/>
                <a:gd name="T11" fmla="*/ 52 h 144"/>
                <a:gd name="T12" fmla="*/ 14 w 48"/>
                <a:gd name="T13" fmla="*/ 56 h 144"/>
                <a:gd name="T14" fmla="*/ 8 w 48"/>
                <a:gd name="T15" fmla="*/ 62 h 144"/>
                <a:gd name="T16" fmla="*/ 0 w 48"/>
                <a:gd name="T17" fmla="*/ 80 h 144"/>
                <a:gd name="T18" fmla="*/ 8 w 48"/>
                <a:gd name="T19" fmla="*/ 82 h 144"/>
                <a:gd name="T20" fmla="*/ 14 w 48"/>
                <a:gd name="T21" fmla="*/ 88 h 144"/>
                <a:gd name="T22" fmla="*/ 14 w 48"/>
                <a:gd name="T23" fmla="*/ 92 h 144"/>
                <a:gd name="T24" fmla="*/ 14 w 48"/>
                <a:gd name="T25" fmla="*/ 106 h 144"/>
                <a:gd name="T26" fmla="*/ 12 w 48"/>
                <a:gd name="T27" fmla="*/ 120 h 144"/>
                <a:gd name="T28" fmla="*/ 14 w 48"/>
                <a:gd name="T29" fmla="*/ 132 h 144"/>
                <a:gd name="T30" fmla="*/ 20 w 48"/>
                <a:gd name="T31" fmla="*/ 138 h 144"/>
                <a:gd name="T32" fmla="*/ 40 w 48"/>
                <a:gd name="T33" fmla="*/ 144 h 144"/>
                <a:gd name="T34" fmla="*/ 48 w 48"/>
                <a:gd name="T35" fmla="*/ 144 h 144"/>
                <a:gd name="T36" fmla="*/ 48 w 48"/>
                <a:gd name="T37" fmla="*/ 126 h 144"/>
                <a:gd name="T38" fmla="*/ 46 w 48"/>
                <a:gd name="T39" fmla="*/ 126 h 144"/>
                <a:gd name="T40" fmla="*/ 40 w 48"/>
                <a:gd name="T41" fmla="*/ 126 h 144"/>
                <a:gd name="T42" fmla="*/ 36 w 48"/>
                <a:gd name="T43" fmla="*/ 120 h 144"/>
                <a:gd name="T44" fmla="*/ 36 w 48"/>
                <a:gd name="T45" fmla="*/ 116 h 144"/>
                <a:gd name="T46" fmla="*/ 36 w 48"/>
                <a:gd name="T47" fmla="*/ 106 h 144"/>
                <a:gd name="T48" fmla="*/ 38 w 48"/>
                <a:gd name="T49" fmla="*/ 94 h 144"/>
                <a:gd name="T50" fmla="*/ 32 w 48"/>
                <a:gd name="T51" fmla="*/ 78 h 144"/>
                <a:gd name="T52" fmla="*/ 20 w 48"/>
                <a:gd name="T53" fmla="*/ 72 h 144"/>
                <a:gd name="T54" fmla="*/ 20 w 48"/>
                <a:gd name="T55" fmla="*/ 72 h 144"/>
                <a:gd name="T56" fmla="*/ 28 w 48"/>
                <a:gd name="T57" fmla="*/ 70 h 144"/>
                <a:gd name="T58" fmla="*/ 36 w 48"/>
                <a:gd name="T59" fmla="*/ 60 h 144"/>
                <a:gd name="T60" fmla="*/ 38 w 48"/>
                <a:gd name="T61" fmla="*/ 50 h 144"/>
                <a:gd name="T62" fmla="*/ 36 w 48"/>
                <a:gd name="T63" fmla="*/ 38 h 144"/>
                <a:gd name="T64" fmla="*/ 36 w 48"/>
                <a:gd name="T65" fmla="*/ 30 h 144"/>
                <a:gd name="T66" fmla="*/ 38 w 48"/>
                <a:gd name="T67" fmla="*/ 20 h 144"/>
                <a:gd name="T68" fmla="*/ 46 w 48"/>
                <a:gd name="T69" fmla="*/ 18 h 144"/>
                <a:gd name="T70" fmla="*/ 48 w 48"/>
                <a:gd name="T71" fmla="*/ 18 h 144"/>
                <a:gd name="T72" fmla="*/ 48 w 48"/>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4">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38"/>
                  </a:lnTo>
                  <a:lnTo>
                    <a:pt x="30" y="142"/>
                  </a:lnTo>
                  <a:lnTo>
                    <a:pt x="40" y="144"/>
                  </a:lnTo>
                  <a:lnTo>
                    <a:pt x="40" y="144"/>
                  </a:lnTo>
                  <a:lnTo>
                    <a:pt x="48" y="144"/>
                  </a:lnTo>
                  <a:lnTo>
                    <a:pt x="48" y="144"/>
                  </a:lnTo>
                  <a:lnTo>
                    <a:pt x="48" y="126"/>
                  </a:lnTo>
                  <a:lnTo>
                    <a:pt x="48" y="126"/>
                  </a:lnTo>
                  <a:lnTo>
                    <a:pt x="46" y="126"/>
                  </a:lnTo>
                  <a:lnTo>
                    <a:pt x="46" y="126"/>
                  </a:lnTo>
                  <a:lnTo>
                    <a:pt x="40" y="126"/>
                  </a:lnTo>
                  <a:lnTo>
                    <a:pt x="38" y="124"/>
                  </a:lnTo>
                  <a:lnTo>
                    <a:pt x="36" y="120"/>
                  </a:lnTo>
                  <a:lnTo>
                    <a:pt x="36" y="116"/>
                  </a:lnTo>
                  <a:lnTo>
                    <a:pt x="36" y="116"/>
                  </a:lnTo>
                  <a:lnTo>
                    <a:pt x="36" y="106"/>
                  </a:lnTo>
                  <a:lnTo>
                    <a:pt x="36" y="106"/>
                  </a:lnTo>
                  <a:lnTo>
                    <a:pt x="38" y="94"/>
                  </a:lnTo>
                  <a:lnTo>
                    <a:pt x="38" y="94"/>
                  </a:lnTo>
                  <a:lnTo>
                    <a:pt x="36" y="84"/>
                  </a:lnTo>
                  <a:lnTo>
                    <a:pt x="32" y="78"/>
                  </a:lnTo>
                  <a:lnTo>
                    <a:pt x="28" y="74"/>
                  </a:lnTo>
                  <a:lnTo>
                    <a:pt x="20" y="72"/>
                  </a:lnTo>
                  <a:lnTo>
                    <a:pt x="20" y="72"/>
                  </a:lnTo>
                  <a:lnTo>
                    <a:pt x="20" y="72"/>
                  </a:lnTo>
                  <a:lnTo>
                    <a:pt x="20" y="72"/>
                  </a:lnTo>
                  <a:lnTo>
                    <a:pt x="28" y="70"/>
                  </a:lnTo>
                  <a:lnTo>
                    <a:pt x="32" y="66"/>
                  </a:lnTo>
                  <a:lnTo>
                    <a:pt x="36" y="60"/>
                  </a:lnTo>
                  <a:lnTo>
                    <a:pt x="38" y="50"/>
                  </a:lnTo>
                  <a:lnTo>
                    <a:pt x="38" y="50"/>
                  </a:lnTo>
                  <a:lnTo>
                    <a:pt x="36" y="38"/>
                  </a:lnTo>
                  <a:lnTo>
                    <a:pt x="36" y="38"/>
                  </a:lnTo>
                  <a:lnTo>
                    <a:pt x="36" y="30"/>
                  </a:lnTo>
                  <a:lnTo>
                    <a:pt x="36" y="30"/>
                  </a:lnTo>
                  <a:lnTo>
                    <a:pt x="36" y="24"/>
                  </a:lnTo>
                  <a:lnTo>
                    <a:pt x="38" y="20"/>
                  </a:lnTo>
                  <a:lnTo>
                    <a:pt x="40" y="18"/>
                  </a:lnTo>
                  <a:lnTo>
                    <a:pt x="46" y="18"/>
                  </a:lnTo>
                  <a:lnTo>
                    <a:pt x="46"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9" name="Freeform 582"/>
            <p:cNvSpPr>
              <a:spLocks/>
            </p:cNvSpPr>
            <p:nvPr/>
          </p:nvSpPr>
          <p:spPr bwMode="auto">
            <a:xfrm>
              <a:off x="2285866" y="1577975"/>
              <a:ext cx="76621" cy="228600"/>
            </a:xfrm>
            <a:custGeom>
              <a:avLst/>
              <a:gdLst>
                <a:gd name="T0" fmla="*/ 8 w 48"/>
                <a:gd name="T1" fmla="*/ 0 h 144"/>
                <a:gd name="T2" fmla="*/ 0 w 48"/>
                <a:gd name="T3" fmla="*/ 0 h 144"/>
                <a:gd name="T4" fmla="*/ 0 w 48"/>
                <a:gd name="T5" fmla="*/ 18 h 144"/>
                <a:gd name="T6" fmla="*/ 4 w 48"/>
                <a:gd name="T7" fmla="*/ 18 h 144"/>
                <a:gd name="T8" fmla="*/ 12 w 48"/>
                <a:gd name="T9" fmla="*/ 20 h 144"/>
                <a:gd name="T10" fmla="*/ 14 w 48"/>
                <a:gd name="T11" fmla="*/ 30 h 144"/>
                <a:gd name="T12" fmla="*/ 14 w 48"/>
                <a:gd name="T13" fmla="*/ 38 h 144"/>
                <a:gd name="T14" fmla="*/ 12 w 48"/>
                <a:gd name="T15" fmla="*/ 50 h 144"/>
                <a:gd name="T16" fmla="*/ 14 w 48"/>
                <a:gd name="T17" fmla="*/ 60 h 144"/>
                <a:gd name="T18" fmla="*/ 22 w 48"/>
                <a:gd name="T19" fmla="*/ 70 h 144"/>
                <a:gd name="T20" fmla="*/ 30 w 48"/>
                <a:gd name="T21" fmla="*/ 72 h 144"/>
                <a:gd name="T22" fmla="*/ 30 w 48"/>
                <a:gd name="T23" fmla="*/ 72 h 144"/>
                <a:gd name="T24" fmla="*/ 16 w 48"/>
                <a:gd name="T25" fmla="*/ 78 h 144"/>
                <a:gd name="T26" fmla="*/ 12 w 48"/>
                <a:gd name="T27" fmla="*/ 94 h 144"/>
                <a:gd name="T28" fmla="*/ 14 w 48"/>
                <a:gd name="T29" fmla="*/ 106 h 144"/>
                <a:gd name="T30" fmla="*/ 14 w 48"/>
                <a:gd name="T31" fmla="*/ 116 h 144"/>
                <a:gd name="T32" fmla="*/ 14 w 48"/>
                <a:gd name="T33" fmla="*/ 120 h 144"/>
                <a:gd name="T34" fmla="*/ 8 w 48"/>
                <a:gd name="T35" fmla="*/ 126 h 144"/>
                <a:gd name="T36" fmla="*/ 4 w 48"/>
                <a:gd name="T37" fmla="*/ 126 h 144"/>
                <a:gd name="T38" fmla="*/ 0 w 48"/>
                <a:gd name="T39" fmla="*/ 126 h 144"/>
                <a:gd name="T40" fmla="*/ 0 w 48"/>
                <a:gd name="T41" fmla="*/ 144 h 144"/>
                <a:gd name="T42" fmla="*/ 8 w 48"/>
                <a:gd name="T43" fmla="*/ 144 h 144"/>
                <a:gd name="T44" fmla="*/ 30 w 48"/>
                <a:gd name="T45" fmla="*/ 138 h 144"/>
                <a:gd name="T46" fmla="*/ 34 w 48"/>
                <a:gd name="T47" fmla="*/ 132 h 144"/>
                <a:gd name="T48" fmla="*/ 36 w 48"/>
                <a:gd name="T49" fmla="*/ 120 h 144"/>
                <a:gd name="T50" fmla="*/ 36 w 48"/>
                <a:gd name="T51" fmla="*/ 106 h 144"/>
                <a:gd name="T52" fmla="*/ 36 w 48"/>
                <a:gd name="T53" fmla="*/ 92 h 144"/>
                <a:gd name="T54" fmla="*/ 38 w 48"/>
                <a:gd name="T55" fmla="*/ 84 h 144"/>
                <a:gd name="T56" fmla="*/ 48 w 48"/>
                <a:gd name="T57" fmla="*/ 80 h 144"/>
                <a:gd name="T58" fmla="*/ 48 w 48"/>
                <a:gd name="T59" fmla="*/ 64 h 144"/>
                <a:gd name="T60" fmla="*/ 38 w 48"/>
                <a:gd name="T61" fmla="*/ 60 h 144"/>
                <a:gd name="T62" fmla="*/ 36 w 48"/>
                <a:gd name="T63" fmla="*/ 52 h 144"/>
                <a:gd name="T64" fmla="*/ 36 w 48"/>
                <a:gd name="T65" fmla="*/ 38 h 144"/>
                <a:gd name="T66" fmla="*/ 36 w 48"/>
                <a:gd name="T67" fmla="*/ 24 h 144"/>
                <a:gd name="T68" fmla="*/ 34 w 48"/>
                <a:gd name="T69" fmla="*/ 14 h 144"/>
                <a:gd name="T70" fmla="*/ 20 w 48"/>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4">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4" y="38"/>
                  </a:lnTo>
                  <a:lnTo>
                    <a:pt x="14"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4"/>
                  </a:lnTo>
                  <a:lnTo>
                    <a:pt x="12" y="94"/>
                  </a:lnTo>
                  <a:lnTo>
                    <a:pt x="12" y="94"/>
                  </a:lnTo>
                  <a:lnTo>
                    <a:pt x="14" y="106"/>
                  </a:lnTo>
                  <a:lnTo>
                    <a:pt x="14" y="106"/>
                  </a:lnTo>
                  <a:lnTo>
                    <a:pt x="14" y="116"/>
                  </a:lnTo>
                  <a:lnTo>
                    <a:pt x="14" y="116"/>
                  </a:lnTo>
                  <a:lnTo>
                    <a:pt x="14" y="120"/>
                  </a:lnTo>
                  <a:lnTo>
                    <a:pt x="12" y="124"/>
                  </a:lnTo>
                  <a:lnTo>
                    <a:pt x="8" y="126"/>
                  </a:lnTo>
                  <a:lnTo>
                    <a:pt x="4" y="126"/>
                  </a:lnTo>
                  <a:lnTo>
                    <a:pt x="4" y="126"/>
                  </a:lnTo>
                  <a:lnTo>
                    <a:pt x="0" y="126"/>
                  </a:lnTo>
                  <a:lnTo>
                    <a:pt x="0" y="126"/>
                  </a:lnTo>
                  <a:lnTo>
                    <a:pt x="0" y="144"/>
                  </a:lnTo>
                  <a:lnTo>
                    <a:pt x="0" y="144"/>
                  </a:lnTo>
                  <a:lnTo>
                    <a:pt x="8" y="144"/>
                  </a:lnTo>
                  <a:lnTo>
                    <a:pt x="8" y="144"/>
                  </a:lnTo>
                  <a:lnTo>
                    <a:pt x="20" y="142"/>
                  </a:lnTo>
                  <a:lnTo>
                    <a:pt x="30" y="138"/>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0" name="Freeform 583"/>
            <p:cNvSpPr>
              <a:spLocks/>
            </p:cNvSpPr>
            <p:nvPr/>
          </p:nvSpPr>
          <p:spPr bwMode="auto">
            <a:xfrm>
              <a:off x="2285866" y="1577975"/>
              <a:ext cx="76621" cy="228600"/>
            </a:xfrm>
            <a:custGeom>
              <a:avLst/>
              <a:gdLst>
                <a:gd name="T0" fmla="*/ 8 w 48"/>
                <a:gd name="T1" fmla="*/ 0 h 144"/>
                <a:gd name="T2" fmla="*/ 0 w 48"/>
                <a:gd name="T3" fmla="*/ 0 h 144"/>
                <a:gd name="T4" fmla="*/ 0 w 48"/>
                <a:gd name="T5" fmla="*/ 18 h 144"/>
                <a:gd name="T6" fmla="*/ 4 w 48"/>
                <a:gd name="T7" fmla="*/ 18 h 144"/>
                <a:gd name="T8" fmla="*/ 12 w 48"/>
                <a:gd name="T9" fmla="*/ 20 h 144"/>
                <a:gd name="T10" fmla="*/ 14 w 48"/>
                <a:gd name="T11" fmla="*/ 30 h 144"/>
                <a:gd name="T12" fmla="*/ 14 w 48"/>
                <a:gd name="T13" fmla="*/ 38 h 144"/>
                <a:gd name="T14" fmla="*/ 12 w 48"/>
                <a:gd name="T15" fmla="*/ 50 h 144"/>
                <a:gd name="T16" fmla="*/ 14 w 48"/>
                <a:gd name="T17" fmla="*/ 60 h 144"/>
                <a:gd name="T18" fmla="*/ 22 w 48"/>
                <a:gd name="T19" fmla="*/ 70 h 144"/>
                <a:gd name="T20" fmla="*/ 30 w 48"/>
                <a:gd name="T21" fmla="*/ 72 h 144"/>
                <a:gd name="T22" fmla="*/ 30 w 48"/>
                <a:gd name="T23" fmla="*/ 72 h 144"/>
                <a:gd name="T24" fmla="*/ 16 w 48"/>
                <a:gd name="T25" fmla="*/ 78 h 144"/>
                <a:gd name="T26" fmla="*/ 12 w 48"/>
                <a:gd name="T27" fmla="*/ 94 h 144"/>
                <a:gd name="T28" fmla="*/ 14 w 48"/>
                <a:gd name="T29" fmla="*/ 106 h 144"/>
                <a:gd name="T30" fmla="*/ 14 w 48"/>
                <a:gd name="T31" fmla="*/ 116 h 144"/>
                <a:gd name="T32" fmla="*/ 14 w 48"/>
                <a:gd name="T33" fmla="*/ 120 h 144"/>
                <a:gd name="T34" fmla="*/ 8 w 48"/>
                <a:gd name="T35" fmla="*/ 126 h 144"/>
                <a:gd name="T36" fmla="*/ 4 w 48"/>
                <a:gd name="T37" fmla="*/ 126 h 144"/>
                <a:gd name="T38" fmla="*/ 0 w 48"/>
                <a:gd name="T39" fmla="*/ 126 h 144"/>
                <a:gd name="T40" fmla="*/ 0 w 48"/>
                <a:gd name="T41" fmla="*/ 144 h 144"/>
                <a:gd name="T42" fmla="*/ 8 w 48"/>
                <a:gd name="T43" fmla="*/ 144 h 144"/>
                <a:gd name="T44" fmla="*/ 30 w 48"/>
                <a:gd name="T45" fmla="*/ 138 h 144"/>
                <a:gd name="T46" fmla="*/ 34 w 48"/>
                <a:gd name="T47" fmla="*/ 132 h 144"/>
                <a:gd name="T48" fmla="*/ 36 w 48"/>
                <a:gd name="T49" fmla="*/ 120 h 144"/>
                <a:gd name="T50" fmla="*/ 36 w 48"/>
                <a:gd name="T51" fmla="*/ 106 h 144"/>
                <a:gd name="T52" fmla="*/ 36 w 48"/>
                <a:gd name="T53" fmla="*/ 92 h 144"/>
                <a:gd name="T54" fmla="*/ 38 w 48"/>
                <a:gd name="T55" fmla="*/ 84 h 144"/>
                <a:gd name="T56" fmla="*/ 48 w 48"/>
                <a:gd name="T57" fmla="*/ 80 h 144"/>
                <a:gd name="T58" fmla="*/ 48 w 48"/>
                <a:gd name="T59" fmla="*/ 64 h 144"/>
                <a:gd name="T60" fmla="*/ 38 w 48"/>
                <a:gd name="T61" fmla="*/ 60 h 144"/>
                <a:gd name="T62" fmla="*/ 36 w 48"/>
                <a:gd name="T63" fmla="*/ 52 h 144"/>
                <a:gd name="T64" fmla="*/ 36 w 48"/>
                <a:gd name="T65" fmla="*/ 38 h 144"/>
                <a:gd name="T66" fmla="*/ 36 w 48"/>
                <a:gd name="T67" fmla="*/ 24 h 144"/>
                <a:gd name="T68" fmla="*/ 34 w 48"/>
                <a:gd name="T69" fmla="*/ 14 h 144"/>
                <a:gd name="T70" fmla="*/ 20 w 48"/>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4">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4" y="38"/>
                  </a:lnTo>
                  <a:lnTo>
                    <a:pt x="14"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4"/>
                  </a:lnTo>
                  <a:lnTo>
                    <a:pt x="12" y="94"/>
                  </a:lnTo>
                  <a:lnTo>
                    <a:pt x="12" y="94"/>
                  </a:lnTo>
                  <a:lnTo>
                    <a:pt x="14" y="106"/>
                  </a:lnTo>
                  <a:lnTo>
                    <a:pt x="14" y="106"/>
                  </a:lnTo>
                  <a:lnTo>
                    <a:pt x="14" y="116"/>
                  </a:lnTo>
                  <a:lnTo>
                    <a:pt x="14" y="116"/>
                  </a:lnTo>
                  <a:lnTo>
                    <a:pt x="14" y="120"/>
                  </a:lnTo>
                  <a:lnTo>
                    <a:pt x="12" y="124"/>
                  </a:lnTo>
                  <a:lnTo>
                    <a:pt x="8" y="126"/>
                  </a:lnTo>
                  <a:lnTo>
                    <a:pt x="4" y="126"/>
                  </a:lnTo>
                  <a:lnTo>
                    <a:pt x="4" y="126"/>
                  </a:lnTo>
                  <a:lnTo>
                    <a:pt x="0" y="126"/>
                  </a:lnTo>
                  <a:lnTo>
                    <a:pt x="0" y="126"/>
                  </a:lnTo>
                  <a:lnTo>
                    <a:pt x="0" y="144"/>
                  </a:lnTo>
                  <a:lnTo>
                    <a:pt x="0" y="144"/>
                  </a:lnTo>
                  <a:lnTo>
                    <a:pt x="8" y="144"/>
                  </a:lnTo>
                  <a:lnTo>
                    <a:pt x="8" y="144"/>
                  </a:lnTo>
                  <a:lnTo>
                    <a:pt x="20" y="142"/>
                  </a:lnTo>
                  <a:lnTo>
                    <a:pt x="30" y="138"/>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1" name="Freeform 584"/>
            <p:cNvSpPr>
              <a:spLocks noEditPoints="1"/>
            </p:cNvSpPr>
            <p:nvPr/>
          </p:nvSpPr>
          <p:spPr bwMode="auto">
            <a:xfrm>
              <a:off x="2860525" y="1571625"/>
              <a:ext cx="159628" cy="234950"/>
            </a:xfrm>
            <a:custGeom>
              <a:avLst/>
              <a:gdLst>
                <a:gd name="T0" fmla="*/ 48 w 100"/>
                <a:gd name="T1" fmla="*/ 148 h 148"/>
                <a:gd name="T2" fmla="*/ 28 w 100"/>
                <a:gd name="T3" fmla="*/ 144 h 148"/>
                <a:gd name="T4" fmla="*/ 12 w 100"/>
                <a:gd name="T5" fmla="*/ 132 h 148"/>
                <a:gd name="T6" fmla="*/ 8 w 100"/>
                <a:gd name="T7" fmla="*/ 120 h 148"/>
                <a:gd name="T8" fmla="*/ 2 w 100"/>
                <a:gd name="T9" fmla="*/ 94 h 148"/>
                <a:gd name="T10" fmla="*/ 0 w 100"/>
                <a:gd name="T11" fmla="*/ 76 h 148"/>
                <a:gd name="T12" fmla="*/ 4 w 100"/>
                <a:gd name="T13" fmla="*/ 44 h 148"/>
                <a:gd name="T14" fmla="*/ 14 w 100"/>
                <a:gd name="T15" fmla="*/ 20 h 148"/>
                <a:gd name="T16" fmla="*/ 20 w 100"/>
                <a:gd name="T17" fmla="*/ 10 h 148"/>
                <a:gd name="T18" fmla="*/ 40 w 100"/>
                <a:gd name="T19" fmla="*/ 0 h 148"/>
                <a:gd name="T20" fmla="*/ 52 w 100"/>
                <a:gd name="T21" fmla="*/ 0 h 148"/>
                <a:gd name="T22" fmla="*/ 72 w 100"/>
                <a:gd name="T23" fmla="*/ 4 h 148"/>
                <a:gd name="T24" fmla="*/ 88 w 100"/>
                <a:gd name="T25" fmla="*/ 18 h 148"/>
                <a:gd name="T26" fmla="*/ 96 w 100"/>
                <a:gd name="T27" fmla="*/ 42 h 148"/>
                <a:gd name="T28" fmla="*/ 100 w 100"/>
                <a:gd name="T29" fmla="*/ 74 h 148"/>
                <a:gd name="T30" fmla="*/ 98 w 100"/>
                <a:gd name="T31" fmla="*/ 92 h 148"/>
                <a:gd name="T32" fmla="*/ 92 w 100"/>
                <a:gd name="T33" fmla="*/ 118 h 148"/>
                <a:gd name="T34" fmla="*/ 86 w 100"/>
                <a:gd name="T35" fmla="*/ 130 h 148"/>
                <a:gd name="T36" fmla="*/ 70 w 100"/>
                <a:gd name="T37" fmla="*/ 144 h 148"/>
                <a:gd name="T38" fmla="*/ 48 w 100"/>
                <a:gd name="T39" fmla="*/ 148 h 148"/>
                <a:gd name="T40" fmla="*/ 50 w 100"/>
                <a:gd name="T41" fmla="*/ 18 h 148"/>
                <a:gd name="T42" fmla="*/ 44 w 100"/>
                <a:gd name="T43" fmla="*/ 18 h 148"/>
                <a:gd name="T44" fmla="*/ 34 w 100"/>
                <a:gd name="T45" fmla="*/ 26 h 148"/>
                <a:gd name="T46" fmla="*/ 28 w 100"/>
                <a:gd name="T47" fmla="*/ 42 h 148"/>
                <a:gd name="T48" fmla="*/ 24 w 100"/>
                <a:gd name="T49" fmla="*/ 76 h 148"/>
                <a:gd name="T50" fmla="*/ 26 w 100"/>
                <a:gd name="T51" fmla="*/ 100 h 148"/>
                <a:gd name="T52" fmla="*/ 30 w 100"/>
                <a:gd name="T53" fmla="*/ 116 h 148"/>
                <a:gd name="T54" fmla="*/ 38 w 100"/>
                <a:gd name="T55" fmla="*/ 126 h 148"/>
                <a:gd name="T56" fmla="*/ 50 w 100"/>
                <a:gd name="T57" fmla="*/ 130 h 148"/>
                <a:gd name="T58" fmla="*/ 56 w 100"/>
                <a:gd name="T59" fmla="*/ 128 h 148"/>
                <a:gd name="T60" fmla="*/ 66 w 100"/>
                <a:gd name="T61" fmla="*/ 122 h 148"/>
                <a:gd name="T62" fmla="*/ 72 w 100"/>
                <a:gd name="T63" fmla="*/ 108 h 148"/>
                <a:gd name="T64" fmla="*/ 76 w 100"/>
                <a:gd name="T65" fmla="*/ 76 h 148"/>
                <a:gd name="T66" fmla="*/ 74 w 100"/>
                <a:gd name="T67" fmla="*/ 50 h 148"/>
                <a:gd name="T68" fmla="*/ 68 w 100"/>
                <a:gd name="T69" fmla="*/ 32 h 148"/>
                <a:gd name="T70" fmla="*/ 62 w 100"/>
                <a:gd name="T71" fmla="*/ 22 h 148"/>
                <a:gd name="T72" fmla="*/ 50 w 100"/>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48">
                  <a:moveTo>
                    <a:pt x="48" y="148"/>
                  </a:moveTo>
                  <a:lnTo>
                    <a:pt x="48" y="148"/>
                  </a:lnTo>
                  <a:lnTo>
                    <a:pt x="38" y="148"/>
                  </a:lnTo>
                  <a:lnTo>
                    <a:pt x="28" y="144"/>
                  </a:lnTo>
                  <a:lnTo>
                    <a:pt x="20" y="138"/>
                  </a:lnTo>
                  <a:lnTo>
                    <a:pt x="12" y="132"/>
                  </a:lnTo>
                  <a:lnTo>
                    <a:pt x="12" y="132"/>
                  </a:lnTo>
                  <a:lnTo>
                    <a:pt x="8" y="120"/>
                  </a:lnTo>
                  <a:lnTo>
                    <a:pt x="4" y="108"/>
                  </a:lnTo>
                  <a:lnTo>
                    <a:pt x="2" y="94"/>
                  </a:lnTo>
                  <a:lnTo>
                    <a:pt x="0" y="76"/>
                  </a:lnTo>
                  <a:lnTo>
                    <a:pt x="0" y="76"/>
                  </a:lnTo>
                  <a:lnTo>
                    <a:pt x="2" y="58"/>
                  </a:lnTo>
                  <a:lnTo>
                    <a:pt x="4" y="44"/>
                  </a:lnTo>
                  <a:lnTo>
                    <a:pt x="8" y="30"/>
                  </a:lnTo>
                  <a:lnTo>
                    <a:pt x="14" y="20"/>
                  </a:lnTo>
                  <a:lnTo>
                    <a:pt x="14" y="20"/>
                  </a:lnTo>
                  <a:lnTo>
                    <a:pt x="20" y="10"/>
                  </a:lnTo>
                  <a:lnTo>
                    <a:pt x="30" y="4"/>
                  </a:lnTo>
                  <a:lnTo>
                    <a:pt x="40" y="0"/>
                  </a:lnTo>
                  <a:lnTo>
                    <a:pt x="52" y="0"/>
                  </a:lnTo>
                  <a:lnTo>
                    <a:pt x="52" y="0"/>
                  </a:lnTo>
                  <a:lnTo>
                    <a:pt x="64" y="0"/>
                  </a:lnTo>
                  <a:lnTo>
                    <a:pt x="72" y="4"/>
                  </a:lnTo>
                  <a:lnTo>
                    <a:pt x="82" y="10"/>
                  </a:lnTo>
                  <a:lnTo>
                    <a:pt x="88" y="18"/>
                  </a:lnTo>
                  <a:lnTo>
                    <a:pt x="92" y="28"/>
                  </a:lnTo>
                  <a:lnTo>
                    <a:pt x="96" y="42"/>
                  </a:lnTo>
                  <a:lnTo>
                    <a:pt x="98" y="56"/>
                  </a:lnTo>
                  <a:lnTo>
                    <a:pt x="100" y="74"/>
                  </a:lnTo>
                  <a:lnTo>
                    <a:pt x="100" y="74"/>
                  </a:lnTo>
                  <a:lnTo>
                    <a:pt x="98" y="92"/>
                  </a:lnTo>
                  <a:lnTo>
                    <a:pt x="96" y="106"/>
                  </a:lnTo>
                  <a:lnTo>
                    <a:pt x="92" y="118"/>
                  </a:lnTo>
                  <a:lnTo>
                    <a:pt x="86" y="130"/>
                  </a:lnTo>
                  <a:lnTo>
                    <a:pt x="86" y="130"/>
                  </a:lnTo>
                  <a:lnTo>
                    <a:pt x="78" y="138"/>
                  </a:lnTo>
                  <a:lnTo>
                    <a:pt x="70" y="144"/>
                  </a:lnTo>
                  <a:lnTo>
                    <a:pt x="60" y="148"/>
                  </a:lnTo>
                  <a:lnTo>
                    <a:pt x="48" y="148"/>
                  </a:lnTo>
                  <a:lnTo>
                    <a:pt x="48" y="148"/>
                  </a:lnTo>
                  <a:close/>
                  <a:moveTo>
                    <a:pt x="50" y="18"/>
                  </a:moveTo>
                  <a:lnTo>
                    <a:pt x="50" y="18"/>
                  </a:lnTo>
                  <a:lnTo>
                    <a:pt x="44" y="18"/>
                  </a:lnTo>
                  <a:lnTo>
                    <a:pt x="38" y="22"/>
                  </a:lnTo>
                  <a:lnTo>
                    <a:pt x="34" y="26"/>
                  </a:lnTo>
                  <a:lnTo>
                    <a:pt x="30" y="32"/>
                  </a:lnTo>
                  <a:lnTo>
                    <a:pt x="28" y="42"/>
                  </a:lnTo>
                  <a:lnTo>
                    <a:pt x="26" y="52"/>
                  </a:lnTo>
                  <a:lnTo>
                    <a:pt x="24" y="76"/>
                  </a:lnTo>
                  <a:lnTo>
                    <a:pt x="24" y="76"/>
                  </a:lnTo>
                  <a:lnTo>
                    <a:pt x="26" y="100"/>
                  </a:lnTo>
                  <a:lnTo>
                    <a:pt x="28" y="110"/>
                  </a:lnTo>
                  <a:lnTo>
                    <a:pt x="30" y="116"/>
                  </a:lnTo>
                  <a:lnTo>
                    <a:pt x="34" y="122"/>
                  </a:lnTo>
                  <a:lnTo>
                    <a:pt x="38" y="126"/>
                  </a:lnTo>
                  <a:lnTo>
                    <a:pt x="44" y="128"/>
                  </a:lnTo>
                  <a:lnTo>
                    <a:pt x="50" y="130"/>
                  </a:lnTo>
                  <a:lnTo>
                    <a:pt x="50" y="130"/>
                  </a:lnTo>
                  <a:lnTo>
                    <a:pt x="56" y="128"/>
                  </a:lnTo>
                  <a:lnTo>
                    <a:pt x="60" y="126"/>
                  </a:lnTo>
                  <a:lnTo>
                    <a:pt x="66" y="122"/>
                  </a:lnTo>
                  <a:lnTo>
                    <a:pt x="68" y="116"/>
                  </a:lnTo>
                  <a:lnTo>
                    <a:pt x="72" y="108"/>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2" name="Freeform 585"/>
            <p:cNvSpPr>
              <a:spLocks noEditPoints="1"/>
            </p:cNvSpPr>
            <p:nvPr/>
          </p:nvSpPr>
          <p:spPr bwMode="auto">
            <a:xfrm>
              <a:off x="3080811" y="1571625"/>
              <a:ext cx="156435" cy="234950"/>
            </a:xfrm>
            <a:custGeom>
              <a:avLst/>
              <a:gdLst>
                <a:gd name="T0" fmla="*/ 48 w 98"/>
                <a:gd name="T1" fmla="*/ 148 h 148"/>
                <a:gd name="T2" fmla="*/ 28 w 98"/>
                <a:gd name="T3" fmla="*/ 144 h 148"/>
                <a:gd name="T4" fmla="*/ 12 w 98"/>
                <a:gd name="T5" fmla="*/ 132 h 148"/>
                <a:gd name="T6" fmla="*/ 8 w 98"/>
                <a:gd name="T7" fmla="*/ 120 h 148"/>
                <a:gd name="T8" fmla="*/ 0 w 98"/>
                <a:gd name="T9" fmla="*/ 94 h 148"/>
                <a:gd name="T10" fmla="*/ 0 w 98"/>
                <a:gd name="T11" fmla="*/ 76 h 148"/>
                <a:gd name="T12" fmla="*/ 4 w 98"/>
                <a:gd name="T13" fmla="*/ 44 h 148"/>
                <a:gd name="T14" fmla="*/ 12 w 98"/>
                <a:gd name="T15" fmla="*/ 20 h 148"/>
                <a:gd name="T16" fmla="*/ 20 w 98"/>
                <a:gd name="T17" fmla="*/ 10 h 148"/>
                <a:gd name="T18" fmla="*/ 40 w 98"/>
                <a:gd name="T19" fmla="*/ 0 h 148"/>
                <a:gd name="T20" fmla="*/ 52 w 98"/>
                <a:gd name="T21" fmla="*/ 0 h 148"/>
                <a:gd name="T22" fmla="*/ 72 w 98"/>
                <a:gd name="T23" fmla="*/ 4 h 148"/>
                <a:gd name="T24" fmla="*/ 88 w 98"/>
                <a:gd name="T25" fmla="*/ 18 h 148"/>
                <a:gd name="T26" fmla="*/ 96 w 98"/>
                <a:gd name="T27" fmla="*/ 42 h 148"/>
                <a:gd name="T28" fmla="*/ 98 w 98"/>
                <a:gd name="T29" fmla="*/ 74 h 148"/>
                <a:gd name="T30" fmla="*/ 98 w 98"/>
                <a:gd name="T31" fmla="*/ 92 h 148"/>
                <a:gd name="T32" fmla="*/ 92 w 98"/>
                <a:gd name="T33" fmla="*/ 118 h 148"/>
                <a:gd name="T34" fmla="*/ 86 w 98"/>
                <a:gd name="T35" fmla="*/ 130 h 148"/>
                <a:gd name="T36" fmla="*/ 70 w 98"/>
                <a:gd name="T37" fmla="*/ 144 h 148"/>
                <a:gd name="T38" fmla="*/ 48 w 98"/>
                <a:gd name="T39" fmla="*/ 148 h 148"/>
                <a:gd name="T40" fmla="*/ 50 w 98"/>
                <a:gd name="T41" fmla="*/ 18 h 148"/>
                <a:gd name="T42" fmla="*/ 44 w 98"/>
                <a:gd name="T43" fmla="*/ 18 h 148"/>
                <a:gd name="T44" fmla="*/ 34 w 98"/>
                <a:gd name="T45" fmla="*/ 26 h 148"/>
                <a:gd name="T46" fmla="*/ 26 w 98"/>
                <a:gd name="T47" fmla="*/ 42 h 148"/>
                <a:gd name="T48" fmla="*/ 22 w 98"/>
                <a:gd name="T49" fmla="*/ 76 h 148"/>
                <a:gd name="T50" fmla="*/ 24 w 98"/>
                <a:gd name="T51" fmla="*/ 100 h 148"/>
                <a:gd name="T52" fmla="*/ 30 w 98"/>
                <a:gd name="T53" fmla="*/ 116 h 148"/>
                <a:gd name="T54" fmla="*/ 38 w 98"/>
                <a:gd name="T55" fmla="*/ 126 h 148"/>
                <a:gd name="T56" fmla="*/ 48 w 98"/>
                <a:gd name="T57" fmla="*/ 130 h 148"/>
                <a:gd name="T58" fmla="*/ 54 w 98"/>
                <a:gd name="T59" fmla="*/ 128 h 148"/>
                <a:gd name="T60" fmla="*/ 64 w 98"/>
                <a:gd name="T61" fmla="*/ 122 h 148"/>
                <a:gd name="T62" fmla="*/ 70 w 98"/>
                <a:gd name="T63" fmla="*/ 108 h 148"/>
                <a:gd name="T64" fmla="*/ 74 w 98"/>
                <a:gd name="T65" fmla="*/ 76 h 148"/>
                <a:gd name="T66" fmla="*/ 72 w 98"/>
                <a:gd name="T67" fmla="*/ 50 h 148"/>
                <a:gd name="T68" fmla="*/ 68 w 98"/>
                <a:gd name="T69" fmla="*/ 32 h 148"/>
                <a:gd name="T70" fmla="*/ 60 w 98"/>
                <a:gd name="T71" fmla="*/ 22 h 148"/>
                <a:gd name="T72" fmla="*/ 50 w 98"/>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48">
                  <a:moveTo>
                    <a:pt x="48" y="148"/>
                  </a:moveTo>
                  <a:lnTo>
                    <a:pt x="48" y="148"/>
                  </a:lnTo>
                  <a:lnTo>
                    <a:pt x="36" y="148"/>
                  </a:lnTo>
                  <a:lnTo>
                    <a:pt x="28" y="144"/>
                  </a:lnTo>
                  <a:lnTo>
                    <a:pt x="20" y="138"/>
                  </a:lnTo>
                  <a:lnTo>
                    <a:pt x="12" y="132"/>
                  </a:lnTo>
                  <a:lnTo>
                    <a:pt x="12" y="132"/>
                  </a:lnTo>
                  <a:lnTo>
                    <a:pt x="8" y="120"/>
                  </a:lnTo>
                  <a:lnTo>
                    <a:pt x="4" y="108"/>
                  </a:lnTo>
                  <a:lnTo>
                    <a:pt x="0" y="94"/>
                  </a:lnTo>
                  <a:lnTo>
                    <a:pt x="0" y="76"/>
                  </a:lnTo>
                  <a:lnTo>
                    <a:pt x="0" y="76"/>
                  </a:lnTo>
                  <a:lnTo>
                    <a:pt x="0" y="58"/>
                  </a:lnTo>
                  <a:lnTo>
                    <a:pt x="4" y="44"/>
                  </a:lnTo>
                  <a:lnTo>
                    <a:pt x="8" y="30"/>
                  </a:lnTo>
                  <a:lnTo>
                    <a:pt x="12" y="20"/>
                  </a:lnTo>
                  <a:lnTo>
                    <a:pt x="12" y="20"/>
                  </a:lnTo>
                  <a:lnTo>
                    <a:pt x="20" y="10"/>
                  </a:lnTo>
                  <a:lnTo>
                    <a:pt x="28" y="4"/>
                  </a:lnTo>
                  <a:lnTo>
                    <a:pt x="40" y="0"/>
                  </a:lnTo>
                  <a:lnTo>
                    <a:pt x="52" y="0"/>
                  </a:lnTo>
                  <a:lnTo>
                    <a:pt x="52" y="0"/>
                  </a:lnTo>
                  <a:lnTo>
                    <a:pt x="62" y="0"/>
                  </a:lnTo>
                  <a:lnTo>
                    <a:pt x="72" y="4"/>
                  </a:lnTo>
                  <a:lnTo>
                    <a:pt x="80" y="10"/>
                  </a:lnTo>
                  <a:lnTo>
                    <a:pt x="88" y="18"/>
                  </a:lnTo>
                  <a:lnTo>
                    <a:pt x="92" y="28"/>
                  </a:lnTo>
                  <a:lnTo>
                    <a:pt x="96" y="42"/>
                  </a:lnTo>
                  <a:lnTo>
                    <a:pt x="98" y="56"/>
                  </a:lnTo>
                  <a:lnTo>
                    <a:pt x="98" y="74"/>
                  </a:lnTo>
                  <a:lnTo>
                    <a:pt x="98" y="74"/>
                  </a:lnTo>
                  <a:lnTo>
                    <a:pt x="98" y="92"/>
                  </a:lnTo>
                  <a:lnTo>
                    <a:pt x="96" y="106"/>
                  </a:lnTo>
                  <a:lnTo>
                    <a:pt x="92" y="118"/>
                  </a:lnTo>
                  <a:lnTo>
                    <a:pt x="86" y="130"/>
                  </a:lnTo>
                  <a:lnTo>
                    <a:pt x="86" y="130"/>
                  </a:lnTo>
                  <a:lnTo>
                    <a:pt x="78" y="138"/>
                  </a:lnTo>
                  <a:lnTo>
                    <a:pt x="70" y="144"/>
                  </a:lnTo>
                  <a:lnTo>
                    <a:pt x="60" y="148"/>
                  </a:lnTo>
                  <a:lnTo>
                    <a:pt x="48" y="148"/>
                  </a:lnTo>
                  <a:lnTo>
                    <a:pt x="48" y="148"/>
                  </a:lnTo>
                  <a:close/>
                  <a:moveTo>
                    <a:pt x="50" y="18"/>
                  </a:moveTo>
                  <a:lnTo>
                    <a:pt x="50" y="18"/>
                  </a:lnTo>
                  <a:lnTo>
                    <a:pt x="44" y="18"/>
                  </a:lnTo>
                  <a:lnTo>
                    <a:pt x="38" y="22"/>
                  </a:lnTo>
                  <a:lnTo>
                    <a:pt x="34" y="26"/>
                  </a:lnTo>
                  <a:lnTo>
                    <a:pt x="30" y="32"/>
                  </a:lnTo>
                  <a:lnTo>
                    <a:pt x="26" y="42"/>
                  </a:lnTo>
                  <a:lnTo>
                    <a:pt x="24" y="52"/>
                  </a:lnTo>
                  <a:lnTo>
                    <a:pt x="22" y="76"/>
                  </a:lnTo>
                  <a:lnTo>
                    <a:pt x="22" y="76"/>
                  </a:lnTo>
                  <a:lnTo>
                    <a:pt x="24" y="100"/>
                  </a:lnTo>
                  <a:lnTo>
                    <a:pt x="26" y="110"/>
                  </a:lnTo>
                  <a:lnTo>
                    <a:pt x="30" y="116"/>
                  </a:lnTo>
                  <a:lnTo>
                    <a:pt x="32" y="122"/>
                  </a:lnTo>
                  <a:lnTo>
                    <a:pt x="38" y="126"/>
                  </a:lnTo>
                  <a:lnTo>
                    <a:pt x="42" y="128"/>
                  </a:lnTo>
                  <a:lnTo>
                    <a:pt x="48" y="130"/>
                  </a:lnTo>
                  <a:lnTo>
                    <a:pt x="48" y="130"/>
                  </a:lnTo>
                  <a:lnTo>
                    <a:pt x="54" y="128"/>
                  </a:lnTo>
                  <a:lnTo>
                    <a:pt x="60" y="126"/>
                  </a:lnTo>
                  <a:lnTo>
                    <a:pt x="64" y="122"/>
                  </a:lnTo>
                  <a:lnTo>
                    <a:pt x="68" y="116"/>
                  </a:lnTo>
                  <a:lnTo>
                    <a:pt x="70" y="108"/>
                  </a:lnTo>
                  <a:lnTo>
                    <a:pt x="72" y="100"/>
                  </a:lnTo>
                  <a:lnTo>
                    <a:pt x="74" y="76"/>
                  </a:lnTo>
                  <a:lnTo>
                    <a:pt x="74" y="76"/>
                  </a:lnTo>
                  <a:lnTo>
                    <a:pt x="72" y="50"/>
                  </a:lnTo>
                  <a:lnTo>
                    <a:pt x="70" y="40"/>
                  </a:lnTo>
                  <a:lnTo>
                    <a:pt x="68" y="32"/>
                  </a:lnTo>
                  <a:lnTo>
                    <a:pt x="64" y="26"/>
                  </a:lnTo>
                  <a:lnTo>
                    <a:pt x="60"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3" name="Freeform 586"/>
            <p:cNvSpPr>
              <a:spLocks/>
            </p:cNvSpPr>
            <p:nvPr/>
          </p:nvSpPr>
          <p:spPr bwMode="auto">
            <a:xfrm>
              <a:off x="3301097" y="15779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4 h 144"/>
                <a:gd name="T42" fmla="*/ 22 w 54"/>
                <a:gd name="T43" fmla="*/ 14 h 144"/>
                <a:gd name="T44" fmla="*/ 28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40"/>
                  </a:lnTo>
                  <a:lnTo>
                    <a:pt x="0" y="42"/>
                  </a:lnTo>
                  <a:lnTo>
                    <a:pt x="0" y="42"/>
                  </a:lnTo>
                  <a:lnTo>
                    <a:pt x="0" y="22"/>
                  </a:lnTo>
                  <a:lnTo>
                    <a:pt x="0" y="22"/>
                  </a:lnTo>
                  <a:lnTo>
                    <a:pt x="6" y="20"/>
                  </a:lnTo>
                  <a:lnTo>
                    <a:pt x="12" y="18"/>
                  </a:lnTo>
                  <a:lnTo>
                    <a:pt x="12" y="18"/>
                  </a:lnTo>
                  <a:lnTo>
                    <a:pt x="16" y="16"/>
                  </a:lnTo>
                  <a:lnTo>
                    <a:pt x="22" y="14"/>
                  </a:lnTo>
                  <a:lnTo>
                    <a:pt x="22" y="14"/>
                  </a:lnTo>
                  <a:lnTo>
                    <a:pt x="28"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4" name="Freeform 587"/>
            <p:cNvSpPr>
              <a:spLocks/>
            </p:cNvSpPr>
            <p:nvPr/>
          </p:nvSpPr>
          <p:spPr bwMode="auto">
            <a:xfrm>
              <a:off x="3447955"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40"/>
                  </a:lnTo>
                  <a:lnTo>
                    <a:pt x="0" y="42"/>
                  </a:lnTo>
                  <a:lnTo>
                    <a:pt x="0" y="42"/>
                  </a:lnTo>
                  <a:lnTo>
                    <a:pt x="0" y="22"/>
                  </a:lnTo>
                  <a:lnTo>
                    <a:pt x="0" y="22"/>
                  </a:lnTo>
                  <a:lnTo>
                    <a:pt x="6" y="20"/>
                  </a:lnTo>
                  <a:lnTo>
                    <a:pt x="10" y="18"/>
                  </a:lnTo>
                  <a:lnTo>
                    <a:pt x="10" y="18"/>
                  </a:lnTo>
                  <a:lnTo>
                    <a:pt x="16" y="16"/>
                  </a:lnTo>
                  <a:lnTo>
                    <a:pt x="20" y="14"/>
                  </a:lnTo>
                  <a:lnTo>
                    <a:pt x="20" y="14"/>
                  </a:lnTo>
                  <a:lnTo>
                    <a:pt x="26" y="10"/>
                  </a:lnTo>
                  <a:lnTo>
                    <a:pt x="30" y="8"/>
                  </a:lnTo>
                  <a:lnTo>
                    <a:pt x="30" y="8"/>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5" name="Freeform 588"/>
            <p:cNvSpPr>
              <a:spLocks/>
            </p:cNvSpPr>
            <p:nvPr/>
          </p:nvSpPr>
          <p:spPr bwMode="auto">
            <a:xfrm>
              <a:off x="3594812" y="157797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2 h 144"/>
                <a:gd name="T24" fmla="*/ 0 w 50"/>
                <a:gd name="T25" fmla="*/ 42 h 144"/>
                <a:gd name="T26" fmla="*/ 0 w 50"/>
                <a:gd name="T27" fmla="*/ 22 h 144"/>
                <a:gd name="T28" fmla="*/ 0 w 50"/>
                <a:gd name="T29" fmla="*/ 22 h 144"/>
                <a:gd name="T30" fmla="*/ 10 w 50"/>
                <a:gd name="T31" fmla="*/ 18 h 144"/>
                <a:gd name="T32" fmla="*/ 10 w 50"/>
                <a:gd name="T33" fmla="*/ 18 h 144"/>
                <a:gd name="T34" fmla="*/ 20 w 50"/>
                <a:gd name="T35" fmla="*/ 14 h 144"/>
                <a:gd name="T36" fmla="*/ 20 w 50"/>
                <a:gd name="T37" fmla="*/ 14 h 144"/>
                <a:gd name="T38" fmla="*/ 26 w 50"/>
                <a:gd name="T39" fmla="*/ 10 h 144"/>
                <a:gd name="T40" fmla="*/ 30 w 50"/>
                <a:gd name="T41" fmla="*/ 8 h 144"/>
                <a:gd name="T42" fmla="*/ 30 w 50"/>
                <a:gd name="T43" fmla="*/ 8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8"/>
                  </a:lnTo>
                  <a:lnTo>
                    <a:pt x="10" y="18"/>
                  </a:lnTo>
                  <a:lnTo>
                    <a:pt x="20" y="14"/>
                  </a:lnTo>
                  <a:lnTo>
                    <a:pt x="20" y="14"/>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6" name="Freeform 589"/>
            <p:cNvSpPr>
              <a:spLocks noEditPoints="1"/>
            </p:cNvSpPr>
            <p:nvPr/>
          </p:nvSpPr>
          <p:spPr bwMode="auto">
            <a:xfrm>
              <a:off x="3004190" y="1263650"/>
              <a:ext cx="156435" cy="238125"/>
            </a:xfrm>
            <a:custGeom>
              <a:avLst/>
              <a:gdLst>
                <a:gd name="T0" fmla="*/ 46 w 98"/>
                <a:gd name="T1" fmla="*/ 150 h 150"/>
                <a:gd name="T2" fmla="*/ 26 w 98"/>
                <a:gd name="T3" fmla="*/ 146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0 w 98"/>
                <a:gd name="T21" fmla="*/ 0 h 150"/>
                <a:gd name="T22" fmla="*/ 72 w 98"/>
                <a:gd name="T23" fmla="*/ 6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20 h 150"/>
                <a:gd name="T42" fmla="*/ 42 w 98"/>
                <a:gd name="T43" fmla="*/ 20 h 150"/>
                <a:gd name="T44" fmla="*/ 32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0" y="132"/>
                  </a:lnTo>
                  <a:lnTo>
                    <a:pt x="10"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0" y="0"/>
                  </a:lnTo>
                  <a:lnTo>
                    <a:pt x="50" y="0"/>
                  </a:lnTo>
                  <a:lnTo>
                    <a:pt x="62" y="2"/>
                  </a:lnTo>
                  <a:lnTo>
                    <a:pt x="72" y="6"/>
                  </a:lnTo>
                  <a:lnTo>
                    <a:pt x="80" y="10"/>
                  </a:lnTo>
                  <a:lnTo>
                    <a:pt x="86" y="18"/>
                  </a:lnTo>
                  <a:lnTo>
                    <a:pt x="92" y="30"/>
                  </a:lnTo>
                  <a:lnTo>
                    <a:pt x="94" y="42"/>
                  </a:lnTo>
                  <a:lnTo>
                    <a:pt x="98" y="58"/>
                  </a:lnTo>
                  <a:lnTo>
                    <a:pt x="98" y="74"/>
                  </a:lnTo>
                  <a:lnTo>
                    <a:pt x="98" y="74"/>
                  </a:lnTo>
                  <a:lnTo>
                    <a:pt x="98" y="92"/>
                  </a:lnTo>
                  <a:lnTo>
                    <a:pt x="94" y="108"/>
                  </a:lnTo>
                  <a:lnTo>
                    <a:pt x="90" y="120"/>
                  </a:lnTo>
                  <a:lnTo>
                    <a:pt x="84" y="130"/>
                  </a:lnTo>
                  <a:lnTo>
                    <a:pt x="84" y="130"/>
                  </a:lnTo>
                  <a:lnTo>
                    <a:pt x="76" y="140"/>
                  </a:lnTo>
                  <a:lnTo>
                    <a:pt x="68" y="144"/>
                  </a:lnTo>
                  <a:lnTo>
                    <a:pt x="58" y="148"/>
                  </a:lnTo>
                  <a:lnTo>
                    <a:pt x="46" y="150"/>
                  </a:lnTo>
                  <a:lnTo>
                    <a:pt x="46" y="150"/>
                  </a:lnTo>
                  <a:close/>
                  <a:moveTo>
                    <a:pt x="50" y="20"/>
                  </a:moveTo>
                  <a:lnTo>
                    <a:pt x="50" y="20"/>
                  </a:lnTo>
                  <a:lnTo>
                    <a:pt x="42" y="20"/>
                  </a:lnTo>
                  <a:lnTo>
                    <a:pt x="38" y="22"/>
                  </a:lnTo>
                  <a:lnTo>
                    <a:pt x="32" y="28"/>
                  </a:lnTo>
                  <a:lnTo>
                    <a:pt x="28" y="34"/>
                  </a:lnTo>
                  <a:lnTo>
                    <a:pt x="26" y="42"/>
                  </a:lnTo>
                  <a:lnTo>
                    <a:pt x="24" y="52"/>
                  </a:lnTo>
                  <a:lnTo>
                    <a:pt x="22" y="78"/>
                  </a:lnTo>
                  <a:lnTo>
                    <a:pt x="22" y="78"/>
                  </a:lnTo>
                  <a:lnTo>
                    <a:pt x="24" y="102"/>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4"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7" name="Freeform 590"/>
            <p:cNvSpPr>
              <a:spLocks/>
            </p:cNvSpPr>
            <p:nvPr/>
          </p:nvSpPr>
          <p:spPr bwMode="auto">
            <a:xfrm>
              <a:off x="3224476"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8" name="Freeform 591"/>
            <p:cNvSpPr>
              <a:spLocks/>
            </p:cNvSpPr>
            <p:nvPr/>
          </p:nvSpPr>
          <p:spPr bwMode="auto">
            <a:xfrm>
              <a:off x="3374526" y="12731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9" name="Freeform 592"/>
            <p:cNvSpPr>
              <a:spLocks/>
            </p:cNvSpPr>
            <p:nvPr/>
          </p:nvSpPr>
          <p:spPr bwMode="auto">
            <a:xfrm>
              <a:off x="3521383" y="127317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0" name="Freeform 593"/>
            <p:cNvSpPr>
              <a:spLocks/>
            </p:cNvSpPr>
            <p:nvPr/>
          </p:nvSpPr>
          <p:spPr bwMode="auto">
            <a:xfrm>
              <a:off x="3665048"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1" name="Freeform 594"/>
            <p:cNvSpPr>
              <a:spLocks/>
            </p:cNvSpPr>
            <p:nvPr/>
          </p:nvSpPr>
          <p:spPr bwMode="auto">
            <a:xfrm>
              <a:off x="4051347"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2" name="Freeform 595"/>
            <p:cNvSpPr>
              <a:spLocks/>
            </p:cNvSpPr>
            <p:nvPr/>
          </p:nvSpPr>
          <p:spPr bwMode="auto">
            <a:xfrm>
              <a:off x="4201397"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3" name="Freeform 596"/>
            <p:cNvSpPr>
              <a:spLocks/>
            </p:cNvSpPr>
            <p:nvPr/>
          </p:nvSpPr>
          <p:spPr bwMode="auto">
            <a:xfrm>
              <a:off x="4348254"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34 w 54"/>
                <a:gd name="T45" fmla="*/ 6 h 144"/>
                <a:gd name="T46" fmla="*/ 34 w 54"/>
                <a:gd name="T47" fmla="*/ 6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34" y="6"/>
                  </a:lnTo>
                  <a:lnTo>
                    <a:pt x="34" y="6"/>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4" name="Freeform 597"/>
            <p:cNvSpPr>
              <a:spLocks/>
            </p:cNvSpPr>
            <p:nvPr/>
          </p:nvSpPr>
          <p:spPr bwMode="auto">
            <a:xfrm>
              <a:off x="4498304" y="127317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5" name="Freeform 598"/>
            <p:cNvSpPr>
              <a:spLocks/>
            </p:cNvSpPr>
            <p:nvPr/>
          </p:nvSpPr>
          <p:spPr bwMode="auto">
            <a:xfrm>
              <a:off x="3815098" y="1270000"/>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10"/>
                  </a:lnTo>
                  <a:lnTo>
                    <a:pt x="14" y="14"/>
                  </a:lnTo>
                  <a:lnTo>
                    <a:pt x="12" y="24"/>
                  </a:lnTo>
                  <a:lnTo>
                    <a:pt x="12" y="24"/>
                  </a:lnTo>
                  <a:lnTo>
                    <a:pt x="12" y="38"/>
                  </a:lnTo>
                  <a:lnTo>
                    <a:pt x="12" y="38"/>
                  </a:lnTo>
                  <a:lnTo>
                    <a:pt x="14" y="52"/>
                  </a:lnTo>
                  <a:lnTo>
                    <a:pt x="14" y="52"/>
                  </a:lnTo>
                  <a:lnTo>
                    <a:pt x="14" y="56"/>
                  </a:lnTo>
                  <a:lnTo>
                    <a:pt x="12" y="60"/>
                  </a:lnTo>
                  <a:lnTo>
                    <a:pt x="8" y="64"/>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6" name="Freeform 599"/>
            <p:cNvSpPr>
              <a:spLocks/>
            </p:cNvSpPr>
            <p:nvPr/>
          </p:nvSpPr>
          <p:spPr bwMode="auto">
            <a:xfrm>
              <a:off x="3815098" y="1270000"/>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10"/>
                  </a:lnTo>
                  <a:lnTo>
                    <a:pt x="14" y="14"/>
                  </a:lnTo>
                  <a:lnTo>
                    <a:pt x="12" y="24"/>
                  </a:lnTo>
                  <a:lnTo>
                    <a:pt x="12" y="24"/>
                  </a:lnTo>
                  <a:lnTo>
                    <a:pt x="12" y="38"/>
                  </a:lnTo>
                  <a:lnTo>
                    <a:pt x="12" y="38"/>
                  </a:lnTo>
                  <a:lnTo>
                    <a:pt x="14" y="52"/>
                  </a:lnTo>
                  <a:lnTo>
                    <a:pt x="14" y="52"/>
                  </a:lnTo>
                  <a:lnTo>
                    <a:pt x="14" y="56"/>
                  </a:lnTo>
                  <a:lnTo>
                    <a:pt x="12" y="60"/>
                  </a:lnTo>
                  <a:lnTo>
                    <a:pt x="8" y="64"/>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7" name="Freeform 600"/>
            <p:cNvSpPr>
              <a:spLocks/>
            </p:cNvSpPr>
            <p:nvPr/>
          </p:nvSpPr>
          <p:spPr bwMode="auto">
            <a:xfrm>
              <a:off x="3910874" y="127000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6 w 48"/>
                <a:gd name="T55" fmla="*/ 84 h 146"/>
                <a:gd name="T56" fmla="*/ 48 w 48"/>
                <a:gd name="T57" fmla="*/ 80 h 146"/>
                <a:gd name="T58" fmla="*/ 48 w 48"/>
                <a:gd name="T59" fmla="*/ 64 h 146"/>
                <a:gd name="T60" fmla="*/ 36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6" y="84"/>
                  </a:lnTo>
                  <a:lnTo>
                    <a:pt x="40" y="82"/>
                  </a:lnTo>
                  <a:lnTo>
                    <a:pt x="48" y="80"/>
                  </a:lnTo>
                  <a:lnTo>
                    <a:pt x="48" y="64"/>
                  </a:lnTo>
                  <a:lnTo>
                    <a:pt x="48" y="64"/>
                  </a:lnTo>
                  <a:lnTo>
                    <a:pt x="40" y="64"/>
                  </a:lnTo>
                  <a:lnTo>
                    <a:pt x="36"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8" name="Freeform 601"/>
            <p:cNvSpPr>
              <a:spLocks/>
            </p:cNvSpPr>
            <p:nvPr/>
          </p:nvSpPr>
          <p:spPr bwMode="auto">
            <a:xfrm>
              <a:off x="3910874" y="127000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6 w 48"/>
                <a:gd name="T55" fmla="*/ 84 h 146"/>
                <a:gd name="T56" fmla="*/ 48 w 48"/>
                <a:gd name="T57" fmla="*/ 80 h 146"/>
                <a:gd name="T58" fmla="*/ 48 w 48"/>
                <a:gd name="T59" fmla="*/ 64 h 146"/>
                <a:gd name="T60" fmla="*/ 36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6" y="84"/>
                  </a:lnTo>
                  <a:lnTo>
                    <a:pt x="40" y="82"/>
                  </a:lnTo>
                  <a:lnTo>
                    <a:pt x="48" y="80"/>
                  </a:lnTo>
                  <a:lnTo>
                    <a:pt x="48" y="64"/>
                  </a:lnTo>
                  <a:lnTo>
                    <a:pt x="48" y="64"/>
                  </a:lnTo>
                  <a:lnTo>
                    <a:pt x="40" y="64"/>
                  </a:lnTo>
                  <a:lnTo>
                    <a:pt x="36"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9" name="Freeform 602"/>
            <p:cNvSpPr>
              <a:spLocks/>
            </p:cNvSpPr>
            <p:nvPr/>
          </p:nvSpPr>
          <p:spPr bwMode="auto">
            <a:xfrm>
              <a:off x="5009112" y="1270000"/>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38 h 146"/>
                <a:gd name="T12" fmla="*/ 14 w 48"/>
                <a:gd name="T13" fmla="*/ 52 h 146"/>
                <a:gd name="T14" fmla="*/ 12 w 48"/>
                <a:gd name="T15" fmla="*/ 60 h 146"/>
                <a:gd name="T16" fmla="*/ 2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8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6 w 48"/>
                <a:gd name="T47" fmla="*/ 106 h 146"/>
                <a:gd name="T48" fmla="*/ 38 w 48"/>
                <a:gd name="T49" fmla="*/ 94 h 146"/>
                <a:gd name="T50" fmla="*/ 36 w 48"/>
                <a:gd name="T51" fmla="*/ 86 h 146"/>
                <a:gd name="T52" fmla="*/ 28 w 48"/>
                <a:gd name="T53" fmla="*/ 76 h 146"/>
                <a:gd name="T54" fmla="*/ 20 w 48"/>
                <a:gd name="T55" fmla="*/ 72 h 146"/>
                <a:gd name="T56" fmla="*/ 20 w 48"/>
                <a:gd name="T57" fmla="*/ 72 h 146"/>
                <a:gd name="T58" fmla="*/ 34 w 48"/>
                <a:gd name="T59" fmla="*/ 66 h 146"/>
                <a:gd name="T60" fmla="*/ 38 w 48"/>
                <a:gd name="T61" fmla="*/ 50 h 146"/>
                <a:gd name="T62" fmla="*/ 36 w 48"/>
                <a:gd name="T63" fmla="*/ 38 h 146"/>
                <a:gd name="T64" fmla="*/ 36 w 48"/>
                <a:gd name="T65" fmla="*/ 30 h 146"/>
                <a:gd name="T66" fmla="*/ 36 w 48"/>
                <a:gd name="T67" fmla="*/ 24 h 146"/>
                <a:gd name="T68" fmla="*/ 42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0"/>
                  </a:lnTo>
                  <a:lnTo>
                    <a:pt x="20" y="6"/>
                  </a:lnTo>
                  <a:lnTo>
                    <a:pt x="16" y="10"/>
                  </a:lnTo>
                  <a:lnTo>
                    <a:pt x="14" y="14"/>
                  </a:lnTo>
                  <a:lnTo>
                    <a:pt x="12" y="24"/>
                  </a:lnTo>
                  <a:lnTo>
                    <a:pt x="12" y="24"/>
                  </a:lnTo>
                  <a:lnTo>
                    <a:pt x="14" y="38"/>
                  </a:lnTo>
                  <a:lnTo>
                    <a:pt x="14" y="38"/>
                  </a:lnTo>
                  <a:lnTo>
                    <a:pt x="14" y="52"/>
                  </a:lnTo>
                  <a:lnTo>
                    <a:pt x="14" y="52"/>
                  </a:lnTo>
                  <a:lnTo>
                    <a:pt x="14" y="56"/>
                  </a:lnTo>
                  <a:lnTo>
                    <a:pt x="12" y="60"/>
                  </a:lnTo>
                  <a:lnTo>
                    <a:pt x="8" y="64"/>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8" y="136"/>
                  </a:lnTo>
                  <a:lnTo>
                    <a:pt x="20" y="140"/>
                  </a:lnTo>
                  <a:lnTo>
                    <a:pt x="30" y="144"/>
                  </a:lnTo>
                  <a:lnTo>
                    <a:pt x="42" y="146"/>
                  </a:lnTo>
                  <a:lnTo>
                    <a:pt x="42" y="146"/>
                  </a:lnTo>
                  <a:lnTo>
                    <a:pt x="48" y="146"/>
                  </a:lnTo>
                  <a:lnTo>
                    <a:pt x="48" y="146"/>
                  </a:lnTo>
                  <a:lnTo>
                    <a:pt x="48" y="128"/>
                  </a:lnTo>
                  <a:lnTo>
                    <a:pt x="48" y="128"/>
                  </a:lnTo>
                  <a:lnTo>
                    <a:pt x="46" y="128"/>
                  </a:lnTo>
                  <a:lnTo>
                    <a:pt x="46" y="128"/>
                  </a:lnTo>
                  <a:lnTo>
                    <a:pt x="42" y="126"/>
                  </a:lnTo>
                  <a:lnTo>
                    <a:pt x="38" y="124"/>
                  </a:lnTo>
                  <a:lnTo>
                    <a:pt x="36" y="120"/>
                  </a:lnTo>
                  <a:lnTo>
                    <a:pt x="36" y="116"/>
                  </a:lnTo>
                  <a:lnTo>
                    <a:pt x="36" y="116"/>
                  </a:lnTo>
                  <a:lnTo>
                    <a:pt x="36" y="106"/>
                  </a:lnTo>
                  <a:lnTo>
                    <a:pt x="36" y="106"/>
                  </a:lnTo>
                  <a:lnTo>
                    <a:pt x="38" y="94"/>
                  </a:lnTo>
                  <a:lnTo>
                    <a:pt x="38" y="94"/>
                  </a:lnTo>
                  <a:lnTo>
                    <a:pt x="36" y="86"/>
                  </a:lnTo>
                  <a:lnTo>
                    <a:pt x="34" y="80"/>
                  </a:lnTo>
                  <a:lnTo>
                    <a:pt x="28" y="76"/>
                  </a:lnTo>
                  <a:lnTo>
                    <a:pt x="20" y="72"/>
                  </a:lnTo>
                  <a:lnTo>
                    <a:pt x="20" y="72"/>
                  </a:lnTo>
                  <a:lnTo>
                    <a:pt x="20" y="72"/>
                  </a:lnTo>
                  <a:lnTo>
                    <a:pt x="20" y="72"/>
                  </a:lnTo>
                  <a:lnTo>
                    <a:pt x="28" y="70"/>
                  </a:lnTo>
                  <a:lnTo>
                    <a:pt x="34" y="66"/>
                  </a:lnTo>
                  <a:lnTo>
                    <a:pt x="36" y="60"/>
                  </a:lnTo>
                  <a:lnTo>
                    <a:pt x="38" y="50"/>
                  </a:lnTo>
                  <a:lnTo>
                    <a:pt x="38" y="50"/>
                  </a:lnTo>
                  <a:lnTo>
                    <a:pt x="36" y="38"/>
                  </a:lnTo>
                  <a:lnTo>
                    <a:pt x="36" y="38"/>
                  </a:lnTo>
                  <a:lnTo>
                    <a:pt x="36" y="30"/>
                  </a:lnTo>
                  <a:lnTo>
                    <a:pt x="36" y="30"/>
                  </a:lnTo>
                  <a:lnTo>
                    <a:pt x="36" y="24"/>
                  </a:lnTo>
                  <a:lnTo>
                    <a:pt x="38" y="20"/>
                  </a:lnTo>
                  <a:lnTo>
                    <a:pt x="42" y="18"/>
                  </a:lnTo>
                  <a:lnTo>
                    <a:pt x="46" y="18"/>
                  </a:lnTo>
                  <a:lnTo>
                    <a:pt x="46"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0" name="Freeform 603"/>
            <p:cNvSpPr>
              <a:spLocks/>
            </p:cNvSpPr>
            <p:nvPr/>
          </p:nvSpPr>
          <p:spPr bwMode="auto">
            <a:xfrm>
              <a:off x="5009112" y="1270000"/>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38 h 146"/>
                <a:gd name="T12" fmla="*/ 14 w 48"/>
                <a:gd name="T13" fmla="*/ 52 h 146"/>
                <a:gd name="T14" fmla="*/ 12 w 48"/>
                <a:gd name="T15" fmla="*/ 60 h 146"/>
                <a:gd name="T16" fmla="*/ 2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8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6 w 48"/>
                <a:gd name="T47" fmla="*/ 106 h 146"/>
                <a:gd name="T48" fmla="*/ 38 w 48"/>
                <a:gd name="T49" fmla="*/ 94 h 146"/>
                <a:gd name="T50" fmla="*/ 36 w 48"/>
                <a:gd name="T51" fmla="*/ 86 h 146"/>
                <a:gd name="T52" fmla="*/ 28 w 48"/>
                <a:gd name="T53" fmla="*/ 76 h 146"/>
                <a:gd name="T54" fmla="*/ 20 w 48"/>
                <a:gd name="T55" fmla="*/ 72 h 146"/>
                <a:gd name="T56" fmla="*/ 20 w 48"/>
                <a:gd name="T57" fmla="*/ 72 h 146"/>
                <a:gd name="T58" fmla="*/ 34 w 48"/>
                <a:gd name="T59" fmla="*/ 66 h 146"/>
                <a:gd name="T60" fmla="*/ 38 w 48"/>
                <a:gd name="T61" fmla="*/ 50 h 146"/>
                <a:gd name="T62" fmla="*/ 36 w 48"/>
                <a:gd name="T63" fmla="*/ 38 h 146"/>
                <a:gd name="T64" fmla="*/ 36 w 48"/>
                <a:gd name="T65" fmla="*/ 30 h 146"/>
                <a:gd name="T66" fmla="*/ 36 w 48"/>
                <a:gd name="T67" fmla="*/ 24 h 146"/>
                <a:gd name="T68" fmla="*/ 42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0"/>
                  </a:lnTo>
                  <a:lnTo>
                    <a:pt x="20" y="6"/>
                  </a:lnTo>
                  <a:lnTo>
                    <a:pt x="16" y="10"/>
                  </a:lnTo>
                  <a:lnTo>
                    <a:pt x="14" y="14"/>
                  </a:lnTo>
                  <a:lnTo>
                    <a:pt x="12" y="24"/>
                  </a:lnTo>
                  <a:lnTo>
                    <a:pt x="12" y="24"/>
                  </a:lnTo>
                  <a:lnTo>
                    <a:pt x="14" y="38"/>
                  </a:lnTo>
                  <a:lnTo>
                    <a:pt x="14" y="38"/>
                  </a:lnTo>
                  <a:lnTo>
                    <a:pt x="14" y="52"/>
                  </a:lnTo>
                  <a:lnTo>
                    <a:pt x="14" y="52"/>
                  </a:lnTo>
                  <a:lnTo>
                    <a:pt x="14" y="56"/>
                  </a:lnTo>
                  <a:lnTo>
                    <a:pt x="12" y="60"/>
                  </a:lnTo>
                  <a:lnTo>
                    <a:pt x="8" y="64"/>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8" y="136"/>
                  </a:lnTo>
                  <a:lnTo>
                    <a:pt x="20" y="140"/>
                  </a:lnTo>
                  <a:lnTo>
                    <a:pt x="30" y="144"/>
                  </a:lnTo>
                  <a:lnTo>
                    <a:pt x="42" y="146"/>
                  </a:lnTo>
                  <a:lnTo>
                    <a:pt x="42" y="146"/>
                  </a:lnTo>
                  <a:lnTo>
                    <a:pt x="48" y="146"/>
                  </a:lnTo>
                  <a:lnTo>
                    <a:pt x="48" y="146"/>
                  </a:lnTo>
                  <a:lnTo>
                    <a:pt x="48" y="128"/>
                  </a:lnTo>
                  <a:lnTo>
                    <a:pt x="48" y="128"/>
                  </a:lnTo>
                  <a:lnTo>
                    <a:pt x="46" y="128"/>
                  </a:lnTo>
                  <a:lnTo>
                    <a:pt x="46" y="128"/>
                  </a:lnTo>
                  <a:lnTo>
                    <a:pt x="42" y="126"/>
                  </a:lnTo>
                  <a:lnTo>
                    <a:pt x="38" y="124"/>
                  </a:lnTo>
                  <a:lnTo>
                    <a:pt x="36" y="120"/>
                  </a:lnTo>
                  <a:lnTo>
                    <a:pt x="36" y="116"/>
                  </a:lnTo>
                  <a:lnTo>
                    <a:pt x="36" y="116"/>
                  </a:lnTo>
                  <a:lnTo>
                    <a:pt x="36" y="106"/>
                  </a:lnTo>
                  <a:lnTo>
                    <a:pt x="36" y="106"/>
                  </a:lnTo>
                  <a:lnTo>
                    <a:pt x="38" y="94"/>
                  </a:lnTo>
                  <a:lnTo>
                    <a:pt x="38" y="94"/>
                  </a:lnTo>
                  <a:lnTo>
                    <a:pt x="36" y="86"/>
                  </a:lnTo>
                  <a:lnTo>
                    <a:pt x="34" y="80"/>
                  </a:lnTo>
                  <a:lnTo>
                    <a:pt x="28" y="76"/>
                  </a:lnTo>
                  <a:lnTo>
                    <a:pt x="20" y="72"/>
                  </a:lnTo>
                  <a:lnTo>
                    <a:pt x="20" y="72"/>
                  </a:lnTo>
                  <a:lnTo>
                    <a:pt x="20" y="72"/>
                  </a:lnTo>
                  <a:lnTo>
                    <a:pt x="20" y="72"/>
                  </a:lnTo>
                  <a:lnTo>
                    <a:pt x="28" y="70"/>
                  </a:lnTo>
                  <a:lnTo>
                    <a:pt x="34" y="66"/>
                  </a:lnTo>
                  <a:lnTo>
                    <a:pt x="36" y="60"/>
                  </a:lnTo>
                  <a:lnTo>
                    <a:pt x="38" y="50"/>
                  </a:lnTo>
                  <a:lnTo>
                    <a:pt x="38" y="50"/>
                  </a:lnTo>
                  <a:lnTo>
                    <a:pt x="36" y="38"/>
                  </a:lnTo>
                  <a:lnTo>
                    <a:pt x="36" y="38"/>
                  </a:lnTo>
                  <a:lnTo>
                    <a:pt x="36" y="30"/>
                  </a:lnTo>
                  <a:lnTo>
                    <a:pt x="36" y="30"/>
                  </a:lnTo>
                  <a:lnTo>
                    <a:pt x="36" y="24"/>
                  </a:lnTo>
                  <a:lnTo>
                    <a:pt x="38" y="20"/>
                  </a:lnTo>
                  <a:lnTo>
                    <a:pt x="42" y="18"/>
                  </a:lnTo>
                  <a:lnTo>
                    <a:pt x="46" y="18"/>
                  </a:lnTo>
                  <a:lnTo>
                    <a:pt x="46"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1" name="Freeform 604"/>
            <p:cNvSpPr>
              <a:spLocks/>
            </p:cNvSpPr>
            <p:nvPr/>
          </p:nvSpPr>
          <p:spPr bwMode="auto">
            <a:xfrm>
              <a:off x="5108081" y="1270000"/>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4" y="116"/>
                  </a:lnTo>
                  <a:lnTo>
                    <a:pt x="14" y="116"/>
                  </a:lnTo>
                  <a:lnTo>
                    <a:pt x="12" y="120"/>
                  </a:lnTo>
                  <a:lnTo>
                    <a:pt x="10" y="124"/>
                  </a:lnTo>
                  <a:lnTo>
                    <a:pt x="8" y="126"/>
                  </a:lnTo>
                  <a:lnTo>
                    <a:pt x="2" y="128"/>
                  </a:lnTo>
                  <a:lnTo>
                    <a:pt x="2"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4"/>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2" name="Freeform 605"/>
            <p:cNvSpPr>
              <a:spLocks/>
            </p:cNvSpPr>
            <p:nvPr/>
          </p:nvSpPr>
          <p:spPr bwMode="auto">
            <a:xfrm>
              <a:off x="5108081" y="1270000"/>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4" y="116"/>
                  </a:lnTo>
                  <a:lnTo>
                    <a:pt x="14" y="116"/>
                  </a:lnTo>
                  <a:lnTo>
                    <a:pt x="12" y="120"/>
                  </a:lnTo>
                  <a:lnTo>
                    <a:pt x="10" y="124"/>
                  </a:lnTo>
                  <a:lnTo>
                    <a:pt x="8" y="126"/>
                  </a:lnTo>
                  <a:lnTo>
                    <a:pt x="2" y="128"/>
                  </a:lnTo>
                  <a:lnTo>
                    <a:pt x="2"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4"/>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3" name="Freeform 606"/>
            <p:cNvSpPr>
              <a:spLocks/>
            </p:cNvSpPr>
            <p:nvPr/>
          </p:nvSpPr>
          <p:spPr bwMode="auto">
            <a:xfrm>
              <a:off x="5248553"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4" name="Freeform 608"/>
            <p:cNvSpPr>
              <a:spLocks/>
            </p:cNvSpPr>
            <p:nvPr/>
          </p:nvSpPr>
          <p:spPr bwMode="auto">
            <a:xfrm>
              <a:off x="5395412"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5" name="Freeform 609"/>
            <p:cNvSpPr>
              <a:spLocks/>
            </p:cNvSpPr>
            <p:nvPr/>
          </p:nvSpPr>
          <p:spPr bwMode="auto">
            <a:xfrm>
              <a:off x="5542269" y="12731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4" y="32"/>
                  </a:lnTo>
                  <a:lnTo>
                    <a:pt x="16" y="34"/>
                  </a:lnTo>
                  <a:lnTo>
                    <a:pt x="16" y="34"/>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6" name="Freeform 610"/>
            <p:cNvSpPr>
              <a:spLocks/>
            </p:cNvSpPr>
            <p:nvPr/>
          </p:nvSpPr>
          <p:spPr bwMode="auto">
            <a:xfrm>
              <a:off x="5925376"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7" name="Freeform 611"/>
            <p:cNvSpPr>
              <a:spLocks/>
            </p:cNvSpPr>
            <p:nvPr/>
          </p:nvSpPr>
          <p:spPr bwMode="auto">
            <a:xfrm>
              <a:off x="5689127" y="1270000"/>
              <a:ext cx="73429" cy="231775"/>
            </a:xfrm>
            <a:custGeom>
              <a:avLst/>
              <a:gdLst>
                <a:gd name="T0" fmla="*/ 46 w 46"/>
                <a:gd name="T1" fmla="*/ 0 h 146"/>
                <a:gd name="T2" fmla="*/ 40 w 46"/>
                <a:gd name="T3" fmla="*/ 0 h 146"/>
                <a:gd name="T4" fmla="*/ 20 w 46"/>
                <a:gd name="T5" fmla="*/ 6 h 146"/>
                <a:gd name="T6" fmla="*/ 12 w 46"/>
                <a:gd name="T7" fmla="*/ 24 h 146"/>
                <a:gd name="T8" fmla="*/ 12 w 46"/>
                <a:gd name="T9" fmla="*/ 38 h 146"/>
                <a:gd name="T10" fmla="*/ 14 w 46"/>
                <a:gd name="T11" fmla="*/ 52 h 146"/>
                <a:gd name="T12" fmla="*/ 14 w 46"/>
                <a:gd name="T13" fmla="*/ 56 h 146"/>
                <a:gd name="T14" fmla="*/ 8 w 46"/>
                <a:gd name="T15" fmla="*/ 64 h 146"/>
                <a:gd name="T16" fmla="*/ 0 w 46"/>
                <a:gd name="T17" fmla="*/ 80 h 146"/>
                <a:gd name="T18" fmla="*/ 8 w 46"/>
                <a:gd name="T19" fmla="*/ 82 h 146"/>
                <a:gd name="T20" fmla="*/ 14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6 w 46"/>
                <a:gd name="T43" fmla="*/ 120 h 146"/>
                <a:gd name="T44" fmla="*/ 34 w 46"/>
                <a:gd name="T45" fmla="*/ 116 h 146"/>
                <a:gd name="T46" fmla="*/ 36 w 46"/>
                <a:gd name="T47" fmla="*/ 106 h 146"/>
                <a:gd name="T48" fmla="*/ 36 w 46"/>
                <a:gd name="T49" fmla="*/ 94 h 146"/>
                <a:gd name="T50" fmla="*/ 32 w 46"/>
                <a:gd name="T51" fmla="*/ 80 h 146"/>
                <a:gd name="T52" fmla="*/ 20 w 46"/>
                <a:gd name="T53" fmla="*/ 72 h 146"/>
                <a:gd name="T54" fmla="*/ 20 w 46"/>
                <a:gd name="T55" fmla="*/ 72 h 146"/>
                <a:gd name="T56" fmla="*/ 26 w 46"/>
                <a:gd name="T57" fmla="*/ 70 h 146"/>
                <a:gd name="T58" fmla="*/ 36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4"/>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8" name="Freeform 612"/>
            <p:cNvSpPr>
              <a:spLocks/>
            </p:cNvSpPr>
            <p:nvPr/>
          </p:nvSpPr>
          <p:spPr bwMode="auto">
            <a:xfrm>
              <a:off x="5689127" y="1270000"/>
              <a:ext cx="73429" cy="231775"/>
            </a:xfrm>
            <a:custGeom>
              <a:avLst/>
              <a:gdLst>
                <a:gd name="T0" fmla="*/ 46 w 46"/>
                <a:gd name="T1" fmla="*/ 0 h 146"/>
                <a:gd name="T2" fmla="*/ 40 w 46"/>
                <a:gd name="T3" fmla="*/ 0 h 146"/>
                <a:gd name="T4" fmla="*/ 20 w 46"/>
                <a:gd name="T5" fmla="*/ 6 h 146"/>
                <a:gd name="T6" fmla="*/ 12 w 46"/>
                <a:gd name="T7" fmla="*/ 24 h 146"/>
                <a:gd name="T8" fmla="*/ 12 w 46"/>
                <a:gd name="T9" fmla="*/ 38 h 146"/>
                <a:gd name="T10" fmla="*/ 14 w 46"/>
                <a:gd name="T11" fmla="*/ 52 h 146"/>
                <a:gd name="T12" fmla="*/ 14 w 46"/>
                <a:gd name="T13" fmla="*/ 56 h 146"/>
                <a:gd name="T14" fmla="*/ 8 w 46"/>
                <a:gd name="T15" fmla="*/ 64 h 146"/>
                <a:gd name="T16" fmla="*/ 0 w 46"/>
                <a:gd name="T17" fmla="*/ 80 h 146"/>
                <a:gd name="T18" fmla="*/ 8 w 46"/>
                <a:gd name="T19" fmla="*/ 82 h 146"/>
                <a:gd name="T20" fmla="*/ 14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6 w 46"/>
                <a:gd name="T43" fmla="*/ 120 h 146"/>
                <a:gd name="T44" fmla="*/ 34 w 46"/>
                <a:gd name="T45" fmla="*/ 116 h 146"/>
                <a:gd name="T46" fmla="*/ 36 w 46"/>
                <a:gd name="T47" fmla="*/ 106 h 146"/>
                <a:gd name="T48" fmla="*/ 36 w 46"/>
                <a:gd name="T49" fmla="*/ 94 h 146"/>
                <a:gd name="T50" fmla="*/ 32 w 46"/>
                <a:gd name="T51" fmla="*/ 80 h 146"/>
                <a:gd name="T52" fmla="*/ 20 w 46"/>
                <a:gd name="T53" fmla="*/ 72 h 146"/>
                <a:gd name="T54" fmla="*/ 20 w 46"/>
                <a:gd name="T55" fmla="*/ 72 h 146"/>
                <a:gd name="T56" fmla="*/ 26 w 46"/>
                <a:gd name="T57" fmla="*/ 70 h 146"/>
                <a:gd name="T58" fmla="*/ 36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4"/>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9" name="Freeform 613"/>
            <p:cNvSpPr>
              <a:spLocks/>
            </p:cNvSpPr>
            <p:nvPr/>
          </p:nvSpPr>
          <p:spPr bwMode="auto">
            <a:xfrm>
              <a:off x="5784903" y="127000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4"/>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0" name="Freeform 614"/>
            <p:cNvSpPr>
              <a:spLocks/>
            </p:cNvSpPr>
            <p:nvPr/>
          </p:nvSpPr>
          <p:spPr bwMode="auto">
            <a:xfrm>
              <a:off x="5784903" y="127000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4"/>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1" name="Freeform 615"/>
            <p:cNvSpPr>
              <a:spLocks noEditPoints="1"/>
            </p:cNvSpPr>
            <p:nvPr/>
          </p:nvSpPr>
          <p:spPr bwMode="auto">
            <a:xfrm>
              <a:off x="2988228" y="968375"/>
              <a:ext cx="296907" cy="231775"/>
            </a:xfrm>
            <a:custGeom>
              <a:avLst/>
              <a:gdLst>
                <a:gd name="T0" fmla="*/ 116 w 186"/>
                <a:gd name="T1" fmla="*/ 104 h 146"/>
                <a:gd name="T2" fmla="*/ 112 w 186"/>
                <a:gd name="T3" fmla="*/ 130 h 146"/>
                <a:gd name="T4" fmla="*/ 8 w 186"/>
                <a:gd name="T5" fmla="*/ 104 h 146"/>
                <a:gd name="T6" fmla="*/ 20 w 186"/>
                <a:gd name="T7" fmla="*/ 122 h 146"/>
                <a:gd name="T8" fmla="*/ 4 w 186"/>
                <a:gd name="T9" fmla="*/ 110 h 146"/>
                <a:gd name="T10" fmla="*/ 8 w 186"/>
                <a:gd name="T11" fmla="*/ 50 h 146"/>
                <a:gd name="T12" fmla="*/ 8 w 186"/>
                <a:gd name="T13" fmla="*/ 50 h 146"/>
                <a:gd name="T14" fmla="*/ 10 w 186"/>
                <a:gd name="T15" fmla="*/ 66 h 146"/>
                <a:gd name="T16" fmla="*/ 14 w 186"/>
                <a:gd name="T17" fmla="*/ 64 h 146"/>
                <a:gd name="T18" fmla="*/ 6 w 186"/>
                <a:gd name="T19" fmla="*/ 68 h 146"/>
                <a:gd name="T20" fmla="*/ 6 w 186"/>
                <a:gd name="T21" fmla="*/ 50 h 146"/>
                <a:gd name="T22" fmla="*/ 96 w 186"/>
                <a:gd name="T23" fmla="*/ 8 h 146"/>
                <a:gd name="T24" fmla="*/ 142 w 186"/>
                <a:gd name="T25" fmla="*/ 20 h 146"/>
                <a:gd name="T26" fmla="*/ 148 w 186"/>
                <a:gd name="T27" fmla="*/ 34 h 146"/>
                <a:gd name="T28" fmla="*/ 148 w 186"/>
                <a:gd name="T29" fmla="*/ 46 h 146"/>
                <a:gd name="T30" fmla="*/ 150 w 186"/>
                <a:gd name="T31" fmla="*/ 56 h 146"/>
                <a:gd name="T32" fmla="*/ 158 w 186"/>
                <a:gd name="T33" fmla="*/ 50 h 146"/>
                <a:gd name="T34" fmla="*/ 162 w 186"/>
                <a:gd name="T35" fmla="*/ 36 h 146"/>
                <a:gd name="T36" fmla="*/ 178 w 186"/>
                <a:gd name="T37" fmla="*/ 30 h 146"/>
                <a:gd name="T38" fmla="*/ 172 w 186"/>
                <a:gd name="T39" fmla="*/ 84 h 146"/>
                <a:gd name="T40" fmla="*/ 130 w 186"/>
                <a:gd name="T41" fmla="*/ 82 h 146"/>
                <a:gd name="T42" fmla="*/ 136 w 186"/>
                <a:gd name="T43" fmla="*/ 98 h 146"/>
                <a:gd name="T44" fmla="*/ 142 w 186"/>
                <a:gd name="T45" fmla="*/ 98 h 146"/>
                <a:gd name="T46" fmla="*/ 124 w 186"/>
                <a:gd name="T47" fmla="*/ 98 h 146"/>
                <a:gd name="T48" fmla="*/ 108 w 186"/>
                <a:gd name="T49" fmla="*/ 112 h 146"/>
                <a:gd name="T50" fmla="*/ 82 w 186"/>
                <a:gd name="T51" fmla="*/ 142 h 146"/>
                <a:gd name="T52" fmla="*/ 70 w 186"/>
                <a:gd name="T53" fmla="*/ 122 h 146"/>
                <a:gd name="T54" fmla="*/ 70 w 186"/>
                <a:gd name="T55" fmla="*/ 116 h 146"/>
                <a:gd name="T56" fmla="*/ 52 w 186"/>
                <a:gd name="T57" fmla="*/ 110 h 146"/>
                <a:gd name="T58" fmla="*/ 48 w 186"/>
                <a:gd name="T59" fmla="*/ 130 h 146"/>
                <a:gd name="T60" fmla="*/ 26 w 186"/>
                <a:gd name="T61" fmla="*/ 136 h 146"/>
                <a:gd name="T62" fmla="*/ 24 w 186"/>
                <a:gd name="T63" fmla="*/ 114 h 146"/>
                <a:gd name="T64" fmla="*/ 18 w 186"/>
                <a:gd name="T65" fmla="*/ 60 h 146"/>
                <a:gd name="T66" fmla="*/ 58 w 186"/>
                <a:gd name="T67" fmla="*/ 34 h 146"/>
                <a:gd name="T68" fmla="*/ 44 w 186"/>
                <a:gd name="T69" fmla="*/ 74 h 146"/>
                <a:gd name="T70" fmla="*/ 54 w 186"/>
                <a:gd name="T71" fmla="*/ 96 h 146"/>
                <a:gd name="T72" fmla="*/ 90 w 186"/>
                <a:gd name="T73" fmla="*/ 88 h 146"/>
                <a:gd name="T74" fmla="*/ 92 w 186"/>
                <a:gd name="T75" fmla="*/ 44 h 146"/>
                <a:gd name="T76" fmla="*/ 86 w 186"/>
                <a:gd name="T77" fmla="*/ 86 h 146"/>
                <a:gd name="T78" fmla="*/ 52 w 186"/>
                <a:gd name="T79" fmla="*/ 90 h 146"/>
                <a:gd name="T80" fmla="*/ 52 w 186"/>
                <a:gd name="T81" fmla="*/ 78 h 146"/>
                <a:gd name="T82" fmla="*/ 50 w 186"/>
                <a:gd name="T83" fmla="*/ 50 h 146"/>
                <a:gd name="T84" fmla="*/ 90 w 186"/>
                <a:gd name="T85" fmla="*/ 20 h 146"/>
                <a:gd name="T86" fmla="*/ 84 w 186"/>
                <a:gd name="T87" fmla="*/ 12 h 146"/>
                <a:gd name="T88" fmla="*/ 52 w 186"/>
                <a:gd name="T89" fmla="*/ 32 h 146"/>
                <a:gd name="T90" fmla="*/ 12 w 186"/>
                <a:gd name="T91" fmla="*/ 62 h 146"/>
                <a:gd name="T92" fmla="*/ 12 w 186"/>
                <a:gd name="T93" fmla="*/ 50 h 146"/>
                <a:gd name="T94" fmla="*/ 4 w 186"/>
                <a:gd name="T95" fmla="*/ 68 h 146"/>
                <a:gd name="T96" fmla="*/ 10 w 186"/>
                <a:gd name="T97" fmla="*/ 94 h 146"/>
                <a:gd name="T98" fmla="*/ 8 w 186"/>
                <a:gd name="T99" fmla="*/ 120 h 146"/>
                <a:gd name="T100" fmla="*/ 22 w 186"/>
                <a:gd name="T101" fmla="*/ 138 h 146"/>
                <a:gd name="T102" fmla="*/ 46 w 186"/>
                <a:gd name="T103" fmla="*/ 142 h 146"/>
                <a:gd name="T104" fmla="*/ 68 w 186"/>
                <a:gd name="T105" fmla="*/ 120 h 146"/>
                <a:gd name="T106" fmla="*/ 80 w 186"/>
                <a:gd name="T107" fmla="*/ 146 h 146"/>
                <a:gd name="T108" fmla="*/ 100 w 186"/>
                <a:gd name="T109" fmla="*/ 132 h 146"/>
                <a:gd name="T110" fmla="*/ 122 w 186"/>
                <a:gd name="T111" fmla="*/ 114 h 146"/>
                <a:gd name="T112" fmla="*/ 124 w 186"/>
                <a:gd name="T113" fmla="*/ 102 h 146"/>
                <a:gd name="T114" fmla="*/ 144 w 186"/>
                <a:gd name="T115" fmla="*/ 96 h 146"/>
                <a:gd name="T116" fmla="*/ 166 w 186"/>
                <a:gd name="T117" fmla="*/ 90 h 146"/>
                <a:gd name="T118" fmla="*/ 184 w 186"/>
                <a:gd name="T119" fmla="*/ 38 h 146"/>
                <a:gd name="T120" fmla="*/ 170 w 186"/>
                <a:gd name="T121" fmla="*/ 28 h 146"/>
                <a:gd name="T122" fmla="*/ 152 w 186"/>
                <a:gd name="T123" fmla="*/ 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46">
                  <a:moveTo>
                    <a:pt x="106" y="124"/>
                  </a:moveTo>
                  <a:lnTo>
                    <a:pt x="106" y="124"/>
                  </a:lnTo>
                  <a:lnTo>
                    <a:pt x="116" y="104"/>
                  </a:lnTo>
                  <a:lnTo>
                    <a:pt x="116" y="104"/>
                  </a:lnTo>
                  <a:lnTo>
                    <a:pt x="116" y="104"/>
                  </a:lnTo>
                  <a:lnTo>
                    <a:pt x="116" y="104"/>
                  </a:lnTo>
                  <a:lnTo>
                    <a:pt x="116" y="104"/>
                  </a:lnTo>
                  <a:lnTo>
                    <a:pt x="116" y="104"/>
                  </a:lnTo>
                  <a:lnTo>
                    <a:pt x="118" y="112"/>
                  </a:lnTo>
                  <a:lnTo>
                    <a:pt x="118" y="112"/>
                  </a:lnTo>
                  <a:lnTo>
                    <a:pt x="120" y="126"/>
                  </a:lnTo>
                  <a:lnTo>
                    <a:pt x="120" y="126"/>
                  </a:lnTo>
                  <a:lnTo>
                    <a:pt x="118" y="130"/>
                  </a:lnTo>
                  <a:lnTo>
                    <a:pt x="118" y="130"/>
                  </a:lnTo>
                  <a:lnTo>
                    <a:pt x="112" y="130"/>
                  </a:lnTo>
                  <a:lnTo>
                    <a:pt x="112" y="130"/>
                  </a:lnTo>
                  <a:lnTo>
                    <a:pt x="112" y="130"/>
                  </a:lnTo>
                  <a:lnTo>
                    <a:pt x="112" y="130"/>
                  </a:lnTo>
                  <a:lnTo>
                    <a:pt x="108" y="130"/>
                  </a:lnTo>
                  <a:lnTo>
                    <a:pt x="108" y="130"/>
                  </a:lnTo>
                  <a:lnTo>
                    <a:pt x="102" y="130"/>
                  </a:lnTo>
                  <a:lnTo>
                    <a:pt x="102" y="130"/>
                  </a:lnTo>
                  <a:lnTo>
                    <a:pt x="106" y="124"/>
                  </a:lnTo>
                  <a:close/>
                  <a:moveTo>
                    <a:pt x="8" y="104"/>
                  </a:moveTo>
                  <a:lnTo>
                    <a:pt x="8" y="104"/>
                  </a:lnTo>
                  <a:lnTo>
                    <a:pt x="14" y="100"/>
                  </a:lnTo>
                  <a:lnTo>
                    <a:pt x="14" y="100"/>
                  </a:lnTo>
                  <a:lnTo>
                    <a:pt x="22" y="116"/>
                  </a:lnTo>
                  <a:lnTo>
                    <a:pt x="22" y="116"/>
                  </a:lnTo>
                  <a:lnTo>
                    <a:pt x="24" y="120"/>
                  </a:lnTo>
                  <a:lnTo>
                    <a:pt x="20" y="122"/>
                  </a:lnTo>
                  <a:lnTo>
                    <a:pt x="20" y="122"/>
                  </a:lnTo>
                  <a:lnTo>
                    <a:pt x="18" y="122"/>
                  </a:lnTo>
                  <a:lnTo>
                    <a:pt x="18" y="122"/>
                  </a:lnTo>
                  <a:lnTo>
                    <a:pt x="18" y="122"/>
                  </a:lnTo>
                  <a:lnTo>
                    <a:pt x="18" y="122"/>
                  </a:lnTo>
                  <a:lnTo>
                    <a:pt x="14" y="120"/>
                  </a:lnTo>
                  <a:lnTo>
                    <a:pt x="10" y="118"/>
                  </a:lnTo>
                  <a:lnTo>
                    <a:pt x="6" y="114"/>
                  </a:lnTo>
                  <a:lnTo>
                    <a:pt x="4" y="110"/>
                  </a:lnTo>
                  <a:lnTo>
                    <a:pt x="4" y="110"/>
                  </a:lnTo>
                  <a:lnTo>
                    <a:pt x="6" y="106"/>
                  </a:lnTo>
                  <a:lnTo>
                    <a:pt x="6" y="106"/>
                  </a:lnTo>
                  <a:lnTo>
                    <a:pt x="8" y="104"/>
                  </a:lnTo>
                  <a:close/>
                  <a:moveTo>
                    <a:pt x="8" y="50"/>
                  </a:moveTo>
                  <a:lnTo>
                    <a:pt x="8" y="50"/>
                  </a:lnTo>
                  <a:lnTo>
                    <a:pt x="8" y="50"/>
                  </a:lnTo>
                  <a:lnTo>
                    <a:pt x="8" y="50"/>
                  </a:lnTo>
                  <a:lnTo>
                    <a:pt x="8" y="50"/>
                  </a:lnTo>
                  <a:lnTo>
                    <a:pt x="8" y="50"/>
                  </a:lnTo>
                  <a:lnTo>
                    <a:pt x="8" y="50"/>
                  </a:lnTo>
                  <a:lnTo>
                    <a:pt x="8" y="50"/>
                  </a:lnTo>
                  <a:lnTo>
                    <a:pt x="8" y="50"/>
                  </a:lnTo>
                  <a:lnTo>
                    <a:pt x="8" y="50"/>
                  </a:lnTo>
                  <a:lnTo>
                    <a:pt x="8" y="50"/>
                  </a:lnTo>
                  <a:lnTo>
                    <a:pt x="8" y="50"/>
                  </a:lnTo>
                  <a:lnTo>
                    <a:pt x="4" y="60"/>
                  </a:lnTo>
                  <a:lnTo>
                    <a:pt x="4" y="60"/>
                  </a:lnTo>
                  <a:lnTo>
                    <a:pt x="6" y="64"/>
                  </a:lnTo>
                  <a:lnTo>
                    <a:pt x="6" y="64"/>
                  </a:lnTo>
                  <a:lnTo>
                    <a:pt x="6" y="66"/>
                  </a:lnTo>
                  <a:lnTo>
                    <a:pt x="6" y="66"/>
                  </a:lnTo>
                  <a:lnTo>
                    <a:pt x="10" y="66"/>
                  </a:lnTo>
                  <a:lnTo>
                    <a:pt x="10" y="66"/>
                  </a:lnTo>
                  <a:lnTo>
                    <a:pt x="12" y="64"/>
                  </a:lnTo>
                  <a:lnTo>
                    <a:pt x="12" y="64"/>
                  </a:lnTo>
                  <a:lnTo>
                    <a:pt x="12" y="64"/>
                  </a:lnTo>
                  <a:lnTo>
                    <a:pt x="12" y="64"/>
                  </a:lnTo>
                  <a:lnTo>
                    <a:pt x="12" y="64"/>
                  </a:lnTo>
                  <a:lnTo>
                    <a:pt x="12" y="64"/>
                  </a:lnTo>
                  <a:lnTo>
                    <a:pt x="14" y="64"/>
                  </a:lnTo>
                  <a:lnTo>
                    <a:pt x="14" y="64"/>
                  </a:lnTo>
                  <a:lnTo>
                    <a:pt x="12" y="68"/>
                  </a:lnTo>
                  <a:lnTo>
                    <a:pt x="12" y="68"/>
                  </a:lnTo>
                  <a:lnTo>
                    <a:pt x="8" y="70"/>
                  </a:lnTo>
                  <a:lnTo>
                    <a:pt x="8" y="70"/>
                  </a:lnTo>
                  <a:lnTo>
                    <a:pt x="6" y="68"/>
                  </a:lnTo>
                  <a:lnTo>
                    <a:pt x="6" y="68"/>
                  </a:lnTo>
                  <a:lnTo>
                    <a:pt x="6" y="68"/>
                  </a:lnTo>
                  <a:lnTo>
                    <a:pt x="6" y="68"/>
                  </a:lnTo>
                  <a:lnTo>
                    <a:pt x="2" y="62"/>
                  </a:lnTo>
                  <a:lnTo>
                    <a:pt x="2" y="58"/>
                  </a:lnTo>
                  <a:lnTo>
                    <a:pt x="2" y="54"/>
                  </a:lnTo>
                  <a:lnTo>
                    <a:pt x="2" y="54"/>
                  </a:lnTo>
                  <a:lnTo>
                    <a:pt x="6" y="50"/>
                  </a:lnTo>
                  <a:lnTo>
                    <a:pt x="6" y="50"/>
                  </a:lnTo>
                  <a:lnTo>
                    <a:pt x="6" y="50"/>
                  </a:lnTo>
                  <a:lnTo>
                    <a:pt x="6" y="50"/>
                  </a:lnTo>
                  <a:lnTo>
                    <a:pt x="6" y="50"/>
                  </a:lnTo>
                  <a:lnTo>
                    <a:pt x="6" y="50"/>
                  </a:lnTo>
                  <a:lnTo>
                    <a:pt x="8" y="50"/>
                  </a:lnTo>
                  <a:close/>
                  <a:moveTo>
                    <a:pt x="82" y="20"/>
                  </a:moveTo>
                  <a:lnTo>
                    <a:pt x="82" y="20"/>
                  </a:lnTo>
                  <a:lnTo>
                    <a:pt x="84" y="16"/>
                  </a:lnTo>
                  <a:lnTo>
                    <a:pt x="88" y="12"/>
                  </a:lnTo>
                  <a:lnTo>
                    <a:pt x="96" y="8"/>
                  </a:lnTo>
                  <a:lnTo>
                    <a:pt x="96" y="8"/>
                  </a:lnTo>
                  <a:lnTo>
                    <a:pt x="114" y="4"/>
                  </a:lnTo>
                  <a:lnTo>
                    <a:pt x="114" y="4"/>
                  </a:lnTo>
                  <a:lnTo>
                    <a:pt x="122" y="4"/>
                  </a:lnTo>
                  <a:lnTo>
                    <a:pt x="128" y="8"/>
                  </a:lnTo>
                  <a:lnTo>
                    <a:pt x="128" y="8"/>
                  </a:lnTo>
                  <a:lnTo>
                    <a:pt x="142" y="20"/>
                  </a:lnTo>
                  <a:lnTo>
                    <a:pt x="142" y="20"/>
                  </a:lnTo>
                  <a:lnTo>
                    <a:pt x="144" y="22"/>
                  </a:lnTo>
                  <a:lnTo>
                    <a:pt x="144" y="22"/>
                  </a:lnTo>
                  <a:lnTo>
                    <a:pt x="148" y="22"/>
                  </a:lnTo>
                  <a:lnTo>
                    <a:pt x="152" y="26"/>
                  </a:lnTo>
                  <a:lnTo>
                    <a:pt x="156" y="32"/>
                  </a:lnTo>
                  <a:lnTo>
                    <a:pt x="156" y="32"/>
                  </a:lnTo>
                  <a:lnTo>
                    <a:pt x="148" y="34"/>
                  </a:lnTo>
                  <a:lnTo>
                    <a:pt x="148" y="34"/>
                  </a:lnTo>
                  <a:lnTo>
                    <a:pt x="150" y="40"/>
                  </a:lnTo>
                  <a:lnTo>
                    <a:pt x="152" y="42"/>
                  </a:lnTo>
                  <a:lnTo>
                    <a:pt x="152" y="42"/>
                  </a:lnTo>
                  <a:lnTo>
                    <a:pt x="156" y="40"/>
                  </a:lnTo>
                  <a:lnTo>
                    <a:pt x="156" y="40"/>
                  </a:lnTo>
                  <a:lnTo>
                    <a:pt x="158" y="44"/>
                  </a:lnTo>
                  <a:lnTo>
                    <a:pt x="158" y="44"/>
                  </a:lnTo>
                  <a:lnTo>
                    <a:pt x="148" y="46"/>
                  </a:lnTo>
                  <a:lnTo>
                    <a:pt x="146" y="48"/>
                  </a:lnTo>
                  <a:lnTo>
                    <a:pt x="144" y="52"/>
                  </a:lnTo>
                  <a:lnTo>
                    <a:pt x="144" y="52"/>
                  </a:lnTo>
                  <a:lnTo>
                    <a:pt x="146" y="48"/>
                  </a:lnTo>
                  <a:lnTo>
                    <a:pt x="146" y="48"/>
                  </a:lnTo>
                  <a:lnTo>
                    <a:pt x="152" y="44"/>
                  </a:lnTo>
                  <a:lnTo>
                    <a:pt x="152" y="44"/>
                  </a:lnTo>
                  <a:lnTo>
                    <a:pt x="150" y="56"/>
                  </a:lnTo>
                  <a:lnTo>
                    <a:pt x="150" y="56"/>
                  </a:lnTo>
                  <a:lnTo>
                    <a:pt x="150" y="56"/>
                  </a:lnTo>
                  <a:lnTo>
                    <a:pt x="150" y="56"/>
                  </a:lnTo>
                  <a:lnTo>
                    <a:pt x="154" y="48"/>
                  </a:lnTo>
                  <a:lnTo>
                    <a:pt x="154" y="48"/>
                  </a:lnTo>
                  <a:lnTo>
                    <a:pt x="156" y="46"/>
                  </a:lnTo>
                  <a:lnTo>
                    <a:pt x="156" y="46"/>
                  </a:lnTo>
                  <a:lnTo>
                    <a:pt x="158" y="50"/>
                  </a:lnTo>
                  <a:lnTo>
                    <a:pt x="158" y="50"/>
                  </a:lnTo>
                  <a:lnTo>
                    <a:pt x="158" y="60"/>
                  </a:lnTo>
                  <a:lnTo>
                    <a:pt x="158" y="60"/>
                  </a:lnTo>
                  <a:lnTo>
                    <a:pt x="160" y="50"/>
                  </a:lnTo>
                  <a:lnTo>
                    <a:pt x="160" y="42"/>
                  </a:lnTo>
                  <a:lnTo>
                    <a:pt x="160" y="42"/>
                  </a:lnTo>
                  <a:lnTo>
                    <a:pt x="160" y="38"/>
                  </a:lnTo>
                  <a:lnTo>
                    <a:pt x="162" y="36"/>
                  </a:lnTo>
                  <a:lnTo>
                    <a:pt x="162" y="36"/>
                  </a:lnTo>
                  <a:lnTo>
                    <a:pt x="168" y="34"/>
                  </a:lnTo>
                  <a:lnTo>
                    <a:pt x="172" y="30"/>
                  </a:lnTo>
                  <a:lnTo>
                    <a:pt x="172" y="30"/>
                  </a:lnTo>
                  <a:lnTo>
                    <a:pt x="176" y="28"/>
                  </a:lnTo>
                  <a:lnTo>
                    <a:pt x="176" y="28"/>
                  </a:lnTo>
                  <a:lnTo>
                    <a:pt x="178" y="30"/>
                  </a:lnTo>
                  <a:lnTo>
                    <a:pt x="178" y="30"/>
                  </a:lnTo>
                  <a:lnTo>
                    <a:pt x="182" y="40"/>
                  </a:lnTo>
                  <a:lnTo>
                    <a:pt x="182" y="40"/>
                  </a:lnTo>
                  <a:lnTo>
                    <a:pt x="184" y="56"/>
                  </a:lnTo>
                  <a:lnTo>
                    <a:pt x="184" y="62"/>
                  </a:lnTo>
                  <a:lnTo>
                    <a:pt x="182" y="70"/>
                  </a:lnTo>
                  <a:lnTo>
                    <a:pt x="182" y="70"/>
                  </a:lnTo>
                  <a:lnTo>
                    <a:pt x="178" y="78"/>
                  </a:lnTo>
                  <a:lnTo>
                    <a:pt x="172" y="84"/>
                  </a:lnTo>
                  <a:lnTo>
                    <a:pt x="164" y="88"/>
                  </a:lnTo>
                  <a:lnTo>
                    <a:pt x="156" y="88"/>
                  </a:lnTo>
                  <a:lnTo>
                    <a:pt x="156" y="88"/>
                  </a:lnTo>
                  <a:lnTo>
                    <a:pt x="150" y="88"/>
                  </a:lnTo>
                  <a:lnTo>
                    <a:pt x="150" y="88"/>
                  </a:lnTo>
                  <a:lnTo>
                    <a:pt x="140" y="86"/>
                  </a:lnTo>
                  <a:lnTo>
                    <a:pt x="130" y="82"/>
                  </a:lnTo>
                  <a:lnTo>
                    <a:pt x="130" y="82"/>
                  </a:lnTo>
                  <a:lnTo>
                    <a:pt x="128" y="96"/>
                  </a:lnTo>
                  <a:lnTo>
                    <a:pt x="128" y="96"/>
                  </a:lnTo>
                  <a:lnTo>
                    <a:pt x="128" y="98"/>
                  </a:lnTo>
                  <a:lnTo>
                    <a:pt x="130" y="98"/>
                  </a:lnTo>
                  <a:lnTo>
                    <a:pt x="130" y="98"/>
                  </a:lnTo>
                  <a:lnTo>
                    <a:pt x="134" y="100"/>
                  </a:lnTo>
                  <a:lnTo>
                    <a:pt x="134" y="100"/>
                  </a:lnTo>
                  <a:lnTo>
                    <a:pt x="136" y="98"/>
                  </a:lnTo>
                  <a:lnTo>
                    <a:pt x="136" y="98"/>
                  </a:lnTo>
                  <a:lnTo>
                    <a:pt x="140" y="94"/>
                  </a:lnTo>
                  <a:lnTo>
                    <a:pt x="142" y="92"/>
                  </a:lnTo>
                  <a:lnTo>
                    <a:pt x="142" y="92"/>
                  </a:lnTo>
                  <a:lnTo>
                    <a:pt x="144" y="90"/>
                  </a:lnTo>
                  <a:lnTo>
                    <a:pt x="144" y="90"/>
                  </a:lnTo>
                  <a:lnTo>
                    <a:pt x="144" y="94"/>
                  </a:lnTo>
                  <a:lnTo>
                    <a:pt x="142" y="98"/>
                  </a:lnTo>
                  <a:lnTo>
                    <a:pt x="138" y="100"/>
                  </a:lnTo>
                  <a:lnTo>
                    <a:pt x="136" y="102"/>
                  </a:lnTo>
                  <a:lnTo>
                    <a:pt x="136" y="102"/>
                  </a:lnTo>
                  <a:lnTo>
                    <a:pt x="132" y="102"/>
                  </a:lnTo>
                  <a:lnTo>
                    <a:pt x="132" y="102"/>
                  </a:lnTo>
                  <a:lnTo>
                    <a:pt x="128" y="100"/>
                  </a:lnTo>
                  <a:lnTo>
                    <a:pt x="124" y="98"/>
                  </a:lnTo>
                  <a:lnTo>
                    <a:pt x="124" y="98"/>
                  </a:lnTo>
                  <a:lnTo>
                    <a:pt x="116" y="92"/>
                  </a:lnTo>
                  <a:lnTo>
                    <a:pt x="106" y="88"/>
                  </a:lnTo>
                  <a:lnTo>
                    <a:pt x="106" y="88"/>
                  </a:lnTo>
                  <a:lnTo>
                    <a:pt x="112" y="92"/>
                  </a:lnTo>
                  <a:lnTo>
                    <a:pt x="112" y="92"/>
                  </a:lnTo>
                  <a:lnTo>
                    <a:pt x="114" y="96"/>
                  </a:lnTo>
                  <a:lnTo>
                    <a:pt x="114" y="96"/>
                  </a:lnTo>
                  <a:lnTo>
                    <a:pt x="108" y="112"/>
                  </a:lnTo>
                  <a:lnTo>
                    <a:pt x="104" y="120"/>
                  </a:lnTo>
                  <a:lnTo>
                    <a:pt x="98" y="128"/>
                  </a:lnTo>
                  <a:lnTo>
                    <a:pt x="98" y="128"/>
                  </a:lnTo>
                  <a:lnTo>
                    <a:pt x="90" y="136"/>
                  </a:lnTo>
                  <a:lnTo>
                    <a:pt x="90" y="136"/>
                  </a:lnTo>
                  <a:lnTo>
                    <a:pt x="86" y="140"/>
                  </a:lnTo>
                  <a:lnTo>
                    <a:pt x="86" y="140"/>
                  </a:lnTo>
                  <a:lnTo>
                    <a:pt x="82" y="142"/>
                  </a:lnTo>
                  <a:lnTo>
                    <a:pt x="80" y="142"/>
                  </a:lnTo>
                  <a:lnTo>
                    <a:pt x="80" y="142"/>
                  </a:lnTo>
                  <a:lnTo>
                    <a:pt x="76" y="140"/>
                  </a:lnTo>
                  <a:lnTo>
                    <a:pt x="76" y="140"/>
                  </a:lnTo>
                  <a:lnTo>
                    <a:pt x="68" y="128"/>
                  </a:lnTo>
                  <a:lnTo>
                    <a:pt x="68" y="128"/>
                  </a:lnTo>
                  <a:lnTo>
                    <a:pt x="68" y="126"/>
                  </a:lnTo>
                  <a:lnTo>
                    <a:pt x="70" y="122"/>
                  </a:lnTo>
                  <a:lnTo>
                    <a:pt x="70" y="122"/>
                  </a:lnTo>
                  <a:lnTo>
                    <a:pt x="78" y="118"/>
                  </a:lnTo>
                  <a:lnTo>
                    <a:pt x="78" y="118"/>
                  </a:lnTo>
                  <a:lnTo>
                    <a:pt x="78" y="110"/>
                  </a:lnTo>
                  <a:lnTo>
                    <a:pt x="78" y="110"/>
                  </a:lnTo>
                  <a:lnTo>
                    <a:pt x="76" y="112"/>
                  </a:lnTo>
                  <a:lnTo>
                    <a:pt x="74" y="114"/>
                  </a:lnTo>
                  <a:lnTo>
                    <a:pt x="70" y="116"/>
                  </a:lnTo>
                  <a:lnTo>
                    <a:pt x="70" y="116"/>
                  </a:lnTo>
                  <a:lnTo>
                    <a:pt x="66" y="116"/>
                  </a:lnTo>
                  <a:lnTo>
                    <a:pt x="66" y="116"/>
                  </a:lnTo>
                  <a:lnTo>
                    <a:pt x="60" y="116"/>
                  </a:lnTo>
                  <a:lnTo>
                    <a:pt x="60" y="116"/>
                  </a:lnTo>
                  <a:lnTo>
                    <a:pt x="54" y="116"/>
                  </a:lnTo>
                  <a:lnTo>
                    <a:pt x="54" y="114"/>
                  </a:lnTo>
                  <a:lnTo>
                    <a:pt x="52" y="110"/>
                  </a:lnTo>
                  <a:lnTo>
                    <a:pt x="52" y="110"/>
                  </a:lnTo>
                  <a:lnTo>
                    <a:pt x="52" y="112"/>
                  </a:lnTo>
                  <a:lnTo>
                    <a:pt x="52" y="112"/>
                  </a:lnTo>
                  <a:lnTo>
                    <a:pt x="52" y="114"/>
                  </a:lnTo>
                  <a:lnTo>
                    <a:pt x="52" y="114"/>
                  </a:lnTo>
                  <a:lnTo>
                    <a:pt x="52" y="122"/>
                  </a:lnTo>
                  <a:lnTo>
                    <a:pt x="48" y="130"/>
                  </a:lnTo>
                  <a:lnTo>
                    <a:pt x="48" y="130"/>
                  </a:lnTo>
                  <a:lnTo>
                    <a:pt x="46" y="134"/>
                  </a:lnTo>
                  <a:lnTo>
                    <a:pt x="46" y="138"/>
                  </a:lnTo>
                  <a:lnTo>
                    <a:pt x="46" y="138"/>
                  </a:lnTo>
                  <a:lnTo>
                    <a:pt x="46" y="138"/>
                  </a:lnTo>
                  <a:lnTo>
                    <a:pt x="44" y="140"/>
                  </a:lnTo>
                  <a:lnTo>
                    <a:pt x="44" y="140"/>
                  </a:lnTo>
                  <a:lnTo>
                    <a:pt x="26" y="136"/>
                  </a:lnTo>
                  <a:lnTo>
                    <a:pt x="26" y="136"/>
                  </a:lnTo>
                  <a:lnTo>
                    <a:pt x="24" y="134"/>
                  </a:lnTo>
                  <a:lnTo>
                    <a:pt x="24" y="130"/>
                  </a:lnTo>
                  <a:lnTo>
                    <a:pt x="24" y="130"/>
                  </a:lnTo>
                  <a:lnTo>
                    <a:pt x="26" y="126"/>
                  </a:lnTo>
                  <a:lnTo>
                    <a:pt x="26" y="122"/>
                  </a:lnTo>
                  <a:lnTo>
                    <a:pt x="26" y="122"/>
                  </a:lnTo>
                  <a:lnTo>
                    <a:pt x="26" y="118"/>
                  </a:lnTo>
                  <a:lnTo>
                    <a:pt x="24" y="114"/>
                  </a:lnTo>
                  <a:lnTo>
                    <a:pt x="24" y="114"/>
                  </a:lnTo>
                  <a:lnTo>
                    <a:pt x="20" y="106"/>
                  </a:lnTo>
                  <a:lnTo>
                    <a:pt x="16" y="96"/>
                  </a:lnTo>
                  <a:lnTo>
                    <a:pt x="14" y="88"/>
                  </a:lnTo>
                  <a:lnTo>
                    <a:pt x="14" y="78"/>
                  </a:lnTo>
                  <a:lnTo>
                    <a:pt x="14" y="78"/>
                  </a:lnTo>
                  <a:lnTo>
                    <a:pt x="16" y="68"/>
                  </a:lnTo>
                  <a:lnTo>
                    <a:pt x="18" y="60"/>
                  </a:lnTo>
                  <a:lnTo>
                    <a:pt x="24" y="52"/>
                  </a:lnTo>
                  <a:lnTo>
                    <a:pt x="30" y="46"/>
                  </a:lnTo>
                  <a:lnTo>
                    <a:pt x="30" y="46"/>
                  </a:lnTo>
                  <a:lnTo>
                    <a:pt x="42" y="38"/>
                  </a:lnTo>
                  <a:lnTo>
                    <a:pt x="56" y="34"/>
                  </a:lnTo>
                  <a:lnTo>
                    <a:pt x="56" y="34"/>
                  </a:lnTo>
                  <a:lnTo>
                    <a:pt x="58" y="34"/>
                  </a:lnTo>
                  <a:lnTo>
                    <a:pt x="58" y="34"/>
                  </a:lnTo>
                  <a:lnTo>
                    <a:pt x="46" y="50"/>
                  </a:lnTo>
                  <a:lnTo>
                    <a:pt x="46" y="50"/>
                  </a:lnTo>
                  <a:lnTo>
                    <a:pt x="42" y="54"/>
                  </a:lnTo>
                  <a:lnTo>
                    <a:pt x="40" y="60"/>
                  </a:lnTo>
                  <a:lnTo>
                    <a:pt x="40" y="60"/>
                  </a:lnTo>
                  <a:lnTo>
                    <a:pt x="40" y="64"/>
                  </a:lnTo>
                  <a:lnTo>
                    <a:pt x="40" y="68"/>
                  </a:lnTo>
                  <a:lnTo>
                    <a:pt x="44" y="74"/>
                  </a:lnTo>
                  <a:lnTo>
                    <a:pt x="44" y="74"/>
                  </a:lnTo>
                  <a:lnTo>
                    <a:pt x="48" y="80"/>
                  </a:lnTo>
                  <a:lnTo>
                    <a:pt x="48" y="84"/>
                  </a:lnTo>
                  <a:lnTo>
                    <a:pt x="48" y="86"/>
                  </a:lnTo>
                  <a:lnTo>
                    <a:pt x="48" y="86"/>
                  </a:lnTo>
                  <a:lnTo>
                    <a:pt x="48" y="90"/>
                  </a:lnTo>
                  <a:lnTo>
                    <a:pt x="48" y="90"/>
                  </a:lnTo>
                  <a:lnTo>
                    <a:pt x="54" y="96"/>
                  </a:lnTo>
                  <a:lnTo>
                    <a:pt x="58" y="98"/>
                  </a:lnTo>
                  <a:lnTo>
                    <a:pt x="62" y="98"/>
                  </a:lnTo>
                  <a:lnTo>
                    <a:pt x="62" y="98"/>
                  </a:lnTo>
                  <a:lnTo>
                    <a:pt x="66" y="98"/>
                  </a:lnTo>
                  <a:lnTo>
                    <a:pt x="72" y="96"/>
                  </a:lnTo>
                  <a:lnTo>
                    <a:pt x="72" y="96"/>
                  </a:lnTo>
                  <a:lnTo>
                    <a:pt x="80" y="92"/>
                  </a:lnTo>
                  <a:lnTo>
                    <a:pt x="90" y="88"/>
                  </a:lnTo>
                  <a:lnTo>
                    <a:pt x="90" y="88"/>
                  </a:lnTo>
                  <a:lnTo>
                    <a:pt x="94" y="84"/>
                  </a:lnTo>
                  <a:lnTo>
                    <a:pt x="94" y="84"/>
                  </a:lnTo>
                  <a:lnTo>
                    <a:pt x="96" y="78"/>
                  </a:lnTo>
                  <a:lnTo>
                    <a:pt x="96" y="72"/>
                  </a:lnTo>
                  <a:lnTo>
                    <a:pt x="94" y="58"/>
                  </a:lnTo>
                  <a:lnTo>
                    <a:pt x="94" y="58"/>
                  </a:lnTo>
                  <a:lnTo>
                    <a:pt x="92" y="44"/>
                  </a:lnTo>
                  <a:lnTo>
                    <a:pt x="92" y="44"/>
                  </a:lnTo>
                  <a:lnTo>
                    <a:pt x="92" y="60"/>
                  </a:lnTo>
                  <a:lnTo>
                    <a:pt x="92" y="60"/>
                  </a:lnTo>
                  <a:lnTo>
                    <a:pt x="92" y="80"/>
                  </a:lnTo>
                  <a:lnTo>
                    <a:pt x="92" y="80"/>
                  </a:lnTo>
                  <a:lnTo>
                    <a:pt x="90" y="84"/>
                  </a:lnTo>
                  <a:lnTo>
                    <a:pt x="86" y="86"/>
                  </a:lnTo>
                  <a:lnTo>
                    <a:pt x="86" y="86"/>
                  </a:lnTo>
                  <a:lnTo>
                    <a:pt x="78" y="88"/>
                  </a:lnTo>
                  <a:lnTo>
                    <a:pt x="70" y="92"/>
                  </a:lnTo>
                  <a:lnTo>
                    <a:pt x="70" y="92"/>
                  </a:lnTo>
                  <a:lnTo>
                    <a:pt x="62" y="96"/>
                  </a:lnTo>
                  <a:lnTo>
                    <a:pt x="62" y="96"/>
                  </a:lnTo>
                  <a:lnTo>
                    <a:pt x="56" y="94"/>
                  </a:lnTo>
                  <a:lnTo>
                    <a:pt x="52" y="90"/>
                  </a:lnTo>
                  <a:lnTo>
                    <a:pt x="52" y="90"/>
                  </a:lnTo>
                  <a:lnTo>
                    <a:pt x="52" y="86"/>
                  </a:lnTo>
                  <a:lnTo>
                    <a:pt x="52" y="84"/>
                  </a:lnTo>
                  <a:lnTo>
                    <a:pt x="52" y="84"/>
                  </a:lnTo>
                  <a:lnTo>
                    <a:pt x="56" y="76"/>
                  </a:lnTo>
                  <a:lnTo>
                    <a:pt x="56" y="76"/>
                  </a:lnTo>
                  <a:lnTo>
                    <a:pt x="58" y="68"/>
                  </a:lnTo>
                  <a:lnTo>
                    <a:pt x="58" y="68"/>
                  </a:lnTo>
                  <a:lnTo>
                    <a:pt x="52" y="78"/>
                  </a:lnTo>
                  <a:lnTo>
                    <a:pt x="52" y="78"/>
                  </a:lnTo>
                  <a:lnTo>
                    <a:pt x="44" y="66"/>
                  </a:lnTo>
                  <a:lnTo>
                    <a:pt x="44" y="66"/>
                  </a:lnTo>
                  <a:lnTo>
                    <a:pt x="44" y="62"/>
                  </a:lnTo>
                  <a:lnTo>
                    <a:pt x="44" y="62"/>
                  </a:lnTo>
                  <a:lnTo>
                    <a:pt x="46" y="56"/>
                  </a:lnTo>
                  <a:lnTo>
                    <a:pt x="50" y="50"/>
                  </a:lnTo>
                  <a:lnTo>
                    <a:pt x="50" y="50"/>
                  </a:lnTo>
                  <a:lnTo>
                    <a:pt x="72" y="26"/>
                  </a:lnTo>
                  <a:lnTo>
                    <a:pt x="72" y="26"/>
                  </a:lnTo>
                  <a:lnTo>
                    <a:pt x="74" y="24"/>
                  </a:lnTo>
                  <a:lnTo>
                    <a:pt x="78" y="22"/>
                  </a:lnTo>
                  <a:lnTo>
                    <a:pt x="86" y="22"/>
                  </a:lnTo>
                  <a:lnTo>
                    <a:pt x="86" y="22"/>
                  </a:lnTo>
                  <a:lnTo>
                    <a:pt x="90" y="20"/>
                  </a:lnTo>
                  <a:lnTo>
                    <a:pt x="90" y="20"/>
                  </a:lnTo>
                  <a:lnTo>
                    <a:pt x="82" y="20"/>
                  </a:lnTo>
                  <a:close/>
                  <a:moveTo>
                    <a:pt x="112" y="0"/>
                  </a:moveTo>
                  <a:lnTo>
                    <a:pt x="112" y="0"/>
                  </a:lnTo>
                  <a:lnTo>
                    <a:pt x="104" y="0"/>
                  </a:lnTo>
                  <a:lnTo>
                    <a:pt x="96" y="4"/>
                  </a:lnTo>
                  <a:lnTo>
                    <a:pt x="90" y="6"/>
                  </a:lnTo>
                  <a:lnTo>
                    <a:pt x="84" y="12"/>
                  </a:lnTo>
                  <a:lnTo>
                    <a:pt x="84" y="12"/>
                  </a:lnTo>
                  <a:lnTo>
                    <a:pt x="78" y="18"/>
                  </a:lnTo>
                  <a:lnTo>
                    <a:pt x="76" y="20"/>
                  </a:lnTo>
                  <a:lnTo>
                    <a:pt x="72" y="22"/>
                  </a:lnTo>
                  <a:lnTo>
                    <a:pt x="72" y="22"/>
                  </a:lnTo>
                  <a:lnTo>
                    <a:pt x="70" y="22"/>
                  </a:lnTo>
                  <a:lnTo>
                    <a:pt x="70" y="22"/>
                  </a:lnTo>
                  <a:lnTo>
                    <a:pt x="62" y="28"/>
                  </a:lnTo>
                  <a:lnTo>
                    <a:pt x="52" y="32"/>
                  </a:lnTo>
                  <a:lnTo>
                    <a:pt x="52" y="32"/>
                  </a:lnTo>
                  <a:lnTo>
                    <a:pt x="42" y="34"/>
                  </a:lnTo>
                  <a:lnTo>
                    <a:pt x="32" y="40"/>
                  </a:lnTo>
                  <a:lnTo>
                    <a:pt x="24" y="46"/>
                  </a:lnTo>
                  <a:lnTo>
                    <a:pt x="16" y="56"/>
                  </a:lnTo>
                  <a:lnTo>
                    <a:pt x="16" y="56"/>
                  </a:lnTo>
                  <a:lnTo>
                    <a:pt x="12" y="62"/>
                  </a:lnTo>
                  <a:lnTo>
                    <a:pt x="12" y="62"/>
                  </a:lnTo>
                  <a:lnTo>
                    <a:pt x="6" y="64"/>
                  </a:lnTo>
                  <a:lnTo>
                    <a:pt x="6" y="64"/>
                  </a:lnTo>
                  <a:lnTo>
                    <a:pt x="10" y="54"/>
                  </a:lnTo>
                  <a:lnTo>
                    <a:pt x="10" y="54"/>
                  </a:lnTo>
                  <a:lnTo>
                    <a:pt x="14" y="56"/>
                  </a:lnTo>
                  <a:lnTo>
                    <a:pt x="14" y="56"/>
                  </a:lnTo>
                  <a:lnTo>
                    <a:pt x="12" y="50"/>
                  </a:lnTo>
                  <a:lnTo>
                    <a:pt x="12" y="50"/>
                  </a:lnTo>
                  <a:lnTo>
                    <a:pt x="10" y="44"/>
                  </a:lnTo>
                  <a:lnTo>
                    <a:pt x="10" y="44"/>
                  </a:lnTo>
                  <a:lnTo>
                    <a:pt x="2" y="50"/>
                  </a:lnTo>
                  <a:lnTo>
                    <a:pt x="0" y="52"/>
                  </a:lnTo>
                  <a:lnTo>
                    <a:pt x="0" y="58"/>
                  </a:lnTo>
                  <a:lnTo>
                    <a:pt x="0" y="58"/>
                  </a:lnTo>
                  <a:lnTo>
                    <a:pt x="0" y="62"/>
                  </a:lnTo>
                  <a:lnTo>
                    <a:pt x="4" y="68"/>
                  </a:lnTo>
                  <a:lnTo>
                    <a:pt x="4" y="68"/>
                  </a:lnTo>
                  <a:lnTo>
                    <a:pt x="6" y="70"/>
                  </a:lnTo>
                  <a:lnTo>
                    <a:pt x="10" y="72"/>
                  </a:lnTo>
                  <a:lnTo>
                    <a:pt x="10" y="72"/>
                  </a:lnTo>
                  <a:lnTo>
                    <a:pt x="10" y="84"/>
                  </a:lnTo>
                  <a:lnTo>
                    <a:pt x="10" y="84"/>
                  </a:lnTo>
                  <a:lnTo>
                    <a:pt x="12" y="90"/>
                  </a:lnTo>
                  <a:lnTo>
                    <a:pt x="10" y="94"/>
                  </a:lnTo>
                  <a:lnTo>
                    <a:pt x="8" y="98"/>
                  </a:lnTo>
                  <a:lnTo>
                    <a:pt x="4" y="102"/>
                  </a:lnTo>
                  <a:lnTo>
                    <a:pt x="4" y="102"/>
                  </a:lnTo>
                  <a:lnTo>
                    <a:pt x="2" y="106"/>
                  </a:lnTo>
                  <a:lnTo>
                    <a:pt x="2" y="112"/>
                  </a:lnTo>
                  <a:lnTo>
                    <a:pt x="2" y="112"/>
                  </a:lnTo>
                  <a:lnTo>
                    <a:pt x="6" y="118"/>
                  </a:lnTo>
                  <a:lnTo>
                    <a:pt x="8" y="120"/>
                  </a:lnTo>
                  <a:lnTo>
                    <a:pt x="8" y="120"/>
                  </a:lnTo>
                  <a:lnTo>
                    <a:pt x="14" y="124"/>
                  </a:lnTo>
                  <a:lnTo>
                    <a:pt x="22" y="128"/>
                  </a:lnTo>
                  <a:lnTo>
                    <a:pt x="22" y="128"/>
                  </a:lnTo>
                  <a:lnTo>
                    <a:pt x="20" y="130"/>
                  </a:lnTo>
                  <a:lnTo>
                    <a:pt x="20" y="130"/>
                  </a:lnTo>
                  <a:lnTo>
                    <a:pt x="20" y="136"/>
                  </a:lnTo>
                  <a:lnTo>
                    <a:pt x="22" y="138"/>
                  </a:lnTo>
                  <a:lnTo>
                    <a:pt x="24" y="138"/>
                  </a:lnTo>
                  <a:lnTo>
                    <a:pt x="24" y="138"/>
                  </a:lnTo>
                  <a:lnTo>
                    <a:pt x="32" y="142"/>
                  </a:lnTo>
                  <a:lnTo>
                    <a:pt x="42" y="144"/>
                  </a:lnTo>
                  <a:lnTo>
                    <a:pt x="42" y="144"/>
                  </a:lnTo>
                  <a:lnTo>
                    <a:pt x="44" y="144"/>
                  </a:lnTo>
                  <a:lnTo>
                    <a:pt x="44" y="144"/>
                  </a:lnTo>
                  <a:lnTo>
                    <a:pt x="46" y="142"/>
                  </a:lnTo>
                  <a:lnTo>
                    <a:pt x="48" y="142"/>
                  </a:lnTo>
                  <a:lnTo>
                    <a:pt x="50" y="136"/>
                  </a:lnTo>
                  <a:lnTo>
                    <a:pt x="50" y="136"/>
                  </a:lnTo>
                  <a:lnTo>
                    <a:pt x="50" y="130"/>
                  </a:lnTo>
                  <a:lnTo>
                    <a:pt x="50" y="130"/>
                  </a:lnTo>
                  <a:lnTo>
                    <a:pt x="56" y="120"/>
                  </a:lnTo>
                  <a:lnTo>
                    <a:pt x="56" y="120"/>
                  </a:lnTo>
                  <a:lnTo>
                    <a:pt x="68" y="120"/>
                  </a:lnTo>
                  <a:lnTo>
                    <a:pt x="68" y="120"/>
                  </a:lnTo>
                  <a:lnTo>
                    <a:pt x="64" y="124"/>
                  </a:lnTo>
                  <a:lnTo>
                    <a:pt x="64" y="128"/>
                  </a:lnTo>
                  <a:lnTo>
                    <a:pt x="64" y="128"/>
                  </a:lnTo>
                  <a:lnTo>
                    <a:pt x="74" y="144"/>
                  </a:lnTo>
                  <a:lnTo>
                    <a:pt x="74" y="144"/>
                  </a:lnTo>
                  <a:lnTo>
                    <a:pt x="76" y="146"/>
                  </a:lnTo>
                  <a:lnTo>
                    <a:pt x="80" y="146"/>
                  </a:lnTo>
                  <a:lnTo>
                    <a:pt x="80" y="146"/>
                  </a:lnTo>
                  <a:lnTo>
                    <a:pt x="84" y="144"/>
                  </a:lnTo>
                  <a:lnTo>
                    <a:pt x="88" y="142"/>
                  </a:lnTo>
                  <a:lnTo>
                    <a:pt x="88" y="142"/>
                  </a:lnTo>
                  <a:lnTo>
                    <a:pt x="96" y="134"/>
                  </a:lnTo>
                  <a:lnTo>
                    <a:pt x="96" y="134"/>
                  </a:lnTo>
                  <a:lnTo>
                    <a:pt x="100" y="132"/>
                  </a:lnTo>
                  <a:lnTo>
                    <a:pt x="100" y="132"/>
                  </a:lnTo>
                  <a:lnTo>
                    <a:pt x="116" y="134"/>
                  </a:lnTo>
                  <a:lnTo>
                    <a:pt x="116" y="134"/>
                  </a:lnTo>
                  <a:lnTo>
                    <a:pt x="120" y="132"/>
                  </a:lnTo>
                  <a:lnTo>
                    <a:pt x="122" y="130"/>
                  </a:lnTo>
                  <a:lnTo>
                    <a:pt x="122" y="128"/>
                  </a:lnTo>
                  <a:lnTo>
                    <a:pt x="122" y="124"/>
                  </a:lnTo>
                  <a:lnTo>
                    <a:pt x="122" y="124"/>
                  </a:lnTo>
                  <a:lnTo>
                    <a:pt x="122" y="114"/>
                  </a:lnTo>
                  <a:lnTo>
                    <a:pt x="122" y="114"/>
                  </a:lnTo>
                  <a:lnTo>
                    <a:pt x="120" y="104"/>
                  </a:lnTo>
                  <a:lnTo>
                    <a:pt x="120" y="104"/>
                  </a:lnTo>
                  <a:lnTo>
                    <a:pt x="116" y="96"/>
                  </a:lnTo>
                  <a:lnTo>
                    <a:pt x="116" y="96"/>
                  </a:lnTo>
                  <a:lnTo>
                    <a:pt x="118" y="96"/>
                  </a:lnTo>
                  <a:lnTo>
                    <a:pt x="118" y="96"/>
                  </a:lnTo>
                  <a:lnTo>
                    <a:pt x="124" y="102"/>
                  </a:lnTo>
                  <a:lnTo>
                    <a:pt x="124" y="102"/>
                  </a:lnTo>
                  <a:lnTo>
                    <a:pt x="128" y="104"/>
                  </a:lnTo>
                  <a:lnTo>
                    <a:pt x="132" y="104"/>
                  </a:lnTo>
                  <a:lnTo>
                    <a:pt x="132" y="104"/>
                  </a:lnTo>
                  <a:lnTo>
                    <a:pt x="140" y="102"/>
                  </a:lnTo>
                  <a:lnTo>
                    <a:pt x="142" y="100"/>
                  </a:lnTo>
                  <a:lnTo>
                    <a:pt x="144" y="96"/>
                  </a:lnTo>
                  <a:lnTo>
                    <a:pt x="144" y="96"/>
                  </a:lnTo>
                  <a:lnTo>
                    <a:pt x="146" y="92"/>
                  </a:lnTo>
                  <a:lnTo>
                    <a:pt x="150" y="90"/>
                  </a:lnTo>
                  <a:lnTo>
                    <a:pt x="150" y="90"/>
                  </a:lnTo>
                  <a:lnTo>
                    <a:pt x="152" y="92"/>
                  </a:lnTo>
                  <a:lnTo>
                    <a:pt x="152" y="92"/>
                  </a:lnTo>
                  <a:lnTo>
                    <a:pt x="156" y="92"/>
                  </a:lnTo>
                  <a:lnTo>
                    <a:pt x="156" y="92"/>
                  </a:lnTo>
                  <a:lnTo>
                    <a:pt x="166" y="90"/>
                  </a:lnTo>
                  <a:lnTo>
                    <a:pt x="174" y="86"/>
                  </a:lnTo>
                  <a:lnTo>
                    <a:pt x="180" y="80"/>
                  </a:lnTo>
                  <a:lnTo>
                    <a:pt x="184" y="72"/>
                  </a:lnTo>
                  <a:lnTo>
                    <a:pt x="184" y="72"/>
                  </a:lnTo>
                  <a:lnTo>
                    <a:pt x="186" y="58"/>
                  </a:lnTo>
                  <a:lnTo>
                    <a:pt x="186" y="46"/>
                  </a:lnTo>
                  <a:lnTo>
                    <a:pt x="186" y="46"/>
                  </a:lnTo>
                  <a:lnTo>
                    <a:pt x="184" y="38"/>
                  </a:lnTo>
                  <a:lnTo>
                    <a:pt x="182" y="28"/>
                  </a:lnTo>
                  <a:lnTo>
                    <a:pt x="182" y="28"/>
                  </a:lnTo>
                  <a:lnTo>
                    <a:pt x="178" y="24"/>
                  </a:lnTo>
                  <a:lnTo>
                    <a:pt x="176" y="24"/>
                  </a:lnTo>
                  <a:lnTo>
                    <a:pt x="176" y="24"/>
                  </a:lnTo>
                  <a:lnTo>
                    <a:pt x="172" y="24"/>
                  </a:lnTo>
                  <a:lnTo>
                    <a:pt x="170" y="28"/>
                  </a:lnTo>
                  <a:lnTo>
                    <a:pt x="170" y="28"/>
                  </a:lnTo>
                  <a:lnTo>
                    <a:pt x="164" y="32"/>
                  </a:lnTo>
                  <a:lnTo>
                    <a:pt x="164" y="32"/>
                  </a:lnTo>
                  <a:lnTo>
                    <a:pt x="162" y="34"/>
                  </a:lnTo>
                  <a:lnTo>
                    <a:pt x="162" y="34"/>
                  </a:lnTo>
                  <a:lnTo>
                    <a:pt x="160" y="30"/>
                  </a:lnTo>
                  <a:lnTo>
                    <a:pt x="160" y="30"/>
                  </a:lnTo>
                  <a:lnTo>
                    <a:pt x="156" y="26"/>
                  </a:lnTo>
                  <a:lnTo>
                    <a:pt x="152" y="22"/>
                  </a:lnTo>
                  <a:lnTo>
                    <a:pt x="152" y="22"/>
                  </a:lnTo>
                  <a:lnTo>
                    <a:pt x="136" y="10"/>
                  </a:lnTo>
                  <a:lnTo>
                    <a:pt x="136" y="10"/>
                  </a:lnTo>
                  <a:lnTo>
                    <a:pt x="132" y="6"/>
                  </a:lnTo>
                  <a:lnTo>
                    <a:pt x="124" y="2"/>
                  </a:lnTo>
                  <a:lnTo>
                    <a:pt x="1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2" name="Freeform 616"/>
            <p:cNvSpPr>
              <a:spLocks/>
            </p:cNvSpPr>
            <p:nvPr/>
          </p:nvSpPr>
          <p:spPr bwMode="auto">
            <a:xfrm>
              <a:off x="3151048" y="1133475"/>
              <a:ext cx="28733" cy="41275"/>
            </a:xfrm>
            <a:custGeom>
              <a:avLst/>
              <a:gdLst>
                <a:gd name="T0" fmla="*/ 4 w 18"/>
                <a:gd name="T1" fmla="*/ 20 h 26"/>
                <a:gd name="T2" fmla="*/ 4 w 18"/>
                <a:gd name="T3" fmla="*/ 20 h 26"/>
                <a:gd name="T4" fmla="*/ 14 w 18"/>
                <a:gd name="T5" fmla="*/ 0 h 26"/>
                <a:gd name="T6" fmla="*/ 14 w 18"/>
                <a:gd name="T7" fmla="*/ 0 h 26"/>
                <a:gd name="T8" fmla="*/ 14 w 18"/>
                <a:gd name="T9" fmla="*/ 0 h 26"/>
                <a:gd name="T10" fmla="*/ 14 w 18"/>
                <a:gd name="T11" fmla="*/ 0 h 26"/>
                <a:gd name="T12" fmla="*/ 14 w 18"/>
                <a:gd name="T13" fmla="*/ 0 h 26"/>
                <a:gd name="T14" fmla="*/ 14 w 18"/>
                <a:gd name="T15" fmla="*/ 0 h 26"/>
                <a:gd name="T16" fmla="*/ 16 w 18"/>
                <a:gd name="T17" fmla="*/ 8 h 26"/>
                <a:gd name="T18" fmla="*/ 16 w 18"/>
                <a:gd name="T19" fmla="*/ 8 h 26"/>
                <a:gd name="T20" fmla="*/ 18 w 18"/>
                <a:gd name="T21" fmla="*/ 22 h 26"/>
                <a:gd name="T22" fmla="*/ 18 w 18"/>
                <a:gd name="T23" fmla="*/ 22 h 26"/>
                <a:gd name="T24" fmla="*/ 16 w 18"/>
                <a:gd name="T25" fmla="*/ 26 h 26"/>
                <a:gd name="T26" fmla="*/ 16 w 18"/>
                <a:gd name="T27" fmla="*/ 26 h 26"/>
                <a:gd name="T28" fmla="*/ 10 w 18"/>
                <a:gd name="T29" fmla="*/ 26 h 26"/>
                <a:gd name="T30" fmla="*/ 10 w 18"/>
                <a:gd name="T31" fmla="*/ 26 h 26"/>
                <a:gd name="T32" fmla="*/ 10 w 18"/>
                <a:gd name="T33" fmla="*/ 26 h 26"/>
                <a:gd name="T34" fmla="*/ 10 w 18"/>
                <a:gd name="T35" fmla="*/ 26 h 26"/>
                <a:gd name="T36" fmla="*/ 6 w 18"/>
                <a:gd name="T37" fmla="*/ 26 h 26"/>
                <a:gd name="T38" fmla="*/ 6 w 18"/>
                <a:gd name="T39" fmla="*/ 26 h 26"/>
                <a:gd name="T40" fmla="*/ 0 w 18"/>
                <a:gd name="T41" fmla="*/ 26 h 26"/>
                <a:gd name="T42" fmla="*/ 0 w 18"/>
                <a:gd name="T43" fmla="*/ 26 h 26"/>
                <a:gd name="T44" fmla="*/ 4 w 18"/>
                <a:gd name="T45"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6">
                  <a:moveTo>
                    <a:pt x="4" y="20"/>
                  </a:moveTo>
                  <a:lnTo>
                    <a:pt x="4" y="20"/>
                  </a:lnTo>
                  <a:lnTo>
                    <a:pt x="14" y="0"/>
                  </a:lnTo>
                  <a:lnTo>
                    <a:pt x="14" y="0"/>
                  </a:lnTo>
                  <a:lnTo>
                    <a:pt x="14" y="0"/>
                  </a:lnTo>
                  <a:lnTo>
                    <a:pt x="14" y="0"/>
                  </a:lnTo>
                  <a:lnTo>
                    <a:pt x="14" y="0"/>
                  </a:lnTo>
                  <a:lnTo>
                    <a:pt x="14" y="0"/>
                  </a:lnTo>
                  <a:lnTo>
                    <a:pt x="16" y="8"/>
                  </a:lnTo>
                  <a:lnTo>
                    <a:pt x="16" y="8"/>
                  </a:lnTo>
                  <a:lnTo>
                    <a:pt x="18" y="22"/>
                  </a:lnTo>
                  <a:lnTo>
                    <a:pt x="18" y="22"/>
                  </a:lnTo>
                  <a:lnTo>
                    <a:pt x="16" y="26"/>
                  </a:lnTo>
                  <a:lnTo>
                    <a:pt x="16" y="26"/>
                  </a:lnTo>
                  <a:lnTo>
                    <a:pt x="10" y="26"/>
                  </a:lnTo>
                  <a:lnTo>
                    <a:pt x="10" y="26"/>
                  </a:lnTo>
                  <a:lnTo>
                    <a:pt x="10" y="26"/>
                  </a:lnTo>
                  <a:lnTo>
                    <a:pt x="10" y="26"/>
                  </a:lnTo>
                  <a:lnTo>
                    <a:pt x="6" y="26"/>
                  </a:lnTo>
                  <a:lnTo>
                    <a:pt x="6" y="26"/>
                  </a:lnTo>
                  <a:lnTo>
                    <a:pt x="0" y="26"/>
                  </a:lnTo>
                  <a:lnTo>
                    <a:pt x="0" y="26"/>
                  </a:lnTo>
                  <a:lnTo>
                    <a:pt x="4"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3" name="Freeform 617"/>
            <p:cNvSpPr>
              <a:spLocks/>
            </p:cNvSpPr>
            <p:nvPr/>
          </p:nvSpPr>
          <p:spPr bwMode="auto">
            <a:xfrm>
              <a:off x="2994613" y="1127125"/>
              <a:ext cx="31926" cy="34925"/>
            </a:xfrm>
            <a:custGeom>
              <a:avLst/>
              <a:gdLst>
                <a:gd name="T0" fmla="*/ 4 w 20"/>
                <a:gd name="T1" fmla="*/ 4 h 22"/>
                <a:gd name="T2" fmla="*/ 4 w 20"/>
                <a:gd name="T3" fmla="*/ 4 h 22"/>
                <a:gd name="T4" fmla="*/ 10 w 20"/>
                <a:gd name="T5" fmla="*/ 0 h 22"/>
                <a:gd name="T6" fmla="*/ 10 w 20"/>
                <a:gd name="T7" fmla="*/ 0 h 22"/>
                <a:gd name="T8" fmla="*/ 18 w 20"/>
                <a:gd name="T9" fmla="*/ 16 h 22"/>
                <a:gd name="T10" fmla="*/ 18 w 20"/>
                <a:gd name="T11" fmla="*/ 16 h 22"/>
                <a:gd name="T12" fmla="*/ 20 w 20"/>
                <a:gd name="T13" fmla="*/ 20 h 22"/>
                <a:gd name="T14" fmla="*/ 16 w 20"/>
                <a:gd name="T15" fmla="*/ 22 h 22"/>
                <a:gd name="T16" fmla="*/ 16 w 20"/>
                <a:gd name="T17" fmla="*/ 22 h 22"/>
                <a:gd name="T18" fmla="*/ 14 w 20"/>
                <a:gd name="T19" fmla="*/ 22 h 22"/>
                <a:gd name="T20" fmla="*/ 14 w 20"/>
                <a:gd name="T21" fmla="*/ 22 h 22"/>
                <a:gd name="T22" fmla="*/ 14 w 20"/>
                <a:gd name="T23" fmla="*/ 22 h 22"/>
                <a:gd name="T24" fmla="*/ 14 w 20"/>
                <a:gd name="T25" fmla="*/ 22 h 22"/>
                <a:gd name="T26" fmla="*/ 10 w 20"/>
                <a:gd name="T27" fmla="*/ 20 h 22"/>
                <a:gd name="T28" fmla="*/ 6 w 20"/>
                <a:gd name="T29" fmla="*/ 18 h 22"/>
                <a:gd name="T30" fmla="*/ 2 w 20"/>
                <a:gd name="T31" fmla="*/ 14 h 22"/>
                <a:gd name="T32" fmla="*/ 0 w 20"/>
                <a:gd name="T33" fmla="*/ 10 h 22"/>
                <a:gd name="T34" fmla="*/ 0 w 20"/>
                <a:gd name="T35" fmla="*/ 10 h 22"/>
                <a:gd name="T36" fmla="*/ 2 w 20"/>
                <a:gd name="T37" fmla="*/ 6 h 22"/>
                <a:gd name="T38" fmla="*/ 2 w 20"/>
                <a:gd name="T39" fmla="*/ 6 h 22"/>
                <a:gd name="T40" fmla="*/ 4 w 20"/>
                <a:gd name="T41"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2">
                  <a:moveTo>
                    <a:pt x="4" y="4"/>
                  </a:moveTo>
                  <a:lnTo>
                    <a:pt x="4" y="4"/>
                  </a:lnTo>
                  <a:lnTo>
                    <a:pt x="10" y="0"/>
                  </a:lnTo>
                  <a:lnTo>
                    <a:pt x="10" y="0"/>
                  </a:lnTo>
                  <a:lnTo>
                    <a:pt x="18" y="16"/>
                  </a:lnTo>
                  <a:lnTo>
                    <a:pt x="18" y="16"/>
                  </a:lnTo>
                  <a:lnTo>
                    <a:pt x="20" y="20"/>
                  </a:lnTo>
                  <a:lnTo>
                    <a:pt x="16" y="22"/>
                  </a:lnTo>
                  <a:lnTo>
                    <a:pt x="16" y="22"/>
                  </a:lnTo>
                  <a:lnTo>
                    <a:pt x="14" y="22"/>
                  </a:lnTo>
                  <a:lnTo>
                    <a:pt x="14" y="22"/>
                  </a:lnTo>
                  <a:lnTo>
                    <a:pt x="14" y="22"/>
                  </a:lnTo>
                  <a:lnTo>
                    <a:pt x="14" y="22"/>
                  </a:lnTo>
                  <a:lnTo>
                    <a:pt x="10" y="20"/>
                  </a:lnTo>
                  <a:lnTo>
                    <a:pt x="6" y="18"/>
                  </a:lnTo>
                  <a:lnTo>
                    <a:pt x="2" y="14"/>
                  </a:lnTo>
                  <a:lnTo>
                    <a:pt x="0" y="10"/>
                  </a:lnTo>
                  <a:lnTo>
                    <a:pt x="0" y="10"/>
                  </a:lnTo>
                  <a:lnTo>
                    <a:pt x="2" y="6"/>
                  </a:lnTo>
                  <a:lnTo>
                    <a:pt x="2" y="6"/>
                  </a:lnTo>
                  <a:lnTo>
                    <a:pt x="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4" name="Freeform 618"/>
            <p:cNvSpPr>
              <a:spLocks/>
            </p:cNvSpPr>
            <p:nvPr/>
          </p:nvSpPr>
          <p:spPr bwMode="auto">
            <a:xfrm>
              <a:off x="2991421" y="1047750"/>
              <a:ext cx="19155" cy="31750"/>
            </a:xfrm>
            <a:custGeom>
              <a:avLst/>
              <a:gdLst>
                <a:gd name="T0" fmla="*/ 6 w 12"/>
                <a:gd name="T1" fmla="*/ 0 h 20"/>
                <a:gd name="T2" fmla="*/ 6 w 12"/>
                <a:gd name="T3" fmla="*/ 0 h 20"/>
                <a:gd name="T4" fmla="*/ 6 w 12"/>
                <a:gd name="T5" fmla="*/ 0 h 20"/>
                <a:gd name="T6" fmla="*/ 6 w 12"/>
                <a:gd name="T7" fmla="*/ 0 h 20"/>
                <a:gd name="T8" fmla="*/ 6 w 12"/>
                <a:gd name="T9" fmla="*/ 0 h 20"/>
                <a:gd name="T10" fmla="*/ 6 w 12"/>
                <a:gd name="T11" fmla="*/ 0 h 20"/>
                <a:gd name="T12" fmla="*/ 6 w 12"/>
                <a:gd name="T13" fmla="*/ 0 h 20"/>
                <a:gd name="T14" fmla="*/ 6 w 12"/>
                <a:gd name="T15" fmla="*/ 0 h 20"/>
                <a:gd name="T16" fmla="*/ 6 w 12"/>
                <a:gd name="T17" fmla="*/ 0 h 20"/>
                <a:gd name="T18" fmla="*/ 6 w 12"/>
                <a:gd name="T19" fmla="*/ 0 h 20"/>
                <a:gd name="T20" fmla="*/ 6 w 12"/>
                <a:gd name="T21" fmla="*/ 0 h 20"/>
                <a:gd name="T22" fmla="*/ 6 w 12"/>
                <a:gd name="T23" fmla="*/ 0 h 20"/>
                <a:gd name="T24" fmla="*/ 2 w 12"/>
                <a:gd name="T25" fmla="*/ 10 h 20"/>
                <a:gd name="T26" fmla="*/ 2 w 12"/>
                <a:gd name="T27" fmla="*/ 10 h 20"/>
                <a:gd name="T28" fmla="*/ 4 w 12"/>
                <a:gd name="T29" fmla="*/ 14 h 20"/>
                <a:gd name="T30" fmla="*/ 4 w 12"/>
                <a:gd name="T31" fmla="*/ 14 h 20"/>
                <a:gd name="T32" fmla="*/ 4 w 12"/>
                <a:gd name="T33" fmla="*/ 16 h 20"/>
                <a:gd name="T34" fmla="*/ 4 w 12"/>
                <a:gd name="T35" fmla="*/ 16 h 20"/>
                <a:gd name="T36" fmla="*/ 8 w 12"/>
                <a:gd name="T37" fmla="*/ 16 h 20"/>
                <a:gd name="T38" fmla="*/ 8 w 12"/>
                <a:gd name="T39" fmla="*/ 16 h 20"/>
                <a:gd name="T40" fmla="*/ 10 w 12"/>
                <a:gd name="T41" fmla="*/ 14 h 20"/>
                <a:gd name="T42" fmla="*/ 10 w 12"/>
                <a:gd name="T43" fmla="*/ 14 h 20"/>
                <a:gd name="T44" fmla="*/ 10 w 12"/>
                <a:gd name="T45" fmla="*/ 14 h 20"/>
                <a:gd name="T46" fmla="*/ 10 w 12"/>
                <a:gd name="T47" fmla="*/ 14 h 20"/>
                <a:gd name="T48" fmla="*/ 10 w 12"/>
                <a:gd name="T49" fmla="*/ 14 h 20"/>
                <a:gd name="T50" fmla="*/ 10 w 12"/>
                <a:gd name="T51" fmla="*/ 14 h 20"/>
                <a:gd name="T52" fmla="*/ 12 w 12"/>
                <a:gd name="T53" fmla="*/ 14 h 20"/>
                <a:gd name="T54" fmla="*/ 12 w 12"/>
                <a:gd name="T55" fmla="*/ 14 h 20"/>
                <a:gd name="T56" fmla="*/ 10 w 12"/>
                <a:gd name="T57" fmla="*/ 18 h 20"/>
                <a:gd name="T58" fmla="*/ 10 w 12"/>
                <a:gd name="T59" fmla="*/ 18 h 20"/>
                <a:gd name="T60" fmla="*/ 6 w 12"/>
                <a:gd name="T61" fmla="*/ 20 h 20"/>
                <a:gd name="T62" fmla="*/ 6 w 12"/>
                <a:gd name="T63" fmla="*/ 20 h 20"/>
                <a:gd name="T64" fmla="*/ 4 w 12"/>
                <a:gd name="T65" fmla="*/ 18 h 20"/>
                <a:gd name="T66" fmla="*/ 4 w 12"/>
                <a:gd name="T67" fmla="*/ 18 h 20"/>
                <a:gd name="T68" fmla="*/ 4 w 12"/>
                <a:gd name="T69" fmla="*/ 18 h 20"/>
                <a:gd name="T70" fmla="*/ 4 w 12"/>
                <a:gd name="T71" fmla="*/ 18 h 20"/>
                <a:gd name="T72" fmla="*/ 0 w 12"/>
                <a:gd name="T73" fmla="*/ 12 h 20"/>
                <a:gd name="T74" fmla="*/ 0 w 12"/>
                <a:gd name="T75" fmla="*/ 8 h 20"/>
                <a:gd name="T76" fmla="*/ 0 w 12"/>
                <a:gd name="T77" fmla="*/ 4 h 20"/>
                <a:gd name="T78" fmla="*/ 0 w 12"/>
                <a:gd name="T79" fmla="*/ 4 h 20"/>
                <a:gd name="T80" fmla="*/ 4 w 12"/>
                <a:gd name="T81" fmla="*/ 0 h 20"/>
                <a:gd name="T82" fmla="*/ 4 w 12"/>
                <a:gd name="T83" fmla="*/ 0 h 20"/>
                <a:gd name="T84" fmla="*/ 4 w 12"/>
                <a:gd name="T85" fmla="*/ 0 h 20"/>
                <a:gd name="T86" fmla="*/ 4 w 12"/>
                <a:gd name="T87" fmla="*/ 0 h 20"/>
                <a:gd name="T88" fmla="*/ 4 w 12"/>
                <a:gd name="T89" fmla="*/ 0 h 20"/>
                <a:gd name="T90" fmla="*/ 4 w 12"/>
                <a:gd name="T91" fmla="*/ 0 h 20"/>
                <a:gd name="T92" fmla="*/ 6 w 12"/>
                <a:gd name="T9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 h="20">
                  <a:moveTo>
                    <a:pt x="6" y="0"/>
                  </a:moveTo>
                  <a:lnTo>
                    <a:pt x="6" y="0"/>
                  </a:lnTo>
                  <a:lnTo>
                    <a:pt x="6" y="0"/>
                  </a:lnTo>
                  <a:lnTo>
                    <a:pt x="6" y="0"/>
                  </a:lnTo>
                  <a:lnTo>
                    <a:pt x="6" y="0"/>
                  </a:lnTo>
                  <a:lnTo>
                    <a:pt x="6" y="0"/>
                  </a:lnTo>
                  <a:lnTo>
                    <a:pt x="6" y="0"/>
                  </a:lnTo>
                  <a:lnTo>
                    <a:pt x="6" y="0"/>
                  </a:lnTo>
                  <a:lnTo>
                    <a:pt x="6" y="0"/>
                  </a:lnTo>
                  <a:lnTo>
                    <a:pt x="6" y="0"/>
                  </a:lnTo>
                  <a:lnTo>
                    <a:pt x="6" y="0"/>
                  </a:lnTo>
                  <a:lnTo>
                    <a:pt x="6" y="0"/>
                  </a:lnTo>
                  <a:lnTo>
                    <a:pt x="2" y="10"/>
                  </a:lnTo>
                  <a:lnTo>
                    <a:pt x="2" y="10"/>
                  </a:lnTo>
                  <a:lnTo>
                    <a:pt x="4" y="14"/>
                  </a:lnTo>
                  <a:lnTo>
                    <a:pt x="4" y="14"/>
                  </a:lnTo>
                  <a:lnTo>
                    <a:pt x="4" y="16"/>
                  </a:lnTo>
                  <a:lnTo>
                    <a:pt x="4" y="16"/>
                  </a:lnTo>
                  <a:lnTo>
                    <a:pt x="8" y="16"/>
                  </a:lnTo>
                  <a:lnTo>
                    <a:pt x="8" y="16"/>
                  </a:lnTo>
                  <a:lnTo>
                    <a:pt x="10" y="14"/>
                  </a:lnTo>
                  <a:lnTo>
                    <a:pt x="10" y="14"/>
                  </a:lnTo>
                  <a:lnTo>
                    <a:pt x="10" y="14"/>
                  </a:lnTo>
                  <a:lnTo>
                    <a:pt x="10" y="14"/>
                  </a:lnTo>
                  <a:lnTo>
                    <a:pt x="10" y="14"/>
                  </a:lnTo>
                  <a:lnTo>
                    <a:pt x="10" y="14"/>
                  </a:lnTo>
                  <a:lnTo>
                    <a:pt x="12" y="14"/>
                  </a:lnTo>
                  <a:lnTo>
                    <a:pt x="12" y="14"/>
                  </a:lnTo>
                  <a:lnTo>
                    <a:pt x="10" y="18"/>
                  </a:lnTo>
                  <a:lnTo>
                    <a:pt x="10" y="18"/>
                  </a:lnTo>
                  <a:lnTo>
                    <a:pt x="6" y="20"/>
                  </a:lnTo>
                  <a:lnTo>
                    <a:pt x="6" y="20"/>
                  </a:lnTo>
                  <a:lnTo>
                    <a:pt x="4" y="18"/>
                  </a:lnTo>
                  <a:lnTo>
                    <a:pt x="4" y="18"/>
                  </a:lnTo>
                  <a:lnTo>
                    <a:pt x="4" y="18"/>
                  </a:lnTo>
                  <a:lnTo>
                    <a:pt x="4" y="18"/>
                  </a:lnTo>
                  <a:lnTo>
                    <a:pt x="0" y="12"/>
                  </a:lnTo>
                  <a:lnTo>
                    <a:pt x="0" y="8"/>
                  </a:lnTo>
                  <a:lnTo>
                    <a:pt x="0" y="4"/>
                  </a:lnTo>
                  <a:lnTo>
                    <a:pt x="0" y="4"/>
                  </a:lnTo>
                  <a:lnTo>
                    <a:pt x="4" y="0"/>
                  </a:lnTo>
                  <a:lnTo>
                    <a:pt x="4" y="0"/>
                  </a:lnTo>
                  <a:lnTo>
                    <a:pt x="4" y="0"/>
                  </a:lnTo>
                  <a:lnTo>
                    <a:pt x="4" y="0"/>
                  </a:lnTo>
                  <a:lnTo>
                    <a:pt x="4" y="0"/>
                  </a:lnTo>
                  <a:lnTo>
                    <a:pt x="4"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5" name="Freeform 619"/>
            <p:cNvSpPr>
              <a:spLocks/>
            </p:cNvSpPr>
            <p:nvPr/>
          </p:nvSpPr>
          <p:spPr bwMode="auto">
            <a:xfrm>
              <a:off x="3010576" y="974725"/>
              <a:ext cx="271367" cy="219075"/>
            </a:xfrm>
            <a:custGeom>
              <a:avLst/>
              <a:gdLst>
                <a:gd name="T0" fmla="*/ 74 w 170"/>
                <a:gd name="T1" fmla="*/ 8 h 138"/>
                <a:gd name="T2" fmla="*/ 100 w 170"/>
                <a:gd name="T3" fmla="*/ 0 h 138"/>
                <a:gd name="T4" fmla="*/ 128 w 170"/>
                <a:gd name="T5" fmla="*/ 16 h 138"/>
                <a:gd name="T6" fmla="*/ 134 w 170"/>
                <a:gd name="T7" fmla="*/ 18 h 138"/>
                <a:gd name="T8" fmla="*/ 134 w 170"/>
                <a:gd name="T9" fmla="*/ 30 h 138"/>
                <a:gd name="T10" fmla="*/ 138 w 170"/>
                <a:gd name="T11" fmla="*/ 38 h 138"/>
                <a:gd name="T12" fmla="*/ 144 w 170"/>
                <a:gd name="T13" fmla="*/ 40 h 138"/>
                <a:gd name="T14" fmla="*/ 130 w 170"/>
                <a:gd name="T15" fmla="*/ 48 h 138"/>
                <a:gd name="T16" fmla="*/ 138 w 170"/>
                <a:gd name="T17" fmla="*/ 40 h 138"/>
                <a:gd name="T18" fmla="*/ 136 w 170"/>
                <a:gd name="T19" fmla="*/ 52 h 138"/>
                <a:gd name="T20" fmla="*/ 142 w 170"/>
                <a:gd name="T21" fmla="*/ 42 h 138"/>
                <a:gd name="T22" fmla="*/ 144 w 170"/>
                <a:gd name="T23" fmla="*/ 56 h 138"/>
                <a:gd name="T24" fmla="*/ 146 w 170"/>
                <a:gd name="T25" fmla="*/ 34 h 138"/>
                <a:gd name="T26" fmla="*/ 158 w 170"/>
                <a:gd name="T27" fmla="*/ 26 h 138"/>
                <a:gd name="T28" fmla="*/ 164 w 170"/>
                <a:gd name="T29" fmla="*/ 26 h 138"/>
                <a:gd name="T30" fmla="*/ 170 w 170"/>
                <a:gd name="T31" fmla="*/ 52 h 138"/>
                <a:gd name="T32" fmla="*/ 164 w 170"/>
                <a:gd name="T33" fmla="*/ 74 h 138"/>
                <a:gd name="T34" fmla="*/ 142 w 170"/>
                <a:gd name="T35" fmla="*/ 84 h 138"/>
                <a:gd name="T36" fmla="*/ 116 w 170"/>
                <a:gd name="T37" fmla="*/ 78 h 138"/>
                <a:gd name="T38" fmla="*/ 114 w 170"/>
                <a:gd name="T39" fmla="*/ 94 h 138"/>
                <a:gd name="T40" fmla="*/ 120 w 170"/>
                <a:gd name="T41" fmla="*/ 96 h 138"/>
                <a:gd name="T42" fmla="*/ 128 w 170"/>
                <a:gd name="T43" fmla="*/ 88 h 138"/>
                <a:gd name="T44" fmla="*/ 130 w 170"/>
                <a:gd name="T45" fmla="*/ 90 h 138"/>
                <a:gd name="T46" fmla="*/ 122 w 170"/>
                <a:gd name="T47" fmla="*/ 98 h 138"/>
                <a:gd name="T48" fmla="*/ 110 w 170"/>
                <a:gd name="T49" fmla="*/ 94 h 138"/>
                <a:gd name="T50" fmla="*/ 92 w 170"/>
                <a:gd name="T51" fmla="*/ 84 h 138"/>
                <a:gd name="T52" fmla="*/ 100 w 170"/>
                <a:gd name="T53" fmla="*/ 92 h 138"/>
                <a:gd name="T54" fmla="*/ 84 w 170"/>
                <a:gd name="T55" fmla="*/ 124 h 138"/>
                <a:gd name="T56" fmla="*/ 72 w 170"/>
                <a:gd name="T57" fmla="*/ 136 h 138"/>
                <a:gd name="T58" fmla="*/ 62 w 170"/>
                <a:gd name="T59" fmla="*/ 136 h 138"/>
                <a:gd name="T60" fmla="*/ 54 w 170"/>
                <a:gd name="T61" fmla="*/ 122 h 138"/>
                <a:gd name="T62" fmla="*/ 64 w 170"/>
                <a:gd name="T63" fmla="*/ 114 h 138"/>
                <a:gd name="T64" fmla="*/ 60 w 170"/>
                <a:gd name="T65" fmla="*/ 110 h 138"/>
                <a:gd name="T66" fmla="*/ 52 w 170"/>
                <a:gd name="T67" fmla="*/ 112 h 138"/>
                <a:gd name="T68" fmla="*/ 40 w 170"/>
                <a:gd name="T69" fmla="*/ 110 h 138"/>
                <a:gd name="T70" fmla="*/ 38 w 170"/>
                <a:gd name="T71" fmla="*/ 108 h 138"/>
                <a:gd name="T72" fmla="*/ 34 w 170"/>
                <a:gd name="T73" fmla="*/ 126 h 138"/>
                <a:gd name="T74" fmla="*/ 32 w 170"/>
                <a:gd name="T75" fmla="*/ 134 h 138"/>
                <a:gd name="T76" fmla="*/ 12 w 170"/>
                <a:gd name="T77" fmla="*/ 132 h 138"/>
                <a:gd name="T78" fmla="*/ 10 w 170"/>
                <a:gd name="T79" fmla="*/ 126 h 138"/>
                <a:gd name="T80" fmla="*/ 12 w 170"/>
                <a:gd name="T81" fmla="*/ 114 h 138"/>
                <a:gd name="T82" fmla="*/ 2 w 170"/>
                <a:gd name="T83" fmla="*/ 92 h 138"/>
                <a:gd name="T84" fmla="*/ 2 w 170"/>
                <a:gd name="T85" fmla="*/ 64 h 138"/>
                <a:gd name="T86" fmla="*/ 16 w 170"/>
                <a:gd name="T87" fmla="*/ 42 h 138"/>
                <a:gd name="T88" fmla="*/ 44 w 170"/>
                <a:gd name="T89" fmla="*/ 30 h 138"/>
                <a:gd name="T90" fmla="*/ 28 w 170"/>
                <a:gd name="T91" fmla="*/ 50 h 138"/>
                <a:gd name="T92" fmla="*/ 26 w 170"/>
                <a:gd name="T93" fmla="*/ 64 h 138"/>
                <a:gd name="T94" fmla="*/ 34 w 170"/>
                <a:gd name="T95" fmla="*/ 80 h 138"/>
                <a:gd name="T96" fmla="*/ 34 w 170"/>
                <a:gd name="T97" fmla="*/ 86 h 138"/>
                <a:gd name="T98" fmla="*/ 48 w 170"/>
                <a:gd name="T99" fmla="*/ 94 h 138"/>
                <a:gd name="T100" fmla="*/ 66 w 170"/>
                <a:gd name="T101" fmla="*/ 88 h 138"/>
                <a:gd name="T102" fmla="*/ 80 w 170"/>
                <a:gd name="T103" fmla="*/ 80 h 138"/>
                <a:gd name="T104" fmla="*/ 80 w 170"/>
                <a:gd name="T105" fmla="*/ 54 h 138"/>
                <a:gd name="T106" fmla="*/ 78 w 170"/>
                <a:gd name="T107" fmla="*/ 56 h 138"/>
                <a:gd name="T108" fmla="*/ 72 w 170"/>
                <a:gd name="T109" fmla="*/ 82 h 138"/>
                <a:gd name="T110" fmla="*/ 56 w 170"/>
                <a:gd name="T111" fmla="*/ 88 h 138"/>
                <a:gd name="T112" fmla="*/ 38 w 170"/>
                <a:gd name="T113" fmla="*/ 86 h 138"/>
                <a:gd name="T114" fmla="*/ 38 w 170"/>
                <a:gd name="T115" fmla="*/ 80 h 138"/>
                <a:gd name="T116" fmla="*/ 44 w 170"/>
                <a:gd name="T117" fmla="*/ 64 h 138"/>
                <a:gd name="T118" fmla="*/ 30 w 170"/>
                <a:gd name="T119" fmla="*/ 62 h 138"/>
                <a:gd name="T120" fmla="*/ 36 w 170"/>
                <a:gd name="T121" fmla="*/ 46 h 138"/>
                <a:gd name="T122" fmla="*/ 60 w 170"/>
                <a:gd name="T123" fmla="*/ 20 h 138"/>
                <a:gd name="T124" fmla="*/ 76 w 170"/>
                <a:gd name="T125"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138">
                  <a:moveTo>
                    <a:pt x="68" y="16"/>
                  </a:moveTo>
                  <a:lnTo>
                    <a:pt x="68" y="16"/>
                  </a:lnTo>
                  <a:lnTo>
                    <a:pt x="70" y="12"/>
                  </a:lnTo>
                  <a:lnTo>
                    <a:pt x="74" y="8"/>
                  </a:lnTo>
                  <a:lnTo>
                    <a:pt x="82" y="4"/>
                  </a:lnTo>
                  <a:lnTo>
                    <a:pt x="82" y="4"/>
                  </a:lnTo>
                  <a:lnTo>
                    <a:pt x="100" y="0"/>
                  </a:lnTo>
                  <a:lnTo>
                    <a:pt x="100" y="0"/>
                  </a:lnTo>
                  <a:lnTo>
                    <a:pt x="108" y="0"/>
                  </a:lnTo>
                  <a:lnTo>
                    <a:pt x="114" y="4"/>
                  </a:lnTo>
                  <a:lnTo>
                    <a:pt x="114" y="4"/>
                  </a:lnTo>
                  <a:lnTo>
                    <a:pt x="128" y="16"/>
                  </a:lnTo>
                  <a:lnTo>
                    <a:pt x="128" y="16"/>
                  </a:lnTo>
                  <a:lnTo>
                    <a:pt x="130" y="18"/>
                  </a:lnTo>
                  <a:lnTo>
                    <a:pt x="130" y="18"/>
                  </a:lnTo>
                  <a:lnTo>
                    <a:pt x="134" y="18"/>
                  </a:lnTo>
                  <a:lnTo>
                    <a:pt x="138" y="22"/>
                  </a:lnTo>
                  <a:lnTo>
                    <a:pt x="142" y="28"/>
                  </a:lnTo>
                  <a:lnTo>
                    <a:pt x="142" y="28"/>
                  </a:lnTo>
                  <a:lnTo>
                    <a:pt x="134" y="30"/>
                  </a:lnTo>
                  <a:lnTo>
                    <a:pt x="134" y="30"/>
                  </a:lnTo>
                  <a:lnTo>
                    <a:pt x="136" y="36"/>
                  </a:lnTo>
                  <a:lnTo>
                    <a:pt x="138" y="38"/>
                  </a:lnTo>
                  <a:lnTo>
                    <a:pt x="138" y="38"/>
                  </a:lnTo>
                  <a:lnTo>
                    <a:pt x="142" y="36"/>
                  </a:lnTo>
                  <a:lnTo>
                    <a:pt x="142" y="36"/>
                  </a:lnTo>
                  <a:lnTo>
                    <a:pt x="144" y="40"/>
                  </a:lnTo>
                  <a:lnTo>
                    <a:pt x="144" y="40"/>
                  </a:lnTo>
                  <a:lnTo>
                    <a:pt x="134" y="42"/>
                  </a:lnTo>
                  <a:lnTo>
                    <a:pt x="132" y="44"/>
                  </a:lnTo>
                  <a:lnTo>
                    <a:pt x="130" y="48"/>
                  </a:lnTo>
                  <a:lnTo>
                    <a:pt x="130" y="48"/>
                  </a:lnTo>
                  <a:lnTo>
                    <a:pt x="132" y="44"/>
                  </a:lnTo>
                  <a:lnTo>
                    <a:pt x="132" y="44"/>
                  </a:lnTo>
                  <a:lnTo>
                    <a:pt x="138" y="40"/>
                  </a:lnTo>
                  <a:lnTo>
                    <a:pt x="138" y="40"/>
                  </a:lnTo>
                  <a:lnTo>
                    <a:pt x="136" y="52"/>
                  </a:lnTo>
                  <a:lnTo>
                    <a:pt x="136" y="52"/>
                  </a:lnTo>
                  <a:lnTo>
                    <a:pt x="136" y="52"/>
                  </a:lnTo>
                  <a:lnTo>
                    <a:pt x="136" y="52"/>
                  </a:lnTo>
                  <a:lnTo>
                    <a:pt x="140" y="44"/>
                  </a:lnTo>
                  <a:lnTo>
                    <a:pt x="140" y="44"/>
                  </a:lnTo>
                  <a:lnTo>
                    <a:pt x="142" y="42"/>
                  </a:lnTo>
                  <a:lnTo>
                    <a:pt x="142" y="42"/>
                  </a:lnTo>
                  <a:lnTo>
                    <a:pt x="144" y="46"/>
                  </a:lnTo>
                  <a:lnTo>
                    <a:pt x="144" y="46"/>
                  </a:lnTo>
                  <a:lnTo>
                    <a:pt x="144" y="56"/>
                  </a:lnTo>
                  <a:lnTo>
                    <a:pt x="144" y="56"/>
                  </a:lnTo>
                  <a:lnTo>
                    <a:pt x="146" y="46"/>
                  </a:lnTo>
                  <a:lnTo>
                    <a:pt x="146" y="38"/>
                  </a:lnTo>
                  <a:lnTo>
                    <a:pt x="146" y="38"/>
                  </a:lnTo>
                  <a:lnTo>
                    <a:pt x="146" y="34"/>
                  </a:lnTo>
                  <a:lnTo>
                    <a:pt x="148" y="32"/>
                  </a:lnTo>
                  <a:lnTo>
                    <a:pt x="148" y="32"/>
                  </a:lnTo>
                  <a:lnTo>
                    <a:pt x="154" y="30"/>
                  </a:lnTo>
                  <a:lnTo>
                    <a:pt x="158" y="26"/>
                  </a:lnTo>
                  <a:lnTo>
                    <a:pt x="158" y="26"/>
                  </a:lnTo>
                  <a:lnTo>
                    <a:pt x="162" y="24"/>
                  </a:lnTo>
                  <a:lnTo>
                    <a:pt x="162" y="24"/>
                  </a:lnTo>
                  <a:lnTo>
                    <a:pt x="164" y="26"/>
                  </a:lnTo>
                  <a:lnTo>
                    <a:pt x="164" y="26"/>
                  </a:lnTo>
                  <a:lnTo>
                    <a:pt x="168" y="36"/>
                  </a:lnTo>
                  <a:lnTo>
                    <a:pt x="168" y="36"/>
                  </a:lnTo>
                  <a:lnTo>
                    <a:pt x="170" y="52"/>
                  </a:lnTo>
                  <a:lnTo>
                    <a:pt x="170" y="58"/>
                  </a:lnTo>
                  <a:lnTo>
                    <a:pt x="168" y="66"/>
                  </a:lnTo>
                  <a:lnTo>
                    <a:pt x="168" y="66"/>
                  </a:lnTo>
                  <a:lnTo>
                    <a:pt x="164" y="74"/>
                  </a:lnTo>
                  <a:lnTo>
                    <a:pt x="158" y="80"/>
                  </a:lnTo>
                  <a:lnTo>
                    <a:pt x="150" y="84"/>
                  </a:lnTo>
                  <a:lnTo>
                    <a:pt x="142" y="84"/>
                  </a:lnTo>
                  <a:lnTo>
                    <a:pt x="142" y="84"/>
                  </a:lnTo>
                  <a:lnTo>
                    <a:pt x="136" y="84"/>
                  </a:lnTo>
                  <a:lnTo>
                    <a:pt x="136" y="84"/>
                  </a:lnTo>
                  <a:lnTo>
                    <a:pt x="126" y="82"/>
                  </a:lnTo>
                  <a:lnTo>
                    <a:pt x="116" y="78"/>
                  </a:lnTo>
                  <a:lnTo>
                    <a:pt x="116" y="78"/>
                  </a:lnTo>
                  <a:lnTo>
                    <a:pt x="114" y="92"/>
                  </a:lnTo>
                  <a:lnTo>
                    <a:pt x="114" y="92"/>
                  </a:lnTo>
                  <a:lnTo>
                    <a:pt x="114" y="94"/>
                  </a:lnTo>
                  <a:lnTo>
                    <a:pt x="116" y="94"/>
                  </a:lnTo>
                  <a:lnTo>
                    <a:pt x="116" y="94"/>
                  </a:lnTo>
                  <a:lnTo>
                    <a:pt x="120" y="96"/>
                  </a:lnTo>
                  <a:lnTo>
                    <a:pt x="120" y="96"/>
                  </a:lnTo>
                  <a:lnTo>
                    <a:pt x="122" y="94"/>
                  </a:lnTo>
                  <a:lnTo>
                    <a:pt x="122" y="94"/>
                  </a:lnTo>
                  <a:lnTo>
                    <a:pt x="126" y="90"/>
                  </a:lnTo>
                  <a:lnTo>
                    <a:pt x="128" y="88"/>
                  </a:lnTo>
                  <a:lnTo>
                    <a:pt x="128" y="88"/>
                  </a:lnTo>
                  <a:lnTo>
                    <a:pt x="130" y="86"/>
                  </a:lnTo>
                  <a:lnTo>
                    <a:pt x="130" y="86"/>
                  </a:lnTo>
                  <a:lnTo>
                    <a:pt x="130" y="90"/>
                  </a:lnTo>
                  <a:lnTo>
                    <a:pt x="128" y="94"/>
                  </a:lnTo>
                  <a:lnTo>
                    <a:pt x="124" y="96"/>
                  </a:lnTo>
                  <a:lnTo>
                    <a:pt x="122" y="98"/>
                  </a:lnTo>
                  <a:lnTo>
                    <a:pt x="122" y="98"/>
                  </a:lnTo>
                  <a:lnTo>
                    <a:pt x="118" y="98"/>
                  </a:lnTo>
                  <a:lnTo>
                    <a:pt x="118" y="98"/>
                  </a:lnTo>
                  <a:lnTo>
                    <a:pt x="114" y="96"/>
                  </a:lnTo>
                  <a:lnTo>
                    <a:pt x="110" y="94"/>
                  </a:lnTo>
                  <a:lnTo>
                    <a:pt x="110" y="94"/>
                  </a:lnTo>
                  <a:lnTo>
                    <a:pt x="102" y="88"/>
                  </a:lnTo>
                  <a:lnTo>
                    <a:pt x="92" y="84"/>
                  </a:lnTo>
                  <a:lnTo>
                    <a:pt x="92" y="84"/>
                  </a:lnTo>
                  <a:lnTo>
                    <a:pt x="98" y="88"/>
                  </a:lnTo>
                  <a:lnTo>
                    <a:pt x="98" y="88"/>
                  </a:lnTo>
                  <a:lnTo>
                    <a:pt x="100" y="92"/>
                  </a:lnTo>
                  <a:lnTo>
                    <a:pt x="100" y="92"/>
                  </a:lnTo>
                  <a:lnTo>
                    <a:pt x="94" y="108"/>
                  </a:lnTo>
                  <a:lnTo>
                    <a:pt x="90" y="116"/>
                  </a:lnTo>
                  <a:lnTo>
                    <a:pt x="84" y="124"/>
                  </a:lnTo>
                  <a:lnTo>
                    <a:pt x="84" y="124"/>
                  </a:lnTo>
                  <a:lnTo>
                    <a:pt x="76" y="132"/>
                  </a:lnTo>
                  <a:lnTo>
                    <a:pt x="76" y="132"/>
                  </a:lnTo>
                  <a:lnTo>
                    <a:pt x="72" y="136"/>
                  </a:lnTo>
                  <a:lnTo>
                    <a:pt x="72" y="136"/>
                  </a:lnTo>
                  <a:lnTo>
                    <a:pt x="68" y="138"/>
                  </a:lnTo>
                  <a:lnTo>
                    <a:pt x="66" y="138"/>
                  </a:lnTo>
                  <a:lnTo>
                    <a:pt x="66" y="138"/>
                  </a:lnTo>
                  <a:lnTo>
                    <a:pt x="62" y="136"/>
                  </a:lnTo>
                  <a:lnTo>
                    <a:pt x="62" y="136"/>
                  </a:lnTo>
                  <a:lnTo>
                    <a:pt x="54" y="124"/>
                  </a:lnTo>
                  <a:lnTo>
                    <a:pt x="54" y="124"/>
                  </a:lnTo>
                  <a:lnTo>
                    <a:pt x="54" y="122"/>
                  </a:lnTo>
                  <a:lnTo>
                    <a:pt x="56" y="118"/>
                  </a:lnTo>
                  <a:lnTo>
                    <a:pt x="56" y="118"/>
                  </a:lnTo>
                  <a:lnTo>
                    <a:pt x="64" y="114"/>
                  </a:lnTo>
                  <a:lnTo>
                    <a:pt x="64" y="114"/>
                  </a:lnTo>
                  <a:lnTo>
                    <a:pt x="64" y="106"/>
                  </a:lnTo>
                  <a:lnTo>
                    <a:pt x="64" y="106"/>
                  </a:lnTo>
                  <a:lnTo>
                    <a:pt x="62" y="108"/>
                  </a:lnTo>
                  <a:lnTo>
                    <a:pt x="60" y="110"/>
                  </a:lnTo>
                  <a:lnTo>
                    <a:pt x="56" y="112"/>
                  </a:lnTo>
                  <a:lnTo>
                    <a:pt x="56" y="112"/>
                  </a:lnTo>
                  <a:lnTo>
                    <a:pt x="52" y="112"/>
                  </a:lnTo>
                  <a:lnTo>
                    <a:pt x="52" y="112"/>
                  </a:lnTo>
                  <a:lnTo>
                    <a:pt x="46" y="112"/>
                  </a:lnTo>
                  <a:lnTo>
                    <a:pt x="46" y="112"/>
                  </a:lnTo>
                  <a:lnTo>
                    <a:pt x="40" y="112"/>
                  </a:lnTo>
                  <a:lnTo>
                    <a:pt x="40" y="110"/>
                  </a:lnTo>
                  <a:lnTo>
                    <a:pt x="38" y="106"/>
                  </a:lnTo>
                  <a:lnTo>
                    <a:pt x="38" y="106"/>
                  </a:lnTo>
                  <a:lnTo>
                    <a:pt x="38" y="108"/>
                  </a:lnTo>
                  <a:lnTo>
                    <a:pt x="38" y="108"/>
                  </a:lnTo>
                  <a:lnTo>
                    <a:pt x="38" y="110"/>
                  </a:lnTo>
                  <a:lnTo>
                    <a:pt x="38" y="110"/>
                  </a:lnTo>
                  <a:lnTo>
                    <a:pt x="38" y="118"/>
                  </a:lnTo>
                  <a:lnTo>
                    <a:pt x="34" y="126"/>
                  </a:lnTo>
                  <a:lnTo>
                    <a:pt x="34" y="126"/>
                  </a:lnTo>
                  <a:lnTo>
                    <a:pt x="32" y="130"/>
                  </a:lnTo>
                  <a:lnTo>
                    <a:pt x="32" y="134"/>
                  </a:lnTo>
                  <a:lnTo>
                    <a:pt x="32" y="134"/>
                  </a:lnTo>
                  <a:lnTo>
                    <a:pt x="32" y="134"/>
                  </a:lnTo>
                  <a:lnTo>
                    <a:pt x="30" y="136"/>
                  </a:lnTo>
                  <a:lnTo>
                    <a:pt x="30" y="136"/>
                  </a:lnTo>
                  <a:lnTo>
                    <a:pt x="12" y="132"/>
                  </a:lnTo>
                  <a:lnTo>
                    <a:pt x="12" y="132"/>
                  </a:lnTo>
                  <a:lnTo>
                    <a:pt x="10" y="130"/>
                  </a:lnTo>
                  <a:lnTo>
                    <a:pt x="10" y="126"/>
                  </a:lnTo>
                  <a:lnTo>
                    <a:pt x="10" y="126"/>
                  </a:lnTo>
                  <a:lnTo>
                    <a:pt x="12" y="122"/>
                  </a:lnTo>
                  <a:lnTo>
                    <a:pt x="12" y="118"/>
                  </a:lnTo>
                  <a:lnTo>
                    <a:pt x="12" y="118"/>
                  </a:lnTo>
                  <a:lnTo>
                    <a:pt x="12" y="114"/>
                  </a:lnTo>
                  <a:lnTo>
                    <a:pt x="10" y="110"/>
                  </a:lnTo>
                  <a:lnTo>
                    <a:pt x="10" y="110"/>
                  </a:lnTo>
                  <a:lnTo>
                    <a:pt x="6" y="102"/>
                  </a:lnTo>
                  <a:lnTo>
                    <a:pt x="2" y="92"/>
                  </a:lnTo>
                  <a:lnTo>
                    <a:pt x="0" y="84"/>
                  </a:lnTo>
                  <a:lnTo>
                    <a:pt x="0" y="74"/>
                  </a:lnTo>
                  <a:lnTo>
                    <a:pt x="0" y="74"/>
                  </a:lnTo>
                  <a:lnTo>
                    <a:pt x="2" y="64"/>
                  </a:lnTo>
                  <a:lnTo>
                    <a:pt x="4" y="56"/>
                  </a:lnTo>
                  <a:lnTo>
                    <a:pt x="10" y="48"/>
                  </a:lnTo>
                  <a:lnTo>
                    <a:pt x="16" y="42"/>
                  </a:lnTo>
                  <a:lnTo>
                    <a:pt x="16" y="42"/>
                  </a:lnTo>
                  <a:lnTo>
                    <a:pt x="28" y="34"/>
                  </a:lnTo>
                  <a:lnTo>
                    <a:pt x="42" y="30"/>
                  </a:lnTo>
                  <a:lnTo>
                    <a:pt x="42" y="30"/>
                  </a:lnTo>
                  <a:lnTo>
                    <a:pt x="44" y="30"/>
                  </a:lnTo>
                  <a:lnTo>
                    <a:pt x="44" y="30"/>
                  </a:lnTo>
                  <a:lnTo>
                    <a:pt x="32" y="46"/>
                  </a:lnTo>
                  <a:lnTo>
                    <a:pt x="32" y="46"/>
                  </a:lnTo>
                  <a:lnTo>
                    <a:pt x="28" y="50"/>
                  </a:lnTo>
                  <a:lnTo>
                    <a:pt x="26" y="56"/>
                  </a:lnTo>
                  <a:lnTo>
                    <a:pt x="26" y="56"/>
                  </a:lnTo>
                  <a:lnTo>
                    <a:pt x="26" y="60"/>
                  </a:lnTo>
                  <a:lnTo>
                    <a:pt x="26" y="64"/>
                  </a:lnTo>
                  <a:lnTo>
                    <a:pt x="30" y="70"/>
                  </a:lnTo>
                  <a:lnTo>
                    <a:pt x="30" y="70"/>
                  </a:lnTo>
                  <a:lnTo>
                    <a:pt x="34" y="76"/>
                  </a:lnTo>
                  <a:lnTo>
                    <a:pt x="34" y="80"/>
                  </a:lnTo>
                  <a:lnTo>
                    <a:pt x="34" y="82"/>
                  </a:lnTo>
                  <a:lnTo>
                    <a:pt x="34" y="82"/>
                  </a:lnTo>
                  <a:lnTo>
                    <a:pt x="34" y="86"/>
                  </a:lnTo>
                  <a:lnTo>
                    <a:pt x="34" y="86"/>
                  </a:lnTo>
                  <a:lnTo>
                    <a:pt x="40" y="92"/>
                  </a:lnTo>
                  <a:lnTo>
                    <a:pt x="44" y="94"/>
                  </a:lnTo>
                  <a:lnTo>
                    <a:pt x="48" y="94"/>
                  </a:lnTo>
                  <a:lnTo>
                    <a:pt x="48" y="94"/>
                  </a:lnTo>
                  <a:lnTo>
                    <a:pt x="52" y="94"/>
                  </a:lnTo>
                  <a:lnTo>
                    <a:pt x="58" y="92"/>
                  </a:lnTo>
                  <a:lnTo>
                    <a:pt x="58" y="92"/>
                  </a:lnTo>
                  <a:lnTo>
                    <a:pt x="66" y="88"/>
                  </a:lnTo>
                  <a:lnTo>
                    <a:pt x="76" y="84"/>
                  </a:lnTo>
                  <a:lnTo>
                    <a:pt x="76" y="84"/>
                  </a:lnTo>
                  <a:lnTo>
                    <a:pt x="80" y="80"/>
                  </a:lnTo>
                  <a:lnTo>
                    <a:pt x="80" y="80"/>
                  </a:lnTo>
                  <a:lnTo>
                    <a:pt x="82" y="74"/>
                  </a:lnTo>
                  <a:lnTo>
                    <a:pt x="82" y="68"/>
                  </a:lnTo>
                  <a:lnTo>
                    <a:pt x="80" y="54"/>
                  </a:lnTo>
                  <a:lnTo>
                    <a:pt x="80" y="54"/>
                  </a:lnTo>
                  <a:lnTo>
                    <a:pt x="78" y="40"/>
                  </a:lnTo>
                  <a:lnTo>
                    <a:pt x="78" y="40"/>
                  </a:lnTo>
                  <a:lnTo>
                    <a:pt x="78" y="56"/>
                  </a:lnTo>
                  <a:lnTo>
                    <a:pt x="78" y="56"/>
                  </a:lnTo>
                  <a:lnTo>
                    <a:pt x="78" y="76"/>
                  </a:lnTo>
                  <a:lnTo>
                    <a:pt x="78" y="76"/>
                  </a:lnTo>
                  <a:lnTo>
                    <a:pt x="76" y="80"/>
                  </a:lnTo>
                  <a:lnTo>
                    <a:pt x="72" y="82"/>
                  </a:lnTo>
                  <a:lnTo>
                    <a:pt x="72" y="82"/>
                  </a:lnTo>
                  <a:lnTo>
                    <a:pt x="64" y="84"/>
                  </a:lnTo>
                  <a:lnTo>
                    <a:pt x="56" y="88"/>
                  </a:lnTo>
                  <a:lnTo>
                    <a:pt x="56" y="88"/>
                  </a:lnTo>
                  <a:lnTo>
                    <a:pt x="48" y="92"/>
                  </a:lnTo>
                  <a:lnTo>
                    <a:pt x="48" y="92"/>
                  </a:lnTo>
                  <a:lnTo>
                    <a:pt x="42" y="90"/>
                  </a:lnTo>
                  <a:lnTo>
                    <a:pt x="38" y="86"/>
                  </a:lnTo>
                  <a:lnTo>
                    <a:pt x="38" y="86"/>
                  </a:lnTo>
                  <a:lnTo>
                    <a:pt x="38" y="82"/>
                  </a:lnTo>
                  <a:lnTo>
                    <a:pt x="38" y="80"/>
                  </a:lnTo>
                  <a:lnTo>
                    <a:pt x="38" y="80"/>
                  </a:lnTo>
                  <a:lnTo>
                    <a:pt x="42" y="72"/>
                  </a:lnTo>
                  <a:lnTo>
                    <a:pt x="42" y="72"/>
                  </a:lnTo>
                  <a:lnTo>
                    <a:pt x="44" y="64"/>
                  </a:lnTo>
                  <a:lnTo>
                    <a:pt x="44" y="64"/>
                  </a:lnTo>
                  <a:lnTo>
                    <a:pt x="38" y="74"/>
                  </a:lnTo>
                  <a:lnTo>
                    <a:pt x="38" y="74"/>
                  </a:lnTo>
                  <a:lnTo>
                    <a:pt x="30" y="62"/>
                  </a:lnTo>
                  <a:lnTo>
                    <a:pt x="30" y="62"/>
                  </a:lnTo>
                  <a:lnTo>
                    <a:pt x="30" y="58"/>
                  </a:lnTo>
                  <a:lnTo>
                    <a:pt x="30" y="58"/>
                  </a:lnTo>
                  <a:lnTo>
                    <a:pt x="32" y="52"/>
                  </a:lnTo>
                  <a:lnTo>
                    <a:pt x="36" y="46"/>
                  </a:lnTo>
                  <a:lnTo>
                    <a:pt x="36" y="46"/>
                  </a:lnTo>
                  <a:lnTo>
                    <a:pt x="58" y="22"/>
                  </a:lnTo>
                  <a:lnTo>
                    <a:pt x="58" y="22"/>
                  </a:lnTo>
                  <a:lnTo>
                    <a:pt x="60" y="20"/>
                  </a:lnTo>
                  <a:lnTo>
                    <a:pt x="64" y="18"/>
                  </a:lnTo>
                  <a:lnTo>
                    <a:pt x="72" y="18"/>
                  </a:lnTo>
                  <a:lnTo>
                    <a:pt x="72" y="18"/>
                  </a:lnTo>
                  <a:lnTo>
                    <a:pt x="76" y="16"/>
                  </a:lnTo>
                  <a:lnTo>
                    <a:pt x="76" y="16"/>
                  </a:lnTo>
                  <a:lnTo>
                    <a:pt x="6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6" name="Freeform 620"/>
            <p:cNvSpPr>
              <a:spLocks/>
            </p:cNvSpPr>
            <p:nvPr/>
          </p:nvSpPr>
          <p:spPr bwMode="auto">
            <a:xfrm>
              <a:off x="2988228" y="968375"/>
              <a:ext cx="296907" cy="231775"/>
            </a:xfrm>
            <a:custGeom>
              <a:avLst/>
              <a:gdLst>
                <a:gd name="T0" fmla="*/ 104 w 186"/>
                <a:gd name="T1" fmla="*/ 0 h 146"/>
                <a:gd name="T2" fmla="*/ 84 w 186"/>
                <a:gd name="T3" fmla="*/ 12 h 146"/>
                <a:gd name="T4" fmla="*/ 76 w 186"/>
                <a:gd name="T5" fmla="*/ 20 h 146"/>
                <a:gd name="T6" fmla="*/ 70 w 186"/>
                <a:gd name="T7" fmla="*/ 22 h 146"/>
                <a:gd name="T8" fmla="*/ 52 w 186"/>
                <a:gd name="T9" fmla="*/ 32 h 146"/>
                <a:gd name="T10" fmla="*/ 32 w 186"/>
                <a:gd name="T11" fmla="*/ 40 h 146"/>
                <a:gd name="T12" fmla="*/ 16 w 186"/>
                <a:gd name="T13" fmla="*/ 56 h 146"/>
                <a:gd name="T14" fmla="*/ 6 w 186"/>
                <a:gd name="T15" fmla="*/ 64 h 146"/>
                <a:gd name="T16" fmla="*/ 10 w 186"/>
                <a:gd name="T17" fmla="*/ 54 h 146"/>
                <a:gd name="T18" fmla="*/ 12 w 186"/>
                <a:gd name="T19" fmla="*/ 50 h 146"/>
                <a:gd name="T20" fmla="*/ 10 w 186"/>
                <a:gd name="T21" fmla="*/ 44 h 146"/>
                <a:gd name="T22" fmla="*/ 0 w 186"/>
                <a:gd name="T23" fmla="*/ 58 h 146"/>
                <a:gd name="T24" fmla="*/ 4 w 186"/>
                <a:gd name="T25" fmla="*/ 68 h 146"/>
                <a:gd name="T26" fmla="*/ 10 w 186"/>
                <a:gd name="T27" fmla="*/ 72 h 146"/>
                <a:gd name="T28" fmla="*/ 10 w 186"/>
                <a:gd name="T29" fmla="*/ 84 h 146"/>
                <a:gd name="T30" fmla="*/ 8 w 186"/>
                <a:gd name="T31" fmla="*/ 98 h 146"/>
                <a:gd name="T32" fmla="*/ 2 w 186"/>
                <a:gd name="T33" fmla="*/ 106 h 146"/>
                <a:gd name="T34" fmla="*/ 6 w 186"/>
                <a:gd name="T35" fmla="*/ 118 h 146"/>
                <a:gd name="T36" fmla="*/ 14 w 186"/>
                <a:gd name="T37" fmla="*/ 124 h 146"/>
                <a:gd name="T38" fmla="*/ 20 w 186"/>
                <a:gd name="T39" fmla="*/ 130 h 146"/>
                <a:gd name="T40" fmla="*/ 22 w 186"/>
                <a:gd name="T41" fmla="*/ 138 h 146"/>
                <a:gd name="T42" fmla="*/ 32 w 186"/>
                <a:gd name="T43" fmla="*/ 142 h 146"/>
                <a:gd name="T44" fmla="*/ 44 w 186"/>
                <a:gd name="T45" fmla="*/ 144 h 146"/>
                <a:gd name="T46" fmla="*/ 48 w 186"/>
                <a:gd name="T47" fmla="*/ 142 h 146"/>
                <a:gd name="T48" fmla="*/ 50 w 186"/>
                <a:gd name="T49" fmla="*/ 130 h 146"/>
                <a:gd name="T50" fmla="*/ 56 w 186"/>
                <a:gd name="T51" fmla="*/ 120 h 146"/>
                <a:gd name="T52" fmla="*/ 64 w 186"/>
                <a:gd name="T53" fmla="*/ 124 h 146"/>
                <a:gd name="T54" fmla="*/ 74 w 186"/>
                <a:gd name="T55" fmla="*/ 144 h 146"/>
                <a:gd name="T56" fmla="*/ 80 w 186"/>
                <a:gd name="T57" fmla="*/ 146 h 146"/>
                <a:gd name="T58" fmla="*/ 88 w 186"/>
                <a:gd name="T59" fmla="*/ 142 h 146"/>
                <a:gd name="T60" fmla="*/ 96 w 186"/>
                <a:gd name="T61" fmla="*/ 134 h 146"/>
                <a:gd name="T62" fmla="*/ 116 w 186"/>
                <a:gd name="T63" fmla="*/ 134 h 146"/>
                <a:gd name="T64" fmla="*/ 122 w 186"/>
                <a:gd name="T65" fmla="*/ 130 h 146"/>
                <a:gd name="T66" fmla="*/ 122 w 186"/>
                <a:gd name="T67" fmla="*/ 124 h 146"/>
                <a:gd name="T68" fmla="*/ 120 w 186"/>
                <a:gd name="T69" fmla="*/ 104 h 146"/>
                <a:gd name="T70" fmla="*/ 116 w 186"/>
                <a:gd name="T71" fmla="*/ 96 h 146"/>
                <a:gd name="T72" fmla="*/ 124 w 186"/>
                <a:gd name="T73" fmla="*/ 102 h 146"/>
                <a:gd name="T74" fmla="*/ 132 w 186"/>
                <a:gd name="T75" fmla="*/ 104 h 146"/>
                <a:gd name="T76" fmla="*/ 142 w 186"/>
                <a:gd name="T77" fmla="*/ 100 h 146"/>
                <a:gd name="T78" fmla="*/ 146 w 186"/>
                <a:gd name="T79" fmla="*/ 92 h 146"/>
                <a:gd name="T80" fmla="*/ 152 w 186"/>
                <a:gd name="T81" fmla="*/ 92 h 146"/>
                <a:gd name="T82" fmla="*/ 156 w 186"/>
                <a:gd name="T83" fmla="*/ 92 h 146"/>
                <a:gd name="T84" fmla="*/ 180 w 186"/>
                <a:gd name="T85" fmla="*/ 80 h 146"/>
                <a:gd name="T86" fmla="*/ 186 w 186"/>
                <a:gd name="T87" fmla="*/ 58 h 146"/>
                <a:gd name="T88" fmla="*/ 184 w 186"/>
                <a:gd name="T89" fmla="*/ 38 h 146"/>
                <a:gd name="T90" fmla="*/ 178 w 186"/>
                <a:gd name="T91" fmla="*/ 24 h 146"/>
                <a:gd name="T92" fmla="*/ 172 w 186"/>
                <a:gd name="T93" fmla="*/ 24 h 146"/>
                <a:gd name="T94" fmla="*/ 164 w 186"/>
                <a:gd name="T95" fmla="*/ 32 h 146"/>
                <a:gd name="T96" fmla="*/ 162 w 186"/>
                <a:gd name="T97" fmla="*/ 34 h 146"/>
                <a:gd name="T98" fmla="*/ 156 w 186"/>
                <a:gd name="T99" fmla="*/ 26 h 146"/>
                <a:gd name="T100" fmla="*/ 136 w 186"/>
                <a:gd name="T101" fmla="*/ 10 h 146"/>
                <a:gd name="T102" fmla="*/ 124 w 186"/>
                <a:gd name="T10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6" h="146">
                  <a:moveTo>
                    <a:pt x="112" y="0"/>
                  </a:moveTo>
                  <a:lnTo>
                    <a:pt x="112" y="0"/>
                  </a:lnTo>
                  <a:lnTo>
                    <a:pt x="104" y="0"/>
                  </a:lnTo>
                  <a:lnTo>
                    <a:pt x="96" y="4"/>
                  </a:lnTo>
                  <a:lnTo>
                    <a:pt x="90" y="6"/>
                  </a:lnTo>
                  <a:lnTo>
                    <a:pt x="84" y="12"/>
                  </a:lnTo>
                  <a:lnTo>
                    <a:pt x="84" y="12"/>
                  </a:lnTo>
                  <a:lnTo>
                    <a:pt x="78" y="18"/>
                  </a:lnTo>
                  <a:lnTo>
                    <a:pt x="76" y="20"/>
                  </a:lnTo>
                  <a:lnTo>
                    <a:pt x="72" y="22"/>
                  </a:lnTo>
                  <a:lnTo>
                    <a:pt x="72" y="22"/>
                  </a:lnTo>
                  <a:lnTo>
                    <a:pt x="70" y="22"/>
                  </a:lnTo>
                  <a:lnTo>
                    <a:pt x="70" y="22"/>
                  </a:lnTo>
                  <a:lnTo>
                    <a:pt x="62" y="28"/>
                  </a:lnTo>
                  <a:lnTo>
                    <a:pt x="52" y="32"/>
                  </a:lnTo>
                  <a:lnTo>
                    <a:pt x="52" y="32"/>
                  </a:lnTo>
                  <a:lnTo>
                    <a:pt x="42" y="34"/>
                  </a:lnTo>
                  <a:lnTo>
                    <a:pt x="32" y="40"/>
                  </a:lnTo>
                  <a:lnTo>
                    <a:pt x="24" y="46"/>
                  </a:lnTo>
                  <a:lnTo>
                    <a:pt x="16" y="56"/>
                  </a:lnTo>
                  <a:lnTo>
                    <a:pt x="16" y="56"/>
                  </a:lnTo>
                  <a:lnTo>
                    <a:pt x="12" y="62"/>
                  </a:lnTo>
                  <a:lnTo>
                    <a:pt x="12" y="62"/>
                  </a:lnTo>
                  <a:lnTo>
                    <a:pt x="6" y="64"/>
                  </a:lnTo>
                  <a:lnTo>
                    <a:pt x="6" y="64"/>
                  </a:lnTo>
                  <a:lnTo>
                    <a:pt x="10" y="54"/>
                  </a:lnTo>
                  <a:lnTo>
                    <a:pt x="10" y="54"/>
                  </a:lnTo>
                  <a:lnTo>
                    <a:pt x="14" y="56"/>
                  </a:lnTo>
                  <a:lnTo>
                    <a:pt x="14" y="56"/>
                  </a:lnTo>
                  <a:lnTo>
                    <a:pt x="12" y="50"/>
                  </a:lnTo>
                  <a:lnTo>
                    <a:pt x="12" y="50"/>
                  </a:lnTo>
                  <a:lnTo>
                    <a:pt x="10" y="44"/>
                  </a:lnTo>
                  <a:lnTo>
                    <a:pt x="10" y="44"/>
                  </a:lnTo>
                  <a:lnTo>
                    <a:pt x="2" y="50"/>
                  </a:lnTo>
                  <a:lnTo>
                    <a:pt x="0" y="52"/>
                  </a:lnTo>
                  <a:lnTo>
                    <a:pt x="0" y="58"/>
                  </a:lnTo>
                  <a:lnTo>
                    <a:pt x="0" y="58"/>
                  </a:lnTo>
                  <a:lnTo>
                    <a:pt x="0" y="62"/>
                  </a:lnTo>
                  <a:lnTo>
                    <a:pt x="4" y="68"/>
                  </a:lnTo>
                  <a:lnTo>
                    <a:pt x="4" y="68"/>
                  </a:lnTo>
                  <a:lnTo>
                    <a:pt x="6" y="70"/>
                  </a:lnTo>
                  <a:lnTo>
                    <a:pt x="10" y="72"/>
                  </a:lnTo>
                  <a:lnTo>
                    <a:pt x="10" y="72"/>
                  </a:lnTo>
                  <a:lnTo>
                    <a:pt x="10" y="84"/>
                  </a:lnTo>
                  <a:lnTo>
                    <a:pt x="10" y="84"/>
                  </a:lnTo>
                  <a:lnTo>
                    <a:pt x="12" y="90"/>
                  </a:lnTo>
                  <a:lnTo>
                    <a:pt x="10" y="94"/>
                  </a:lnTo>
                  <a:lnTo>
                    <a:pt x="8" y="98"/>
                  </a:lnTo>
                  <a:lnTo>
                    <a:pt x="4" y="102"/>
                  </a:lnTo>
                  <a:lnTo>
                    <a:pt x="4" y="102"/>
                  </a:lnTo>
                  <a:lnTo>
                    <a:pt x="2" y="106"/>
                  </a:lnTo>
                  <a:lnTo>
                    <a:pt x="2" y="112"/>
                  </a:lnTo>
                  <a:lnTo>
                    <a:pt x="2" y="112"/>
                  </a:lnTo>
                  <a:lnTo>
                    <a:pt x="6" y="118"/>
                  </a:lnTo>
                  <a:lnTo>
                    <a:pt x="8" y="120"/>
                  </a:lnTo>
                  <a:lnTo>
                    <a:pt x="8" y="120"/>
                  </a:lnTo>
                  <a:lnTo>
                    <a:pt x="14" y="124"/>
                  </a:lnTo>
                  <a:lnTo>
                    <a:pt x="22" y="128"/>
                  </a:lnTo>
                  <a:lnTo>
                    <a:pt x="22" y="128"/>
                  </a:lnTo>
                  <a:lnTo>
                    <a:pt x="20" y="130"/>
                  </a:lnTo>
                  <a:lnTo>
                    <a:pt x="20" y="130"/>
                  </a:lnTo>
                  <a:lnTo>
                    <a:pt x="20" y="136"/>
                  </a:lnTo>
                  <a:lnTo>
                    <a:pt x="22" y="138"/>
                  </a:lnTo>
                  <a:lnTo>
                    <a:pt x="24" y="138"/>
                  </a:lnTo>
                  <a:lnTo>
                    <a:pt x="24" y="138"/>
                  </a:lnTo>
                  <a:lnTo>
                    <a:pt x="32" y="142"/>
                  </a:lnTo>
                  <a:lnTo>
                    <a:pt x="42" y="144"/>
                  </a:lnTo>
                  <a:lnTo>
                    <a:pt x="42" y="144"/>
                  </a:lnTo>
                  <a:lnTo>
                    <a:pt x="44" y="144"/>
                  </a:lnTo>
                  <a:lnTo>
                    <a:pt x="44" y="144"/>
                  </a:lnTo>
                  <a:lnTo>
                    <a:pt x="46" y="142"/>
                  </a:lnTo>
                  <a:lnTo>
                    <a:pt x="48" y="142"/>
                  </a:lnTo>
                  <a:lnTo>
                    <a:pt x="50" y="136"/>
                  </a:lnTo>
                  <a:lnTo>
                    <a:pt x="50" y="136"/>
                  </a:lnTo>
                  <a:lnTo>
                    <a:pt x="50" y="130"/>
                  </a:lnTo>
                  <a:lnTo>
                    <a:pt x="50" y="130"/>
                  </a:lnTo>
                  <a:lnTo>
                    <a:pt x="56" y="120"/>
                  </a:lnTo>
                  <a:lnTo>
                    <a:pt x="56" y="120"/>
                  </a:lnTo>
                  <a:lnTo>
                    <a:pt x="68" y="120"/>
                  </a:lnTo>
                  <a:lnTo>
                    <a:pt x="68" y="120"/>
                  </a:lnTo>
                  <a:lnTo>
                    <a:pt x="64" y="124"/>
                  </a:lnTo>
                  <a:lnTo>
                    <a:pt x="64" y="128"/>
                  </a:lnTo>
                  <a:lnTo>
                    <a:pt x="64" y="128"/>
                  </a:lnTo>
                  <a:lnTo>
                    <a:pt x="74" y="144"/>
                  </a:lnTo>
                  <a:lnTo>
                    <a:pt x="74" y="144"/>
                  </a:lnTo>
                  <a:lnTo>
                    <a:pt x="76" y="146"/>
                  </a:lnTo>
                  <a:lnTo>
                    <a:pt x="80" y="146"/>
                  </a:lnTo>
                  <a:lnTo>
                    <a:pt x="80" y="146"/>
                  </a:lnTo>
                  <a:lnTo>
                    <a:pt x="84" y="144"/>
                  </a:lnTo>
                  <a:lnTo>
                    <a:pt x="88" y="142"/>
                  </a:lnTo>
                  <a:lnTo>
                    <a:pt x="88" y="142"/>
                  </a:lnTo>
                  <a:lnTo>
                    <a:pt x="96" y="134"/>
                  </a:lnTo>
                  <a:lnTo>
                    <a:pt x="96" y="134"/>
                  </a:lnTo>
                  <a:lnTo>
                    <a:pt x="100" y="132"/>
                  </a:lnTo>
                  <a:lnTo>
                    <a:pt x="100" y="132"/>
                  </a:lnTo>
                  <a:lnTo>
                    <a:pt x="116" y="134"/>
                  </a:lnTo>
                  <a:lnTo>
                    <a:pt x="116" y="134"/>
                  </a:lnTo>
                  <a:lnTo>
                    <a:pt x="120" y="132"/>
                  </a:lnTo>
                  <a:lnTo>
                    <a:pt x="122" y="130"/>
                  </a:lnTo>
                  <a:lnTo>
                    <a:pt x="122" y="128"/>
                  </a:lnTo>
                  <a:lnTo>
                    <a:pt x="122" y="124"/>
                  </a:lnTo>
                  <a:lnTo>
                    <a:pt x="122" y="124"/>
                  </a:lnTo>
                  <a:lnTo>
                    <a:pt x="122" y="114"/>
                  </a:lnTo>
                  <a:lnTo>
                    <a:pt x="122" y="114"/>
                  </a:lnTo>
                  <a:lnTo>
                    <a:pt x="120" y="104"/>
                  </a:lnTo>
                  <a:lnTo>
                    <a:pt x="120" y="104"/>
                  </a:lnTo>
                  <a:lnTo>
                    <a:pt x="116" y="96"/>
                  </a:lnTo>
                  <a:lnTo>
                    <a:pt x="116" y="96"/>
                  </a:lnTo>
                  <a:lnTo>
                    <a:pt x="118" y="96"/>
                  </a:lnTo>
                  <a:lnTo>
                    <a:pt x="118" y="96"/>
                  </a:lnTo>
                  <a:lnTo>
                    <a:pt x="124" y="102"/>
                  </a:lnTo>
                  <a:lnTo>
                    <a:pt x="124" y="102"/>
                  </a:lnTo>
                  <a:lnTo>
                    <a:pt x="128" y="104"/>
                  </a:lnTo>
                  <a:lnTo>
                    <a:pt x="132" y="104"/>
                  </a:lnTo>
                  <a:lnTo>
                    <a:pt x="132" y="104"/>
                  </a:lnTo>
                  <a:lnTo>
                    <a:pt x="140" y="102"/>
                  </a:lnTo>
                  <a:lnTo>
                    <a:pt x="142" y="100"/>
                  </a:lnTo>
                  <a:lnTo>
                    <a:pt x="144" y="96"/>
                  </a:lnTo>
                  <a:lnTo>
                    <a:pt x="144" y="96"/>
                  </a:lnTo>
                  <a:lnTo>
                    <a:pt x="146" y="92"/>
                  </a:lnTo>
                  <a:lnTo>
                    <a:pt x="150" y="90"/>
                  </a:lnTo>
                  <a:lnTo>
                    <a:pt x="150" y="90"/>
                  </a:lnTo>
                  <a:lnTo>
                    <a:pt x="152" y="92"/>
                  </a:lnTo>
                  <a:lnTo>
                    <a:pt x="152" y="92"/>
                  </a:lnTo>
                  <a:lnTo>
                    <a:pt x="156" y="92"/>
                  </a:lnTo>
                  <a:lnTo>
                    <a:pt x="156" y="92"/>
                  </a:lnTo>
                  <a:lnTo>
                    <a:pt x="166" y="90"/>
                  </a:lnTo>
                  <a:lnTo>
                    <a:pt x="174" y="86"/>
                  </a:lnTo>
                  <a:lnTo>
                    <a:pt x="180" y="80"/>
                  </a:lnTo>
                  <a:lnTo>
                    <a:pt x="184" y="72"/>
                  </a:lnTo>
                  <a:lnTo>
                    <a:pt x="184" y="72"/>
                  </a:lnTo>
                  <a:lnTo>
                    <a:pt x="186" y="58"/>
                  </a:lnTo>
                  <a:lnTo>
                    <a:pt x="186" y="46"/>
                  </a:lnTo>
                  <a:lnTo>
                    <a:pt x="186" y="46"/>
                  </a:lnTo>
                  <a:lnTo>
                    <a:pt x="184" y="38"/>
                  </a:lnTo>
                  <a:lnTo>
                    <a:pt x="182" y="28"/>
                  </a:lnTo>
                  <a:lnTo>
                    <a:pt x="182" y="28"/>
                  </a:lnTo>
                  <a:lnTo>
                    <a:pt x="178" y="24"/>
                  </a:lnTo>
                  <a:lnTo>
                    <a:pt x="176" y="24"/>
                  </a:lnTo>
                  <a:lnTo>
                    <a:pt x="176" y="24"/>
                  </a:lnTo>
                  <a:lnTo>
                    <a:pt x="172" y="24"/>
                  </a:lnTo>
                  <a:lnTo>
                    <a:pt x="170" y="28"/>
                  </a:lnTo>
                  <a:lnTo>
                    <a:pt x="170" y="28"/>
                  </a:lnTo>
                  <a:lnTo>
                    <a:pt x="164" y="32"/>
                  </a:lnTo>
                  <a:lnTo>
                    <a:pt x="164" y="32"/>
                  </a:lnTo>
                  <a:lnTo>
                    <a:pt x="162" y="34"/>
                  </a:lnTo>
                  <a:lnTo>
                    <a:pt x="162" y="34"/>
                  </a:lnTo>
                  <a:lnTo>
                    <a:pt x="160" y="30"/>
                  </a:lnTo>
                  <a:lnTo>
                    <a:pt x="160" y="30"/>
                  </a:lnTo>
                  <a:lnTo>
                    <a:pt x="156" y="26"/>
                  </a:lnTo>
                  <a:lnTo>
                    <a:pt x="152" y="22"/>
                  </a:lnTo>
                  <a:lnTo>
                    <a:pt x="152" y="22"/>
                  </a:lnTo>
                  <a:lnTo>
                    <a:pt x="136" y="10"/>
                  </a:lnTo>
                  <a:lnTo>
                    <a:pt x="136" y="10"/>
                  </a:lnTo>
                  <a:lnTo>
                    <a:pt x="132" y="6"/>
                  </a:lnTo>
                  <a:lnTo>
                    <a:pt x="124" y="2"/>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7" name="Freeform 621"/>
            <p:cNvSpPr>
              <a:spLocks/>
            </p:cNvSpPr>
            <p:nvPr/>
          </p:nvSpPr>
          <p:spPr bwMode="auto">
            <a:xfrm>
              <a:off x="2997806" y="1127125"/>
              <a:ext cx="25540" cy="34925"/>
            </a:xfrm>
            <a:custGeom>
              <a:avLst/>
              <a:gdLst>
                <a:gd name="T0" fmla="*/ 8 w 16"/>
                <a:gd name="T1" fmla="*/ 0 h 22"/>
                <a:gd name="T2" fmla="*/ 8 w 16"/>
                <a:gd name="T3" fmla="*/ 0 h 22"/>
                <a:gd name="T4" fmla="*/ 2 w 16"/>
                <a:gd name="T5" fmla="*/ 4 h 22"/>
                <a:gd name="T6" fmla="*/ 2 w 16"/>
                <a:gd name="T7" fmla="*/ 4 h 22"/>
                <a:gd name="T8" fmla="*/ 0 w 16"/>
                <a:gd name="T9" fmla="*/ 4 h 22"/>
                <a:gd name="T10" fmla="*/ 0 w 16"/>
                <a:gd name="T11" fmla="*/ 4 h 22"/>
                <a:gd name="T12" fmla="*/ 0 w 16"/>
                <a:gd name="T13" fmla="*/ 8 h 22"/>
                <a:gd name="T14" fmla="*/ 0 w 16"/>
                <a:gd name="T15" fmla="*/ 8 h 22"/>
                <a:gd name="T16" fmla="*/ 0 w 16"/>
                <a:gd name="T17" fmla="*/ 12 h 22"/>
                <a:gd name="T18" fmla="*/ 4 w 16"/>
                <a:gd name="T19" fmla="*/ 18 h 22"/>
                <a:gd name="T20" fmla="*/ 8 w 16"/>
                <a:gd name="T21" fmla="*/ 20 h 22"/>
                <a:gd name="T22" fmla="*/ 12 w 16"/>
                <a:gd name="T23" fmla="*/ 22 h 22"/>
                <a:gd name="T24" fmla="*/ 12 w 16"/>
                <a:gd name="T25" fmla="*/ 22 h 22"/>
                <a:gd name="T26" fmla="*/ 12 w 16"/>
                <a:gd name="T27" fmla="*/ 22 h 22"/>
                <a:gd name="T28" fmla="*/ 12 w 16"/>
                <a:gd name="T29" fmla="*/ 22 h 22"/>
                <a:gd name="T30" fmla="*/ 14 w 16"/>
                <a:gd name="T31" fmla="*/ 22 h 22"/>
                <a:gd name="T32" fmla="*/ 14 w 16"/>
                <a:gd name="T33" fmla="*/ 22 h 22"/>
                <a:gd name="T34" fmla="*/ 16 w 16"/>
                <a:gd name="T35" fmla="*/ 20 h 22"/>
                <a:gd name="T36" fmla="*/ 16 w 16"/>
                <a:gd name="T37" fmla="*/ 16 h 22"/>
                <a:gd name="T38" fmla="*/ 16 w 16"/>
                <a:gd name="T39" fmla="*/ 16 h 22"/>
                <a:gd name="T40" fmla="*/ 8 w 16"/>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2">
                  <a:moveTo>
                    <a:pt x="8" y="0"/>
                  </a:moveTo>
                  <a:lnTo>
                    <a:pt x="8" y="0"/>
                  </a:lnTo>
                  <a:lnTo>
                    <a:pt x="2" y="4"/>
                  </a:lnTo>
                  <a:lnTo>
                    <a:pt x="2" y="4"/>
                  </a:lnTo>
                  <a:lnTo>
                    <a:pt x="0" y="4"/>
                  </a:lnTo>
                  <a:lnTo>
                    <a:pt x="0" y="4"/>
                  </a:lnTo>
                  <a:lnTo>
                    <a:pt x="0" y="8"/>
                  </a:lnTo>
                  <a:lnTo>
                    <a:pt x="0" y="8"/>
                  </a:lnTo>
                  <a:lnTo>
                    <a:pt x="0" y="12"/>
                  </a:lnTo>
                  <a:lnTo>
                    <a:pt x="4" y="18"/>
                  </a:lnTo>
                  <a:lnTo>
                    <a:pt x="8" y="20"/>
                  </a:lnTo>
                  <a:lnTo>
                    <a:pt x="12" y="22"/>
                  </a:lnTo>
                  <a:lnTo>
                    <a:pt x="12" y="22"/>
                  </a:lnTo>
                  <a:lnTo>
                    <a:pt x="12" y="22"/>
                  </a:lnTo>
                  <a:lnTo>
                    <a:pt x="12" y="22"/>
                  </a:lnTo>
                  <a:lnTo>
                    <a:pt x="14" y="22"/>
                  </a:lnTo>
                  <a:lnTo>
                    <a:pt x="14" y="22"/>
                  </a:lnTo>
                  <a:lnTo>
                    <a:pt x="16" y="20"/>
                  </a:lnTo>
                  <a:lnTo>
                    <a:pt x="16" y="16"/>
                  </a:lnTo>
                  <a:lnTo>
                    <a:pt x="16" y="16"/>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8" name="Freeform 622"/>
            <p:cNvSpPr>
              <a:spLocks/>
            </p:cNvSpPr>
            <p:nvPr/>
          </p:nvSpPr>
          <p:spPr bwMode="auto">
            <a:xfrm>
              <a:off x="2997806" y="1127125"/>
              <a:ext cx="25540" cy="34925"/>
            </a:xfrm>
            <a:custGeom>
              <a:avLst/>
              <a:gdLst>
                <a:gd name="T0" fmla="*/ 8 w 16"/>
                <a:gd name="T1" fmla="*/ 0 h 22"/>
                <a:gd name="T2" fmla="*/ 8 w 16"/>
                <a:gd name="T3" fmla="*/ 0 h 22"/>
                <a:gd name="T4" fmla="*/ 2 w 16"/>
                <a:gd name="T5" fmla="*/ 4 h 22"/>
                <a:gd name="T6" fmla="*/ 2 w 16"/>
                <a:gd name="T7" fmla="*/ 4 h 22"/>
                <a:gd name="T8" fmla="*/ 0 w 16"/>
                <a:gd name="T9" fmla="*/ 4 h 22"/>
                <a:gd name="T10" fmla="*/ 0 w 16"/>
                <a:gd name="T11" fmla="*/ 4 h 22"/>
                <a:gd name="T12" fmla="*/ 0 w 16"/>
                <a:gd name="T13" fmla="*/ 8 h 22"/>
                <a:gd name="T14" fmla="*/ 0 w 16"/>
                <a:gd name="T15" fmla="*/ 8 h 22"/>
                <a:gd name="T16" fmla="*/ 0 w 16"/>
                <a:gd name="T17" fmla="*/ 12 h 22"/>
                <a:gd name="T18" fmla="*/ 4 w 16"/>
                <a:gd name="T19" fmla="*/ 18 h 22"/>
                <a:gd name="T20" fmla="*/ 8 w 16"/>
                <a:gd name="T21" fmla="*/ 20 h 22"/>
                <a:gd name="T22" fmla="*/ 12 w 16"/>
                <a:gd name="T23" fmla="*/ 22 h 22"/>
                <a:gd name="T24" fmla="*/ 12 w 16"/>
                <a:gd name="T25" fmla="*/ 22 h 22"/>
                <a:gd name="T26" fmla="*/ 12 w 16"/>
                <a:gd name="T27" fmla="*/ 22 h 22"/>
                <a:gd name="T28" fmla="*/ 12 w 16"/>
                <a:gd name="T29" fmla="*/ 22 h 22"/>
                <a:gd name="T30" fmla="*/ 14 w 16"/>
                <a:gd name="T31" fmla="*/ 22 h 22"/>
                <a:gd name="T32" fmla="*/ 14 w 16"/>
                <a:gd name="T33" fmla="*/ 22 h 22"/>
                <a:gd name="T34" fmla="*/ 16 w 16"/>
                <a:gd name="T35" fmla="*/ 20 h 22"/>
                <a:gd name="T36" fmla="*/ 16 w 16"/>
                <a:gd name="T37" fmla="*/ 16 h 22"/>
                <a:gd name="T38" fmla="*/ 16 w 16"/>
                <a:gd name="T39" fmla="*/ 16 h 22"/>
                <a:gd name="T40" fmla="*/ 8 w 16"/>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2">
                  <a:moveTo>
                    <a:pt x="8" y="0"/>
                  </a:moveTo>
                  <a:lnTo>
                    <a:pt x="8" y="0"/>
                  </a:lnTo>
                  <a:lnTo>
                    <a:pt x="2" y="4"/>
                  </a:lnTo>
                  <a:lnTo>
                    <a:pt x="2" y="4"/>
                  </a:lnTo>
                  <a:lnTo>
                    <a:pt x="0" y="4"/>
                  </a:lnTo>
                  <a:lnTo>
                    <a:pt x="0" y="4"/>
                  </a:lnTo>
                  <a:lnTo>
                    <a:pt x="0" y="8"/>
                  </a:lnTo>
                  <a:lnTo>
                    <a:pt x="0" y="8"/>
                  </a:lnTo>
                  <a:lnTo>
                    <a:pt x="0" y="12"/>
                  </a:lnTo>
                  <a:lnTo>
                    <a:pt x="4" y="18"/>
                  </a:lnTo>
                  <a:lnTo>
                    <a:pt x="8" y="20"/>
                  </a:lnTo>
                  <a:lnTo>
                    <a:pt x="12" y="22"/>
                  </a:lnTo>
                  <a:lnTo>
                    <a:pt x="12" y="22"/>
                  </a:lnTo>
                  <a:lnTo>
                    <a:pt x="12" y="22"/>
                  </a:lnTo>
                  <a:lnTo>
                    <a:pt x="12" y="22"/>
                  </a:lnTo>
                  <a:lnTo>
                    <a:pt x="14" y="22"/>
                  </a:lnTo>
                  <a:lnTo>
                    <a:pt x="14" y="22"/>
                  </a:lnTo>
                  <a:lnTo>
                    <a:pt x="16" y="20"/>
                  </a:lnTo>
                  <a:lnTo>
                    <a:pt x="16" y="16"/>
                  </a:lnTo>
                  <a:lnTo>
                    <a:pt x="16" y="1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9" name="Freeform 623"/>
            <p:cNvSpPr>
              <a:spLocks/>
            </p:cNvSpPr>
            <p:nvPr/>
          </p:nvSpPr>
          <p:spPr bwMode="auto">
            <a:xfrm>
              <a:off x="3000999" y="1127125"/>
              <a:ext cx="25540" cy="34925"/>
            </a:xfrm>
            <a:custGeom>
              <a:avLst/>
              <a:gdLst>
                <a:gd name="T0" fmla="*/ 6 w 16"/>
                <a:gd name="T1" fmla="*/ 0 h 22"/>
                <a:gd name="T2" fmla="*/ 6 w 16"/>
                <a:gd name="T3" fmla="*/ 0 h 22"/>
                <a:gd name="T4" fmla="*/ 0 w 16"/>
                <a:gd name="T5" fmla="*/ 4 h 22"/>
                <a:gd name="T6" fmla="*/ 0 w 16"/>
                <a:gd name="T7" fmla="*/ 4 h 22"/>
                <a:gd name="T8" fmla="*/ 6 w 16"/>
                <a:gd name="T9" fmla="*/ 0 h 22"/>
                <a:gd name="T10" fmla="*/ 6 w 16"/>
                <a:gd name="T11" fmla="*/ 0 h 22"/>
                <a:gd name="T12" fmla="*/ 14 w 16"/>
                <a:gd name="T13" fmla="*/ 16 h 22"/>
                <a:gd name="T14" fmla="*/ 14 w 16"/>
                <a:gd name="T15" fmla="*/ 16 h 22"/>
                <a:gd name="T16" fmla="*/ 14 w 16"/>
                <a:gd name="T17" fmla="*/ 20 h 22"/>
                <a:gd name="T18" fmla="*/ 12 w 16"/>
                <a:gd name="T19" fmla="*/ 22 h 22"/>
                <a:gd name="T20" fmla="*/ 12 w 16"/>
                <a:gd name="T21" fmla="*/ 22 h 22"/>
                <a:gd name="T22" fmla="*/ 10 w 16"/>
                <a:gd name="T23" fmla="*/ 22 h 22"/>
                <a:gd name="T24" fmla="*/ 10 w 16"/>
                <a:gd name="T25" fmla="*/ 22 h 22"/>
                <a:gd name="T26" fmla="*/ 10 w 16"/>
                <a:gd name="T27" fmla="*/ 22 h 22"/>
                <a:gd name="T28" fmla="*/ 10 w 16"/>
                <a:gd name="T29" fmla="*/ 22 h 22"/>
                <a:gd name="T30" fmla="*/ 10 w 16"/>
                <a:gd name="T31" fmla="*/ 22 h 22"/>
                <a:gd name="T32" fmla="*/ 10 w 16"/>
                <a:gd name="T33" fmla="*/ 22 h 22"/>
                <a:gd name="T34" fmla="*/ 12 w 16"/>
                <a:gd name="T35" fmla="*/ 22 h 22"/>
                <a:gd name="T36" fmla="*/ 12 w 16"/>
                <a:gd name="T37" fmla="*/ 22 h 22"/>
                <a:gd name="T38" fmla="*/ 16 w 16"/>
                <a:gd name="T39" fmla="*/ 20 h 22"/>
                <a:gd name="T40" fmla="*/ 14 w 16"/>
                <a:gd name="T41" fmla="*/ 16 h 22"/>
                <a:gd name="T42" fmla="*/ 14 w 16"/>
                <a:gd name="T43" fmla="*/ 16 h 22"/>
                <a:gd name="T44" fmla="*/ 6 w 16"/>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2">
                  <a:moveTo>
                    <a:pt x="6" y="0"/>
                  </a:moveTo>
                  <a:lnTo>
                    <a:pt x="6" y="0"/>
                  </a:lnTo>
                  <a:lnTo>
                    <a:pt x="0" y="4"/>
                  </a:lnTo>
                  <a:lnTo>
                    <a:pt x="0" y="4"/>
                  </a:lnTo>
                  <a:lnTo>
                    <a:pt x="6" y="0"/>
                  </a:lnTo>
                  <a:lnTo>
                    <a:pt x="6" y="0"/>
                  </a:lnTo>
                  <a:lnTo>
                    <a:pt x="14" y="16"/>
                  </a:lnTo>
                  <a:lnTo>
                    <a:pt x="14" y="16"/>
                  </a:lnTo>
                  <a:lnTo>
                    <a:pt x="14" y="20"/>
                  </a:lnTo>
                  <a:lnTo>
                    <a:pt x="12" y="22"/>
                  </a:lnTo>
                  <a:lnTo>
                    <a:pt x="12" y="22"/>
                  </a:lnTo>
                  <a:lnTo>
                    <a:pt x="10" y="22"/>
                  </a:lnTo>
                  <a:lnTo>
                    <a:pt x="10" y="22"/>
                  </a:lnTo>
                  <a:lnTo>
                    <a:pt x="10" y="22"/>
                  </a:lnTo>
                  <a:lnTo>
                    <a:pt x="10" y="22"/>
                  </a:lnTo>
                  <a:lnTo>
                    <a:pt x="10" y="22"/>
                  </a:lnTo>
                  <a:lnTo>
                    <a:pt x="10" y="22"/>
                  </a:lnTo>
                  <a:lnTo>
                    <a:pt x="12" y="22"/>
                  </a:lnTo>
                  <a:lnTo>
                    <a:pt x="12" y="22"/>
                  </a:lnTo>
                  <a:lnTo>
                    <a:pt x="16" y="20"/>
                  </a:lnTo>
                  <a:lnTo>
                    <a:pt x="14" y="16"/>
                  </a:lnTo>
                  <a:lnTo>
                    <a:pt x="14" y="16"/>
                  </a:lnTo>
                  <a:lnTo>
                    <a:pt x="6"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0" name="Freeform 624"/>
            <p:cNvSpPr>
              <a:spLocks/>
            </p:cNvSpPr>
            <p:nvPr/>
          </p:nvSpPr>
          <p:spPr bwMode="auto">
            <a:xfrm>
              <a:off x="3000999" y="1127125"/>
              <a:ext cx="25540" cy="34925"/>
            </a:xfrm>
            <a:custGeom>
              <a:avLst/>
              <a:gdLst>
                <a:gd name="T0" fmla="*/ 6 w 16"/>
                <a:gd name="T1" fmla="*/ 0 h 22"/>
                <a:gd name="T2" fmla="*/ 6 w 16"/>
                <a:gd name="T3" fmla="*/ 0 h 22"/>
                <a:gd name="T4" fmla="*/ 0 w 16"/>
                <a:gd name="T5" fmla="*/ 4 h 22"/>
                <a:gd name="T6" fmla="*/ 0 w 16"/>
                <a:gd name="T7" fmla="*/ 4 h 22"/>
                <a:gd name="T8" fmla="*/ 6 w 16"/>
                <a:gd name="T9" fmla="*/ 0 h 22"/>
                <a:gd name="T10" fmla="*/ 6 w 16"/>
                <a:gd name="T11" fmla="*/ 0 h 22"/>
                <a:gd name="T12" fmla="*/ 14 w 16"/>
                <a:gd name="T13" fmla="*/ 16 h 22"/>
                <a:gd name="T14" fmla="*/ 14 w 16"/>
                <a:gd name="T15" fmla="*/ 16 h 22"/>
                <a:gd name="T16" fmla="*/ 14 w 16"/>
                <a:gd name="T17" fmla="*/ 20 h 22"/>
                <a:gd name="T18" fmla="*/ 12 w 16"/>
                <a:gd name="T19" fmla="*/ 22 h 22"/>
                <a:gd name="T20" fmla="*/ 12 w 16"/>
                <a:gd name="T21" fmla="*/ 22 h 22"/>
                <a:gd name="T22" fmla="*/ 10 w 16"/>
                <a:gd name="T23" fmla="*/ 22 h 22"/>
                <a:gd name="T24" fmla="*/ 10 w 16"/>
                <a:gd name="T25" fmla="*/ 22 h 22"/>
                <a:gd name="T26" fmla="*/ 10 w 16"/>
                <a:gd name="T27" fmla="*/ 22 h 22"/>
                <a:gd name="T28" fmla="*/ 10 w 16"/>
                <a:gd name="T29" fmla="*/ 22 h 22"/>
                <a:gd name="T30" fmla="*/ 10 w 16"/>
                <a:gd name="T31" fmla="*/ 22 h 22"/>
                <a:gd name="T32" fmla="*/ 10 w 16"/>
                <a:gd name="T33" fmla="*/ 22 h 22"/>
                <a:gd name="T34" fmla="*/ 12 w 16"/>
                <a:gd name="T35" fmla="*/ 22 h 22"/>
                <a:gd name="T36" fmla="*/ 12 w 16"/>
                <a:gd name="T37" fmla="*/ 22 h 22"/>
                <a:gd name="T38" fmla="*/ 16 w 16"/>
                <a:gd name="T39" fmla="*/ 20 h 22"/>
                <a:gd name="T40" fmla="*/ 14 w 16"/>
                <a:gd name="T41" fmla="*/ 16 h 22"/>
                <a:gd name="T42" fmla="*/ 14 w 16"/>
                <a:gd name="T43" fmla="*/ 16 h 22"/>
                <a:gd name="T44" fmla="*/ 6 w 16"/>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2">
                  <a:moveTo>
                    <a:pt x="6" y="0"/>
                  </a:moveTo>
                  <a:lnTo>
                    <a:pt x="6" y="0"/>
                  </a:lnTo>
                  <a:lnTo>
                    <a:pt x="0" y="4"/>
                  </a:lnTo>
                  <a:lnTo>
                    <a:pt x="0" y="4"/>
                  </a:lnTo>
                  <a:lnTo>
                    <a:pt x="6" y="0"/>
                  </a:lnTo>
                  <a:lnTo>
                    <a:pt x="6" y="0"/>
                  </a:lnTo>
                  <a:lnTo>
                    <a:pt x="14" y="16"/>
                  </a:lnTo>
                  <a:lnTo>
                    <a:pt x="14" y="16"/>
                  </a:lnTo>
                  <a:lnTo>
                    <a:pt x="14" y="20"/>
                  </a:lnTo>
                  <a:lnTo>
                    <a:pt x="12" y="22"/>
                  </a:lnTo>
                  <a:lnTo>
                    <a:pt x="12" y="22"/>
                  </a:lnTo>
                  <a:lnTo>
                    <a:pt x="10" y="22"/>
                  </a:lnTo>
                  <a:lnTo>
                    <a:pt x="10" y="22"/>
                  </a:lnTo>
                  <a:lnTo>
                    <a:pt x="10" y="22"/>
                  </a:lnTo>
                  <a:lnTo>
                    <a:pt x="10" y="22"/>
                  </a:lnTo>
                  <a:lnTo>
                    <a:pt x="10" y="22"/>
                  </a:lnTo>
                  <a:lnTo>
                    <a:pt x="10" y="22"/>
                  </a:lnTo>
                  <a:lnTo>
                    <a:pt x="12" y="22"/>
                  </a:lnTo>
                  <a:lnTo>
                    <a:pt x="12" y="22"/>
                  </a:lnTo>
                  <a:lnTo>
                    <a:pt x="16" y="20"/>
                  </a:lnTo>
                  <a:lnTo>
                    <a:pt x="14" y="16"/>
                  </a:lnTo>
                  <a:lnTo>
                    <a:pt x="14" y="1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1" name="Freeform 625"/>
            <p:cNvSpPr>
              <a:spLocks/>
            </p:cNvSpPr>
            <p:nvPr/>
          </p:nvSpPr>
          <p:spPr bwMode="auto">
            <a:xfrm>
              <a:off x="3151048" y="1133475"/>
              <a:ext cx="28733" cy="41275"/>
            </a:xfrm>
            <a:custGeom>
              <a:avLst/>
              <a:gdLst>
                <a:gd name="T0" fmla="*/ 14 w 18"/>
                <a:gd name="T1" fmla="*/ 0 h 26"/>
                <a:gd name="T2" fmla="*/ 14 w 18"/>
                <a:gd name="T3" fmla="*/ 0 h 26"/>
                <a:gd name="T4" fmla="*/ 4 w 18"/>
                <a:gd name="T5" fmla="*/ 20 h 26"/>
                <a:gd name="T6" fmla="*/ 4 w 18"/>
                <a:gd name="T7" fmla="*/ 20 h 26"/>
                <a:gd name="T8" fmla="*/ 0 w 18"/>
                <a:gd name="T9" fmla="*/ 26 h 26"/>
                <a:gd name="T10" fmla="*/ 0 w 18"/>
                <a:gd name="T11" fmla="*/ 26 h 26"/>
                <a:gd name="T12" fmla="*/ 6 w 18"/>
                <a:gd name="T13" fmla="*/ 26 h 26"/>
                <a:gd name="T14" fmla="*/ 6 w 18"/>
                <a:gd name="T15" fmla="*/ 26 h 26"/>
                <a:gd name="T16" fmla="*/ 10 w 18"/>
                <a:gd name="T17" fmla="*/ 26 h 26"/>
                <a:gd name="T18" fmla="*/ 10 w 18"/>
                <a:gd name="T19" fmla="*/ 26 h 26"/>
                <a:gd name="T20" fmla="*/ 10 w 18"/>
                <a:gd name="T21" fmla="*/ 26 h 26"/>
                <a:gd name="T22" fmla="*/ 10 w 18"/>
                <a:gd name="T23" fmla="*/ 26 h 26"/>
                <a:gd name="T24" fmla="*/ 16 w 18"/>
                <a:gd name="T25" fmla="*/ 26 h 26"/>
                <a:gd name="T26" fmla="*/ 16 w 18"/>
                <a:gd name="T27" fmla="*/ 26 h 26"/>
                <a:gd name="T28" fmla="*/ 18 w 18"/>
                <a:gd name="T29" fmla="*/ 22 h 26"/>
                <a:gd name="T30" fmla="*/ 18 w 18"/>
                <a:gd name="T31" fmla="*/ 22 h 26"/>
                <a:gd name="T32" fmla="*/ 16 w 18"/>
                <a:gd name="T33" fmla="*/ 8 h 26"/>
                <a:gd name="T34" fmla="*/ 16 w 18"/>
                <a:gd name="T35" fmla="*/ 8 h 26"/>
                <a:gd name="T36" fmla="*/ 14 w 18"/>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6">
                  <a:moveTo>
                    <a:pt x="14" y="0"/>
                  </a:moveTo>
                  <a:lnTo>
                    <a:pt x="14" y="0"/>
                  </a:lnTo>
                  <a:lnTo>
                    <a:pt x="4" y="20"/>
                  </a:lnTo>
                  <a:lnTo>
                    <a:pt x="4" y="20"/>
                  </a:lnTo>
                  <a:lnTo>
                    <a:pt x="0" y="26"/>
                  </a:lnTo>
                  <a:lnTo>
                    <a:pt x="0" y="26"/>
                  </a:lnTo>
                  <a:lnTo>
                    <a:pt x="6" y="26"/>
                  </a:lnTo>
                  <a:lnTo>
                    <a:pt x="6" y="26"/>
                  </a:lnTo>
                  <a:lnTo>
                    <a:pt x="10" y="26"/>
                  </a:lnTo>
                  <a:lnTo>
                    <a:pt x="10" y="26"/>
                  </a:lnTo>
                  <a:lnTo>
                    <a:pt x="10" y="26"/>
                  </a:lnTo>
                  <a:lnTo>
                    <a:pt x="10" y="26"/>
                  </a:lnTo>
                  <a:lnTo>
                    <a:pt x="16" y="26"/>
                  </a:lnTo>
                  <a:lnTo>
                    <a:pt x="16" y="26"/>
                  </a:lnTo>
                  <a:lnTo>
                    <a:pt x="18" y="22"/>
                  </a:lnTo>
                  <a:lnTo>
                    <a:pt x="18" y="22"/>
                  </a:lnTo>
                  <a:lnTo>
                    <a:pt x="16" y="8"/>
                  </a:lnTo>
                  <a:lnTo>
                    <a:pt x="16" y="8"/>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2" name="Freeform 626"/>
            <p:cNvSpPr>
              <a:spLocks/>
            </p:cNvSpPr>
            <p:nvPr/>
          </p:nvSpPr>
          <p:spPr bwMode="auto">
            <a:xfrm>
              <a:off x="3151048" y="1133475"/>
              <a:ext cx="28733" cy="41275"/>
            </a:xfrm>
            <a:custGeom>
              <a:avLst/>
              <a:gdLst>
                <a:gd name="T0" fmla="*/ 14 w 18"/>
                <a:gd name="T1" fmla="*/ 0 h 26"/>
                <a:gd name="T2" fmla="*/ 14 w 18"/>
                <a:gd name="T3" fmla="*/ 0 h 26"/>
                <a:gd name="T4" fmla="*/ 4 w 18"/>
                <a:gd name="T5" fmla="*/ 20 h 26"/>
                <a:gd name="T6" fmla="*/ 4 w 18"/>
                <a:gd name="T7" fmla="*/ 20 h 26"/>
                <a:gd name="T8" fmla="*/ 0 w 18"/>
                <a:gd name="T9" fmla="*/ 26 h 26"/>
                <a:gd name="T10" fmla="*/ 0 w 18"/>
                <a:gd name="T11" fmla="*/ 26 h 26"/>
                <a:gd name="T12" fmla="*/ 6 w 18"/>
                <a:gd name="T13" fmla="*/ 26 h 26"/>
                <a:gd name="T14" fmla="*/ 6 w 18"/>
                <a:gd name="T15" fmla="*/ 26 h 26"/>
                <a:gd name="T16" fmla="*/ 10 w 18"/>
                <a:gd name="T17" fmla="*/ 26 h 26"/>
                <a:gd name="T18" fmla="*/ 10 w 18"/>
                <a:gd name="T19" fmla="*/ 26 h 26"/>
                <a:gd name="T20" fmla="*/ 10 w 18"/>
                <a:gd name="T21" fmla="*/ 26 h 26"/>
                <a:gd name="T22" fmla="*/ 10 w 18"/>
                <a:gd name="T23" fmla="*/ 26 h 26"/>
                <a:gd name="T24" fmla="*/ 16 w 18"/>
                <a:gd name="T25" fmla="*/ 26 h 26"/>
                <a:gd name="T26" fmla="*/ 16 w 18"/>
                <a:gd name="T27" fmla="*/ 26 h 26"/>
                <a:gd name="T28" fmla="*/ 18 w 18"/>
                <a:gd name="T29" fmla="*/ 22 h 26"/>
                <a:gd name="T30" fmla="*/ 18 w 18"/>
                <a:gd name="T31" fmla="*/ 22 h 26"/>
                <a:gd name="T32" fmla="*/ 16 w 18"/>
                <a:gd name="T33" fmla="*/ 8 h 26"/>
                <a:gd name="T34" fmla="*/ 16 w 18"/>
                <a:gd name="T35" fmla="*/ 8 h 26"/>
                <a:gd name="T36" fmla="*/ 14 w 18"/>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6">
                  <a:moveTo>
                    <a:pt x="14" y="0"/>
                  </a:moveTo>
                  <a:lnTo>
                    <a:pt x="14" y="0"/>
                  </a:lnTo>
                  <a:lnTo>
                    <a:pt x="4" y="20"/>
                  </a:lnTo>
                  <a:lnTo>
                    <a:pt x="4" y="20"/>
                  </a:lnTo>
                  <a:lnTo>
                    <a:pt x="0" y="26"/>
                  </a:lnTo>
                  <a:lnTo>
                    <a:pt x="0" y="26"/>
                  </a:lnTo>
                  <a:lnTo>
                    <a:pt x="6" y="26"/>
                  </a:lnTo>
                  <a:lnTo>
                    <a:pt x="6" y="26"/>
                  </a:lnTo>
                  <a:lnTo>
                    <a:pt x="10" y="26"/>
                  </a:lnTo>
                  <a:lnTo>
                    <a:pt x="10" y="26"/>
                  </a:lnTo>
                  <a:lnTo>
                    <a:pt x="10" y="26"/>
                  </a:lnTo>
                  <a:lnTo>
                    <a:pt x="10" y="26"/>
                  </a:lnTo>
                  <a:lnTo>
                    <a:pt x="16" y="26"/>
                  </a:lnTo>
                  <a:lnTo>
                    <a:pt x="16" y="26"/>
                  </a:lnTo>
                  <a:lnTo>
                    <a:pt x="18" y="22"/>
                  </a:lnTo>
                  <a:lnTo>
                    <a:pt x="18" y="22"/>
                  </a:lnTo>
                  <a:lnTo>
                    <a:pt x="16" y="8"/>
                  </a:lnTo>
                  <a:lnTo>
                    <a:pt x="16"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3" name="Freeform 627"/>
            <p:cNvSpPr>
              <a:spLocks noEditPoints="1"/>
            </p:cNvSpPr>
            <p:nvPr/>
          </p:nvSpPr>
          <p:spPr bwMode="auto">
            <a:xfrm>
              <a:off x="3151048" y="1133475"/>
              <a:ext cx="28733" cy="41275"/>
            </a:xfrm>
            <a:custGeom>
              <a:avLst/>
              <a:gdLst>
                <a:gd name="T0" fmla="*/ 4 w 18"/>
                <a:gd name="T1" fmla="*/ 20 h 26"/>
                <a:gd name="T2" fmla="*/ 4 w 18"/>
                <a:gd name="T3" fmla="*/ 20 h 26"/>
                <a:gd name="T4" fmla="*/ 0 w 18"/>
                <a:gd name="T5" fmla="*/ 26 h 26"/>
                <a:gd name="T6" fmla="*/ 0 w 18"/>
                <a:gd name="T7" fmla="*/ 26 h 26"/>
                <a:gd name="T8" fmla="*/ 6 w 18"/>
                <a:gd name="T9" fmla="*/ 26 h 26"/>
                <a:gd name="T10" fmla="*/ 6 w 18"/>
                <a:gd name="T11" fmla="*/ 26 h 26"/>
                <a:gd name="T12" fmla="*/ 0 w 18"/>
                <a:gd name="T13" fmla="*/ 26 h 26"/>
                <a:gd name="T14" fmla="*/ 0 w 18"/>
                <a:gd name="T15" fmla="*/ 26 h 26"/>
                <a:gd name="T16" fmla="*/ 4 w 18"/>
                <a:gd name="T17" fmla="*/ 20 h 26"/>
                <a:gd name="T18" fmla="*/ 14 w 18"/>
                <a:gd name="T19" fmla="*/ 0 h 26"/>
                <a:gd name="T20" fmla="*/ 14 w 18"/>
                <a:gd name="T21" fmla="*/ 0 h 26"/>
                <a:gd name="T22" fmla="*/ 14 w 18"/>
                <a:gd name="T23" fmla="*/ 0 h 26"/>
                <a:gd name="T24" fmla="*/ 14 w 18"/>
                <a:gd name="T25" fmla="*/ 0 h 26"/>
                <a:gd name="T26" fmla="*/ 16 w 18"/>
                <a:gd name="T27" fmla="*/ 8 h 26"/>
                <a:gd name="T28" fmla="*/ 16 w 18"/>
                <a:gd name="T29" fmla="*/ 8 h 26"/>
                <a:gd name="T30" fmla="*/ 18 w 18"/>
                <a:gd name="T31" fmla="*/ 22 h 26"/>
                <a:gd name="T32" fmla="*/ 18 w 18"/>
                <a:gd name="T33" fmla="*/ 22 h 26"/>
                <a:gd name="T34" fmla="*/ 16 w 18"/>
                <a:gd name="T35" fmla="*/ 26 h 26"/>
                <a:gd name="T36" fmla="*/ 16 w 18"/>
                <a:gd name="T37" fmla="*/ 26 h 26"/>
                <a:gd name="T38" fmla="*/ 10 w 18"/>
                <a:gd name="T39" fmla="*/ 26 h 26"/>
                <a:gd name="T40" fmla="*/ 10 w 18"/>
                <a:gd name="T41" fmla="*/ 26 h 26"/>
                <a:gd name="T42" fmla="*/ 10 w 18"/>
                <a:gd name="T43" fmla="*/ 26 h 26"/>
                <a:gd name="T44" fmla="*/ 10 w 18"/>
                <a:gd name="T45" fmla="*/ 26 h 26"/>
                <a:gd name="T46" fmla="*/ 10 w 18"/>
                <a:gd name="T47" fmla="*/ 26 h 26"/>
                <a:gd name="T48" fmla="*/ 10 w 18"/>
                <a:gd name="T49" fmla="*/ 26 h 26"/>
                <a:gd name="T50" fmla="*/ 16 w 18"/>
                <a:gd name="T51" fmla="*/ 26 h 26"/>
                <a:gd name="T52" fmla="*/ 16 w 18"/>
                <a:gd name="T53" fmla="*/ 26 h 26"/>
                <a:gd name="T54" fmla="*/ 18 w 18"/>
                <a:gd name="T55" fmla="*/ 22 h 26"/>
                <a:gd name="T56" fmla="*/ 18 w 18"/>
                <a:gd name="T57" fmla="*/ 22 h 26"/>
                <a:gd name="T58" fmla="*/ 16 w 18"/>
                <a:gd name="T59" fmla="*/ 8 h 26"/>
                <a:gd name="T60" fmla="*/ 16 w 18"/>
                <a:gd name="T61" fmla="*/ 8 h 26"/>
                <a:gd name="T62" fmla="*/ 14 w 18"/>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26">
                  <a:moveTo>
                    <a:pt x="4" y="20"/>
                  </a:moveTo>
                  <a:lnTo>
                    <a:pt x="4" y="20"/>
                  </a:lnTo>
                  <a:lnTo>
                    <a:pt x="0" y="26"/>
                  </a:lnTo>
                  <a:lnTo>
                    <a:pt x="0" y="26"/>
                  </a:lnTo>
                  <a:lnTo>
                    <a:pt x="6" y="26"/>
                  </a:lnTo>
                  <a:lnTo>
                    <a:pt x="6" y="26"/>
                  </a:lnTo>
                  <a:lnTo>
                    <a:pt x="0" y="26"/>
                  </a:lnTo>
                  <a:lnTo>
                    <a:pt x="0" y="26"/>
                  </a:lnTo>
                  <a:lnTo>
                    <a:pt x="4" y="20"/>
                  </a:lnTo>
                  <a:close/>
                  <a:moveTo>
                    <a:pt x="14" y="0"/>
                  </a:moveTo>
                  <a:lnTo>
                    <a:pt x="14" y="0"/>
                  </a:lnTo>
                  <a:lnTo>
                    <a:pt x="14" y="0"/>
                  </a:lnTo>
                  <a:lnTo>
                    <a:pt x="14" y="0"/>
                  </a:lnTo>
                  <a:lnTo>
                    <a:pt x="16" y="8"/>
                  </a:lnTo>
                  <a:lnTo>
                    <a:pt x="16" y="8"/>
                  </a:lnTo>
                  <a:lnTo>
                    <a:pt x="18" y="22"/>
                  </a:lnTo>
                  <a:lnTo>
                    <a:pt x="18" y="22"/>
                  </a:lnTo>
                  <a:lnTo>
                    <a:pt x="16" y="26"/>
                  </a:lnTo>
                  <a:lnTo>
                    <a:pt x="16" y="26"/>
                  </a:lnTo>
                  <a:lnTo>
                    <a:pt x="10" y="26"/>
                  </a:lnTo>
                  <a:lnTo>
                    <a:pt x="10" y="26"/>
                  </a:lnTo>
                  <a:lnTo>
                    <a:pt x="10" y="26"/>
                  </a:lnTo>
                  <a:lnTo>
                    <a:pt x="10" y="26"/>
                  </a:lnTo>
                  <a:lnTo>
                    <a:pt x="10" y="26"/>
                  </a:lnTo>
                  <a:lnTo>
                    <a:pt x="10" y="26"/>
                  </a:lnTo>
                  <a:lnTo>
                    <a:pt x="16" y="26"/>
                  </a:lnTo>
                  <a:lnTo>
                    <a:pt x="16" y="26"/>
                  </a:lnTo>
                  <a:lnTo>
                    <a:pt x="18" y="22"/>
                  </a:lnTo>
                  <a:lnTo>
                    <a:pt x="18" y="22"/>
                  </a:lnTo>
                  <a:lnTo>
                    <a:pt x="16" y="8"/>
                  </a:lnTo>
                  <a:lnTo>
                    <a:pt x="16" y="8"/>
                  </a:lnTo>
                  <a:lnTo>
                    <a:pt x="1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4" name="Freeform 628"/>
            <p:cNvSpPr>
              <a:spLocks/>
            </p:cNvSpPr>
            <p:nvPr/>
          </p:nvSpPr>
          <p:spPr bwMode="auto">
            <a:xfrm>
              <a:off x="3151048" y="1165225"/>
              <a:ext cx="9578" cy="9525"/>
            </a:xfrm>
            <a:custGeom>
              <a:avLst/>
              <a:gdLst>
                <a:gd name="T0" fmla="*/ 4 w 6"/>
                <a:gd name="T1" fmla="*/ 0 h 6"/>
                <a:gd name="T2" fmla="*/ 4 w 6"/>
                <a:gd name="T3" fmla="*/ 0 h 6"/>
                <a:gd name="T4" fmla="*/ 0 w 6"/>
                <a:gd name="T5" fmla="*/ 6 h 6"/>
                <a:gd name="T6" fmla="*/ 0 w 6"/>
                <a:gd name="T7" fmla="*/ 6 h 6"/>
                <a:gd name="T8" fmla="*/ 6 w 6"/>
                <a:gd name="T9" fmla="*/ 6 h 6"/>
                <a:gd name="T10" fmla="*/ 6 w 6"/>
                <a:gd name="T11" fmla="*/ 6 h 6"/>
                <a:gd name="T12" fmla="*/ 0 w 6"/>
                <a:gd name="T13" fmla="*/ 6 h 6"/>
                <a:gd name="T14" fmla="*/ 0 w 6"/>
                <a:gd name="T15" fmla="*/ 6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4" y="0"/>
                  </a:lnTo>
                  <a:lnTo>
                    <a:pt x="0" y="6"/>
                  </a:lnTo>
                  <a:lnTo>
                    <a:pt x="0" y="6"/>
                  </a:lnTo>
                  <a:lnTo>
                    <a:pt x="6" y="6"/>
                  </a:lnTo>
                  <a:lnTo>
                    <a:pt x="6" y="6"/>
                  </a:lnTo>
                  <a:lnTo>
                    <a:pt x="0" y="6"/>
                  </a:lnTo>
                  <a:lnTo>
                    <a:pt x="0"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5" name="Freeform 629"/>
            <p:cNvSpPr>
              <a:spLocks/>
            </p:cNvSpPr>
            <p:nvPr/>
          </p:nvSpPr>
          <p:spPr bwMode="auto">
            <a:xfrm>
              <a:off x="3167011" y="1133475"/>
              <a:ext cx="12770" cy="41275"/>
            </a:xfrm>
            <a:custGeom>
              <a:avLst/>
              <a:gdLst>
                <a:gd name="T0" fmla="*/ 4 w 8"/>
                <a:gd name="T1" fmla="*/ 0 h 26"/>
                <a:gd name="T2" fmla="*/ 4 w 8"/>
                <a:gd name="T3" fmla="*/ 0 h 26"/>
                <a:gd name="T4" fmla="*/ 4 w 8"/>
                <a:gd name="T5" fmla="*/ 0 h 26"/>
                <a:gd name="T6" fmla="*/ 4 w 8"/>
                <a:gd name="T7" fmla="*/ 0 h 26"/>
                <a:gd name="T8" fmla="*/ 6 w 8"/>
                <a:gd name="T9" fmla="*/ 8 h 26"/>
                <a:gd name="T10" fmla="*/ 6 w 8"/>
                <a:gd name="T11" fmla="*/ 8 h 26"/>
                <a:gd name="T12" fmla="*/ 8 w 8"/>
                <a:gd name="T13" fmla="*/ 22 h 26"/>
                <a:gd name="T14" fmla="*/ 8 w 8"/>
                <a:gd name="T15" fmla="*/ 22 h 26"/>
                <a:gd name="T16" fmla="*/ 6 w 8"/>
                <a:gd name="T17" fmla="*/ 26 h 26"/>
                <a:gd name="T18" fmla="*/ 6 w 8"/>
                <a:gd name="T19" fmla="*/ 26 h 26"/>
                <a:gd name="T20" fmla="*/ 0 w 8"/>
                <a:gd name="T21" fmla="*/ 26 h 26"/>
                <a:gd name="T22" fmla="*/ 0 w 8"/>
                <a:gd name="T23" fmla="*/ 26 h 26"/>
                <a:gd name="T24" fmla="*/ 0 w 8"/>
                <a:gd name="T25" fmla="*/ 26 h 26"/>
                <a:gd name="T26" fmla="*/ 0 w 8"/>
                <a:gd name="T27" fmla="*/ 26 h 26"/>
                <a:gd name="T28" fmla="*/ 0 w 8"/>
                <a:gd name="T29" fmla="*/ 26 h 26"/>
                <a:gd name="T30" fmla="*/ 0 w 8"/>
                <a:gd name="T31" fmla="*/ 26 h 26"/>
                <a:gd name="T32" fmla="*/ 6 w 8"/>
                <a:gd name="T33" fmla="*/ 26 h 26"/>
                <a:gd name="T34" fmla="*/ 6 w 8"/>
                <a:gd name="T35" fmla="*/ 26 h 26"/>
                <a:gd name="T36" fmla="*/ 8 w 8"/>
                <a:gd name="T37" fmla="*/ 22 h 26"/>
                <a:gd name="T38" fmla="*/ 8 w 8"/>
                <a:gd name="T39" fmla="*/ 22 h 26"/>
                <a:gd name="T40" fmla="*/ 6 w 8"/>
                <a:gd name="T41" fmla="*/ 8 h 26"/>
                <a:gd name="T42" fmla="*/ 6 w 8"/>
                <a:gd name="T43" fmla="*/ 8 h 26"/>
                <a:gd name="T44" fmla="*/ 4 w 8"/>
                <a:gd name="T4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26">
                  <a:moveTo>
                    <a:pt x="4" y="0"/>
                  </a:moveTo>
                  <a:lnTo>
                    <a:pt x="4" y="0"/>
                  </a:lnTo>
                  <a:lnTo>
                    <a:pt x="4" y="0"/>
                  </a:lnTo>
                  <a:lnTo>
                    <a:pt x="4" y="0"/>
                  </a:lnTo>
                  <a:lnTo>
                    <a:pt x="6" y="8"/>
                  </a:lnTo>
                  <a:lnTo>
                    <a:pt x="6" y="8"/>
                  </a:lnTo>
                  <a:lnTo>
                    <a:pt x="8" y="22"/>
                  </a:lnTo>
                  <a:lnTo>
                    <a:pt x="8" y="22"/>
                  </a:lnTo>
                  <a:lnTo>
                    <a:pt x="6" y="26"/>
                  </a:lnTo>
                  <a:lnTo>
                    <a:pt x="6" y="26"/>
                  </a:lnTo>
                  <a:lnTo>
                    <a:pt x="0" y="26"/>
                  </a:lnTo>
                  <a:lnTo>
                    <a:pt x="0" y="26"/>
                  </a:lnTo>
                  <a:lnTo>
                    <a:pt x="0" y="26"/>
                  </a:lnTo>
                  <a:lnTo>
                    <a:pt x="0" y="26"/>
                  </a:lnTo>
                  <a:lnTo>
                    <a:pt x="0" y="26"/>
                  </a:lnTo>
                  <a:lnTo>
                    <a:pt x="0" y="26"/>
                  </a:lnTo>
                  <a:lnTo>
                    <a:pt x="6" y="26"/>
                  </a:lnTo>
                  <a:lnTo>
                    <a:pt x="6" y="26"/>
                  </a:lnTo>
                  <a:lnTo>
                    <a:pt x="8" y="22"/>
                  </a:lnTo>
                  <a:lnTo>
                    <a:pt x="8" y="22"/>
                  </a:lnTo>
                  <a:lnTo>
                    <a:pt x="6" y="8"/>
                  </a:lnTo>
                  <a:lnTo>
                    <a:pt x="6"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6" name="Freeform 630"/>
            <p:cNvSpPr>
              <a:spLocks/>
            </p:cNvSpPr>
            <p:nvPr/>
          </p:nvSpPr>
          <p:spPr bwMode="auto">
            <a:xfrm>
              <a:off x="2991421" y="1047750"/>
              <a:ext cx="15963" cy="31750"/>
            </a:xfrm>
            <a:custGeom>
              <a:avLst/>
              <a:gdLst>
                <a:gd name="T0" fmla="*/ 6 w 10"/>
                <a:gd name="T1" fmla="*/ 0 h 20"/>
                <a:gd name="T2" fmla="*/ 6 w 10"/>
                <a:gd name="T3" fmla="*/ 0 h 20"/>
                <a:gd name="T4" fmla="*/ 4 w 10"/>
                <a:gd name="T5" fmla="*/ 0 h 20"/>
                <a:gd name="T6" fmla="*/ 4 w 10"/>
                <a:gd name="T7" fmla="*/ 0 h 20"/>
                <a:gd name="T8" fmla="*/ 0 w 10"/>
                <a:gd name="T9" fmla="*/ 4 h 20"/>
                <a:gd name="T10" fmla="*/ 0 w 10"/>
                <a:gd name="T11" fmla="*/ 4 h 20"/>
                <a:gd name="T12" fmla="*/ 0 w 10"/>
                <a:gd name="T13" fmla="*/ 12 h 20"/>
                <a:gd name="T14" fmla="*/ 4 w 10"/>
                <a:gd name="T15" fmla="*/ 18 h 20"/>
                <a:gd name="T16" fmla="*/ 4 w 10"/>
                <a:gd name="T17" fmla="*/ 18 h 20"/>
                <a:gd name="T18" fmla="*/ 4 w 10"/>
                <a:gd name="T19" fmla="*/ 18 h 20"/>
                <a:gd name="T20" fmla="*/ 4 w 10"/>
                <a:gd name="T21" fmla="*/ 18 h 20"/>
                <a:gd name="T22" fmla="*/ 6 w 10"/>
                <a:gd name="T23" fmla="*/ 20 h 20"/>
                <a:gd name="T24" fmla="*/ 6 w 10"/>
                <a:gd name="T25" fmla="*/ 20 h 20"/>
                <a:gd name="T26" fmla="*/ 10 w 10"/>
                <a:gd name="T27" fmla="*/ 18 h 20"/>
                <a:gd name="T28" fmla="*/ 10 w 10"/>
                <a:gd name="T29" fmla="*/ 18 h 20"/>
                <a:gd name="T30" fmla="*/ 10 w 10"/>
                <a:gd name="T31" fmla="*/ 14 h 20"/>
                <a:gd name="T32" fmla="*/ 10 w 10"/>
                <a:gd name="T33" fmla="*/ 14 h 20"/>
                <a:gd name="T34" fmla="*/ 10 w 10"/>
                <a:gd name="T35" fmla="*/ 14 h 20"/>
                <a:gd name="T36" fmla="*/ 10 w 10"/>
                <a:gd name="T37" fmla="*/ 14 h 20"/>
                <a:gd name="T38" fmla="*/ 8 w 10"/>
                <a:gd name="T39" fmla="*/ 16 h 20"/>
                <a:gd name="T40" fmla="*/ 8 w 10"/>
                <a:gd name="T41" fmla="*/ 16 h 20"/>
                <a:gd name="T42" fmla="*/ 4 w 10"/>
                <a:gd name="T43" fmla="*/ 16 h 20"/>
                <a:gd name="T44" fmla="*/ 4 w 10"/>
                <a:gd name="T45" fmla="*/ 16 h 20"/>
                <a:gd name="T46" fmla="*/ 4 w 10"/>
                <a:gd name="T47" fmla="*/ 14 h 20"/>
                <a:gd name="T48" fmla="*/ 4 w 10"/>
                <a:gd name="T49" fmla="*/ 14 h 20"/>
                <a:gd name="T50" fmla="*/ 2 w 10"/>
                <a:gd name="T51" fmla="*/ 10 h 20"/>
                <a:gd name="T52" fmla="*/ 2 w 10"/>
                <a:gd name="T53" fmla="*/ 10 h 20"/>
                <a:gd name="T54" fmla="*/ 6 w 10"/>
                <a:gd name="T55" fmla="*/ 0 h 20"/>
                <a:gd name="T56" fmla="*/ 6 w 10"/>
                <a:gd name="T57" fmla="*/ 0 h 20"/>
                <a:gd name="T58" fmla="*/ 6 w 10"/>
                <a:gd name="T5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20">
                  <a:moveTo>
                    <a:pt x="6" y="0"/>
                  </a:moveTo>
                  <a:lnTo>
                    <a:pt x="6" y="0"/>
                  </a:lnTo>
                  <a:lnTo>
                    <a:pt x="4" y="0"/>
                  </a:lnTo>
                  <a:lnTo>
                    <a:pt x="4" y="0"/>
                  </a:lnTo>
                  <a:lnTo>
                    <a:pt x="0" y="4"/>
                  </a:lnTo>
                  <a:lnTo>
                    <a:pt x="0" y="4"/>
                  </a:lnTo>
                  <a:lnTo>
                    <a:pt x="0" y="12"/>
                  </a:lnTo>
                  <a:lnTo>
                    <a:pt x="4" y="18"/>
                  </a:lnTo>
                  <a:lnTo>
                    <a:pt x="4" y="18"/>
                  </a:lnTo>
                  <a:lnTo>
                    <a:pt x="4" y="18"/>
                  </a:lnTo>
                  <a:lnTo>
                    <a:pt x="4" y="18"/>
                  </a:lnTo>
                  <a:lnTo>
                    <a:pt x="6" y="20"/>
                  </a:lnTo>
                  <a:lnTo>
                    <a:pt x="6" y="20"/>
                  </a:lnTo>
                  <a:lnTo>
                    <a:pt x="10" y="18"/>
                  </a:lnTo>
                  <a:lnTo>
                    <a:pt x="10" y="18"/>
                  </a:lnTo>
                  <a:lnTo>
                    <a:pt x="10" y="14"/>
                  </a:lnTo>
                  <a:lnTo>
                    <a:pt x="10" y="14"/>
                  </a:lnTo>
                  <a:lnTo>
                    <a:pt x="10" y="14"/>
                  </a:lnTo>
                  <a:lnTo>
                    <a:pt x="10" y="14"/>
                  </a:lnTo>
                  <a:lnTo>
                    <a:pt x="8" y="16"/>
                  </a:lnTo>
                  <a:lnTo>
                    <a:pt x="8" y="16"/>
                  </a:lnTo>
                  <a:lnTo>
                    <a:pt x="4" y="16"/>
                  </a:lnTo>
                  <a:lnTo>
                    <a:pt x="4" y="16"/>
                  </a:lnTo>
                  <a:lnTo>
                    <a:pt x="4" y="14"/>
                  </a:lnTo>
                  <a:lnTo>
                    <a:pt x="4" y="14"/>
                  </a:lnTo>
                  <a:lnTo>
                    <a:pt x="2" y="10"/>
                  </a:lnTo>
                  <a:lnTo>
                    <a:pt x="2" y="10"/>
                  </a:lnTo>
                  <a:lnTo>
                    <a:pt x="6" y="0"/>
                  </a:lnTo>
                  <a:lnTo>
                    <a:pt x="6" y="0"/>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7" name="Freeform 631"/>
            <p:cNvSpPr>
              <a:spLocks/>
            </p:cNvSpPr>
            <p:nvPr/>
          </p:nvSpPr>
          <p:spPr bwMode="auto">
            <a:xfrm>
              <a:off x="2991421" y="1047750"/>
              <a:ext cx="15963" cy="31750"/>
            </a:xfrm>
            <a:custGeom>
              <a:avLst/>
              <a:gdLst>
                <a:gd name="T0" fmla="*/ 6 w 10"/>
                <a:gd name="T1" fmla="*/ 0 h 20"/>
                <a:gd name="T2" fmla="*/ 6 w 10"/>
                <a:gd name="T3" fmla="*/ 0 h 20"/>
                <a:gd name="T4" fmla="*/ 4 w 10"/>
                <a:gd name="T5" fmla="*/ 0 h 20"/>
                <a:gd name="T6" fmla="*/ 4 w 10"/>
                <a:gd name="T7" fmla="*/ 0 h 20"/>
                <a:gd name="T8" fmla="*/ 0 w 10"/>
                <a:gd name="T9" fmla="*/ 4 h 20"/>
                <a:gd name="T10" fmla="*/ 0 w 10"/>
                <a:gd name="T11" fmla="*/ 4 h 20"/>
                <a:gd name="T12" fmla="*/ 0 w 10"/>
                <a:gd name="T13" fmla="*/ 12 h 20"/>
                <a:gd name="T14" fmla="*/ 4 w 10"/>
                <a:gd name="T15" fmla="*/ 18 h 20"/>
                <a:gd name="T16" fmla="*/ 4 w 10"/>
                <a:gd name="T17" fmla="*/ 18 h 20"/>
                <a:gd name="T18" fmla="*/ 4 w 10"/>
                <a:gd name="T19" fmla="*/ 18 h 20"/>
                <a:gd name="T20" fmla="*/ 4 w 10"/>
                <a:gd name="T21" fmla="*/ 18 h 20"/>
                <a:gd name="T22" fmla="*/ 6 w 10"/>
                <a:gd name="T23" fmla="*/ 20 h 20"/>
                <a:gd name="T24" fmla="*/ 6 w 10"/>
                <a:gd name="T25" fmla="*/ 20 h 20"/>
                <a:gd name="T26" fmla="*/ 10 w 10"/>
                <a:gd name="T27" fmla="*/ 18 h 20"/>
                <a:gd name="T28" fmla="*/ 10 w 10"/>
                <a:gd name="T29" fmla="*/ 18 h 20"/>
                <a:gd name="T30" fmla="*/ 10 w 10"/>
                <a:gd name="T31" fmla="*/ 14 h 20"/>
                <a:gd name="T32" fmla="*/ 10 w 10"/>
                <a:gd name="T33" fmla="*/ 14 h 20"/>
                <a:gd name="T34" fmla="*/ 10 w 10"/>
                <a:gd name="T35" fmla="*/ 14 h 20"/>
                <a:gd name="T36" fmla="*/ 10 w 10"/>
                <a:gd name="T37" fmla="*/ 14 h 20"/>
                <a:gd name="T38" fmla="*/ 8 w 10"/>
                <a:gd name="T39" fmla="*/ 16 h 20"/>
                <a:gd name="T40" fmla="*/ 8 w 10"/>
                <a:gd name="T41" fmla="*/ 16 h 20"/>
                <a:gd name="T42" fmla="*/ 4 w 10"/>
                <a:gd name="T43" fmla="*/ 16 h 20"/>
                <a:gd name="T44" fmla="*/ 4 w 10"/>
                <a:gd name="T45" fmla="*/ 16 h 20"/>
                <a:gd name="T46" fmla="*/ 4 w 10"/>
                <a:gd name="T47" fmla="*/ 14 h 20"/>
                <a:gd name="T48" fmla="*/ 4 w 10"/>
                <a:gd name="T49" fmla="*/ 14 h 20"/>
                <a:gd name="T50" fmla="*/ 2 w 10"/>
                <a:gd name="T51" fmla="*/ 10 h 20"/>
                <a:gd name="T52" fmla="*/ 2 w 10"/>
                <a:gd name="T53" fmla="*/ 10 h 20"/>
                <a:gd name="T54" fmla="*/ 6 w 10"/>
                <a:gd name="T55" fmla="*/ 0 h 20"/>
                <a:gd name="T56" fmla="*/ 6 w 10"/>
                <a:gd name="T57" fmla="*/ 0 h 20"/>
                <a:gd name="T58" fmla="*/ 6 w 10"/>
                <a:gd name="T5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20">
                  <a:moveTo>
                    <a:pt x="6" y="0"/>
                  </a:moveTo>
                  <a:lnTo>
                    <a:pt x="6" y="0"/>
                  </a:lnTo>
                  <a:lnTo>
                    <a:pt x="4" y="0"/>
                  </a:lnTo>
                  <a:lnTo>
                    <a:pt x="4" y="0"/>
                  </a:lnTo>
                  <a:lnTo>
                    <a:pt x="0" y="4"/>
                  </a:lnTo>
                  <a:lnTo>
                    <a:pt x="0" y="4"/>
                  </a:lnTo>
                  <a:lnTo>
                    <a:pt x="0" y="12"/>
                  </a:lnTo>
                  <a:lnTo>
                    <a:pt x="4" y="18"/>
                  </a:lnTo>
                  <a:lnTo>
                    <a:pt x="4" y="18"/>
                  </a:lnTo>
                  <a:lnTo>
                    <a:pt x="4" y="18"/>
                  </a:lnTo>
                  <a:lnTo>
                    <a:pt x="4" y="18"/>
                  </a:lnTo>
                  <a:lnTo>
                    <a:pt x="6" y="20"/>
                  </a:lnTo>
                  <a:lnTo>
                    <a:pt x="6" y="20"/>
                  </a:lnTo>
                  <a:lnTo>
                    <a:pt x="10" y="18"/>
                  </a:lnTo>
                  <a:lnTo>
                    <a:pt x="10" y="18"/>
                  </a:lnTo>
                  <a:lnTo>
                    <a:pt x="10" y="14"/>
                  </a:lnTo>
                  <a:lnTo>
                    <a:pt x="10" y="14"/>
                  </a:lnTo>
                  <a:lnTo>
                    <a:pt x="10" y="14"/>
                  </a:lnTo>
                  <a:lnTo>
                    <a:pt x="10" y="14"/>
                  </a:lnTo>
                  <a:lnTo>
                    <a:pt x="8" y="16"/>
                  </a:lnTo>
                  <a:lnTo>
                    <a:pt x="8" y="16"/>
                  </a:lnTo>
                  <a:lnTo>
                    <a:pt x="4" y="16"/>
                  </a:lnTo>
                  <a:lnTo>
                    <a:pt x="4" y="16"/>
                  </a:lnTo>
                  <a:lnTo>
                    <a:pt x="4" y="14"/>
                  </a:lnTo>
                  <a:lnTo>
                    <a:pt x="4" y="14"/>
                  </a:lnTo>
                  <a:lnTo>
                    <a:pt x="2" y="10"/>
                  </a:lnTo>
                  <a:lnTo>
                    <a:pt x="2" y="10"/>
                  </a:lnTo>
                  <a:lnTo>
                    <a:pt x="6" y="0"/>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8" name="Freeform 632"/>
            <p:cNvSpPr>
              <a:spLocks noEditPoints="1"/>
            </p:cNvSpPr>
            <p:nvPr/>
          </p:nvSpPr>
          <p:spPr bwMode="auto">
            <a:xfrm>
              <a:off x="2994613" y="1047750"/>
              <a:ext cx="12770" cy="31750"/>
            </a:xfrm>
            <a:custGeom>
              <a:avLst/>
              <a:gdLst>
                <a:gd name="T0" fmla="*/ 8 w 8"/>
                <a:gd name="T1" fmla="*/ 18 h 20"/>
                <a:gd name="T2" fmla="*/ 8 w 8"/>
                <a:gd name="T3" fmla="*/ 18 h 20"/>
                <a:gd name="T4" fmla="*/ 4 w 8"/>
                <a:gd name="T5" fmla="*/ 20 h 20"/>
                <a:gd name="T6" fmla="*/ 4 w 8"/>
                <a:gd name="T7" fmla="*/ 20 h 20"/>
                <a:gd name="T8" fmla="*/ 2 w 8"/>
                <a:gd name="T9" fmla="*/ 18 h 20"/>
                <a:gd name="T10" fmla="*/ 2 w 8"/>
                <a:gd name="T11" fmla="*/ 18 h 20"/>
                <a:gd name="T12" fmla="*/ 2 w 8"/>
                <a:gd name="T13" fmla="*/ 18 h 20"/>
                <a:gd name="T14" fmla="*/ 2 w 8"/>
                <a:gd name="T15" fmla="*/ 18 h 20"/>
                <a:gd name="T16" fmla="*/ 2 w 8"/>
                <a:gd name="T17" fmla="*/ 18 h 20"/>
                <a:gd name="T18" fmla="*/ 2 w 8"/>
                <a:gd name="T19" fmla="*/ 18 h 20"/>
                <a:gd name="T20" fmla="*/ 4 w 8"/>
                <a:gd name="T21" fmla="*/ 20 h 20"/>
                <a:gd name="T22" fmla="*/ 4 w 8"/>
                <a:gd name="T23" fmla="*/ 20 h 20"/>
                <a:gd name="T24" fmla="*/ 8 w 8"/>
                <a:gd name="T25" fmla="*/ 18 h 20"/>
                <a:gd name="T26" fmla="*/ 8 w 8"/>
                <a:gd name="T27" fmla="*/ 14 h 20"/>
                <a:gd name="T28" fmla="*/ 8 w 8"/>
                <a:gd name="T29" fmla="*/ 14 h 20"/>
                <a:gd name="T30" fmla="*/ 8 w 8"/>
                <a:gd name="T31" fmla="*/ 14 h 20"/>
                <a:gd name="T32" fmla="*/ 8 w 8"/>
                <a:gd name="T33" fmla="*/ 14 h 20"/>
                <a:gd name="T34" fmla="*/ 8 w 8"/>
                <a:gd name="T35" fmla="*/ 14 h 20"/>
                <a:gd name="T36" fmla="*/ 8 w 8"/>
                <a:gd name="T37" fmla="*/ 14 h 20"/>
                <a:gd name="T38" fmla="*/ 8 w 8"/>
                <a:gd name="T39" fmla="*/ 14 h 20"/>
                <a:gd name="T40" fmla="*/ 4 w 8"/>
                <a:gd name="T41" fmla="*/ 0 h 20"/>
                <a:gd name="T42" fmla="*/ 4 w 8"/>
                <a:gd name="T43" fmla="*/ 0 h 20"/>
                <a:gd name="T44" fmla="*/ 0 w 8"/>
                <a:gd name="T45" fmla="*/ 10 h 20"/>
                <a:gd name="T46" fmla="*/ 0 w 8"/>
                <a:gd name="T47" fmla="*/ 10 h 20"/>
                <a:gd name="T48" fmla="*/ 2 w 8"/>
                <a:gd name="T49" fmla="*/ 14 h 20"/>
                <a:gd name="T50" fmla="*/ 2 w 8"/>
                <a:gd name="T51" fmla="*/ 14 h 20"/>
                <a:gd name="T52" fmla="*/ 2 w 8"/>
                <a:gd name="T53" fmla="*/ 16 h 20"/>
                <a:gd name="T54" fmla="*/ 2 w 8"/>
                <a:gd name="T55" fmla="*/ 16 h 20"/>
                <a:gd name="T56" fmla="*/ 2 w 8"/>
                <a:gd name="T57" fmla="*/ 14 h 20"/>
                <a:gd name="T58" fmla="*/ 2 w 8"/>
                <a:gd name="T59" fmla="*/ 14 h 20"/>
                <a:gd name="T60" fmla="*/ 0 w 8"/>
                <a:gd name="T61" fmla="*/ 10 h 20"/>
                <a:gd name="T62" fmla="*/ 0 w 8"/>
                <a:gd name="T63" fmla="*/ 10 h 20"/>
                <a:gd name="T64" fmla="*/ 4 w 8"/>
                <a:gd name="T65" fmla="*/ 0 h 20"/>
                <a:gd name="T66" fmla="*/ 4 w 8"/>
                <a:gd name="T67" fmla="*/ 0 h 20"/>
                <a:gd name="T68" fmla="*/ 4 w 8"/>
                <a:gd name="T69" fmla="*/ 0 h 20"/>
                <a:gd name="T70" fmla="*/ 2 w 8"/>
                <a:gd name="T71" fmla="*/ 0 h 20"/>
                <a:gd name="T72" fmla="*/ 2 w 8"/>
                <a:gd name="T73" fmla="*/ 0 h 20"/>
                <a:gd name="T74" fmla="*/ 2 w 8"/>
                <a:gd name="T75" fmla="*/ 0 h 20"/>
                <a:gd name="T76" fmla="*/ 2 w 8"/>
                <a:gd name="T77" fmla="*/ 0 h 20"/>
                <a:gd name="T78" fmla="*/ 4 w 8"/>
                <a:gd name="T79" fmla="*/ 0 h 20"/>
                <a:gd name="T80" fmla="*/ 4 w 8"/>
                <a:gd name="T81" fmla="*/ 0 h 20"/>
                <a:gd name="T82" fmla="*/ 4 w 8"/>
                <a:gd name="T8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 h="20">
                  <a:moveTo>
                    <a:pt x="8" y="18"/>
                  </a:moveTo>
                  <a:lnTo>
                    <a:pt x="8" y="18"/>
                  </a:lnTo>
                  <a:lnTo>
                    <a:pt x="4" y="20"/>
                  </a:lnTo>
                  <a:lnTo>
                    <a:pt x="4" y="20"/>
                  </a:lnTo>
                  <a:lnTo>
                    <a:pt x="2" y="18"/>
                  </a:lnTo>
                  <a:lnTo>
                    <a:pt x="2" y="18"/>
                  </a:lnTo>
                  <a:lnTo>
                    <a:pt x="2" y="18"/>
                  </a:lnTo>
                  <a:lnTo>
                    <a:pt x="2" y="18"/>
                  </a:lnTo>
                  <a:lnTo>
                    <a:pt x="2" y="18"/>
                  </a:lnTo>
                  <a:lnTo>
                    <a:pt x="2" y="18"/>
                  </a:lnTo>
                  <a:lnTo>
                    <a:pt x="4" y="20"/>
                  </a:lnTo>
                  <a:lnTo>
                    <a:pt x="4" y="20"/>
                  </a:lnTo>
                  <a:lnTo>
                    <a:pt x="8" y="18"/>
                  </a:lnTo>
                  <a:close/>
                  <a:moveTo>
                    <a:pt x="8" y="14"/>
                  </a:moveTo>
                  <a:lnTo>
                    <a:pt x="8" y="14"/>
                  </a:lnTo>
                  <a:lnTo>
                    <a:pt x="8" y="14"/>
                  </a:lnTo>
                  <a:lnTo>
                    <a:pt x="8" y="14"/>
                  </a:lnTo>
                  <a:lnTo>
                    <a:pt x="8" y="14"/>
                  </a:lnTo>
                  <a:lnTo>
                    <a:pt x="8" y="14"/>
                  </a:lnTo>
                  <a:lnTo>
                    <a:pt x="8" y="14"/>
                  </a:lnTo>
                  <a:close/>
                  <a:moveTo>
                    <a:pt x="4" y="0"/>
                  </a:moveTo>
                  <a:lnTo>
                    <a:pt x="4" y="0"/>
                  </a:lnTo>
                  <a:lnTo>
                    <a:pt x="0" y="10"/>
                  </a:lnTo>
                  <a:lnTo>
                    <a:pt x="0" y="10"/>
                  </a:lnTo>
                  <a:lnTo>
                    <a:pt x="2" y="14"/>
                  </a:lnTo>
                  <a:lnTo>
                    <a:pt x="2" y="14"/>
                  </a:lnTo>
                  <a:lnTo>
                    <a:pt x="2" y="16"/>
                  </a:lnTo>
                  <a:lnTo>
                    <a:pt x="2" y="16"/>
                  </a:lnTo>
                  <a:lnTo>
                    <a:pt x="2" y="14"/>
                  </a:lnTo>
                  <a:lnTo>
                    <a:pt x="2" y="14"/>
                  </a:lnTo>
                  <a:lnTo>
                    <a:pt x="0" y="10"/>
                  </a:lnTo>
                  <a:lnTo>
                    <a:pt x="0" y="10"/>
                  </a:lnTo>
                  <a:lnTo>
                    <a:pt x="4" y="0"/>
                  </a:lnTo>
                  <a:close/>
                  <a:moveTo>
                    <a:pt x="4" y="0"/>
                  </a:moveTo>
                  <a:lnTo>
                    <a:pt x="4" y="0"/>
                  </a:lnTo>
                  <a:lnTo>
                    <a:pt x="2" y="0"/>
                  </a:lnTo>
                  <a:lnTo>
                    <a:pt x="2" y="0"/>
                  </a:lnTo>
                  <a:lnTo>
                    <a:pt x="2" y="0"/>
                  </a:lnTo>
                  <a:lnTo>
                    <a:pt x="2" y="0"/>
                  </a:lnTo>
                  <a:lnTo>
                    <a:pt x="4" y="0"/>
                  </a:lnTo>
                  <a:lnTo>
                    <a:pt x="4" y="0"/>
                  </a:lnTo>
                  <a:lnTo>
                    <a:pt x="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9" name="Freeform 633"/>
            <p:cNvSpPr>
              <a:spLocks/>
            </p:cNvSpPr>
            <p:nvPr/>
          </p:nvSpPr>
          <p:spPr bwMode="auto">
            <a:xfrm>
              <a:off x="2997806" y="1076325"/>
              <a:ext cx="9578" cy="3175"/>
            </a:xfrm>
            <a:custGeom>
              <a:avLst/>
              <a:gdLst>
                <a:gd name="T0" fmla="*/ 6 w 6"/>
                <a:gd name="T1" fmla="*/ 0 h 2"/>
                <a:gd name="T2" fmla="*/ 6 w 6"/>
                <a:gd name="T3" fmla="*/ 0 h 2"/>
                <a:gd name="T4" fmla="*/ 2 w 6"/>
                <a:gd name="T5" fmla="*/ 2 h 2"/>
                <a:gd name="T6" fmla="*/ 2 w 6"/>
                <a:gd name="T7" fmla="*/ 2 h 2"/>
                <a:gd name="T8" fmla="*/ 0 w 6"/>
                <a:gd name="T9" fmla="*/ 0 h 2"/>
                <a:gd name="T10" fmla="*/ 0 w 6"/>
                <a:gd name="T11" fmla="*/ 0 h 2"/>
                <a:gd name="T12" fmla="*/ 0 w 6"/>
                <a:gd name="T13" fmla="*/ 0 h 2"/>
                <a:gd name="T14" fmla="*/ 0 w 6"/>
                <a:gd name="T15" fmla="*/ 0 h 2"/>
                <a:gd name="T16" fmla="*/ 0 w 6"/>
                <a:gd name="T17" fmla="*/ 0 h 2"/>
                <a:gd name="T18" fmla="*/ 0 w 6"/>
                <a:gd name="T19" fmla="*/ 0 h 2"/>
                <a:gd name="T20" fmla="*/ 2 w 6"/>
                <a:gd name="T21" fmla="*/ 2 h 2"/>
                <a:gd name="T22" fmla="*/ 2 w 6"/>
                <a:gd name="T23" fmla="*/ 2 h 2"/>
                <a:gd name="T24" fmla="*/ 6 w 6"/>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
                  <a:moveTo>
                    <a:pt x="6" y="0"/>
                  </a:moveTo>
                  <a:lnTo>
                    <a:pt x="6" y="0"/>
                  </a:lnTo>
                  <a:lnTo>
                    <a:pt x="2" y="2"/>
                  </a:lnTo>
                  <a:lnTo>
                    <a:pt x="2" y="2"/>
                  </a:lnTo>
                  <a:lnTo>
                    <a:pt x="0" y="0"/>
                  </a:lnTo>
                  <a:lnTo>
                    <a:pt x="0" y="0"/>
                  </a:lnTo>
                  <a:lnTo>
                    <a:pt x="0" y="0"/>
                  </a:lnTo>
                  <a:lnTo>
                    <a:pt x="0" y="0"/>
                  </a:lnTo>
                  <a:lnTo>
                    <a:pt x="0" y="0"/>
                  </a:lnTo>
                  <a:lnTo>
                    <a:pt x="0" y="0"/>
                  </a:lnTo>
                  <a:lnTo>
                    <a:pt x="2" y="2"/>
                  </a:lnTo>
                  <a:lnTo>
                    <a:pt x="2"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0" name="Freeform 634"/>
            <p:cNvSpPr>
              <a:spLocks/>
            </p:cNvSpPr>
            <p:nvPr/>
          </p:nvSpPr>
          <p:spPr bwMode="auto">
            <a:xfrm>
              <a:off x="3007384" y="1069975"/>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1" name="Freeform 635"/>
            <p:cNvSpPr>
              <a:spLocks/>
            </p:cNvSpPr>
            <p:nvPr/>
          </p:nvSpPr>
          <p:spPr bwMode="auto">
            <a:xfrm>
              <a:off x="2994613" y="1047750"/>
              <a:ext cx="6385" cy="25400"/>
            </a:xfrm>
            <a:custGeom>
              <a:avLst/>
              <a:gdLst>
                <a:gd name="T0" fmla="*/ 4 w 4"/>
                <a:gd name="T1" fmla="*/ 0 h 16"/>
                <a:gd name="T2" fmla="*/ 4 w 4"/>
                <a:gd name="T3" fmla="*/ 0 h 16"/>
                <a:gd name="T4" fmla="*/ 0 w 4"/>
                <a:gd name="T5" fmla="*/ 10 h 16"/>
                <a:gd name="T6" fmla="*/ 0 w 4"/>
                <a:gd name="T7" fmla="*/ 10 h 16"/>
                <a:gd name="T8" fmla="*/ 2 w 4"/>
                <a:gd name="T9" fmla="*/ 14 h 16"/>
                <a:gd name="T10" fmla="*/ 2 w 4"/>
                <a:gd name="T11" fmla="*/ 14 h 16"/>
                <a:gd name="T12" fmla="*/ 2 w 4"/>
                <a:gd name="T13" fmla="*/ 16 h 16"/>
                <a:gd name="T14" fmla="*/ 2 w 4"/>
                <a:gd name="T15" fmla="*/ 16 h 16"/>
                <a:gd name="T16" fmla="*/ 2 w 4"/>
                <a:gd name="T17" fmla="*/ 14 h 16"/>
                <a:gd name="T18" fmla="*/ 2 w 4"/>
                <a:gd name="T19" fmla="*/ 14 h 16"/>
                <a:gd name="T20" fmla="*/ 0 w 4"/>
                <a:gd name="T21" fmla="*/ 10 h 16"/>
                <a:gd name="T22" fmla="*/ 0 w 4"/>
                <a:gd name="T23" fmla="*/ 10 h 16"/>
                <a:gd name="T24" fmla="*/ 4 w 4"/>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6">
                  <a:moveTo>
                    <a:pt x="4" y="0"/>
                  </a:moveTo>
                  <a:lnTo>
                    <a:pt x="4" y="0"/>
                  </a:lnTo>
                  <a:lnTo>
                    <a:pt x="0" y="10"/>
                  </a:lnTo>
                  <a:lnTo>
                    <a:pt x="0" y="10"/>
                  </a:lnTo>
                  <a:lnTo>
                    <a:pt x="2" y="14"/>
                  </a:lnTo>
                  <a:lnTo>
                    <a:pt x="2" y="14"/>
                  </a:lnTo>
                  <a:lnTo>
                    <a:pt x="2" y="16"/>
                  </a:lnTo>
                  <a:lnTo>
                    <a:pt x="2" y="16"/>
                  </a:lnTo>
                  <a:lnTo>
                    <a:pt x="2" y="14"/>
                  </a:lnTo>
                  <a:lnTo>
                    <a:pt x="2" y="14"/>
                  </a:lnTo>
                  <a:lnTo>
                    <a:pt x="0" y="10"/>
                  </a:lnTo>
                  <a:lnTo>
                    <a:pt x="0" y="1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2" name="Freeform 636"/>
            <p:cNvSpPr>
              <a:spLocks/>
            </p:cNvSpPr>
            <p:nvPr/>
          </p:nvSpPr>
          <p:spPr bwMode="auto">
            <a:xfrm>
              <a:off x="2997806" y="1047750"/>
              <a:ext cx="3193" cy="0"/>
            </a:xfrm>
            <a:custGeom>
              <a:avLst/>
              <a:gdLst>
                <a:gd name="T0" fmla="*/ 2 w 2"/>
                <a:gd name="T1" fmla="*/ 2 w 2"/>
                <a:gd name="T2" fmla="*/ 0 w 2"/>
                <a:gd name="T3" fmla="*/ 0 w 2"/>
                <a:gd name="T4" fmla="*/ 0 w 2"/>
                <a:gd name="T5" fmla="*/ 0 w 2"/>
                <a:gd name="T6" fmla="*/ 2 w 2"/>
                <a:gd name="T7" fmla="*/ 2 w 2"/>
                <a:gd name="T8"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2" y="0"/>
                  </a:moveTo>
                  <a:lnTo>
                    <a:pt x="2" y="0"/>
                  </a:lnTo>
                  <a:lnTo>
                    <a:pt x="0" y="0"/>
                  </a:lnTo>
                  <a:lnTo>
                    <a:pt x="0" y="0"/>
                  </a:lnTo>
                  <a:lnTo>
                    <a:pt x="0" y="0"/>
                  </a:ln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3" name="Freeform 637"/>
            <p:cNvSpPr>
              <a:spLocks noEditPoints="1"/>
            </p:cNvSpPr>
            <p:nvPr/>
          </p:nvSpPr>
          <p:spPr bwMode="auto">
            <a:xfrm>
              <a:off x="3173396" y="1028700"/>
              <a:ext cx="28733" cy="22225"/>
            </a:xfrm>
            <a:custGeom>
              <a:avLst/>
              <a:gdLst>
                <a:gd name="T0" fmla="*/ 8 w 18"/>
                <a:gd name="T1" fmla="*/ 8 h 14"/>
                <a:gd name="T2" fmla="*/ 8 w 18"/>
                <a:gd name="T3" fmla="*/ 8 h 14"/>
                <a:gd name="T4" fmla="*/ 8 w 18"/>
                <a:gd name="T5" fmla="*/ 8 h 14"/>
                <a:gd name="T6" fmla="*/ 8 w 18"/>
                <a:gd name="T7" fmla="*/ 8 h 14"/>
                <a:gd name="T8" fmla="*/ 10 w 18"/>
                <a:gd name="T9" fmla="*/ 8 h 14"/>
                <a:gd name="T10" fmla="*/ 10 w 18"/>
                <a:gd name="T11" fmla="*/ 8 h 14"/>
                <a:gd name="T12" fmla="*/ 12 w 18"/>
                <a:gd name="T13" fmla="*/ 8 h 14"/>
                <a:gd name="T14" fmla="*/ 12 w 18"/>
                <a:gd name="T15" fmla="*/ 8 h 14"/>
                <a:gd name="T16" fmla="*/ 12 w 18"/>
                <a:gd name="T17" fmla="*/ 8 h 14"/>
                <a:gd name="T18" fmla="*/ 12 w 18"/>
                <a:gd name="T19" fmla="*/ 8 h 14"/>
                <a:gd name="T20" fmla="*/ 12 w 18"/>
                <a:gd name="T21" fmla="*/ 8 h 14"/>
                <a:gd name="T22" fmla="*/ 12 w 18"/>
                <a:gd name="T23" fmla="*/ 8 h 14"/>
                <a:gd name="T24" fmla="*/ 6 w 18"/>
                <a:gd name="T25" fmla="*/ 12 h 14"/>
                <a:gd name="T26" fmla="*/ 6 w 18"/>
                <a:gd name="T27" fmla="*/ 12 h 14"/>
                <a:gd name="T28" fmla="*/ 6 w 18"/>
                <a:gd name="T29" fmla="*/ 12 h 14"/>
                <a:gd name="T30" fmla="*/ 6 w 18"/>
                <a:gd name="T31" fmla="*/ 12 h 14"/>
                <a:gd name="T32" fmla="*/ 6 w 18"/>
                <a:gd name="T33" fmla="*/ 12 h 14"/>
                <a:gd name="T34" fmla="*/ 4 w 18"/>
                <a:gd name="T35" fmla="*/ 10 h 14"/>
                <a:gd name="T36" fmla="*/ 4 w 18"/>
                <a:gd name="T37" fmla="*/ 10 h 14"/>
                <a:gd name="T38" fmla="*/ 8 w 18"/>
                <a:gd name="T39" fmla="*/ 8 h 14"/>
                <a:gd name="T40" fmla="*/ 8 w 18"/>
                <a:gd name="T41" fmla="*/ 8 h 14"/>
                <a:gd name="T42" fmla="*/ 8 w 18"/>
                <a:gd name="T43" fmla="*/ 8 h 14"/>
                <a:gd name="T44" fmla="*/ 14 w 18"/>
                <a:gd name="T45" fmla="*/ 0 h 14"/>
                <a:gd name="T46" fmla="*/ 14 w 18"/>
                <a:gd name="T47" fmla="*/ 0 h 14"/>
                <a:gd name="T48" fmla="*/ 6 w 18"/>
                <a:gd name="T49" fmla="*/ 4 h 14"/>
                <a:gd name="T50" fmla="*/ 0 w 18"/>
                <a:gd name="T51" fmla="*/ 10 h 14"/>
                <a:gd name="T52" fmla="*/ 0 w 18"/>
                <a:gd name="T53" fmla="*/ 10 h 14"/>
                <a:gd name="T54" fmla="*/ 2 w 18"/>
                <a:gd name="T55" fmla="*/ 8 h 14"/>
                <a:gd name="T56" fmla="*/ 2 w 18"/>
                <a:gd name="T57" fmla="*/ 8 h 14"/>
                <a:gd name="T58" fmla="*/ 6 w 18"/>
                <a:gd name="T59" fmla="*/ 14 h 14"/>
                <a:gd name="T60" fmla="*/ 6 w 18"/>
                <a:gd name="T61" fmla="*/ 14 h 14"/>
                <a:gd name="T62" fmla="*/ 18 w 18"/>
                <a:gd name="T63" fmla="*/ 6 h 14"/>
                <a:gd name="T64" fmla="*/ 18 w 18"/>
                <a:gd name="T65" fmla="*/ 6 h 14"/>
                <a:gd name="T66" fmla="*/ 14 w 18"/>
                <a:gd name="T67" fmla="*/ 6 h 14"/>
                <a:gd name="T68" fmla="*/ 14 w 18"/>
                <a:gd name="T6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4">
                  <a:moveTo>
                    <a:pt x="8" y="8"/>
                  </a:moveTo>
                  <a:lnTo>
                    <a:pt x="8" y="8"/>
                  </a:lnTo>
                  <a:lnTo>
                    <a:pt x="8" y="8"/>
                  </a:lnTo>
                  <a:lnTo>
                    <a:pt x="8" y="8"/>
                  </a:lnTo>
                  <a:lnTo>
                    <a:pt x="10" y="8"/>
                  </a:lnTo>
                  <a:lnTo>
                    <a:pt x="10" y="8"/>
                  </a:lnTo>
                  <a:lnTo>
                    <a:pt x="12" y="8"/>
                  </a:lnTo>
                  <a:lnTo>
                    <a:pt x="12" y="8"/>
                  </a:lnTo>
                  <a:lnTo>
                    <a:pt x="12" y="8"/>
                  </a:lnTo>
                  <a:lnTo>
                    <a:pt x="12" y="8"/>
                  </a:lnTo>
                  <a:lnTo>
                    <a:pt x="12" y="8"/>
                  </a:lnTo>
                  <a:lnTo>
                    <a:pt x="12" y="8"/>
                  </a:lnTo>
                  <a:lnTo>
                    <a:pt x="6" y="12"/>
                  </a:lnTo>
                  <a:lnTo>
                    <a:pt x="6" y="12"/>
                  </a:lnTo>
                  <a:lnTo>
                    <a:pt x="6" y="12"/>
                  </a:lnTo>
                  <a:lnTo>
                    <a:pt x="6" y="12"/>
                  </a:lnTo>
                  <a:lnTo>
                    <a:pt x="6" y="12"/>
                  </a:lnTo>
                  <a:lnTo>
                    <a:pt x="4" y="10"/>
                  </a:lnTo>
                  <a:lnTo>
                    <a:pt x="4" y="10"/>
                  </a:lnTo>
                  <a:lnTo>
                    <a:pt x="8" y="8"/>
                  </a:lnTo>
                  <a:lnTo>
                    <a:pt x="8" y="8"/>
                  </a:lnTo>
                  <a:lnTo>
                    <a:pt x="8" y="8"/>
                  </a:lnTo>
                  <a:close/>
                  <a:moveTo>
                    <a:pt x="14" y="0"/>
                  </a:moveTo>
                  <a:lnTo>
                    <a:pt x="14" y="0"/>
                  </a:lnTo>
                  <a:lnTo>
                    <a:pt x="6" y="4"/>
                  </a:lnTo>
                  <a:lnTo>
                    <a:pt x="0" y="10"/>
                  </a:lnTo>
                  <a:lnTo>
                    <a:pt x="0" y="10"/>
                  </a:lnTo>
                  <a:lnTo>
                    <a:pt x="2" y="8"/>
                  </a:lnTo>
                  <a:lnTo>
                    <a:pt x="2" y="8"/>
                  </a:lnTo>
                  <a:lnTo>
                    <a:pt x="6" y="14"/>
                  </a:lnTo>
                  <a:lnTo>
                    <a:pt x="6" y="14"/>
                  </a:lnTo>
                  <a:lnTo>
                    <a:pt x="18" y="6"/>
                  </a:lnTo>
                  <a:lnTo>
                    <a:pt x="18" y="6"/>
                  </a:lnTo>
                  <a:lnTo>
                    <a:pt x="14" y="6"/>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4" name="Freeform 638"/>
            <p:cNvSpPr>
              <a:spLocks/>
            </p:cNvSpPr>
            <p:nvPr/>
          </p:nvSpPr>
          <p:spPr bwMode="auto">
            <a:xfrm>
              <a:off x="3179781" y="1041400"/>
              <a:ext cx="12770" cy="6350"/>
            </a:xfrm>
            <a:custGeom>
              <a:avLst/>
              <a:gdLst>
                <a:gd name="T0" fmla="*/ 4 w 8"/>
                <a:gd name="T1" fmla="*/ 0 h 4"/>
                <a:gd name="T2" fmla="*/ 4 w 8"/>
                <a:gd name="T3" fmla="*/ 0 h 4"/>
                <a:gd name="T4" fmla="*/ 4 w 8"/>
                <a:gd name="T5" fmla="*/ 0 h 4"/>
                <a:gd name="T6" fmla="*/ 4 w 8"/>
                <a:gd name="T7" fmla="*/ 0 h 4"/>
                <a:gd name="T8" fmla="*/ 6 w 8"/>
                <a:gd name="T9" fmla="*/ 0 h 4"/>
                <a:gd name="T10" fmla="*/ 6 w 8"/>
                <a:gd name="T11" fmla="*/ 0 h 4"/>
                <a:gd name="T12" fmla="*/ 8 w 8"/>
                <a:gd name="T13" fmla="*/ 0 h 4"/>
                <a:gd name="T14" fmla="*/ 8 w 8"/>
                <a:gd name="T15" fmla="*/ 0 h 4"/>
                <a:gd name="T16" fmla="*/ 8 w 8"/>
                <a:gd name="T17" fmla="*/ 0 h 4"/>
                <a:gd name="T18" fmla="*/ 8 w 8"/>
                <a:gd name="T19" fmla="*/ 0 h 4"/>
                <a:gd name="T20" fmla="*/ 8 w 8"/>
                <a:gd name="T21" fmla="*/ 0 h 4"/>
                <a:gd name="T22" fmla="*/ 8 w 8"/>
                <a:gd name="T23" fmla="*/ 0 h 4"/>
                <a:gd name="T24" fmla="*/ 2 w 8"/>
                <a:gd name="T25" fmla="*/ 4 h 4"/>
                <a:gd name="T26" fmla="*/ 2 w 8"/>
                <a:gd name="T27" fmla="*/ 4 h 4"/>
                <a:gd name="T28" fmla="*/ 2 w 8"/>
                <a:gd name="T29" fmla="*/ 4 h 4"/>
                <a:gd name="T30" fmla="*/ 2 w 8"/>
                <a:gd name="T31" fmla="*/ 4 h 4"/>
                <a:gd name="T32" fmla="*/ 2 w 8"/>
                <a:gd name="T33" fmla="*/ 4 h 4"/>
                <a:gd name="T34" fmla="*/ 0 w 8"/>
                <a:gd name="T35" fmla="*/ 2 h 4"/>
                <a:gd name="T36" fmla="*/ 0 w 8"/>
                <a:gd name="T37" fmla="*/ 2 h 4"/>
                <a:gd name="T38" fmla="*/ 4 w 8"/>
                <a:gd name="T39" fmla="*/ 0 h 4"/>
                <a:gd name="T40" fmla="*/ 4 w 8"/>
                <a:gd name="T41" fmla="*/ 0 h 4"/>
                <a:gd name="T42" fmla="*/ 4 w 8"/>
                <a:gd name="T4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4">
                  <a:moveTo>
                    <a:pt x="4" y="0"/>
                  </a:moveTo>
                  <a:lnTo>
                    <a:pt x="4" y="0"/>
                  </a:lnTo>
                  <a:lnTo>
                    <a:pt x="4" y="0"/>
                  </a:lnTo>
                  <a:lnTo>
                    <a:pt x="4" y="0"/>
                  </a:lnTo>
                  <a:lnTo>
                    <a:pt x="6" y="0"/>
                  </a:lnTo>
                  <a:lnTo>
                    <a:pt x="6" y="0"/>
                  </a:lnTo>
                  <a:lnTo>
                    <a:pt x="8" y="0"/>
                  </a:lnTo>
                  <a:lnTo>
                    <a:pt x="8" y="0"/>
                  </a:lnTo>
                  <a:lnTo>
                    <a:pt x="8" y="0"/>
                  </a:lnTo>
                  <a:lnTo>
                    <a:pt x="8" y="0"/>
                  </a:lnTo>
                  <a:lnTo>
                    <a:pt x="8" y="0"/>
                  </a:lnTo>
                  <a:lnTo>
                    <a:pt x="8" y="0"/>
                  </a:lnTo>
                  <a:lnTo>
                    <a:pt x="2" y="4"/>
                  </a:lnTo>
                  <a:lnTo>
                    <a:pt x="2" y="4"/>
                  </a:lnTo>
                  <a:lnTo>
                    <a:pt x="2" y="4"/>
                  </a:lnTo>
                  <a:lnTo>
                    <a:pt x="2" y="4"/>
                  </a:lnTo>
                  <a:lnTo>
                    <a:pt x="2" y="4"/>
                  </a:lnTo>
                  <a:lnTo>
                    <a:pt x="0" y="2"/>
                  </a:lnTo>
                  <a:lnTo>
                    <a:pt x="0" y="2"/>
                  </a:lnTo>
                  <a:lnTo>
                    <a:pt x="4" y="0"/>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5" name="Freeform 639"/>
            <p:cNvSpPr>
              <a:spLocks/>
            </p:cNvSpPr>
            <p:nvPr/>
          </p:nvSpPr>
          <p:spPr bwMode="auto">
            <a:xfrm>
              <a:off x="3173396" y="1028700"/>
              <a:ext cx="28733" cy="22225"/>
            </a:xfrm>
            <a:custGeom>
              <a:avLst/>
              <a:gdLst>
                <a:gd name="T0" fmla="*/ 14 w 18"/>
                <a:gd name="T1" fmla="*/ 0 h 14"/>
                <a:gd name="T2" fmla="*/ 14 w 18"/>
                <a:gd name="T3" fmla="*/ 0 h 14"/>
                <a:gd name="T4" fmla="*/ 6 w 18"/>
                <a:gd name="T5" fmla="*/ 4 h 14"/>
                <a:gd name="T6" fmla="*/ 0 w 18"/>
                <a:gd name="T7" fmla="*/ 10 h 14"/>
                <a:gd name="T8" fmla="*/ 0 w 18"/>
                <a:gd name="T9" fmla="*/ 10 h 14"/>
                <a:gd name="T10" fmla="*/ 2 w 18"/>
                <a:gd name="T11" fmla="*/ 8 h 14"/>
                <a:gd name="T12" fmla="*/ 2 w 18"/>
                <a:gd name="T13" fmla="*/ 8 h 14"/>
                <a:gd name="T14" fmla="*/ 6 w 18"/>
                <a:gd name="T15" fmla="*/ 14 h 14"/>
                <a:gd name="T16" fmla="*/ 6 w 18"/>
                <a:gd name="T17" fmla="*/ 14 h 14"/>
                <a:gd name="T18" fmla="*/ 18 w 18"/>
                <a:gd name="T19" fmla="*/ 6 h 14"/>
                <a:gd name="T20" fmla="*/ 18 w 18"/>
                <a:gd name="T21" fmla="*/ 6 h 14"/>
                <a:gd name="T22" fmla="*/ 14 w 18"/>
                <a:gd name="T23" fmla="*/ 6 h 14"/>
                <a:gd name="T24" fmla="*/ 14 w 18"/>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4">
                  <a:moveTo>
                    <a:pt x="14" y="0"/>
                  </a:moveTo>
                  <a:lnTo>
                    <a:pt x="14" y="0"/>
                  </a:lnTo>
                  <a:lnTo>
                    <a:pt x="6" y="4"/>
                  </a:lnTo>
                  <a:lnTo>
                    <a:pt x="0" y="10"/>
                  </a:lnTo>
                  <a:lnTo>
                    <a:pt x="0" y="10"/>
                  </a:lnTo>
                  <a:lnTo>
                    <a:pt x="2" y="8"/>
                  </a:lnTo>
                  <a:lnTo>
                    <a:pt x="2" y="8"/>
                  </a:lnTo>
                  <a:lnTo>
                    <a:pt x="6" y="14"/>
                  </a:lnTo>
                  <a:lnTo>
                    <a:pt x="6" y="14"/>
                  </a:lnTo>
                  <a:lnTo>
                    <a:pt x="18" y="6"/>
                  </a:lnTo>
                  <a:lnTo>
                    <a:pt x="18" y="6"/>
                  </a:lnTo>
                  <a:lnTo>
                    <a:pt x="14" y="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6" name="Freeform 640"/>
            <p:cNvSpPr>
              <a:spLocks/>
            </p:cNvSpPr>
            <p:nvPr/>
          </p:nvSpPr>
          <p:spPr bwMode="auto">
            <a:xfrm>
              <a:off x="3099968" y="1012825"/>
              <a:ext cx="31926" cy="31750"/>
            </a:xfrm>
            <a:custGeom>
              <a:avLst/>
              <a:gdLst>
                <a:gd name="T0" fmla="*/ 16 w 20"/>
                <a:gd name="T1" fmla="*/ 0 h 20"/>
                <a:gd name="T2" fmla="*/ 16 w 20"/>
                <a:gd name="T3" fmla="*/ 0 h 20"/>
                <a:gd name="T4" fmla="*/ 10 w 20"/>
                <a:gd name="T5" fmla="*/ 2 h 20"/>
                <a:gd name="T6" fmla="*/ 4 w 20"/>
                <a:gd name="T7" fmla="*/ 4 h 20"/>
                <a:gd name="T8" fmla="*/ 2 w 20"/>
                <a:gd name="T9" fmla="*/ 10 h 20"/>
                <a:gd name="T10" fmla="*/ 0 w 20"/>
                <a:gd name="T11" fmla="*/ 20 h 20"/>
                <a:gd name="T12" fmla="*/ 0 w 20"/>
                <a:gd name="T13" fmla="*/ 20 h 20"/>
                <a:gd name="T14" fmla="*/ 6 w 20"/>
                <a:gd name="T15" fmla="*/ 6 h 20"/>
                <a:gd name="T16" fmla="*/ 8 w 20"/>
                <a:gd name="T17" fmla="*/ 6 h 20"/>
                <a:gd name="T18" fmla="*/ 8 w 20"/>
                <a:gd name="T19" fmla="*/ 6 h 20"/>
                <a:gd name="T20" fmla="*/ 8 w 20"/>
                <a:gd name="T21" fmla="*/ 12 h 20"/>
                <a:gd name="T22" fmla="*/ 8 w 20"/>
                <a:gd name="T23" fmla="*/ 12 h 20"/>
                <a:gd name="T24" fmla="*/ 12 w 20"/>
                <a:gd name="T25" fmla="*/ 4 h 20"/>
                <a:gd name="T26" fmla="*/ 16 w 20"/>
                <a:gd name="T27" fmla="*/ 2 h 20"/>
                <a:gd name="T28" fmla="*/ 20 w 20"/>
                <a:gd name="T29" fmla="*/ 0 h 20"/>
                <a:gd name="T30" fmla="*/ 20 w 20"/>
                <a:gd name="T31" fmla="*/ 0 h 20"/>
                <a:gd name="T32" fmla="*/ 16 w 20"/>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0">
                  <a:moveTo>
                    <a:pt x="16" y="0"/>
                  </a:moveTo>
                  <a:lnTo>
                    <a:pt x="16" y="0"/>
                  </a:lnTo>
                  <a:lnTo>
                    <a:pt x="10" y="2"/>
                  </a:lnTo>
                  <a:lnTo>
                    <a:pt x="4" y="4"/>
                  </a:lnTo>
                  <a:lnTo>
                    <a:pt x="2" y="10"/>
                  </a:lnTo>
                  <a:lnTo>
                    <a:pt x="0" y="20"/>
                  </a:lnTo>
                  <a:lnTo>
                    <a:pt x="0" y="20"/>
                  </a:lnTo>
                  <a:lnTo>
                    <a:pt x="6" y="6"/>
                  </a:lnTo>
                  <a:lnTo>
                    <a:pt x="8" y="6"/>
                  </a:lnTo>
                  <a:lnTo>
                    <a:pt x="8" y="6"/>
                  </a:lnTo>
                  <a:lnTo>
                    <a:pt x="8" y="12"/>
                  </a:lnTo>
                  <a:lnTo>
                    <a:pt x="8" y="12"/>
                  </a:lnTo>
                  <a:lnTo>
                    <a:pt x="12" y="4"/>
                  </a:lnTo>
                  <a:lnTo>
                    <a:pt x="16" y="2"/>
                  </a:lnTo>
                  <a:lnTo>
                    <a:pt x="20" y="0"/>
                  </a:lnTo>
                  <a:lnTo>
                    <a:pt x="20" y="0"/>
                  </a:lnTo>
                  <a:lnTo>
                    <a:pt x="1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7" name="Freeform 641"/>
            <p:cNvSpPr>
              <a:spLocks/>
            </p:cNvSpPr>
            <p:nvPr/>
          </p:nvSpPr>
          <p:spPr bwMode="auto">
            <a:xfrm>
              <a:off x="3099968" y="1012825"/>
              <a:ext cx="31926" cy="31750"/>
            </a:xfrm>
            <a:custGeom>
              <a:avLst/>
              <a:gdLst>
                <a:gd name="T0" fmla="*/ 16 w 20"/>
                <a:gd name="T1" fmla="*/ 0 h 20"/>
                <a:gd name="T2" fmla="*/ 16 w 20"/>
                <a:gd name="T3" fmla="*/ 0 h 20"/>
                <a:gd name="T4" fmla="*/ 10 w 20"/>
                <a:gd name="T5" fmla="*/ 2 h 20"/>
                <a:gd name="T6" fmla="*/ 4 w 20"/>
                <a:gd name="T7" fmla="*/ 4 h 20"/>
                <a:gd name="T8" fmla="*/ 2 w 20"/>
                <a:gd name="T9" fmla="*/ 10 h 20"/>
                <a:gd name="T10" fmla="*/ 0 w 20"/>
                <a:gd name="T11" fmla="*/ 20 h 20"/>
                <a:gd name="T12" fmla="*/ 0 w 20"/>
                <a:gd name="T13" fmla="*/ 20 h 20"/>
                <a:gd name="T14" fmla="*/ 6 w 20"/>
                <a:gd name="T15" fmla="*/ 6 h 20"/>
                <a:gd name="T16" fmla="*/ 8 w 20"/>
                <a:gd name="T17" fmla="*/ 6 h 20"/>
                <a:gd name="T18" fmla="*/ 8 w 20"/>
                <a:gd name="T19" fmla="*/ 6 h 20"/>
                <a:gd name="T20" fmla="*/ 8 w 20"/>
                <a:gd name="T21" fmla="*/ 12 h 20"/>
                <a:gd name="T22" fmla="*/ 8 w 20"/>
                <a:gd name="T23" fmla="*/ 12 h 20"/>
                <a:gd name="T24" fmla="*/ 12 w 20"/>
                <a:gd name="T25" fmla="*/ 4 h 20"/>
                <a:gd name="T26" fmla="*/ 16 w 20"/>
                <a:gd name="T27" fmla="*/ 2 h 20"/>
                <a:gd name="T28" fmla="*/ 20 w 20"/>
                <a:gd name="T29" fmla="*/ 0 h 20"/>
                <a:gd name="T30" fmla="*/ 20 w 20"/>
                <a:gd name="T31" fmla="*/ 0 h 20"/>
                <a:gd name="T32" fmla="*/ 16 w 20"/>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0">
                  <a:moveTo>
                    <a:pt x="16" y="0"/>
                  </a:moveTo>
                  <a:lnTo>
                    <a:pt x="16" y="0"/>
                  </a:lnTo>
                  <a:lnTo>
                    <a:pt x="10" y="2"/>
                  </a:lnTo>
                  <a:lnTo>
                    <a:pt x="4" y="4"/>
                  </a:lnTo>
                  <a:lnTo>
                    <a:pt x="2" y="10"/>
                  </a:lnTo>
                  <a:lnTo>
                    <a:pt x="0" y="20"/>
                  </a:lnTo>
                  <a:lnTo>
                    <a:pt x="0" y="20"/>
                  </a:lnTo>
                  <a:lnTo>
                    <a:pt x="6" y="6"/>
                  </a:lnTo>
                  <a:lnTo>
                    <a:pt x="8" y="6"/>
                  </a:lnTo>
                  <a:lnTo>
                    <a:pt x="8" y="6"/>
                  </a:lnTo>
                  <a:lnTo>
                    <a:pt x="8" y="12"/>
                  </a:lnTo>
                  <a:lnTo>
                    <a:pt x="8" y="12"/>
                  </a:lnTo>
                  <a:lnTo>
                    <a:pt x="12" y="4"/>
                  </a:lnTo>
                  <a:lnTo>
                    <a:pt x="16" y="2"/>
                  </a:lnTo>
                  <a:lnTo>
                    <a:pt x="20" y="0"/>
                  </a:lnTo>
                  <a:lnTo>
                    <a:pt x="20"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8" name="Freeform 642"/>
            <p:cNvSpPr>
              <a:spLocks/>
            </p:cNvSpPr>
            <p:nvPr/>
          </p:nvSpPr>
          <p:spPr bwMode="auto">
            <a:xfrm>
              <a:off x="3250018" y="1016000"/>
              <a:ext cx="19155" cy="15875"/>
            </a:xfrm>
            <a:custGeom>
              <a:avLst/>
              <a:gdLst>
                <a:gd name="T0" fmla="*/ 12 w 12"/>
                <a:gd name="T1" fmla="*/ 0 h 10"/>
                <a:gd name="T2" fmla="*/ 12 w 12"/>
                <a:gd name="T3" fmla="*/ 0 h 10"/>
                <a:gd name="T4" fmla="*/ 0 w 12"/>
                <a:gd name="T5" fmla="*/ 10 h 10"/>
                <a:gd name="T6" fmla="*/ 0 w 12"/>
                <a:gd name="T7" fmla="*/ 10 h 10"/>
                <a:gd name="T8" fmla="*/ 2 w 12"/>
                <a:gd name="T9" fmla="*/ 10 h 10"/>
                <a:gd name="T10" fmla="*/ 2 w 12"/>
                <a:gd name="T11" fmla="*/ 10 h 10"/>
                <a:gd name="T12" fmla="*/ 8 w 12"/>
                <a:gd name="T13" fmla="*/ 8 h 10"/>
                <a:gd name="T14" fmla="*/ 12 w 1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12" y="0"/>
                  </a:moveTo>
                  <a:lnTo>
                    <a:pt x="12" y="0"/>
                  </a:lnTo>
                  <a:lnTo>
                    <a:pt x="0" y="10"/>
                  </a:lnTo>
                  <a:lnTo>
                    <a:pt x="0" y="10"/>
                  </a:lnTo>
                  <a:lnTo>
                    <a:pt x="2" y="10"/>
                  </a:lnTo>
                  <a:lnTo>
                    <a:pt x="2" y="10"/>
                  </a:lnTo>
                  <a:lnTo>
                    <a:pt x="8" y="8"/>
                  </a:lnTo>
                  <a:lnTo>
                    <a:pt x="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9" name="Freeform 643"/>
            <p:cNvSpPr>
              <a:spLocks/>
            </p:cNvSpPr>
            <p:nvPr/>
          </p:nvSpPr>
          <p:spPr bwMode="auto">
            <a:xfrm>
              <a:off x="3250018" y="1016000"/>
              <a:ext cx="19155" cy="15875"/>
            </a:xfrm>
            <a:custGeom>
              <a:avLst/>
              <a:gdLst>
                <a:gd name="T0" fmla="*/ 12 w 12"/>
                <a:gd name="T1" fmla="*/ 0 h 10"/>
                <a:gd name="T2" fmla="*/ 12 w 12"/>
                <a:gd name="T3" fmla="*/ 0 h 10"/>
                <a:gd name="T4" fmla="*/ 0 w 12"/>
                <a:gd name="T5" fmla="*/ 10 h 10"/>
                <a:gd name="T6" fmla="*/ 0 w 12"/>
                <a:gd name="T7" fmla="*/ 10 h 10"/>
                <a:gd name="T8" fmla="*/ 2 w 12"/>
                <a:gd name="T9" fmla="*/ 10 h 10"/>
                <a:gd name="T10" fmla="*/ 2 w 12"/>
                <a:gd name="T11" fmla="*/ 10 h 10"/>
                <a:gd name="T12" fmla="*/ 8 w 12"/>
                <a:gd name="T13" fmla="*/ 8 h 10"/>
                <a:gd name="T14" fmla="*/ 12 w 1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12" y="0"/>
                  </a:moveTo>
                  <a:lnTo>
                    <a:pt x="12" y="0"/>
                  </a:lnTo>
                  <a:lnTo>
                    <a:pt x="0" y="10"/>
                  </a:lnTo>
                  <a:lnTo>
                    <a:pt x="0" y="10"/>
                  </a:lnTo>
                  <a:lnTo>
                    <a:pt x="2" y="10"/>
                  </a:lnTo>
                  <a:lnTo>
                    <a:pt x="2" y="10"/>
                  </a:lnTo>
                  <a:lnTo>
                    <a:pt x="8" y="8"/>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0" name="Freeform 644"/>
            <p:cNvSpPr>
              <a:spLocks/>
            </p:cNvSpPr>
            <p:nvPr/>
          </p:nvSpPr>
          <p:spPr bwMode="auto">
            <a:xfrm>
              <a:off x="3163819" y="1012825"/>
              <a:ext cx="12770" cy="9525"/>
            </a:xfrm>
            <a:custGeom>
              <a:avLst/>
              <a:gdLst>
                <a:gd name="T0" fmla="*/ 8 w 8"/>
                <a:gd name="T1" fmla="*/ 0 h 6"/>
                <a:gd name="T2" fmla="*/ 8 w 8"/>
                <a:gd name="T3" fmla="*/ 0 h 6"/>
                <a:gd name="T4" fmla="*/ 2 w 8"/>
                <a:gd name="T5" fmla="*/ 2 h 6"/>
                <a:gd name="T6" fmla="*/ 0 w 8"/>
                <a:gd name="T7" fmla="*/ 4 h 6"/>
                <a:gd name="T8" fmla="*/ 0 w 8"/>
                <a:gd name="T9" fmla="*/ 6 h 6"/>
                <a:gd name="T10" fmla="*/ 0 w 8"/>
                <a:gd name="T11" fmla="*/ 6 h 6"/>
                <a:gd name="T12" fmla="*/ 8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8" y="0"/>
                  </a:moveTo>
                  <a:lnTo>
                    <a:pt x="8" y="0"/>
                  </a:lnTo>
                  <a:lnTo>
                    <a:pt x="2" y="2"/>
                  </a:lnTo>
                  <a:lnTo>
                    <a:pt x="0" y="4"/>
                  </a:lnTo>
                  <a:lnTo>
                    <a:pt x="0" y="6"/>
                  </a:lnTo>
                  <a:lnTo>
                    <a:pt x="0" y="6"/>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1" name="Freeform 645"/>
            <p:cNvSpPr>
              <a:spLocks/>
            </p:cNvSpPr>
            <p:nvPr/>
          </p:nvSpPr>
          <p:spPr bwMode="auto">
            <a:xfrm>
              <a:off x="3163819" y="1012825"/>
              <a:ext cx="12770" cy="9525"/>
            </a:xfrm>
            <a:custGeom>
              <a:avLst/>
              <a:gdLst>
                <a:gd name="T0" fmla="*/ 8 w 8"/>
                <a:gd name="T1" fmla="*/ 0 h 6"/>
                <a:gd name="T2" fmla="*/ 8 w 8"/>
                <a:gd name="T3" fmla="*/ 0 h 6"/>
                <a:gd name="T4" fmla="*/ 2 w 8"/>
                <a:gd name="T5" fmla="*/ 2 h 6"/>
                <a:gd name="T6" fmla="*/ 0 w 8"/>
                <a:gd name="T7" fmla="*/ 4 h 6"/>
                <a:gd name="T8" fmla="*/ 0 w 8"/>
                <a:gd name="T9" fmla="*/ 6 h 6"/>
                <a:gd name="T10" fmla="*/ 0 w 8"/>
                <a:gd name="T11" fmla="*/ 6 h 6"/>
                <a:gd name="T12" fmla="*/ 8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8" y="0"/>
                  </a:moveTo>
                  <a:lnTo>
                    <a:pt x="8" y="0"/>
                  </a:lnTo>
                  <a:lnTo>
                    <a:pt x="2" y="2"/>
                  </a:lnTo>
                  <a:lnTo>
                    <a:pt x="0" y="4"/>
                  </a:lnTo>
                  <a:lnTo>
                    <a:pt x="0" y="6"/>
                  </a:lnTo>
                  <a:lnTo>
                    <a:pt x="0" y="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2" name="Freeform 646"/>
            <p:cNvSpPr>
              <a:spLocks/>
            </p:cNvSpPr>
            <p:nvPr/>
          </p:nvSpPr>
          <p:spPr bwMode="auto">
            <a:xfrm>
              <a:off x="3186166" y="1092200"/>
              <a:ext cx="9578" cy="3175"/>
            </a:xfrm>
            <a:custGeom>
              <a:avLst/>
              <a:gdLst>
                <a:gd name="T0" fmla="*/ 6 w 6"/>
                <a:gd name="T1" fmla="*/ 0 h 2"/>
                <a:gd name="T2" fmla="*/ 6 w 6"/>
                <a:gd name="T3" fmla="*/ 0 h 2"/>
                <a:gd name="T4" fmla="*/ 2 w 6"/>
                <a:gd name="T5" fmla="*/ 0 h 2"/>
                <a:gd name="T6" fmla="*/ 0 w 6"/>
                <a:gd name="T7" fmla="*/ 2 h 2"/>
                <a:gd name="T8" fmla="*/ 0 w 6"/>
                <a:gd name="T9" fmla="*/ 2 h 2"/>
                <a:gd name="T10" fmla="*/ 6 w 6"/>
                <a:gd name="T11" fmla="*/ 0 h 2"/>
              </a:gdLst>
              <a:ahLst/>
              <a:cxnLst>
                <a:cxn ang="0">
                  <a:pos x="T0" y="T1"/>
                </a:cxn>
                <a:cxn ang="0">
                  <a:pos x="T2" y="T3"/>
                </a:cxn>
                <a:cxn ang="0">
                  <a:pos x="T4" y="T5"/>
                </a:cxn>
                <a:cxn ang="0">
                  <a:pos x="T6" y="T7"/>
                </a:cxn>
                <a:cxn ang="0">
                  <a:pos x="T8" y="T9"/>
                </a:cxn>
                <a:cxn ang="0">
                  <a:pos x="T10" y="T11"/>
                </a:cxn>
              </a:cxnLst>
              <a:rect l="0" t="0" r="r" b="b"/>
              <a:pathLst>
                <a:path w="6" h="2">
                  <a:moveTo>
                    <a:pt x="6" y="0"/>
                  </a:moveTo>
                  <a:lnTo>
                    <a:pt x="6" y="0"/>
                  </a:lnTo>
                  <a:lnTo>
                    <a:pt x="2" y="0"/>
                  </a:lnTo>
                  <a:lnTo>
                    <a:pt x="0" y="2"/>
                  </a:lnTo>
                  <a:lnTo>
                    <a:pt x="0" y="2"/>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3" name="Freeform 647"/>
            <p:cNvSpPr>
              <a:spLocks/>
            </p:cNvSpPr>
            <p:nvPr/>
          </p:nvSpPr>
          <p:spPr bwMode="auto">
            <a:xfrm>
              <a:off x="3186166" y="1092200"/>
              <a:ext cx="9578" cy="3175"/>
            </a:xfrm>
            <a:custGeom>
              <a:avLst/>
              <a:gdLst>
                <a:gd name="T0" fmla="*/ 6 w 6"/>
                <a:gd name="T1" fmla="*/ 0 h 2"/>
                <a:gd name="T2" fmla="*/ 6 w 6"/>
                <a:gd name="T3" fmla="*/ 0 h 2"/>
                <a:gd name="T4" fmla="*/ 2 w 6"/>
                <a:gd name="T5" fmla="*/ 0 h 2"/>
                <a:gd name="T6" fmla="*/ 0 w 6"/>
                <a:gd name="T7" fmla="*/ 2 h 2"/>
                <a:gd name="T8" fmla="*/ 0 w 6"/>
                <a:gd name="T9" fmla="*/ 2 h 2"/>
                <a:gd name="T10" fmla="*/ 6 w 6"/>
                <a:gd name="T11" fmla="*/ 0 h 2"/>
              </a:gdLst>
              <a:ahLst/>
              <a:cxnLst>
                <a:cxn ang="0">
                  <a:pos x="T0" y="T1"/>
                </a:cxn>
                <a:cxn ang="0">
                  <a:pos x="T2" y="T3"/>
                </a:cxn>
                <a:cxn ang="0">
                  <a:pos x="T4" y="T5"/>
                </a:cxn>
                <a:cxn ang="0">
                  <a:pos x="T6" y="T7"/>
                </a:cxn>
                <a:cxn ang="0">
                  <a:pos x="T8" y="T9"/>
                </a:cxn>
                <a:cxn ang="0">
                  <a:pos x="T10" y="T11"/>
                </a:cxn>
              </a:cxnLst>
              <a:rect l="0" t="0" r="r" b="b"/>
              <a:pathLst>
                <a:path w="6" h="2">
                  <a:moveTo>
                    <a:pt x="6" y="0"/>
                  </a:moveTo>
                  <a:lnTo>
                    <a:pt x="6" y="0"/>
                  </a:lnTo>
                  <a:lnTo>
                    <a:pt x="2" y="0"/>
                  </a:lnTo>
                  <a:lnTo>
                    <a:pt x="0" y="2"/>
                  </a:lnTo>
                  <a:lnTo>
                    <a:pt x="0"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4" name="Freeform 648"/>
            <p:cNvSpPr>
              <a:spLocks/>
            </p:cNvSpPr>
            <p:nvPr/>
          </p:nvSpPr>
          <p:spPr bwMode="auto">
            <a:xfrm>
              <a:off x="3182974" y="1041400"/>
              <a:ext cx="9578" cy="6350"/>
            </a:xfrm>
            <a:custGeom>
              <a:avLst/>
              <a:gdLst>
                <a:gd name="T0" fmla="*/ 2 w 6"/>
                <a:gd name="T1" fmla="*/ 0 h 4"/>
                <a:gd name="T2" fmla="*/ 2 w 6"/>
                <a:gd name="T3" fmla="*/ 0 h 4"/>
                <a:gd name="T4" fmla="*/ 0 w 6"/>
                <a:gd name="T5" fmla="*/ 2 h 4"/>
                <a:gd name="T6" fmla="*/ 0 w 6"/>
                <a:gd name="T7" fmla="*/ 2 h 4"/>
                <a:gd name="T8" fmla="*/ 0 w 6"/>
                <a:gd name="T9" fmla="*/ 4 h 4"/>
                <a:gd name="T10" fmla="*/ 0 w 6"/>
                <a:gd name="T11" fmla="*/ 4 h 4"/>
                <a:gd name="T12" fmla="*/ 6 w 6"/>
                <a:gd name="T13" fmla="*/ 0 h 4"/>
                <a:gd name="T14" fmla="*/ 6 w 6"/>
                <a:gd name="T15" fmla="*/ 0 h 4"/>
                <a:gd name="T16" fmla="*/ 4 w 6"/>
                <a:gd name="T17" fmla="*/ 0 h 4"/>
                <a:gd name="T18" fmla="*/ 4 w 6"/>
                <a:gd name="T19" fmla="*/ 0 h 4"/>
                <a:gd name="T20" fmla="*/ 2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0"/>
                  </a:moveTo>
                  <a:lnTo>
                    <a:pt x="2" y="0"/>
                  </a:lnTo>
                  <a:lnTo>
                    <a:pt x="0" y="2"/>
                  </a:lnTo>
                  <a:lnTo>
                    <a:pt x="0" y="2"/>
                  </a:lnTo>
                  <a:lnTo>
                    <a:pt x="0" y="4"/>
                  </a:lnTo>
                  <a:lnTo>
                    <a:pt x="0" y="4"/>
                  </a:lnTo>
                  <a:lnTo>
                    <a:pt x="6" y="0"/>
                  </a:lnTo>
                  <a:lnTo>
                    <a:pt x="6" y="0"/>
                  </a:lnTo>
                  <a:lnTo>
                    <a:pt x="4" y="0"/>
                  </a:lnTo>
                  <a:lnTo>
                    <a:pt x="4" y="0"/>
                  </a:lnTo>
                  <a:lnTo>
                    <a:pt x="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5" name="Freeform 649"/>
            <p:cNvSpPr>
              <a:spLocks/>
            </p:cNvSpPr>
            <p:nvPr/>
          </p:nvSpPr>
          <p:spPr bwMode="auto">
            <a:xfrm>
              <a:off x="3182974" y="1041400"/>
              <a:ext cx="9578" cy="6350"/>
            </a:xfrm>
            <a:custGeom>
              <a:avLst/>
              <a:gdLst>
                <a:gd name="T0" fmla="*/ 2 w 6"/>
                <a:gd name="T1" fmla="*/ 0 h 4"/>
                <a:gd name="T2" fmla="*/ 2 w 6"/>
                <a:gd name="T3" fmla="*/ 0 h 4"/>
                <a:gd name="T4" fmla="*/ 0 w 6"/>
                <a:gd name="T5" fmla="*/ 2 h 4"/>
                <a:gd name="T6" fmla="*/ 0 w 6"/>
                <a:gd name="T7" fmla="*/ 2 h 4"/>
                <a:gd name="T8" fmla="*/ 0 w 6"/>
                <a:gd name="T9" fmla="*/ 4 h 4"/>
                <a:gd name="T10" fmla="*/ 0 w 6"/>
                <a:gd name="T11" fmla="*/ 4 h 4"/>
                <a:gd name="T12" fmla="*/ 6 w 6"/>
                <a:gd name="T13" fmla="*/ 0 h 4"/>
                <a:gd name="T14" fmla="*/ 6 w 6"/>
                <a:gd name="T15" fmla="*/ 0 h 4"/>
                <a:gd name="T16" fmla="*/ 4 w 6"/>
                <a:gd name="T17" fmla="*/ 0 h 4"/>
                <a:gd name="T18" fmla="*/ 4 w 6"/>
                <a:gd name="T19" fmla="*/ 0 h 4"/>
                <a:gd name="T20" fmla="*/ 2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0"/>
                  </a:moveTo>
                  <a:lnTo>
                    <a:pt x="2" y="0"/>
                  </a:lnTo>
                  <a:lnTo>
                    <a:pt x="0" y="2"/>
                  </a:lnTo>
                  <a:lnTo>
                    <a:pt x="0" y="2"/>
                  </a:lnTo>
                  <a:lnTo>
                    <a:pt x="0" y="4"/>
                  </a:lnTo>
                  <a:lnTo>
                    <a:pt x="0" y="4"/>
                  </a:lnTo>
                  <a:lnTo>
                    <a:pt x="6" y="0"/>
                  </a:lnTo>
                  <a:lnTo>
                    <a:pt x="6" y="0"/>
                  </a:lnTo>
                  <a:lnTo>
                    <a:pt x="4" y="0"/>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6" name="Freeform 650"/>
            <p:cNvSpPr>
              <a:spLocks noEditPoints="1"/>
            </p:cNvSpPr>
            <p:nvPr/>
          </p:nvSpPr>
          <p:spPr bwMode="auto">
            <a:xfrm>
              <a:off x="3182974" y="1041400"/>
              <a:ext cx="9578" cy="6350"/>
            </a:xfrm>
            <a:custGeom>
              <a:avLst/>
              <a:gdLst>
                <a:gd name="T0" fmla="*/ 6 w 6"/>
                <a:gd name="T1" fmla="*/ 0 h 4"/>
                <a:gd name="T2" fmla="*/ 6 w 6"/>
                <a:gd name="T3" fmla="*/ 0 h 4"/>
                <a:gd name="T4" fmla="*/ 0 w 6"/>
                <a:gd name="T5" fmla="*/ 4 h 4"/>
                <a:gd name="T6" fmla="*/ 0 w 6"/>
                <a:gd name="T7" fmla="*/ 4 h 4"/>
                <a:gd name="T8" fmla="*/ 0 w 6"/>
                <a:gd name="T9" fmla="*/ 4 h 4"/>
                <a:gd name="T10" fmla="*/ 0 w 6"/>
                <a:gd name="T11" fmla="*/ 4 h 4"/>
                <a:gd name="T12" fmla="*/ 6 w 6"/>
                <a:gd name="T13" fmla="*/ 0 h 4"/>
                <a:gd name="T14" fmla="*/ 6 w 6"/>
                <a:gd name="T15" fmla="*/ 0 h 4"/>
                <a:gd name="T16" fmla="*/ 6 w 6"/>
                <a:gd name="T17" fmla="*/ 0 h 4"/>
                <a:gd name="T18" fmla="*/ 2 w 6"/>
                <a:gd name="T19" fmla="*/ 0 h 4"/>
                <a:gd name="T20" fmla="*/ 2 w 6"/>
                <a:gd name="T21" fmla="*/ 0 h 4"/>
                <a:gd name="T22" fmla="*/ 2 w 6"/>
                <a:gd name="T23" fmla="*/ 0 h 4"/>
                <a:gd name="T24" fmla="*/ 2 w 6"/>
                <a:gd name="T25" fmla="*/ 0 h 4"/>
                <a:gd name="T26" fmla="*/ 4 w 6"/>
                <a:gd name="T27" fmla="*/ 0 h 4"/>
                <a:gd name="T28" fmla="*/ 4 w 6"/>
                <a:gd name="T29" fmla="*/ 0 h 4"/>
                <a:gd name="T30" fmla="*/ 2 w 6"/>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4">
                  <a:moveTo>
                    <a:pt x="6" y="0"/>
                  </a:moveTo>
                  <a:lnTo>
                    <a:pt x="6" y="0"/>
                  </a:lnTo>
                  <a:lnTo>
                    <a:pt x="0" y="4"/>
                  </a:lnTo>
                  <a:lnTo>
                    <a:pt x="0" y="4"/>
                  </a:lnTo>
                  <a:lnTo>
                    <a:pt x="0" y="4"/>
                  </a:lnTo>
                  <a:lnTo>
                    <a:pt x="0" y="4"/>
                  </a:lnTo>
                  <a:lnTo>
                    <a:pt x="6" y="0"/>
                  </a:lnTo>
                  <a:lnTo>
                    <a:pt x="6" y="0"/>
                  </a:lnTo>
                  <a:lnTo>
                    <a:pt x="6" y="0"/>
                  </a:lnTo>
                  <a:close/>
                  <a:moveTo>
                    <a:pt x="2" y="0"/>
                  </a:moveTo>
                  <a:lnTo>
                    <a:pt x="2" y="0"/>
                  </a:lnTo>
                  <a:lnTo>
                    <a:pt x="2" y="0"/>
                  </a:lnTo>
                  <a:lnTo>
                    <a:pt x="2" y="0"/>
                  </a:lnTo>
                  <a:lnTo>
                    <a:pt x="4" y="0"/>
                  </a:lnTo>
                  <a:lnTo>
                    <a:pt x="4" y="0"/>
                  </a:lnTo>
                  <a:lnTo>
                    <a:pt x="2"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7" name="Freeform 651"/>
            <p:cNvSpPr>
              <a:spLocks/>
            </p:cNvSpPr>
            <p:nvPr/>
          </p:nvSpPr>
          <p:spPr bwMode="auto">
            <a:xfrm>
              <a:off x="3182974" y="1041400"/>
              <a:ext cx="9578" cy="6350"/>
            </a:xfrm>
            <a:custGeom>
              <a:avLst/>
              <a:gdLst>
                <a:gd name="T0" fmla="*/ 6 w 6"/>
                <a:gd name="T1" fmla="*/ 0 h 4"/>
                <a:gd name="T2" fmla="*/ 6 w 6"/>
                <a:gd name="T3" fmla="*/ 0 h 4"/>
                <a:gd name="T4" fmla="*/ 0 w 6"/>
                <a:gd name="T5" fmla="*/ 4 h 4"/>
                <a:gd name="T6" fmla="*/ 0 w 6"/>
                <a:gd name="T7" fmla="*/ 4 h 4"/>
                <a:gd name="T8" fmla="*/ 0 w 6"/>
                <a:gd name="T9" fmla="*/ 4 h 4"/>
                <a:gd name="T10" fmla="*/ 0 w 6"/>
                <a:gd name="T11" fmla="*/ 4 h 4"/>
                <a:gd name="T12" fmla="*/ 6 w 6"/>
                <a:gd name="T13" fmla="*/ 0 h 4"/>
                <a:gd name="T14" fmla="*/ 6 w 6"/>
                <a:gd name="T15" fmla="*/ 0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lnTo>
                    <a:pt x="6" y="0"/>
                  </a:lnTo>
                  <a:lnTo>
                    <a:pt x="0" y="4"/>
                  </a:lnTo>
                  <a:lnTo>
                    <a:pt x="0" y="4"/>
                  </a:lnTo>
                  <a:lnTo>
                    <a:pt x="0" y="4"/>
                  </a:lnTo>
                  <a:lnTo>
                    <a:pt x="0" y="4"/>
                  </a:lnTo>
                  <a:lnTo>
                    <a:pt x="6" y="0"/>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8" name="Freeform 652"/>
            <p:cNvSpPr>
              <a:spLocks/>
            </p:cNvSpPr>
            <p:nvPr/>
          </p:nvSpPr>
          <p:spPr bwMode="auto">
            <a:xfrm>
              <a:off x="3186166" y="1041400"/>
              <a:ext cx="3193" cy="0"/>
            </a:xfrm>
            <a:custGeom>
              <a:avLst/>
              <a:gdLst>
                <a:gd name="T0" fmla="*/ 0 w 2"/>
                <a:gd name="T1" fmla="*/ 0 w 2"/>
                <a:gd name="T2" fmla="*/ 0 w 2"/>
                <a:gd name="T3" fmla="*/ 0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0" name="Freeform 694"/>
            <p:cNvSpPr>
              <a:spLocks/>
            </p:cNvSpPr>
            <p:nvPr/>
          </p:nvSpPr>
          <p:spPr bwMode="auto">
            <a:xfrm>
              <a:off x="3348987"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1" name="Freeform 695"/>
            <p:cNvSpPr>
              <a:spLocks/>
            </p:cNvSpPr>
            <p:nvPr/>
          </p:nvSpPr>
          <p:spPr bwMode="auto">
            <a:xfrm>
              <a:off x="3499037"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2" name="Freeform 696"/>
            <p:cNvSpPr>
              <a:spLocks/>
            </p:cNvSpPr>
            <p:nvPr/>
          </p:nvSpPr>
          <p:spPr bwMode="auto">
            <a:xfrm>
              <a:off x="3645894" y="974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3" name="Freeform 697"/>
            <p:cNvSpPr>
              <a:spLocks/>
            </p:cNvSpPr>
            <p:nvPr/>
          </p:nvSpPr>
          <p:spPr bwMode="auto">
            <a:xfrm>
              <a:off x="4153510" y="971550"/>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38 h 146"/>
                <a:gd name="T10" fmla="*/ 12 w 46"/>
                <a:gd name="T11" fmla="*/ 52 h 146"/>
                <a:gd name="T12" fmla="*/ 12 w 46"/>
                <a:gd name="T13" fmla="*/ 56 h 146"/>
                <a:gd name="T14" fmla="*/ 6 w 46"/>
                <a:gd name="T15" fmla="*/ 62 h 146"/>
                <a:gd name="T16" fmla="*/ 0 w 46"/>
                <a:gd name="T17" fmla="*/ 80 h 146"/>
                <a:gd name="T18" fmla="*/ 6 w 46"/>
                <a:gd name="T19" fmla="*/ 82 h 146"/>
                <a:gd name="T20" fmla="*/ 12 w 46"/>
                <a:gd name="T21" fmla="*/ 88 h 146"/>
                <a:gd name="T22" fmla="*/ 12 w 46"/>
                <a:gd name="T23" fmla="*/ 92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6 h 146"/>
                <a:gd name="T42" fmla="*/ 34 w 46"/>
                <a:gd name="T43" fmla="*/ 120 h 146"/>
                <a:gd name="T44" fmla="*/ 34 w 46"/>
                <a:gd name="T45" fmla="*/ 116 h 146"/>
                <a:gd name="T46" fmla="*/ 34 w 46"/>
                <a:gd name="T47" fmla="*/ 106 h 146"/>
                <a:gd name="T48" fmla="*/ 36 w 46"/>
                <a:gd name="T49" fmla="*/ 94 h 146"/>
                <a:gd name="T50" fmla="*/ 30 w 46"/>
                <a:gd name="T51" fmla="*/ 78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6"/>
                  </a:lnTo>
                  <a:lnTo>
                    <a:pt x="36" y="124"/>
                  </a:lnTo>
                  <a:lnTo>
                    <a:pt x="34" y="120"/>
                  </a:lnTo>
                  <a:lnTo>
                    <a:pt x="34" y="116"/>
                  </a:lnTo>
                  <a:lnTo>
                    <a:pt x="34" y="116"/>
                  </a:lnTo>
                  <a:lnTo>
                    <a:pt x="34" y="106"/>
                  </a:lnTo>
                  <a:lnTo>
                    <a:pt x="34" y="106"/>
                  </a:lnTo>
                  <a:lnTo>
                    <a:pt x="36" y="94"/>
                  </a:lnTo>
                  <a:lnTo>
                    <a:pt x="36" y="94"/>
                  </a:lnTo>
                  <a:lnTo>
                    <a:pt x="34" y="86"/>
                  </a:lnTo>
                  <a:lnTo>
                    <a:pt x="30" y="78"/>
                  </a:lnTo>
                  <a:lnTo>
                    <a:pt x="26" y="74"/>
                  </a:lnTo>
                  <a:lnTo>
                    <a:pt x="18" y="72"/>
                  </a:lnTo>
                  <a:lnTo>
                    <a:pt x="18" y="72"/>
                  </a:lnTo>
                  <a:lnTo>
                    <a:pt x="18" y="72"/>
                  </a:lnTo>
                  <a:lnTo>
                    <a:pt x="18" y="72"/>
                  </a:lnTo>
                  <a:lnTo>
                    <a:pt x="26" y="70"/>
                  </a:lnTo>
                  <a:lnTo>
                    <a:pt x="30"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4" name="Freeform 698"/>
            <p:cNvSpPr>
              <a:spLocks/>
            </p:cNvSpPr>
            <p:nvPr/>
          </p:nvSpPr>
          <p:spPr bwMode="auto">
            <a:xfrm>
              <a:off x="4153510" y="971550"/>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38 h 146"/>
                <a:gd name="T10" fmla="*/ 12 w 46"/>
                <a:gd name="T11" fmla="*/ 52 h 146"/>
                <a:gd name="T12" fmla="*/ 12 w 46"/>
                <a:gd name="T13" fmla="*/ 56 h 146"/>
                <a:gd name="T14" fmla="*/ 6 w 46"/>
                <a:gd name="T15" fmla="*/ 62 h 146"/>
                <a:gd name="T16" fmla="*/ 0 w 46"/>
                <a:gd name="T17" fmla="*/ 80 h 146"/>
                <a:gd name="T18" fmla="*/ 6 w 46"/>
                <a:gd name="T19" fmla="*/ 82 h 146"/>
                <a:gd name="T20" fmla="*/ 12 w 46"/>
                <a:gd name="T21" fmla="*/ 88 h 146"/>
                <a:gd name="T22" fmla="*/ 12 w 46"/>
                <a:gd name="T23" fmla="*/ 92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6 h 146"/>
                <a:gd name="T42" fmla="*/ 34 w 46"/>
                <a:gd name="T43" fmla="*/ 120 h 146"/>
                <a:gd name="T44" fmla="*/ 34 w 46"/>
                <a:gd name="T45" fmla="*/ 116 h 146"/>
                <a:gd name="T46" fmla="*/ 34 w 46"/>
                <a:gd name="T47" fmla="*/ 106 h 146"/>
                <a:gd name="T48" fmla="*/ 36 w 46"/>
                <a:gd name="T49" fmla="*/ 94 h 146"/>
                <a:gd name="T50" fmla="*/ 30 w 46"/>
                <a:gd name="T51" fmla="*/ 78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6"/>
                  </a:lnTo>
                  <a:lnTo>
                    <a:pt x="36" y="124"/>
                  </a:lnTo>
                  <a:lnTo>
                    <a:pt x="34" y="120"/>
                  </a:lnTo>
                  <a:lnTo>
                    <a:pt x="34" y="116"/>
                  </a:lnTo>
                  <a:lnTo>
                    <a:pt x="34" y="116"/>
                  </a:lnTo>
                  <a:lnTo>
                    <a:pt x="34" y="106"/>
                  </a:lnTo>
                  <a:lnTo>
                    <a:pt x="34" y="106"/>
                  </a:lnTo>
                  <a:lnTo>
                    <a:pt x="36" y="94"/>
                  </a:lnTo>
                  <a:lnTo>
                    <a:pt x="36" y="94"/>
                  </a:lnTo>
                  <a:lnTo>
                    <a:pt x="34" y="86"/>
                  </a:lnTo>
                  <a:lnTo>
                    <a:pt x="30" y="78"/>
                  </a:lnTo>
                  <a:lnTo>
                    <a:pt x="26" y="74"/>
                  </a:lnTo>
                  <a:lnTo>
                    <a:pt x="18" y="72"/>
                  </a:lnTo>
                  <a:lnTo>
                    <a:pt x="18" y="72"/>
                  </a:lnTo>
                  <a:lnTo>
                    <a:pt x="18" y="72"/>
                  </a:lnTo>
                  <a:lnTo>
                    <a:pt x="18" y="72"/>
                  </a:lnTo>
                  <a:lnTo>
                    <a:pt x="26" y="70"/>
                  </a:lnTo>
                  <a:lnTo>
                    <a:pt x="30"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5" name="Freeform 699"/>
            <p:cNvSpPr>
              <a:spLocks/>
            </p:cNvSpPr>
            <p:nvPr/>
          </p:nvSpPr>
          <p:spPr bwMode="auto">
            <a:xfrm>
              <a:off x="4249286" y="971550"/>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0 h 146"/>
                <a:gd name="T10" fmla="*/ 12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2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6" name="Freeform 700"/>
            <p:cNvSpPr>
              <a:spLocks/>
            </p:cNvSpPr>
            <p:nvPr/>
          </p:nvSpPr>
          <p:spPr bwMode="auto">
            <a:xfrm>
              <a:off x="4249286" y="971550"/>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0 h 146"/>
                <a:gd name="T10" fmla="*/ 12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2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7" name="Freeform 701"/>
            <p:cNvSpPr>
              <a:spLocks/>
            </p:cNvSpPr>
            <p:nvPr/>
          </p:nvSpPr>
          <p:spPr bwMode="auto">
            <a:xfrm>
              <a:off x="4386566"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8" name="Freeform 702"/>
            <p:cNvSpPr>
              <a:spLocks/>
            </p:cNvSpPr>
            <p:nvPr/>
          </p:nvSpPr>
          <p:spPr bwMode="auto">
            <a:xfrm>
              <a:off x="4533423"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9" name="Freeform 703"/>
            <p:cNvSpPr>
              <a:spLocks/>
            </p:cNvSpPr>
            <p:nvPr/>
          </p:nvSpPr>
          <p:spPr bwMode="auto">
            <a:xfrm>
              <a:off x="4680281" y="974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0" name="Freeform 744"/>
            <p:cNvSpPr>
              <a:spLocks/>
            </p:cNvSpPr>
            <p:nvPr/>
          </p:nvSpPr>
          <p:spPr bwMode="auto">
            <a:xfrm>
              <a:off x="4820753" y="9747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1" name="Freeform 745"/>
            <p:cNvSpPr>
              <a:spLocks/>
            </p:cNvSpPr>
            <p:nvPr/>
          </p:nvSpPr>
          <p:spPr bwMode="auto">
            <a:xfrm>
              <a:off x="5200666"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2" name="Freeform 746"/>
            <p:cNvSpPr>
              <a:spLocks/>
            </p:cNvSpPr>
            <p:nvPr/>
          </p:nvSpPr>
          <p:spPr bwMode="auto">
            <a:xfrm>
              <a:off x="5347524"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3" name="Freeform 747"/>
            <p:cNvSpPr>
              <a:spLocks/>
            </p:cNvSpPr>
            <p:nvPr/>
          </p:nvSpPr>
          <p:spPr bwMode="auto">
            <a:xfrm>
              <a:off x="5494381" y="974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4" name="Freeform 748"/>
            <p:cNvSpPr>
              <a:spLocks/>
            </p:cNvSpPr>
            <p:nvPr/>
          </p:nvSpPr>
          <p:spPr bwMode="auto">
            <a:xfrm>
              <a:off x="4964418" y="971550"/>
              <a:ext cx="76621" cy="231775"/>
            </a:xfrm>
            <a:custGeom>
              <a:avLst/>
              <a:gdLst>
                <a:gd name="T0" fmla="*/ 48 w 48"/>
                <a:gd name="T1" fmla="*/ 0 h 146"/>
                <a:gd name="T2" fmla="*/ 40 w 48"/>
                <a:gd name="T3" fmla="*/ 0 h 146"/>
                <a:gd name="T4" fmla="*/ 20 w 48"/>
                <a:gd name="T5" fmla="*/ 6 h 146"/>
                <a:gd name="T6" fmla="*/ 12 w 48"/>
                <a:gd name="T7" fmla="*/ 24 h 146"/>
                <a:gd name="T8" fmla="*/ 14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4" y="38"/>
                  </a:lnTo>
                  <a:lnTo>
                    <a:pt x="14"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5" name="Freeform 749"/>
            <p:cNvSpPr>
              <a:spLocks/>
            </p:cNvSpPr>
            <p:nvPr/>
          </p:nvSpPr>
          <p:spPr bwMode="auto">
            <a:xfrm>
              <a:off x="4964418" y="971550"/>
              <a:ext cx="76621" cy="231775"/>
            </a:xfrm>
            <a:custGeom>
              <a:avLst/>
              <a:gdLst>
                <a:gd name="T0" fmla="*/ 48 w 48"/>
                <a:gd name="T1" fmla="*/ 0 h 146"/>
                <a:gd name="T2" fmla="*/ 40 w 48"/>
                <a:gd name="T3" fmla="*/ 0 h 146"/>
                <a:gd name="T4" fmla="*/ 20 w 48"/>
                <a:gd name="T5" fmla="*/ 6 h 146"/>
                <a:gd name="T6" fmla="*/ 12 w 48"/>
                <a:gd name="T7" fmla="*/ 24 h 146"/>
                <a:gd name="T8" fmla="*/ 14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4" y="38"/>
                  </a:lnTo>
                  <a:lnTo>
                    <a:pt x="14"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6" name="Freeform 750"/>
            <p:cNvSpPr>
              <a:spLocks/>
            </p:cNvSpPr>
            <p:nvPr/>
          </p:nvSpPr>
          <p:spPr bwMode="auto">
            <a:xfrm>
              <a:off x="5063387" y="9715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78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4" y="24"/>
                  </a:lnTo>
                  <a:lnTo>
                    <a:pt x="34" y="24"/>
                  </a:lnTo>
                  <a:lnTo>
                    <a:pt x="32" y="14"/>
                  </a:lnTo>
                  <a:lnTo>
                    <a:pt x="28" y="6"/>
                  </a:lnTo>
                  <a:lnTo>
                    <a:pt x="18" y="0"/>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7" name="Freeform 751"/>
            <p:cNvSpPr>
              <a:spLocks/>
            </p:cNvSpPr>
            <p:nvPr/>
          </p:nvSpPr>
          <p:spPr bwMode="auto">
            <a:xfrm>
              <a:off x="5063387" y="9715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78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4" y="24"/>
                  </a:lnTo>
                  <a:lnTo>
                    <a:pt x="34" y="24"/>
                  </a:lnTo>
                  <a:lnTo>
                    <a:pt x="32"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8" name="Freeform 752"/>
            <p:cNvSpPr>
              <a:spLocks noEditPoints="1"/>
            </p:cNvSpPr>
            <p:nvPr/>
          </p:nvSpPr>
          <p:spPr bwMode="auto">
            <a:xfrm>
              <a:off x="5638046" y="965200"/>
              <a:ext cx="156435"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8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0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0" y="0"/>
                  </a:lnTo>
                  <a:lnTo>
                    <a:pt x="50" y="0"/>
                  </a:lnTo>
                  <a:lnTo>
                    <a:pt x="62" y="2"/>
                  </a:lnTo>
                  <a:lnTo>
                    <a:pt x="72" y="4"/>
                  </a:lnTo>
                  <a:lnTo>
                    <a:pt x="80" y="10"/>
                  </a:lnTo>
                  <a:lnTo>
                    <a:pt x="86" y="18"/>
                  </a:lnTo>
                  <a:lnTo>
                    <a:pt x="92" y="30"/>
                  </a:lnTo>
                  <a:lnTo>
                    <a:pt x="96" y="42"/>
                  </a:lnTo>
                  <a:lnTo>
                    <a:pt x="98" y="58"/>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8"/>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0"/>
                  </a:lnTo>
                  <a:lnTo>
                    <a:pt x="70" y="42"/>
                  </a:lnTo>
                  <a:lnTo>
                    <a:pt x="68" y="34"/>
                  </a:lnTo>
                  <a:lnTo>
                    <a:pt x="64" y="26"/>
                  </a:lnTo>
                  <a:lnTo>
                    <a:pt x="60" y="22"/>
                  </a:lnTo>
                  <a:lnTo>
                    <a:pt x="54"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9" name="Freeform 753"/>
            <p:cNvSpPr>
              <a:spLocks noEditPoints="1"/>
            </p:cNvSpPr>
            <p:nvPr/>
          </p:nvSpPr>
          <p:spPr bwMode="auto">
            <a:xfrm>
              <a:off x="5858332" y="965200"/>
              <a:ext cx="156435" cy="238125"/>
            </a:xfrm>
            <a:custGeom>
              <a:avLst/>
              <a:gdLst>
                <a:gd name="T0" fmla="*/ 46 w 98"/>
                <a:gd name="T1" fmla="*/ 150 h 150"/>
                <a:gd name="T2" fmla="*/ 26 w 98"/>
                <a:gd name="T3" fmla="*/ 144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2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20 h 150"/>
                <a:gd name="T44" fmla="*/ 34 w 98"/>
                <a:gd name="T45" fmla="*/ 28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0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2" y="0"/>
                  </a:lnTo>
                  <a:lnTo>
                    <a:pt x="52" y="0"/>
                  </a:lnTo>
                  <a:lnTo>
                    <a:pt x="62" y="2"/>
                  </a:lnTo>
                  <a:lnTo>
                    <a:pt x="72" y="4"/>
                  </a:lnTo>
                  <a:lnTo>
                    <a:pt x="80" y="10"/>
                  </a:lnTo>
                  <a:lnTo>
                    <a:pt x="86" y="18"/>
                  </a:lnTo>
                  <a:lnTo>
                    <a:pt x="92" y="30"/>
                  </a:lnTo>
                  <a:lnTo>
                    <a:pt x="96" y="42"/>
                  </a:lnTo>
                  <a:lnTo>
                    <a:pt x="98" y="58"/>
                  </a:lnTo>
                  <a:lnTo>
                    <a:pt x="98" y="74"/>
                  </a:lnTo>
                  <a:lnTo>
                    <a:pt x="98" y="74"/>
                  </a:lnTo>
                  <a:lnTo>
                    <a:pt x="98" y="92"/>
                  </a:lnTo>
                  <a:lnTo>
                    <a:pt x="96" y="106"/>
                  </a:lnTo>
                  <a:lnTo>
                    <a:pt x="92" y="120"/>
                  </a:lnTo>
                  <a:lnTo>
                    <a:pt x="86" y="130"/>
                  </a:lnTo>
                  <a:lnTo>
                    <a:pt x="86" y="130"/>
                  </a:lnTo>
                  <a:lnTo>
                    <a:pt x="78" y="138"/>
                  </a:lnTo>
                  <a:lnTo>
                    <a:pt x="68" y="144"/>
                  </a:lnTo>
                  <a:lnTo>
                    <a:pt x="58" y="148"/>
                  </a:lnTo>
                  <a:lnTo>
                    <a:pt x="46" y="150"/>
                  </a:lnTo>
                  <a:lnTo>
                    <a:pt x="46" y="150"/>
                  </a:lnTo>
                  <a:close/>
                  <a:moveTo>
                    <a:pt x="50" y="18"/>
                  </a:moveTo>
                  <a:lnTo>
                    <a:pt x="50" y="18"/>
                  </a:lnTo>
                  <a:lnTo>
                    <a:pt x="44" y="20"/>
                  </a:lnTo>
                  <a:lnTo>
                    <a:pt x="38" y="22"/>
                  </a:lnTo>
                  <a:lnTo>
                    <a:pt x="34" y="28"/>
                  </a:lnTo>
                  <a:lnTo>
                    <a:pt x="30"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0"/>
                  </a:lnTo>
                  <a:lnTo>
                    <a:pt x="70"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0" name="Freeform 754"/>
            <p:cNvSpPr>
              <a:spLocks/>
            </p:cNvSpPr>
            <p:nvPr/>
          </p:nvSpPr>
          <p:spPr bwMode="auto">
            <a:xfrm>
              <a:off x="44696"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1" name="Freeform 755"/>
            <p:cNvSpPr>
              <a:spLocks/>
            </p:cNvSpPr>
            <p:nvPr/>
          </p:nvSpPr>
          <p:spPr bwMode="auto">
            <a:xfrm>
              <a:off x="194746"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2" name="Freeform 756"/>
            <p:cNvSpPr>
              <a:spLocks/>
            </p:cNvSpPr>
            <p:nvPr/>
          </p:nvSpPr>
          <p:spPr bwMode="auto">
            <a:xfrm>
              <a:off x="341603" y="12731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3" name="Freeform 757"/>
            <p:cNvSpPr>
              <a:spLocks noEditPoints="1"/>
            </p:cNvSpPr>
            <p:nvPr/>
          </p:nvSpPr>
          <p:spPr bwMode="auto">
            <a:xfrm>
              <a:off x="488461" y="1263650"/>
              <a:ext cx="156435" cy="238125"/>
            </a:xfrm>
            <a:custGeom>
              <a:avLst/>
              <a:gdLst>
                <a:gd name="T0" fmla="*/ 46 w 98"/>
                <a:gd name="T1" fmla="*/ 150 h 150"/>
                <a:gd name="T2" fmla="*/ 26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40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40" y="2"/>
                  </a:lnTo>
                  <a:lnTo>
                    <a:pt x="52" y="0"/>
                  </a:lnTo>
                  <a:lnTo>
                    <a:pt x="52" y="0"/>
                  </a:lnTo>
                  <a:lnTo>
                    <a:pt x="62" y="2"/>
                  </a:lnTo>
                  <a:lnTo>
                    <a:pt x="72" y="6"/>
                  </a:lnTo>
                  <a:lnTo>
                    <a:pt x="80" y="10"/>
                  </a:lnTo>
                  <a:lnTo>
                    <a:pt x="86" y="18"/>
                  </a:lnTo>
                  <a:lnTo>
                    <a:pt x="92" y="30"/>
                  </a:lnTo>
                  <a:lnTo>
                    <a:pt x="96" y="42"/>
                  </a:lnTo>
                  <a:lnTo>
                    <a:pt x="98" y="58"/>
                  </a:lnTo>
                  <a:lnTo>
                    <a:pt x="98" y="74"/>
                  </a:lnTo>
                  <a:lnTo>
                    <a:pt x="98" y="74"/>
                  </a:lnTo>
                  <a:lnTo>
                    <a:pt x="98" y="92"/>
                  </a:lnTo>
                  <a:lnTo>
                    <a:pt x="96" y="108"/>
                  </a:lnTo>
                  <a:lnTo>
                    <a:pt x="90" y="120"/>
                  </a:lnTo>
                  <a:lnTo>
                    <a:pt x="84" y="130"/>
                  </a:lnTo>
                  <a:lnTo>
                    <a:pt x="84" y="130"/>
                  </a:lnTo>
                  <a:lnTo>
                    <a:pt x="76" y="140"/>
                  </a:lnTo>
                  <a:lnTo>
                    <a:pt x="68" y="144"/>
                  </a:lnTo>
                  <a:lnTo>
                    <a:pt x="58" y="148"/>
                  </a:lnTo>
                  <a:lnTo>
                    <a:pt x="46" y="150"/>
                  </a:lnTo>
                  <a:lnTo>
                    <a:pt x="46" y="150"/>
                  </a:lnTo>
                  <a:close/>
                  <a:moveTo>
                    <a:pt x="50" y="20"/>
                  </a:moveTo>
                  <a:lnTo>
                    <a:pt x="50" y="20"/>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4" name="Freeform 758"/>
            <p:cNvSpPr>
              <a:spLocks noEditPoints="1"/>
            </p:cNvSpPr>
            <p:nvPr/>
          </p:nvSpPr>
          <p:spPr bwMode="auto">
            <a:xfrm>
              <a:off x="708747" y="1263650"/>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2 h 150"/>
                <a:gd name="T18" fmla="*/ 40 w 100"/>
                <a:gd name="T19" fmla="*/ 2 h 150"/>
                <a:gd name="T20" fmla="*/ 52 w 100"/>
                <a:gd name="T21" fmla="*/ 0 h 150"/>
                <a:gd name="T22" fmla="*/ 74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2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2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2" y="12"/>
                  </a:lnTo>
                  <a:lnTo>
                    <a:pt x="30" y="6"/>
                  </a:lnTo>
                  <a:lnTo>
                    <a:pt x="40" y="2"/>
                  </a:lnTo>
                  <a:lnTo>
                    <a:pt x="52" y="0"/>
                  </a:lnTo>
                  <a:lnTo>
                    <a:pt x="52" y="0"/>
                  </a:lnTo>
                  <a:lnTo>
                    <a:pt x="64" y="2"/>
                  </a:lnTo>
                  <a:lnTo>
                    <a:pt x="74" y="6"/>
                  </a:lnTo>
                  <a:lnTo>
                    <a:pt x="82" y="10"/>
                  </a:lnTo>
                  <a:lnTo>
                    <a:pt x="88" y="18"/>
                  </a:lnTo>
                  <a:lnTo>
                    <a:pt x="94" y="30"/>
                  </a:lnTo>
                  <a:lnTo>
                    <a:pt x="96" y="42"/>
                  </a:lnTo>
                  <a:lnTo>
                    <a:pt x="98" y="58"/>
                  </a:lnTo>
                  <a:lnTo>
                    <a:pt x="100" y="74"/>
                  </a:lnTo>
                  <a:lnTo>
                    <a:pt x="100" y="74"/>
                  </a:lnTo>
                  <a:lnTo>
                    <a:pt x="98" y="92"/>
                  </a:lnTo>
                  <a:lnTo>
                    <a:pt x="96" y="108"/>
                  </a:lnTo>
                  <a:lnTo>
                    <a:pt x="92" y="120"/>
                  </a:lnTo>
                  <a:lnTo>
                    <a:pt x="86" y="130"/>
                  </a:lnTo>
                  <a:lnTo>
                    <a:pt x="86" y="130"/>
                  </a:lnTo>
                  <a:lnTo>
                    <a:pt x="78" y="140"/>
                  </a:lnTo>
                  <a:lnTo>
                    <a:pt x="70" y="144"/>
                  </a:lnTo>
                  <a:lnTo>
                    <a:pt x="60" y="148"/>
                  </a:lnTo>
                  <a:lnTo>
                    <a:pt x="48" y="150"/>
                  </a:lnTo>
                  <a:lnTo>
                    <a:pt x="48" y="150"/>
                  </a:lnTo>
                  <a:close/>
                  <a:moveTo>
                    <a:pt x="52" y="20"/>
                  </a:moveTo>
                  <a:lnTo>
                    <a:pt x="52" y="20"/>
                  </a:lnTo>
                  <a:lnTo>
                    <a:pt x="44" y="20"/>
                  </a:lnTo>
                  <a:lnTo>
                    <a:pt x="40" y="22"/>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2"/>
                  </a:lnTo>
                  <a:lnTo>
                    <a:pt x="72" y="42"/>
                  </a:lnTo>
                  <a:lnTo>
                    <a:pt x="70" y="34"/>
                  </a:lnTo>
                  <a:lnTo>
                    <a:pt x="66" y="28"/>
                  </a:lnTo>
                  <a:lnTo>
                    <a:pt x="62" y="22"/>
                  </a:lnTo>
                  <a:lnTo>
                    <a:pt x="56" y="20"/>
                  </a:lnTo>
                  <a:lnTo>
                    <a:pt x="52" y="20"/>
                  </a:lnTo>
                  <a:lnTo>
                    <a:pt x="52"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5" name="Freeform 759"/>
            <p:cNvSpPr>
              <a:spLocks noEditPoints="1"/>
            </p:cNvSpPr>
            <p:nvPr/>
          </p:nvSpPr>
          <p:spPr bwMode="auto">
            <a:xfrm>
              <a:off x="1375990" y="1263650"/>
              <a:ext cx="159628"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6 h 150"/>
                <a:gd name="T50" fmla="*/ 26 w 100"/>
                <a:gd name="T51" fmla="*/ 100 h 150"/>
                <a:gd name="T52" fmla="*/ 32 w 100"/>
                <a:gd name="T53" fmla="*/ 116 h 150"/>
                <a:gd name="T54" fmla="*/ 40 w 100"/>
                <a:gd name="T55" fmla="*/ 128 h 150"/>
                <a:gd name="T56" fmla="*/ 50 w 100"/>
                <a:gd name="T57" fmla="*/ 130 h 150"/>
                <a:gd name="T58" fmla="*/ 56 w 100"/>
                <a:gd name="T59" fmla="*/ 130 h 150"/>
                <a:gd name="T60" fmla="*/ 66 w 100"/>
                <a:gd name="T61" fmla="*/ 122 h 150"/>
                <a:gd name="T62" fmla="*/ 74 w 100"/>
                <a:gd name="T63" fmla="*/ 100 h 150"/>
                <a:gd name="T64" fmla="*/ 74 w 100"/>
                <a:gd name="T65" fmla="*/ 76 h 150"/>
                <a:gd name="T66" fmla="*/ 70 w 100"/>
                <a:gd name="T67" fmla="*/ 34 h 150"/>
                <a:gd name="T68" fmla="*/ 62 w 100"/>
                <a:gd name="T69" fmla="*/ 22 h 150"/>
                <a:gd name="T70" fmla="*/ 50 w 100"/>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40"/>
                  </a:lnTo>
                  <a:lnTo>
                    <a:pt x="14" y="130"/>
                  </a:lnTo>
                  <a:lnTo>
                    <a:pt x="14" y="130"/>
                  </a:lnTo>
                  <a:lnTo>
                    <a:pt x="8" y="120"/>
                  </a:lnTo>
                  <a:lnTo>
                    <a:pt x="4" y="108"/>
                  </a:lnTo>
                  <a:lnTo>
                    <a:pt x="2" y="94"/>
                  </a:lnTo>
                  <a:lnTo>
                    <a:pt x="0" y="78"/>
                  </a:lnTo>
                  <a:lnTo>
                    <a:pt x="0" y="78"/>
                  </a:lnTo>
                  <a:lnTo>
                    <a:pt x="2" y="60"/>
                  </a:lnTo>
                  <a:lnTo>
                    <a:pt x="4" y="44"/>
                  </a:lnTo>
                  <a:lnTo>
                    <a:pt x="8" y="30"/>
                  </a:lnTo>
                  <a:lnTo>
                    <a:pt x="14" y="20"/>
                  </a:lnTo>
                  <a:lnTo>
                    <a:pt x="14" y="20"/>
                  </a:lnTo>
                  <a:lnTo>
                    <a:pt x="20" y="10"/>
                  </a:lnTo>
                  <a:lnTo>
                    <a:pt x="30" y="4"/>
                  </a:lnTo>
                  <a:lnTo>
                    <a:pt x="40" y="2"/>
                  </a:lnTo>
                  <a:lnTo>
                    <a:pt x="52" y="0"/>
                  </a:lnTo>
                  <a:lnTo>
                    <a:pt x="52" y="0"/>
                  </a:lnTo>
                  <a:lnTo>
                    <a:pt x="64" y="2"/>
                  </a:lnTo>
                  <a:lnTo>
                    <a:pt x="72" y="6"/>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40" y="22"/>
                  </a:lnTo>
                  <a:lnTo>
                    <a:pt x="34" y="28"/>
                  </a:lnTo>
                  <a:lnTo>
                    <a:pt x="32" y="34"/>
                  </a:lnTo>
                  <a:lnTo>
                    <a:pt x="28" y="42"/>
                  </a:lnTo>
                  <a:lnTo>
                    <a:pt x="26" y="52"/>
                  </a:lnTo>
                  <a:lnTo>
                    <a:pt x="24" y="76"/>
                  </a:lnTo>
                  <a:lnTo>
                    <a:pt x="24" y="76"/>
                  </a:lnTo>
                  <a:lnTo>
                    <a:pt x="26" y="100"/>
                  </a:lnTo>
                  <a:lnTo>
                    <a:pt x="28" y="110"/>
                  </a:lnTo>
                  <a:lnTo>
                    <a:pt x="32" y="116"/>
                  </a:lnTo>
                  <a:lnTo>
                    <a:pt x="34" y="122"/>
                  </a:lnTo>
                  <a:lnTo>
                    <a:pt x="40" y="128"/>
                  </a:lnTo>
                  <a:lnTo>
                    <a:pt x="44" y="130"/>
                  </a:lnTo>
                  <a:lnTo>
                    <a:pt x="50" y="130"/>
                  </a:lnTo>
                  <a:lnTo>
                    <a:pt x="50" y="130"/>
                  </a:lnTo>
                  <a:lnTo>
                    <a:pt x="56" y="130"/>
                  </a:lnTo>
                  <a:lnTo>
                    <a:pt x="62" y="128"/>
                  </a:lnTo>
                  <a:lnTo>
                    <a:pt x="66" y="122"/>
                  </a:lnTo>
                  <a:lnTo>
                    <a:pt x="68" y="116"/>
                  </a:lnTo>
                  <a:lnTo>
                    <a:pt x="74" y="100"/>
                  </a:lnTo>
                  <a:lnTo>
                    <a:pt x="74" y="76"/>
                  </a:lnTo>
                  <a:lnTo>
                    <a:pt x="74" y="76"/>
                  </a:lnTo>
                  <a:lnTo>
                    <a:pt x="74" y="52"/>
                  </a:lnTo>
                  <a:lnTo>
                    <a:pt x="70" y="34"/>
                  </a:lnTo>
                  <a:lnTo>
                    <a:pt x="66" y="28"/>
                  </a:lnTo>
                  <a:lnTo>
                    <a:pt x="62"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6" name="Freeform 760"/>
            <p:cNvSpPr>
              <a:spLocks noEditPoints="1"/>
            </p:cNvSpPr>
            <p:nvPr/>
          </p:nvSpPr>
          <p:spPr bwMode="auto">
            <a:xfrm>
              <a:off x="1746326" y="1263650"/>
              <a:ext cx="156435" cy="238125"/>
            </a:xfrm>
            <a:custGeom>
              <a:avLst/>
              <a:gdLst>
                <a:gd name="T0" fmla="*/ 48 w 98"/>
                <a:gd name="T1" fmla="*/ 150 h 150"/>
                <a:gd name="T2" fmla="*/ 28 w 98"/>
                <a:gd name="T3" fmla="*/ 144 h 150"/>
                <a:gd name="T4" fmla="*/ 12 w 98"/>
                <a:gd name="T5" fmla="*/ 130 h 150"/>
                <a:gd name="T6" fmla="*/ 8 w 98"/>
                <a:gd name="T7" fmla="*/ 120 h 150"/>
                <a:gd name="T8" fmla="*/ 0 w 98"/>
                <a:gd name="T9" fmla="*/ 94 h 150"/>
                <a:gd name="T10" fmla="*/ 0 w 98"/>
                <a:gd name="T11" fmla="*/ 78 h 150"/>
                <a:gd name="T12" fmla="*/ 4 w 98"/>
                <a:gd name="T13" fmla="*/ 44 h 150"/>
                <a:gd name="T14" fmla="*/ 12 w 98"/>
                <a:gd name="T15" fmla="*/ 20 h 150"/>
                <a:gd name="T16" fmla="*/ 20 w 98"/>
                <a:gd name="T17" fmla="*/ 10 h 150"/>
                <a:gd name="T18" fmla="*/ 40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70 w 98"/>
                <a:gd name="T37" fmla="*/ 144 h 150"/>
                <a:gd name="T38" fmla="*/ 48 w 98"/>
                <a:gd name="T39" fmla="*/ 150 h 150"/>
                <a:gd name="T40" fmla="*/ 50 w 98"/>
                <a:gd name="T41" fmla="*/ 20 h 150"/>
                <a:gd name="T42" fmla="*/ 44 w 98"/>
                <a:gd name="T43" fmla="*/ 20 h 150"/>
                <a:gd name="T44" fmla="*/ 34 w 98"/>
                <a:gd name="T45" fmla="*/ 28 h 150"/>
                <a:gd name="T46" fmla="*/ 28 w 98"/>
                <a:gd name="T47" fmla="*/ 42 h 150"/>
                <a:gd name="T48" fmla="*/ 24 w 98"/>
                <a:gd name="T49" fmla="*/ 76 h 150"/>
                <a:gd name="T50" fmla="*/ 26 w 98"/>
                <a:gd name="T51" fmla="*/ 100 h 150"/>
                <a:gd name="T52" fmla="*/ 30 w 98"/>
                <a:gd name="T53" fmla="*/ 116 h 150"/>
                <a:gd name="T54" fmla="*/ 38 w 98"/>
                <a:gd name="T55" fmla="*/ 128 h 150"/>
                <a:gd name="T56" fmla="*/ 50 w 98"/>
                <a:gd name="T57" fmla="*/ 130 h 150"/>
                <a:gd name="T58" fmla="*/ 56 w 98"/>
                <a:gd name="T59" fmla="*/ 130 h 150"/>
                <a:gd name="T60" fmla="*/ 64 w 98"/>
                <a:gd name="T61" fmla="*/ 122 h 150"/>
                <a:gd name="T62" fmla="*/ 72 w 98"/>
                <a:gd name="T63" fmla="*/ 100 h 150"/>
                <a:gd name="T64" fmla="*/ 74 w 98"/>
                <a:gd name="T65" fmla="*/ 76 h 150"/>
                <a:gd name="T66" fmla="*/ 68 w 98"/>
                <a:gd name="T67" fmla="*/ 34 h 150"/>
                <a:gd name="T68" fmla="*/ 62 w 98"/>
                <a:gd name="T69" fmla="*/ 22 h 150"/>
                <a:gd name="T70" fmla="*/ 50 w 98"/>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8" y="150"/>
                  </a:moveTo>
                  <a:lnTo>
                    <a:pt x="48" y="150"/>
                  </a:lnTo>
                  <a:lnTo>
                    <a:pt x="36" y="148"/>
                  </a:lnTo>
                  <a:lnTo>
                    <a:pt x="28" y="144"/>
                  </a:lnTo>
                  <a:lnTo>
                    <a:pt x="20" y="140"/>
                  </a:lnTo>
                  <a:lnTo>
                    <a:pt x="12" y="130"/>
                  </a:lnTo>
                  <a:lnTo>
                    <a:pt x="12" y="130"/>
                  </a:lnTo>
                  <a:lnTo>
                    <a:pt x="8" y="120"/>
                  </a:lnTo>
                  <a:lnTo>
                    <a:pt x="4" y="108"/>
                  </a:lnTo>
                  <a:lnTo>
                    <a:pt x="0" y="94"/>
                  </a:lnTo>
                  <a:lnTo>
                    <a:pt x="0" y="78"/>
                  </a:lnTo>
                  <a:lnTo>
                    <a:pt x="0" y="78"/>
                  </a:lnTo>
                  <a:lnTo>
                    <a:pt x="0" y="60"/>
                  </a:lnTo>
                  <a:lnTo>
                    <a:pt x="4" y="44"/>
                  </a:lnTo>
                  <a:lnTo>
                    <a:pt x="8" y="30"/>
                  </a:lnTo>
                  <a:lnTo>
                    <a:pt x="12" y="20"/>
                  </a:lnTo>
                  <a:lnTo>
                    <a:pt x="12" y="20"/>
                  </a:lnTo>
                  <a:lnTo>
                    <a:pt x="20" y="10"/>
                  </a:lnTo>
                  <a:lnTo>
                    <a:pt x="28" y="4"/>
                  </a:lnTo>
                  <a:lnTo>
                    <a:pt x="40" y="2"/>
                  </a:lnTo>
                  <a:lnTo>
                    <a:pt x="52" y="0"/>
                  </a:lnTo>
                  <a:lnTo>
                    <a:pt x="52" y="0"/>
                  </a:lnTo>
                  <a:lnTo>
                    <a:pt x="62" y="2"/>
                  </a:lnTo>
                  <a:lnTo>
                    <a:pt x="72" y="6"/>
                  </a:lnTo>
                  <a:lnTo>
                    <a:pt x="80" y="10"/>
                  </a:lnTo>
                  <a:lnTo>
                    <a:pt x="86" y="18"/>
                  </a:lnTo>
                  <a:lnTo>
                    <a:pt x="92" y="28"/>
                  </a:lnTo>
                  <a:lnTo>
                    <a:pt x="96" y="42"/>
                  </a:lnTo>
                  <a:lnTo>
                    <a:pt x="98" y="56"/>
                  </a:lnTo>
                  <a:lnTo>
                    <a:pt x="98" y="74"/>
                  </a:lnTo>
                  <a:lnTo>
                    <a:pt x="98" y="74"/>
                  </a:lnTo>
                  <a:lnTo>
                    <a:pt x="98" y="92"/>
                  </a:lnTo>
                  <a:lnTo>
                    <a:pt x="96" y="106"/>
                  </a:lnTo>
                  <a:lnTo>
                    <a:pt x="92" y="120"/>
                  </a:lnTo>
                  <a:lnTo>
                    <a:pt x="86" y="130"/>
                  </a:lnTo>
                  <a:lnTo>
                    <a:pt x="86" y="130"/>
                  </a:lnTo>
                  <a:lnTo>
                    <a:pt x="78" y="140"/>
                  </a:lnTo>
                  <a:lnTo>
                    <a:pt x="70" y="144"/>
                  </a:lnTo>
                  <a:lnTo>
                    <a:pt x="58" y="148"/>
                  </a:lnTo>
                  <a:lnTo>
                    <a:pt x="48" y="150"/>
                  </a:lnTo>
                  <a:lnTo>
                    <a:pt x="48" y="150"/>
                  </a:lnTo>
                  <a:close/>
                  <a:moveTo>
                    <a:pt x="50" y="20"/>
                  </a:moveTo>
                  <a:lnTo>
                    <a:pt x="50" y="20"/>
                  </a:lnTo>
                  <a:lnTo>
                    <a:pt x="44" y="20"/>
                  </a:lnTo>
                  <a:lnTo>
                    <a:pt x="38" y="22"/>
                  </a:lnTo>
                  <a:lnTo>
                    <a:pt x="34" y="28"/>
                  </a:lnTo>
                  <a:lnTo>
                    <a:pt x="30" y="34"/>
                  </a:lnTo>
                  <a:lnTo>
                    <a:pt x="28" y="42"/>
                  </a:lnTo>
                  <a:lnTo>
                    <a:pt x="26" y="52"/>
                  </a:lnTo>
                  <a:lnTo>
                    <a:pt x="24" y="76"/>
                  </a:lnTo>
                  <a:lnTo>
                    <a:pt x="24" y="76"/>
                  </a:lnTo>
                  <a:lnTo>
                    <a:pt x="26" y="100"/>
                  </a:lnTo>
                  <a:lnTo>
                    <a:pt x="28" y="110"/>
                  </a:lnTo>
                  <a:lnTo>
                    <a:pt x="30" y="116"/>
                  </a:lnTo>
                  <a:lnTo>
                    <a:pt x="34" y="122"/>
                  </a:lnTo>
                  <a:lnTo>
                    <a:pt x="38" y="128"/>
                  </a:lnTo>
                  <a:lnTo>
                    <a:pt x="44" y="130"/>
                  </a:lnTo>
                  <a:lnTo>
                    <a:pt x="50" y="130"/>
                  </a:lnTo>
                  <a:lnTo>
                    <a:pt x="50" y="130"/>
                  </a:lnTo>
                  <a:lnTo>
                    <a:pt x="56" y="130"/>
                  </a:lnTo>
                  <a:lnTo>
                    <a:pt x="60" y="128"/>
                  </a:lnTo>
                  <a:lnTo>
                    <a:pt x="64" y="122"/>
                  </a:lnTo>
                  <a:lnTo>
                    <a:pt x="68" y="116"/>
                  </a:lnTo>
                  <a:lnTo>
                    <a:pt x="72" y="100"/>
                  </a:lnTo>
                  <a:lnTo>
                    <a:pt x="74" y="76"/>
                  </a:lnTo>
                  <a:lnTo>
                    <a:pt x="74" y="76"/>
                  </a:lnTo>
                  <a:lnTo>
                    <a:pt x="72" y="52"/>
                  </a:lnTo>
                  <a:lnTo>
                    <a:pt x="68" y="34"/>
                  </a:lnTo>
                  <a:lnTo>
                    <a:pt x="66" y="28"/>
                  </a:lnTo>
                  <a:lnTo>
                    <a:pt x="62"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7" name="Freeform 761"/>
            <p:cNvSpPr>
              <a:spLocks/>
            </p:cNvSpPr>
            <p:nvPr/>
          </p:nvSpPr>
          <p:spPr bwMode="auto">
            <a:xfrm>
              <a:off x="1599468"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8" name="Freeform 762"/>
            <p:cNvSpPr>
              <a:spLocks noEditPoints="1"/>
            </p:cNvSpPr>
            <p:nvPr/>
          </p:nvSpPr>
          <p:spPr bwMode="auto">
            <a:xfrm>
              <a:off x="1969804" y="1263650"/>
              <a:ext cx="156435" cy="238125"/>
            </a:xfrm>
            <a:custGeom>
              <a:avLst/>
              <a:gdLst>
                <a:gd name="T0" fmla="*/ 46 w 98"/>
                <a:gd name="T1" fmla="*/ 150 h 150"/>
                <a:gd name="T2" fmla="*/ 26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0 w 98"/>
                <a:gd name="T21" fmla="*/ 0 h 150"/>
                <a:gd name="T22" fmla="*/ 72 w 98"/>
                <a:gd name="T23" fmla="*/ 6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20 h 150"/>
                <a:gd name="T42" fmla="*/ 44 w 98"/>
                <a:gd name="T43" fmla="*/ 20 h 150"/>
                <a:gd name="T44" fmla="*/ 32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0" y="0"/>
                  </a:lnTo>
                  <a:lnTo>
                    <a:pt x="50" y="0"/>
                  </a:lnTo>
                  <a:lnTo>
                    <a:pt x="62" y="2"/>
                  </a:lnTo>
                  <a:lnTo>
                    <a:pt x="72" y="6"/>
                  </a:lnTo>
                  <a:lnTo>
                    <a:pt x="80" y="10"/>
                  </a:lnTo>
                  <a:lnTo>
                    <a:pt x="86" y="18"/>
                  </a:lnTo>
                  <a:lnTo>
                    <a:pt x="92" y="30"/>
                  </a:lnTo>
                  <a:lnTo>
                    <a:pt x="94" y="42"/>
                  </a:lnTo>
                  <a:lnTo>
                    <a:pt x="98" y="58"/>
                  </a:lnTo>
                  <a:lnTo>
                    <a:pt x="98" y="74"/>
                  </a:lnTo>
                  <a:lnTo>
                    <a:pt x="98" y="74"/>
                  </a:lnTo>
                  <a:lnTo>
                    <a:pt x="98" y="92"/>
                  </a:lnTo>
                  <a:lnTo>
                    <a:pt x="94" y="108"/>
                  </a:lnTo>
                  <a:lnTo>
                    <a:pt x="90" y="120"/>
                  </a:lnTo>
                  <a:lnTo>
                    <a:pt x="84" y="130"/>
                  </a:lnTo>
                  <a:lnTo>
                    <a:pt x="84" y="130"/>
                  </a:lnTo>
                  <a:lnTo>
                    <a:pt x="78" y="140"/>
                  </a:lnTo>
                  <a:lnTo>
                    <a:pt x="68" y="144"/>
                  </a:lnTo>
                  <a:lnTo>
                    <a:pt x="58" y="148"/>
                  </a:lnTo>
                  <a:lnTo>
                    <a:pt x="46" y="150"/>
                  </a:lnTo>
                  <a:lnTo>
                    <a:pt x="46" y="150"/>
                  </a:lnTo>
                  <a:close/>
                  <a:moveTo>
                    <a:pt x="50" y="20"/>
                  </a:moveTo>
                  <a:lnTo>
                    <a:pt x="50" y="20"/>
                  </a:lnTo>
                  <a:lnTo>
                    <a:pt x="44" y="20"/>
                  </a:lnTo>
                  <a:lnTo>
                    <a:pt x="38" y="22"/>
                  </a:lnTo>
                  <a:lnTo>
                    <a:pt x="32" y="28"/>
                  </a:lnTo>
                  <a:lnTo>
                    <a:pt x="30" y="34"/>
                  </a:lnTo>
                  <a:lnTo>
                    <a:pt x="26" y="42"/>
                  </a:lnTo>
                  <a:lnTo>
                    <a:pt x="24" y="52"/>
                  </a:lnTo>
                  <a:lnTo>
                    <a:pt x="22" y="78"/>
                  </a:lnTo>
                  <a:lnTo>
                    <a:pt x="22" y="78"/>
                  </a:lnTo>
                  <a:lnTo>
                    <a:pt x="24" y="102"/>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4"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9" name="Freeform 763"/>
            <p:cNvSpPr>
              <a:spLocks/>
            </p:cNvSpPr>
            <p:nvPr/>
          </p:nvSpPr>
          <p:spPr bwMode="auto">
            <a:xfrm>
              <a:off x="2190090" y="1270000"/>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4"/>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0" name="Freeform 764"/>
            <p:cNvSpPr>
              <a:spLocks/>
            </p:cNvSpPr>
            <p:nvPr/>
          </p:nvSpPr>
          <p:spPr bwMode="auto">
            <a:xfrm>
              <a:off x="2190090" y="1270000"/>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4"/>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1" name="Freeform 765"/>
            <p:cNvSpPr>
              <a:spLocks/>
            </p:cNvSpPr>
            <p:nvPr/>
          </p:nvSpPr>
          <p:spPr bwMode="auto">
            <a:xfrm>
              <a:off x="2285867" y="127000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4"/>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2" name="Freeform 766"/>
            <p:cNvSpPr>
              <a:spLocks/>
            </p:cNvSpPr>
            <p:nvPr/>
          </p:nvSpPr>
          <p:spPr bwMode="auto">
            <a:xfrm>
              <a:off x="2285867" y="127000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4"/>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3" name="Freeform 767"/>
            <p:cNvSpPr>
              <a:spLocks noEditPoints="1"/>
            </p:cNvSpPr>
            <p:nvPr/>
          </p:nvSpPr>
          <p:spPr bwMode="auto">
            <a:xfrm>
              <a:off x="2662588" y="1263650"/>
              <a:ext cx="159628" cy="238125"/>
            </a:xfrm>
            <a:custGeom>
              <a:avLst/>
              <a:gdLst>
                <a:gd name="T0" fmla="*/ 48 w 100"/>
                <a:gd name="T1" fmla="*/ 150 h 150"/>
                <a:gd name="T2" fmla="*/ 28 w 100"/>
                <a:gd name="T3" fmla="*/ 146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2 h 150"/>
                <a:gd name="T18" fmla="*/ 40 w 100"/>
                <a:gd name="T19" fmla="*/ 2 h 150"/>
                <a:gd name="T20" fmla="*/ 52 w 100"/>
                <a:gd name="T21" fmla="*/ 0 h 150"/>
                <a:gd name="T22" fmla="*/ 74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2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2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2" y="132"/>
                  </a:lnTo>
                  <a:lnTo>
                    <a:pt x="12" y="132"/>
                  </a:lnTo>
                  <a:lnTo>
                    <a:pt x="8" y="122"/>
                  </a:lnTo>
                  <a:lnTo>
                    <a:pt x="4" y="110"/>
                  </a:lnTo>
                  <a:lnTo>
                    <a:pt x="2" y="94"/>
                  </a:lnTo>
                  <a:lnTo>
                    <a:pt x="0" y="78"/>
                  </a:lnTo>
                  <a:lnTo>
                    <a:pt x="0" y="78"/>
                  </a:lnTo>
                  <a:lnTo>
                    <a:pt x="2" y="60"/>
                  </a:lnTo>
                  <a:lnTo>
                    <a:pt x="4" y="44"/>
                  </a:lnTo>
                  <a:lnTo>
                    <a:pt x="8" y="32"/>
                  </a:lnTo>
                  <a:lnTo>
                    <a:pt x="14" y="20"/>
                  </a:lnTo>
                  <a:lnTo>
                    <a:pt x="14" y="20"/>
                  </a:lnTo>
                  <a:lnTo>
                    <a:pt x="22" y="12"/>
                  </a:lnTo>
                  <a:lnTo>
                    <a:pt x="30" y="6"/>
                  </a:lnTo>
                  <a:lnTo>
                    <a:pt x="40" y="2"/>
                  </a:lnTo>
                  <a:lnTo>
                    <a:pt x="52" y="0"/>
                  </a:lnTo>
                  <a:lnTo>
                    <a:pt x="52" y="0"/>
                  </a:lnTo>
                  <a:lnTo>
                    <a:pt x="64" y="2"/>
                  </a:lnTo>
                  <a:lnTo>
                    <a:pt x="74" y="6"/>
                  </a:lnTo>
                  <a:lnTo>
                    <a:pt x="82" y="10"/>
                  </a:lnTo>
                  <a:lnTo>
                    <a:pt x="88" y="18"/>
                  </a:lnTo>
                  <a:lnTo>
                    <a:pt x="94" y="30"/>
                  </a:lnTo>
                  <a:lnTo>
                    <a:pt x="96" y="42"/>
                  </a:lnTo>
                  <a:lnTo>
                    <a:pt x="98" y="58"/>
                  </a:lnTo>
                  <a:lnTo>
                    <a:pt x="100" y="74"/>
                  </a:lnTo>
                  <a:lnTo>
                    <a:pt x="100" y="74"/>
                  </a:lnTo>
                  <a:lnTo>
                    <a:pt x="98" y="92"/>
                  </a:lnTo>
                  <a:lnTo>
                    <a:pt x="96" y="108"/>
                  </a:lnTo>
                  <a:lnTo>
                    <a:pt x="92" y="120"/>
                  </a:lnTo>
                  <a:lnTo>
                    <a:pt x="86" y="130"/>
                  </a:lnTo>
                  <a:lnTo>
                    <a:pt x="86" y="130"/>
                  </a:lnTo>
                  <a:lnTo>
                    <a:pt x="78" y="140"/>
                  </a:lnTo>
                  <a:lnTo>
                    <a:pt x="70" y="144"/>
                  </a:lnTo>
                  <a:lnTo>
                    <a:pt x="60" y="148"/>
                  </a:lnTo>
                  <a:lnTo>
                    <a:pt x="48" y="150"/>
                  </a:lnTo>
                  <a:lnTo>
                    <a:pt x="48" y="150"/>
                  </a:lnTo>
                  <a:close/>
                  <a:moveTo>
                    <a:pt x="52" y="20"/>
                  </a:moveTo>
                  <a:lnTo>
                    <a:pt x="52" y="20"/>
                  </a:lnTo>
                  <a:lnTo>
                    <a:pt x="44" y="20"/>
                  </a:lnTo>
                  <a:lnTo>
                    <a:pt x="38" y="22"/>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2"/>
                  </a:lnTo>
                  <a:lnTo>
                    <a:pt x="72" y="42"/>
                  </a:lnTo>
                  <a:lnTo>
                    <a:pt x="70" y="34"/>
                  </a:lnTo>
                  <a:lnTo>
                    <a:pt x="66" y="28"/>
                  </a:lnTo>
                  <a:lnTo>
                    <a:pt x="62" y="22"/>
                  </a:lnTo>
                  <a:lnTo>
                    <a:pt x="56" y="20"/>
                  </a:lnTo>
                  <a:lnTo>
                    <a:pt x="52" y="20"/>
                  </a:lnTo>
                  <a:lnTo>
                    <a:pt x="52"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4" name="Freeform 768"/>
            <p:cNvSpPr>
              <a:spLocks/>
            </p:cNvSpPr>
            <p:nvPr/>
          </p:nvSpPr>
          <p:spPr bwMode="auto">
            <a:xfrm>
              <a:off x="2886067"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5" name="Freeform 769"/>
            <p:cNvSpPr>
              <a:spLocks noEditPoints="1"/>
            </p:cNvSpPr>
            <p:nvPr/>
          </p:nvSpPr>
          <p:spPr bwMode="auto">
            <a:xfrm>
              <a:off x="2426339" y="1276350"/>
              <a:ext cx="172398" cy="225425"/>
            </a:xfrm>
            <a:custGeom>
              <a:avLst/>
              <a:gdLst>
                <a:gd name="T0" fmla="*/ 66 w 108"/>
                <a:gd name="T1" fmla="*/ 58 h 142"/>
                <a:gd name="T2" fmla="*/ 66 w 108"/>
                <a:gd name="T3" fmla="*/ 58 h 142"/>
                <a:gd name="T4" fmla="*/ 62 w 108"/>
                <a:gd name="T5" fmla="*/ 80 h 142"/>
                <a:gd name="T6" fmla="*/ 44 w 108"/>
                <a:gd name="T7" fmla="*/ 80 h 142"/>
                <a:gd name="T8" fmla="*/ 46 w 108"/>
                <a:gd name="T9" fmla="*/ 58 h 142"/>
                <a:gd name="T10" fmla="*/ 66 w 108"/>
                <a:gd name="T11" fmla="*/ 58 h 142"/>
                <a:gd name="T12" fmla="*/ 98 w 108"/>
                <a:gd name="T13" fmla="*/ 0 h 142"/>
                <a:gd name="T14" fmla="*/ 74 w 108"/>
                <a:gd name="T15" fmla="*/ 0 h 142"/>
                <a:gd name="T16" fmla="*/ 70 w 108"/>
                <a:gd name="T17" fmla="*/ 36 h 142"/>
                <a:gd name="T18" fmla="*/ 50 w 108"/>
                <a:gd name="T19" fmla="*/ 36 h 142"/>
                <a:gd name="T20" fmla="*/ 56 w 108"/>
                <a:gd name="T21" fmla="*/ 0 h 142"/>
                <a:gd name="T22" fmla="*/ 34 w 108"/>
                <a:gd name="T23" fmla="*/ 0 h 142"/>
                <a:gd name="T24" fmla="*/ 28 w 108"/>
                <a:gd name="T25" fmla="*/ 36 h 142"/>
                <a:gd name="T26" fmla="*/ 6 w 108"/>
                <a:gd name="T27" fmla="*/ 36 h 142"/>
                <a:gd name="T28" fmla="*/ 6 w 108"/>
                <a:gd name="T29" fmla="*/ 58 h 142"/>
                <a:gd name="T30" fmla="*/ 24 w 108"/>
                <a:gd name="T31" fmla="*/ 58 h 142"/>
                <a:gd name="T32" fmla="*/ 22 w 108"/>
                <a:gd name="T33" fmla="*/ 80 h 142"/>
                <a:gd name="T34" fmla="*/ 0 w 108"/>
                <a:gd name="T35" fmla="*/ 80 h 142"/>
                <a:gd name="T36" fmla="*/ 0 w 108"/>
                <a:gd name="T37" fmla="*/ 104 h 142"/>
                <a:gd name="T38" fmla="*/ 18 w 108"/>
                <a:gd name="T39" fmla="*/ 104 h 142"/>
                <a:gd name="T40" fmla="*/ 12 w 108"/>
                <a:gd name="T41" fmla="*/ 142 h 142"/>
                <a:gd name="T42" fmla="*/ 34 w 108"/>
                <a:gd name="T43" fmla="*/ 142 h 142"/>
                <a:gd name="T44" fmla="*/ 40 w 108"/>
                <a:gd name="T45" fmla="*/ 104 h 142"/>
                <a:gd name="T46" fmla="*/ 58 w 108"/>
                <a:gd name="T47" fmla="*/ 104 h 142"/>
                <a:gd name="T48" fmla="*/ 52 w 108"/>
                <a:gd name="T49" fmla="*/ 142 h 142"/>
                <a:gd name="T50" fmla="*/ 76 w 108"/>
                <a:gd name="T51" fmla="*/ 142 h 142"/>
                <a:gd name="T52" fmla="*/ 80 w 108"/>
                <a:gd name="T53" fmla="*/ 104 h 142"/>
                <a:gd name="T54" fmla="*/ 102 w 108"/>
                <a:gd name="T55" fmla="*/ 104 h 142"/>
                <a:gd name="T56" fmla="*/ 102 w 108"/>
                <a:gd name="T57" fmla="*/ 80 h 142"/>
                <a:gd name="T58" fmla="*/ 84 w 108"/>
                <a:gd name="T59" fmla="*/ 80 h 142"/>
                <a:gd name="T60" fmla="*/ 88 w 108"/>
                <a:gd name="T61" fmla="*/ 58 h 142"/>
                <a:gd name="T62" fmla="*/ 108 w 108"/>
                <a:gd name="T63" fmla="*/ 58 h 142"/>
                <a:gd name="T64" fmla="*/ 108 w 108"/>
                <a:gd name="T65" fmla="*/ 36 h 142"/>
                <a:gd name="T66" fmla="*/ 90 w 108"/>
                <a:gd name="T67" fmla="*/ 36 h 142"/>
                <a:gd name="T68" fmla="*/ 98 w 108"/>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42">
                  <a:moveTo>
                    <a:pt x="66" y="58"/>
                  </a:moveTo>
                  <a:lnTo>
                    <a:pt x="66" y="58"/>
                  </a:lnTo>
                  <a:lnTo>
                    <a:pt x="62" y="80"/>
                  </a:lnTo>
                  <a:lnTo>
                    <a:pt x="44" y="80"/>
                  </a:lnTo>
                  <a:lnTo>
                    <a:pt x="46" y="58"/>
                  </a:lnTo>
                  <a:lnTo>
                    <a:pt x="66" y="58"/>
                  </a:lnTo>
                  <a:close/>
                  <a:moveTo>
                    <a:pt x="98" y="0"/>
                  </a:moveTo>
                  <a:lnTo>
                    <a:pt x="74" y="0"/>
                  </a:lnTo>
                  <a:lnTo>
                    <a:pt x="70" y="36"/>
                  </a:lnTo>
                  <a:lnTo>
                    <a:pt x="50" y="36"/>
                  </a:lnTo>
                  <a:lnTo>
                    <a:pt x="56" y="0"/>
                  </a:lnTo>
                  <a:lnTo>
                    <a:pt x="34" y="0"/>
                  </a:lnTo>
                  <a:lnTo>
                    <a:pt x="28" y="36"/>
                  </a:lnTo>
                  <a:lnTo>
                    <a:pt x="6" y="36"/>
                  </a:lnTo>
                  <a:lnTo>
                    <a:pt x="6" y="58"/>
                  </a:lnTo>
                  <a:lnTo>
                    <a:pt x="24" y="58"/>
                  </a:lnTo>
                  <a:lnTo>
                    <a:pt x="22" y="80"/>
                  </a:lnTo>
                  <a:lnTo>
                    <a:pt x="0" y="80"/>
                  </a:lnTo>
                  <a:lnTo>
                    <a:pt x="0" y="104"/>
                  </a:lnTo>
                  <a:lnTo>
                    <a:pt x="18" y="104"/>
                  </a:lnTo>
                  <a:lnTo>
                    <a:pt x="12" y="142"/>
                  </a:lnTo>
                  <a:lnTo>
                    <a:pt x="34" y="142"/>
                  </a:lnTo>
                  <a:lnTo>
                    <a:pt x="40"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8"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6" name="Freeform 770"/>
            <p:cNvSpPr>
              <a:spLocks/>
            </p:cNvSpPr>
            <p:nvPr/>
          </p:nvSpPr>
          <p:spPr bwMode="auto">
            <a:xfrm>
              <a:off x="2496575" y="1368425"/>
              <a:ext cx="35118"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7" name="Freeform 771"/>
            <p:cNvSpPr>
              <a:spLocks/>
            </p:cNvSpPr>
            <p:nvPr/>
          </p:nvSpPr>
          <p:spPr bwMode="auto">
            <a:xfrm>
              <a:off x="2426339" y="1276350"/>
              <a:ext cx="172398" cy="225425"/>
            </a:xfrm>
            <a:custGeom>
              <a:avLst/>
              <a:gdLst>
                <a:gd name="T0" fmla="*/ 98 w 108"/>
                <a:gd name="T1" fmla="*/ 0 h 142"/>
                <a:gd name="T2" fmla="*/ 74 w 108"/>
                <a:gd name="T3" fmla="*/ 0 h 142"/>
                <a:gd name="T4" fmla="*/ 70 w 108"/>
                <a:gd name="T5" fmla="*/ 36 h 142"/>
                <a:gd name="T6" fmla="*/ 50 w 108"/>
                <a:gd name="T7" fmla="*/ 36 h 142"/>
                <a:gd name="T8" fmla="*/ 56 w 108"/>
                <a:gd name="T9" fmla="*/ 0 h 142"/>
                <a:gd name="T10" fmla="*/ 34 w 108"/>
                <a:gd name="T11" fmla="*/ 0 h 142"/>
                <a:gd name="T12" fmla="*/ 28 w 108"/>
                <a:gd name="T13" fmla="*/ 36 h 142"/>
                <a:gd name="T14" fmla="*/ 6 w 108"/>
                <a:gd name="T15" fmla="*/ 36 h 142"/>
                <a:gd name="T16" fmla="*/ 6 w 108"/>
                <a:gd name="T17" fmla="*/ 58 h 142"/>
                <a:gd name="T18" fmla="*/ 24 w 108"/>
                <a:gd name="T19" fmla="*/ 58 h 142"/>
                <a:gd name="T20" fmla="*/ 22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40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8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8" y="0"/>
                  </a:moveTo>
                  <a:lnTo>
                    <a:pt x="74" y="0"/>
                  </a:lnTo>
                  <a:lnTo>
                    <a:pt x="70" y="36"/>
                  </a:lnTo>
                  <a:lnTo>
                    <a:pt x="50" y="36"/>
                  </a:lnTo>
                  <a:lnTo>
                    <a:pt x="56" y="0"/>
                  </a:lnTo>
                  <a:lnTo>
                    <a:pt x="34" y="0"/>
                  </a:lnTo>
                  <a:lnTo>
                    <a:pt x="28" y="36"/>
                  </a:lnTo>
                  <a:lnTo>
                    <a:pt x="6" y="36"/>
                  </a:lnTo>
                  <a:lnTo>
                    <a:pt x="6" y="58"/>
                  </a:lnTo>
                  <a:lnTo>
                    <a:pt x="24" y="58"/>
                  </a:lnTo>
                  <a:lnTo>
                    <a:pt x="22" y="80"/>
                  </a:lnTo>
                  <a:lnTo>
                    <a:pt x="0" y="80"/>
                  </a:lnTo>
                  <a:lnTo>
                    <a:pt x="0" y="104"/>
                  </a:lnTo>
                  <a:lnTo>
                    <a:pt x="18" y="104"/>
                  </a:lnTo>
                  <a:lnTo>
                    <a:pt x="12" y="142"/>
                  </a:lnTo>
                  <a:lnTo>
                    <a:pt x="34" y="142"/>
                  </a:lnTo>
                  <a:lnTo>
                    <a:pt x="40"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8" name="Freeform 772"/>
            <p:cNvSpPr>
              <a:spLocks/>
            </p:cNvSpPr>
            <p:nvPr/>
          </p:nvSpPr>
          <p:spPr bwMode="auto">
            <a:xfrm>
              <a:off x="932225"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9" name="Freeform 773"/>
            <p:cNvSpPr>
              <a:spLocks/>
            </p:cNvSpPr>
            <p:nvPr/>
          </p:nvSpPr>
          <p:spPr bwMode="auto">
            <a:xfrm>
              <a:off x="1082275"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0" name="Freeform 774"/>
            <p:cNvSpPr>
              <a:spLocks/>
            </p:cNvSpPr>
            <p:nvPr/>
          </p:nvSpPr>
          <p:spPr bwMode="auto">
            <a:xfrm>
              <a:off x="1232325" y="127317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1" name="Freeform 775"/>
            <p:cNvSpPr>
              <a:spLocks/>
            </p:cNvSpPr>
            <p:nvPr/>
          </p:nvSpPr>
          <p:spPr bwMode="auto">
            <a:xfrm>
              <a:off x="1877220"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2" name="Freeform 776"/>
            <p:cNvSpPr>
              <a:spLocks/>
            </p:cNvSpPr>
            <p:nvPr/>
          </p:nvSpPr>
          <p:spPr bwMode="auto">
            <a:xfrm>
              <a:off x="2020885"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3" name="Freeform 777"/>
            <p:cNvSpPr>
              <a:spLocks/>
            </p:cNvSpPr>
            <p:nvPr/>
          </p:nvSpPr>
          <p:spPr bwMode="auto">
            <a:xfrm>
              <a:off x="2167743" y="974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2 w 50"/>
                <a:gd name="T37" fmla="*/ 12 h 144"/>
                <a:gd name="T38" fmla="*/ 22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4" name="Freeform 778"/>
            <p:cNvSpPr>
              <a:spLocks/>
            </p:cNvSpPr>
            <p:nvPr/>
          </p:nvSpPr>
          <p:spPr bwMode="auto">
            <a:xfrm>
              <a:off x="2311407"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5" name="Freeform 779"/>
            <p:cNvSpPr>
              <a:spLocks/>
            </p:cNvSpPr>
            <p:nvPr/>
          </p:nvSpPr>
          <p:spPr bwMode="auto">
            <a:xfrm>
              <a:off x="2694514"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6" name="Freeform 780"/>
            <p:cNvSpPr>
              <a:spLocks/>
            </p:cNvSpPr>
            <p:nvPr/>
          </p:nvSpPr>
          <p:spPr bwMode="auto">
            <a:xfrm>
              <a:off x="2838178"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7" name="Freeform 781"/>
            <p:cNvSpPr>
              <a:spLocks/>
            </p:cNvSpPr>
            <p:nvPr/>
          </p:nvSpPr>
          <p:spPr bwMode="auto">
            <a:xfrm>
              <a:off x="2458265" y="971550"/>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8" name="Freeform 782"/>
            <p:cNvSpPr>
              <a:spLocks/>
            </p:cNvSpPr>
            <p:nvPr/>
          </p:nvSpPr>
          <p:spPr bwMode="auto">
            <a:xfrm>
              <a:off x="2458265" y="971550"/>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9" name="Freeform 783"/>
            <p:cNvSpPr>
              <a:spLocks/>
            </p:cNvSpPr>
            <p:nvPr/>
          </p:nvSpPr>
          <p:spPr bwMode="auto">
            <a:xfrm>
              <a:off x="2554041" y="97155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2"/>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0" name="Freeform 784"/>
            <p:cNvSpPr>
              <a:spLocks/>
            </p:cNvSpPr>
            <p:nvPr/>
          </p:nvSpPr>
          <p:spPr bwMode="auto">
            <a:xfrm>
              <a:off x="2554041" y="97155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2"/>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1" name="Freeform 785"/>
            <p:cNvSpPr>
              <a:spLocks noEditPoints="1"/>
            </p:cNvSpPr>
            <p:nvPr/>
          </p:nvSpPr>
          <p:spPr bwMode="auto">
            <a:xfrm>
              <a:off x="632125" y="965200"/>
              <a:ext cx="159628"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2 h 150"/>
                <a:gd name="T18" fmla="*/ 40 w 100"/>
                <a:gd name="T19" fmla="*/ 2 h 150"/>
                <a:gd name="T20" fmla="*/ 52 w 100"/>
                <a:gd name="T21" fmla="*/ 0 h 150"/>
                <a:gd name="T22" fmla="*/ 74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2 w 100"/>
                <a:gd name="T41" fmla="*/ 18 h 150"/>
                <a:gd name="T42" fmla="*/ 44 w 100"/>
                <a:gd name="T43" fmla="*/ 20 h 150"/>
                <a:gd name="T44" fmla="*/ 34 w 100"/>
                <a:gd name="T45" fmla="*/ 28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0 h 150"/>
                <a:gd name="T68" fmla="*/ 70 w 100"/>
                <a:gd name="T69" fmla="*/ 34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10"/>
                  </a:lnTo>
                  <a:lnTo>
                    <a:pt x="2" y="94"/>
                  </a:lnTo>
                  <a:lnTo>
                    <a:pt x="0" y="78"/>
                  </a:lnTo>
                  <a:lnTo>
                    <a:pt x="0" y="78"/>
                  </a:lnTo>
                  <a:lnTo>
                    <a:pt x="2" y="60"/>
                  </a:lnTo>
                  <a:lnTo>
                    <a:pt x="4" y="44"/>
                  </a:lnTo>
                  <a:lnTo>
                    <a:pt x="8" y="32"/>
                  </a:lnTo>
                  <a:lnTo>
                    <a:pt x="14" y="20"/>
                  </a:lnTo>
                  <a:lnTo>
                    <a:pt x="14" y="20"/>
                  </a:lnTo>
                  <a:lnTo>
                    <a:pt x="22" y="12"/>
                  </a:lnTo>
                  <a:lnTo>
                    <a:pt x="30" y="6"/>
                  </a:lnTo>
                  <a:lnTo>
                    <a:pt x="40" y="2"/>
                  </a:lnTo>
                  <a:lnTo>
                    <a:pt x="52" y="0"/>
                  </a:lnTo>
                  <a:lnTo>
                    <a:pt x="52" y="0"/>
                  </a:lnTo>
                  <a:lnTo>
                    <a:pt x="64" y="2"/>
                  </a:lnTo>
                  <a:lnTo>
                    <a:pt x="74" y="4"/>
                  </a:lnTo>
                  <a:lnTo>
                    <a:pt x="82" y="10"/>
                  </a:lnTo>
                  <a:lnTo>
                    <a:pt x="88" y="18"/>
                  </a:lnTo>
                  <a:lnTo>
                    <a:pt x="94" y="30"/>
                  </a:lnTo>
                  <a:lnTo>
                    <a:pt x="96" y="42"/>
                  </a:lnTo>
                  <a:lnTo>
                    <a:pt x="98" y="58"/>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2" y="18"/>
                  </a:moveTo>
                  <a:lnTo>
                    <a:pt x="52" y="18"/>
                  </a:lnTo>
                  <a:lnTo>
                    <a:pt x="44" y="20"/>
                  </a:lnTo>
                  <a:lnTo>
                    <a:pt x="38" y="22"/>
                  </a:lnTo>
                  <a:lnTo>
                    <a:pt x="34" y="28"/>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0"/>
                  </a:lnTo>
                  <a:lnTo>
                    <a:pt x="72" y="42"/>
                  </a:lnTo>
                  <a:lnTo>
                    <a:pt x="70" y="34"/>
                  </a:lnTo>
                  <a:lnTo>
                    <a:pt x="66" y="26"/>
                  </a:lnTo>
                  <a:lnTo>
                    <a:pt x="62" y="22"/>
                  </a:lnTo>
                  <a:lnTo>
                    <a:pt x="56" y="20"/>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2" name="Freeform 786"/>
            <p:cNvSpPr>
              <a:spLocks noEditPoints="1"/>
            </p:cNvSpPr>
            <p:nvPr/>
          </p:nvSpPr>
          <p:spPr bwMode="auto">
            <a:xfrm>
              <a:off x="852411" y="965200"/>
              <a:ext cx="159628" cy="238125"/>
            </a:xfrm>
            <a:custGeom>
              <a:avLst/>
              <a:gdLst>
                <a:gd name="T0" fmla="*/ 48 w 100"/>
                <a:gd name="T1" fmla="*/ 150 h 150"/>
                <a:gd name="T2" fmla="*/ 28 w 100"/>
                <a:gd name="T3" fmla="*/ 144 h 150"/>
                <a:gd name="T4" fmla="*/ 14 w 100"/>
                <a:gd name="T5" fmla="*/ 132 h 150"/>
                <a:gd name="T6" fmla="*/ 8 w 100"/>
                <a:gd name="T7" fmla="*/ 122 h 150"/>
                <a:gd name="T8" fmla="*/ 0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4 w 100"/>
                <a:gd name="T23" fmla="*/ 4 h 150"/>
                <a:gd name="T24" fmla="*/ 88 w 100"/>
                <a:gd name="T25" fmla="*/ 18 h 150"/>
                <a:gd name="T26" fmla="*/ 96 w 100"/>
                <a:gd name="T27" fmla="*/ 42 h 150"/>
                <a:gd name="T28" fmla="*/ 100 w 100"/>
                <a:gd name="T29" fmla="*/ 74 h 150"/>
                <a:gd name="T30" fmla="*/ 100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8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0 h 150"/>
                <a:gd name="T68" fmla="*/ 70 w 100"/>
                <a:gd name="T69" fmla="*/ 34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10"/>
                  </a:lnTo>
                  <a:lnTo>
                    <a:pt x="0" y="94"/>
                  </a:lnTo>
                  <a:lnTo>
                    <a:pt x="0" y="78"/>
                  </a:lnTo>
                  <a:lnTo>
                    <a:pt x="0" y="78"/>
                  </a:lnTo>
                  <a:lnTo>
                    <a:pt x="0" y="60"/>
                  </a:lnTo>
                  <a:lnTo>
                    <a:pt x="4" y="44"/>
                  </a:lnTo>
                  <a:lnTo>
                    <a:pt x="8" y="32"/>
                  </a:lnTo>
                  <a:lnTo>
                    <a:pt x="14" y="20"/>
                  </a:lnTo>
                  <a:lnTo>
                    <a:pt x="14" y="20"/>
                  </a:lnTo>
                  <a:lnTo>
                    <a:pt x="20" y="12"/>
                  </a:lnTo>
                  <a:lnTo>
                    <a:pt x="30" y="6"/>
                  </a:lnTo>
                  <a:lnTo>
                    <a:pt x="40" y="2"/>
                  </a:lnTo>
                  <a:lnTo>
                    <a:pt x="52" y="0"/>
                  </a:lnTo>
                  <a:lnTo>
                    <a:pt x="52" y="0"/>
                  </a:lnTo>
                  <a:lnTo>
                    <a:pt x="64" y="2"/>
                  </a:lnTo>
                  <a:lnTo>
                    <a:pt x="74" y="4"/>
                  </a:lnTo>
                  <a:lnTo>
                    <a:pt x="82" y="10"/>
                  </a:lnTo>
                  <a:lnTo>
                    <a:pt x="88" y="18"/>
                  </a:lnTo>
                  <a:lnTo>
                    <a:pt x="94" y="30"/>
                  </a:lnTo>
                  <a:lnTo>
                    <a:pt x="96" y="42"/>
                  </a:lnTo>
                  <a:lnTo>
                    <a:pt x="100" y="58"/>
                  </a:lnTo>
                  <a:lnTo>
                    <a:pt x="100" y="74"/>
                  </a:lnTo>
                  <a:lnTo>
                    <a:pt x="100" y="74"/>
                  </a:lnTo>
                  <a:lnTo>
                    <a:pt x="100" y="92"/>
                  </a:lnTo>
                  <a:lnTo>
                    <a:pt x="96" y="106"/>
                  </a:lnTo>
                  <a:lnTo>
                    <a:pt x="92" y="120"/>
                  </a:lnTo>
                  <a:lnTo>
                    <a:pt x="86" y="130"/>
                  </a:lnTo>
                  <a:lnTo>
                    <a:pt x="86" y="130"/>
                  </a:lnTo>
                  <a:lnTo>
                    <a:pt x="80" y="138"/>
                  </a:lnTo>
                  <a:lnTo>
                    <a:pt x="70" y="144"/>
                  </a:lnTo>
                  <a:lnTo>
                    <a:pt x="60" y="148"/>
                  </a:lnTo>
                  <a:lnTo>
                    <a:pt x="48" y="150"/>
                  </a:lnTo>
                  <a:lnTo>
                    <a:pt x="48" y="150"/>
                  </a:lnTo>
                  <a:close/>
                  <a:moveTo>
                    <a:pt x="50" y="18"/>
                  </a:moveTo>
                  <a:lnTo>
                    <a:pt x="50" y="18"/>
                  </a:lnTo>
                  <a:lnTo>
                    <a:pt x="44" y="20"/>
                  </a:lnTo>
                  <a:lnTo>
                    <a:pt x="40" y="22"/>
                  </a:lnTo>
                  <a:lnTo>
                    <a:pt x="34" y="28"/>
                  </a:lnTo>
                  <a:lnTo>
                    <a:pt x="30" y="34"/>
                  </a:lnTo>
                  <a:lnTo>
                    <a:pt x="28" y="42"/>
                  </a:lnTo>
                  <a:lnTo>
                    <a:pt x="26" y="52"/>
                  </a:lnTo>
                  <a:lnTo>
                    <a:pt x="24" y="78"/>
                  </a:lnTo>
                  <a:lnTo>
                    <a:pt x="24" y="78"/>
                  </a:lnTo>
                  <a:lnTo>
                    <a:pt x="24" y="100"/>
                  </a:lnTo>
                  <a:lnTo>
                    <a:pt x="26"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0"/>
                  </a:lnTo>
                  <a:lnTo>
                    <a:pt x="72" y="42"/>
                  </a:lnTo>
                  <a:lnTo>
                    <a:pt x="70" y="34"/>
                  </a:lnTo>
                  <a:lnTo>
                    <a:pt x="66" y="26"/>
                  </a:lnTo>
                  <a:lnTo>
                    <a:pt x="62"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3" name="Freeform 787"/>
            <p:cNvSpPr>
              <a:spLocks noEditPoints="1"/>
            </p:cNvSpPr>
            <p:nvPr/>
          </p:nvSpPr>
          <p:spPr bwMode="auto">
            <a:xfrm>
              <a:off x="1510077" y="965200"/>
              <a:ext cx="156435" cy="238125"/>
            </a:xfrm>
            <a:custGeom>
              <a:avLst/>
              <a:gdLst>
                <a:gd name="T0" fmla="*/ 48 w 98"/>
                <a:gd name="T1" fmla="*/ 150 h 150"/>
                <a:gd name="T2" fmla="*/ 28 w 98"/>
                <a:gd name="T3" fmla="*/ 144 h 150"/>
                <a:gd name="T4" fmla="*/ 12 w 98"/>
                <a:gd name="T5" fmla="*/ 130 h 150"/>
                <a:gd name="T6" fmla="*/ 8 w 98"/>
                <a:gd name="T7" fmla="*/ 120 h 150"/>
                <a:gd name="T8" fmla="*/ 0 w 98"/>
                <a:gd name="T9" fmla="*/ 94 h 150"/>
                <a:gd name="T10" fmla="*/ 0 w 98"/>
                <a:gd name="T11" fmla="*/ 78 h 150"/>
                <a:gd name="T12" fmla="*/ 4 w 98"/>
                <a:gd name="T13" fmla="*/ 44 h 150"/>
                <a:gd name="T14" fmla="*/ 12 w 98"/>
                <a:gd name="T15" fmla="*/ 18 h 150"/>
                <a:gd name="T16" fmla="*/ 20 w 98"/>
                <a:gd name="T17" fmla="*/ 10 h 150"/>
                <a:gd name="T18" fmla="*/ 40 w 98"/>
                <a:gd name="T19" fmla="*/ 2 h 150"/>
                <a:gd name="T20" fmla="*/ 52 w 98"/>
                <a:gd name="T21" fmla="*/ 0 h 150"/>
                <a:gd name="T22" fmla="*/ 72 w 98"/>
                <a:gd name="T23" fmla="*/ 4 h 150"/>
                <a:gd name="T24" fmla="*/ 88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70 w 98"/>
                <a:gd name="T37" fmla="*/ 144 h 150"/>
                <a:gd name="T38" fmla="*/ 48 w 98"/>
                <a:gd name="T39" fmla="*/ 150 h 150"/>
                <a:gd name="T40" fmla="*/ 50 w 98"/>
                <a:gd name="T41" fmla="*/ 18 h 150"/>
                <a:gd name="T42" fmla="*/ 44 w 98"/>
                <a:gd name="T43" fmla="*/ 20 h 150"/>
                <a:gd name="T44" fmla="*/ 34 w 98"/>
                <a:gd name="T45" fmla="*/ 26 h 150"/>
                <a:gd name="T46" fmla="*/ 28 w 98"/>
                <a:gd name="T47" fmla="*/ 42 h 150"/>
                <a:gd name="T48" fmla="*/ 24 w 98"/>
                <a:gd name="T49" fmla="*/ 76 h 150"/>
                <a:gd name="T50" fmla="*/ 26 w 98"/>
                <a:gd name="T51" fmla="*/ 100 h 150"/>
                <a:gd name="T52" fmla="*/ 30 w 98"/>
                <a:gd name="T53" fmla="*/ 116 h 150"/>
                <a:gd name="T54" fmla="*/ 38 w 98"/>
                <a:gd name="T55" fmla="*/ 128 h 150"/>
                <a:gd name="T56" fmla="*/ 50 w 98"/>
                <a:gd name="T57" fmla="*/ 130 h 150"/>
                <a:gd name="T58" fmla="*/ 56 w 98"/>
                <a:gd name="T59" fmla="*/ 130 h 150"/>
                <a:gd name="T60" fmla="*/ 64 w 98"/>
                <a:gd name="T61" fmla="*/ 122 h 150"/>
                <a:gd name="T62" fmla="*/ 72 w 98"/>
                <a:gd name="T63" fmla="*/ 100 h 150"/>
                <a:gd name="T64" fmla="*/ 74 w 98"/>
                <a:gd name="T65" fmla="*/ 76 h 150"/>
                <a:gd name="T66" fmla="*/ 68 w 98"/>
                <a:gd name="T67" fmla="*/ 34 h 150"/>
                <a:gd name="T68" fmla="*/ 62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8" y="150"/>
                  </a:moveTo>
                  <a:lnTo>
                    <a:pt x="48" y="150"/>
                  </a:lnTo>
                  <a:lnTo>
                    <a:pt x="38" y="148"/>
                  </a:lnTo>
                  <a:lnTo>
                    <a:pt x="28" y="144"/>
                  </a:lnTo>
                  <a:lnTo>
                    <a:pt x="20" y="138"/>
                  </a:lnTo>
                  <a:lnTo>
                    <a:pt x="12" y="130"/>
                  </a:lnTo>
                  <a:lnTo>
                    <a:pt x="12" y="130"/>
                  </a:lnTo>
                  <a:lnTo>
                    <a:pt x="8" y="120"/>
                  </a:lnTo>
                  <a:lnTo>
                    <a:pt x="4" y="108"/>
                  </a:lnTo>
                  <a:lnTo>
                    <a:pt x="0" y="94"/>
                  </a:lnTo>
                  <a:lnTo>
                    <a:pt x="0" y="78"/>
                  </a:lnTo>
                  <a:lnTo>
                    <a:pt x="0" y="78"/>
                  </a:lnTo>
                  <a:lnTo>
                    <a:pt x="0" y="60"/>
                  </a:lnTo>
                  <a:lnTo>
                    <a:pt x="4" y="44"/>
                  </a:lnTo>
                  <a:lnTo>
                    <a:pt x="8" y="30"/>
                  </a:lnTo>
                  <a:lnTo>
                    <a:pt x="12" y="18"/>
                  </a:lnTo>
                  <a:lnTo>
                    <a:pt x="12" y="18"/>
                  </a:lnTo>
                  <a:lnTo>
                    <a:pt x="20" y="10"/>
                  </a:lnTo>
                  <a:lnTo>
                    <a:pt x="28" y="4"/>
                  </a:lnTo>
                  <a:lnTo>
                    <a:pt x="40" y="2"/>
                  </a:lnTo>
                  <a:lnTo>
                    <a:pt x="52" y="0"/>
                  </a:lnTo>
                  <a:lnTo>
                    <a:pt x="52" y="0"/>
                  </a:lnTo>
                  <a:lnTo>
                    <a:pt x="62" y="2"/>
                  </a:lnTo>
                  <a:lnTo>
                    <a:pt x="72" y="4"/>
                  </a:lnTo>
                  <a:lnTo>
                    <a:pt x="80" y="10"/>
                  </a:lnTo>
                  <a:lnTo>
                    <a:pt x="88" y="18"/>
                  </a:lnTo>
                  <a:lnTo>
                    <a:pt x="92" y="28"/>
                  </a:lnTo>
                  <a:lnTo>
                    <a:pt x="96" y="42"/>
                  </a:lnTo>
                  <a:lnTo>
                    <a:pt x="98" y="56"/>
                  </a:lnTo>
                  <a:lnTo>
                    <a:pt x="98" y="74"/>
                  </a:lnTo>
                  <a:lnTo>
                    <a:pt x="98"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0"/>
                  </a:lnTo>
                  <a:lnTo>
                    <a:pt x="24" y="76"/>
                  </a:lnTo>
                  <a:lnTo>
                    <a:pt x="24" y="76"/>
                  </a:lnTo>
                  <a:lnTo>
                    <a:pt x="26" y="100"/>
                  </a:lnTo>
                  <a:lnTo>
                    <a:pt x="28" y="110"/>
                  </a:lnTo>
                  <a:lnTo>
                    <a:pt x="30" y="116"/>
                  </a:lnTo>
                  <a:lnTo>
                    <a:pt x="34" y="122"/>
                  </a:lnTo>
                  <a:lnTo>
                    <a:pt x="38" y="128"/>
                  </a:lnTo>
                  <a:lnTo>
                    <a:pt x="44" y="130"/>
                  </a:lnTo>
                  <a:lnTo>
                    <a:pt x="50" y="130"/>
                  </a:lnTo>
                  <a:lnTo>
                    <a:pt x="50" y="130"/>
                  </a:lnTo>
                  <a:lnTo>
                    <a:pt x="56" y="130"/>
                  </a:lnTo>
                  <a:lnTo>
                    <a:pt x="60" y="128"/>
                  </a:lnTo>
                  <a:lnTo>
                    <a:pt x="64" y="122"/>
                  </a:lnTo>
                  <a:lnTo>
                    <a:pt x="68" y="116"/>
                  </a:lnTo>
                  <a:lnTo>
                    <a:pt x="72" y="100"/>
                  </a:lnTo>
                  <a:lnTo>
                    <a:pt x="74" y="76"/>
                  </a:lnTo>
                  <a:lnTo>
                    <a:pt x="74" y="76"/>
                  </a:lnTo>
                  <a:lnTo>
                    <a:pt x="74" y="50"/>
                  </a:lnTo>
                  <a:lnTo>
                    <a:pt x="68" y="34"/>
                  </a:lnTo>
                  <a:lnTo>
                    <a:pt x="66" y="26"/>
                  </a:lnTo>
                  <a:lnTo>
                    <a:pt x="62"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4" name="Freeform 788"/>
            <p:cNvSpPr>
              <a:spLocks/>
            </p:cNvSpPr>
            <p:nvPr/>
          </p:nvSpPr>
          <p:spPr bwMode="auto">
            <a:xfrm>
              <a:off x="1730363"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5" name="Freeform 789"/>
            <p:cNvSpPr>
              <a:spLocks/>
            </p:cNvSpPr>
            <p:nvPr/>
          </p:nvSpPr>
          <p:spPr bwMode="auto">
            <a:xfrm>
              <a:off x="1072697"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6" name="Freeform 790"/>
            <p:cNvSpPr>
              <a:spLocks/>
            </p:cNvSpPr>
            <p:nvPr/>
          </p:nvSpPr>
          <p:spPr bwMode="auto">
            <a:xfrm>
              <a:off x="1219555"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7" name="Freeform 791"/>
            <p:cNvSpPr>
              <a:spLocks/>
            </p:cNvSpPr>
            <p:nvPr/>
          </p:nvSpPr>
          <p:spPr bwMode="auto">
            <a:xfrm>
              <a:off x="1366412" y="9747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4"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8" name="Freeform 792"/>
            <p:cNvSpPr>
              <a:spLocks noEditPoints="1"/>
            </p:cNvSpPr>
            <p:nvPr/>
          </p:nvSpPr>
          <p:spPr bwMode="auto">
            <a:xfrm>
              <a:off x="15963" y="965200"/>
              <a:ext cx="156435" cy="238125"/>
            </a:xfrm>
            <a:custGeom>
              <a:avLst/>
              <a:gdLst>
                <a:gd name="T0" fmla="*/ 46 w 98"/>
                <a:gd name="T1" fmla="*/ 150 h 150"/>
                <a:gd name="T2" fmla="*/ 26 w 98"/>
                <a:gd name="T3" fmla="*/ 144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0 w 98"/>
                <a:gd name="T21" fmla="*/ 0 h 150"/>
                <a:gd name="T22" fmla="*/ 72 w 98"/>
                <a:gd name="T23" fmla="*/ 4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4 w 98"/>
                <a:gd name="T43" fmla="*/ 20 h 150"/>
                <a:gd name="T44" fmla="*/ 32 w 98"/>
                <a:gd name="T45" fmla="*/ 28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0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0" y="0"/>
                  </a:lnTo>
                  <a:lnTo>
                    <a:pt x="50" y="0"/>
                  </a:lnTo>
                  <a:lnTo>
                    <a:pt x="62" y="2"/>
                  </a:lnTo>
                  <a:lnTo>
                    <a:pt x="72" y="4"/>
                  </a:lnTo>
                  <a:lnTo>
                    <a:pt x="80" y="10"/>
                  </a:lnTo>
                  <a:lnTo>
                    <a:pt x="86" y="18"/>
                  </a:lnTo>
                  <a:lnTo>
                    <a:pt x="92" y="30"/>
                  </a:lnTo>
                  <a:lnTo>
                    <a:pt x="94" y="42"/>
                  </a:lnTo>
                  <a:lnTo>
                    <a:pt x="98" y="58"/>
                  </a:lnTo>
                  <a:lnTo>
                    <a:pt x="98" y="74"/>
                  </a:lnTo>
                  <a:lnTo>
                    <a:pt x="98" y="74"/>
                  </a:lnTo>
                  <a:lnTo>
                    <a:pt x="98" y="92"/>
                  </a:lnTo>
                  <a:lnTo>
                    <a:pt x="94" y="106"/>
                  </a:lnTo>
                  <a:lnTo>
                    <a:pt x="90" y="120"/>
                  </a:lnTo>
                  <a:lnTo>
                    <a:pt x="84" y="130"/>
                  </a:lnTo>
                  <a:lnTo>
                    <a:pt x="84" y="130"/>
                  </a:lnTo>
                  <a:lnTo>
                    <a:pt x="78" y="138"/>
                  </a:lnTo>
                  <a:lnTo>
                    <a:pt x="68" y="144"/>
                  </a:lnTo>
                  <a:lnTo>
                    <a:pt x="58" y="148"/>
                  </a:lnTo>
                  <a:lnTo>
                    <a:pt x="46" y="150"/>
                  </a:lnTo>
                  <a:lnTo>
                    <a:pt x="46" y="150"/>
                  </a:lnTo>
                  <a:close/>
                  <a:moveTo>
                    <a:pt x="50" y="18"/>
                  </a:moveTo>
                  <a:lnTo>
                    <a:pt x="50" y="18"/>
                  </a:lnTo>
                  <a:lnTo>
                    <a:pt x="44" y="20"/>
                  </a:lnTo>
                  <a:lnTo>
                    <a:pt x="38" y="22"/>
                  </a:lnTo>
                  <a:lnTo>
                    <a:pt x="32" y="28"/>
                  </a:lnTo>
                  <a:lnTo>
                    <a:pt x="30"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0"/>
                  </a:lnTo>
                  <a:lnTo>
                    <a:pt x="70" y="42"/>
                  </a:lnTo>
                  <a:lnTo>
                    <a:pt x="68" y="34"/>
                  </a:lnTo>
                  <a:lnTo>
                    <a:pt x="64" y="26"/>
                  </a:lnTo>
                  <a:lnTo>
                    <a:pt x="60" y="22"/>
                  </a:lnTo>
                  <a:lnTo>
                    <a:pt x="54"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9" name="Freeform 793"/>
            <p:cNvSpPr>
              <a:spLocks/>
            </p:cNvSpPr>
            <p:nvPr/>
          </p:nvSpPr>
          <p:spPr bwMode="auto">
            <a:xfrm>
              <a:off x="197938"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0" name="Freeform 794"/>
            <p:cNvSpPr>
              <a:spLocks/>
            </p:cNvSpPr>
            <p:nvPr/>
          </p:nvSpPr>
          <p:spPr bwMode="auto">
            <a:xfrm>
              <a:off x="341603"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1" name="Freeform 795"/>
            <p:cNvSpPr>
              <a:spLocks/>
            </p:cNvSpPr>
            <p:nvPr/>
          </p:nvSpPr>
          <p:spPr bwMode="auto">
            <a:xfrm>
              <a:off x="488461" y="9747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4"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2" name="Freeform 796"/>
            <p:cNvSpPr>
              <a:spLocks/>
            </p:cNvSpPr>
            <p:nvPr/>
          </p:nvSpPr>
          <p:spPr bwMode="auto">
            <a:xfrm>
              <a:off x="44696" y="19018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6 w 54"/>
                <a:gd name="T39" fmla="*/ 16 h 144"/>
                <a:gd name="T40" fmla="*/ 22 w 54"/>
                <a:gd name="T41" fmla="*/ 14 h 144"/>
                <a:gd name="T42" fmla="*/ 22 w 54"/>
                <a:gd name="T43" fmla="*/ 14 h 144"/>
                <a:gd name="T44" fmla="*/ 28 w 54"/>
                <a:gd name="T45" fmla="*/ 12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6" y="36"/>
                  </a:lnTo>
                  <a:lnTo>
                    <a:pt x="16" y="36"/>
                  </a:lnTo>
                  <a:lnTo>
                    <a:pt x="8" y="40"/>
                  </a:lnTo>
                  <a:lnTo>
                    <a:pt x="0" y="42"/>
                  </a:lnTo>
                  <a:lnTo>
                    <a:pt x="0" y="42"/>
                  </a:lnTo>
                  <a:lnTo>
                    <a:pt x="0" y="22"/>
                  </a:lnTo>
                  <a:lnTo>
                    <a:pt x="0" y="22"/>
                  </a:lnTo>
                  <a:lnTo>
                    <a:pt x="6" y="22"/>
                  </a:lnTo>
                  <a:lnTo>
                    <a:pt x="12" y="20"/>
                  </a:lnTo>
                  <a:lnTo>
                    <a:pt x="12" y="20"/>
                  </a:lnTo>
                  <a:lnTo>
                    <a:pt x="16" y="16"/>
                  </a:lnTo>
                  <a:lnTo>
                    <a:pt x="22" y="14"/>
                  </a:lnTo>
                  <a:lnTo>
                    <a:pt x="22" y="14"/>
                  </a:lnTo>
                  <a:lnTo>
                    <a:pt x="28" y="12"/>
                  </a:lnTo>
                  <a:lnTo>
                    <a:pt x="32" y="8"/>
                  </a:lnTo>
                  <a:lnTo>
                    <a:pt x="32" y="8"/>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3" name="Freeform 797"/>
            <p:cNvSpPr>
              <a:spLocks/>
            </p:cNvSpPr>
            <p:nvPr/>
          </p:nvSpPr>
          <p:spPr bwMode="auto">
            <a:xfrm>
              <a:off x="51081" y="157797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0 w 50"/>
                <a:gd name="T23" fmla="*/ 42 h 144"/>
                <a:gd name="T24" fmla="*/ 0 w 50"/>
                <a:gd name="T25" fmla="*/ 42 h 144"/>
                <a:gd name="T26" fmla="*/ 0 w 50"/>
                <a:gd name="T27" fmla="*/ 22 h 144"/>
                <a:gd name="T28" fmla="*/ 0 w 50"/>
                <a:gd name="T29" fmla="*/ 22 h 144"/>
                <a:gd name="T30" fmla="*/ 8 w 50"/>
                <a:gd name="T31" fmla="*/ 18 h 144"/>
                <a:gd name="T32" fmla="*/ 8 w 50"/>
                <a:gd name="T33" fmla="*/ 18 h 144"/>
                <a:gd name="T34" fmla="*/ 20 w 50"/>
                <a:gd name="T35" fmla="*/ 14 h 144"/>
                <a:gd name="T36" fmla="*/ 20 w 50"/>
                <a:gd name="T37" fmla="*/ 14 h 144"/>
                <a:gd name="T38" fmla="*/ 26 w 50"/>
                <a:gd name="T39" fmla="*/ 10 h 144"/>
                <a:gd name="T40" fmla="*/ 30 w 50"/>
                <a:gd name="T41" fmla="*/ 8 h 144"/>
                <a:gd name="T42" fmla="*/ 30 w 50"/>
                <a:gd name="T43" fmla="*/ 8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0" y="42"/>
                  </a:lnTo>
                  <a:lnTo>
                    <a:pt x="0" y="42"/>
                  </a:lnTo>
                  <a:lnTo>
                    <a:pt x="0" y="22"/>
                  </a:lnTo>
                  <a:lnTo>
                    <a:pt x="0" y="22"/>
                  </a:lnTo>
                  <a:lnTo>
                    <a:pt x="8" y="18"/>
                  </a:lnTo>
                  <a:lnTo>
                    <a:pt x="8" y="18"/>
                  </a:lnTo>
                  <a:lnTo>
                    <a:pt x="20" y="14"/>
                  </a:lnTo>
                  <a:lnTo>
                    <a:pt x="20" y="14"/>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4" name="Freeform 798"/>
            <p:cNvSpPr>
              <a:spLocks noEditPoints="1"/>
            </p:cNvSpPr>
            <p:nvPr/>
          </p:nvSpPr>
          <p:spPr bwMode="auto">
            <a:xfrm>
              <a:off x="3007384" y="682625"/>
              <a:ext cx="159628" cy="238125"/>
            </a:xfrm>
            <a:custGeom>
              <a:avLst/>
              <a:gdLst>
                <a:gd name="T0" fmla="*/ 48 w 100"/>
                <a:gd name="T1" fmla="*/ 150 h 150"/>
                <a:gd name="T2" fmla="*/ 28 w 100"/>
                <a:gd name="T3" fmla="*/ 146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2 h 150"/>
                <a:gd name="T18" fmla="*/ 40 w 100"/>
                <a:gd name="T19" fmla="*/ 2 h 150"/>
                <a:gd name="T20" fmla="*/ 52 w 100"/>
                <a:gd name="T21" fmla="*/ 0 h 150"/>
                <a:gd name="T22" fmla="*/ 74 w 100"/>
                <a:gd name="T23" fmla="*/ 6 h 150"/>
                <a:gd name="T24" fmla="*/ 88 w 100"/>
                <a:gd name="T25" fmla="*/ 20 h 150"/>
                <a:gd name="T26" fmla="*/ 96 w 100"/>
                <a:gd name="T27" fmla="*/ 42 h 150"/>
                <a:gd name="T28" fmla="*/ 100 w 100"/>
                <a:gd name="T29" fmla="*/ 76 h 150"/>
                <a:gd name="T30" fmla="*/ 98 w 100"/>
                <a:gd name="T31" fmla="*/ 92 h 150"/>
                <a:gd name="T32" fmla="*/ 92 w 100"/>
                <a:gd name="T33" fmla="*/ 120 h 150"/>
                <a:gd name="T34" fmla="*/ 86 w 100"/>
                <a:gd name="T35" fmla="*/ 130 h 150"/>
                <a:gd name="T36" fmla="*/ 70 w 100"/>
                <a:gd name="T37" fmla="*/ 146 h 150"/>
                <a:gd name="T38" fmla="*/ 48 w 100"/>
                <a:gd name="T39" fmla="*/ 150 h 150"/>
                <a:gd name="T40" fmla="*/ 52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2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2" y="132"/>
                  </a:lnTo>
                  <a:lnTo>
                    <a:pt x="12" y="132"/>
                  </a:lnTo>
                  <a:lnTo>
                    <a:pt x="8" y="122"/>
                  </a:lnTo>
                  <a:lnTo>
                    <a:pt x="4" y="110"/>
                  </a:lnTo>
                  <a:lnTo>
                    <a:pt x="2" y="94"/>
                  </a:lnTo>
                  <a:lnTo>
                    <a:pt x="0" y="78"/>
                  </a:lnTo>
                  <a:lnTo>
                    <a:pt x="0" y="78"/>
                  </a:lnTo>
                  <a:lnTo>
                    <a:pt x="2" y="60"/>
                  </a:lnTo>
                  <a:lnTo>
                    <a:pt x="4" y="44"/>
                  </a:lnTo>
                  <a:lnTo>
                    <a:pt x="8" y="32"/>
                  </a:lnTo>
                  <a:lnTo>
                    <a:pt x="14" y="20"/>
                  </a:lnTo>
                  <a:lnTo>
                    <a:pt x="14" y="20"/>
                  </a:lnTo>
                  <a:lnTo>
                    <a:pt x="22" y="12"/>
                  </a:lnTo>
                  <a:lnTo>
                    <a:pt x="30" y="6"/>
                  </a:lnTo>
                  <a:lnTo>
                    <a:pt x="40" y="2"/>
                  </a:lnTo>
                  <a:lnTo>
                    <a:pt x="52" y="0"/>
                  </a:lnTo>
                  <a:lnTo>
                    <a:pt x="52" y="0"/>
                  </a:lnTo>
                  <a:lnTo>
                    <a:pt x="64" y="2"/>
                  </a:lnTo>
                  <a:lnTo>
                    <a:pt x="74" y="6"/>
                  </a:lnTo>
                  <a:lnTo>
                    <a:pt x="82" y="12"/>
                  </a:lnTo>
                  <a:lnTo>
                    <a:pt x="88" y="20"/>
                  </a:lnTo>
                  <a:lnTo>
                    <a:pt x="94" y="30"/>
                  </a:lnTo>
                  <a:lnTo>
                    <a:pt x="96" y="42"/>
                  </a:lnTo>
                  <a:lnTo>
                    <a:pt x="98" y="58"/>
                  </a:lnTo>
                  <a:lnTo>
                    <a:pt x="100" y="76"/>
                  </a:lnTo>
                  <a:lnTo>
                    <a:pt x="100" y="76"/>
                  </a:lnTo>
                  <a:lnTo>
                    <a:pt x="98" y="92"/>
                  </a:lnTo>
                  <a:lnTo>
                    <a:pt x="96" y="108"/>
                  </a:lnTo>
                  <a:lnTo>
                    <a:pt x="92" y="120"/>
                  </a:lnTo>
                  <a:lnTo>
                    <a:pt x="86" y="130"/>
                  </a:lnTo>
                  <a:lnTo>
                    <a:pt x="86" y="130"/>
                  </a:lnTo>
                  <a:lnTo>
                    <a:pt x="78" y="140"/>
                  </a:lnTo>
                  <a:lnTo>
                    <a:pt x="70" y="146"/>
                  </a:lnTo>
                  <a:lnTo>
                    <a:pt x="60" y="148"/>
                  </a:lnTo>
                  <a:lnTo>
                    <a:pt x="48" y="150"/>
                  </a:lnTo>
                  <a:lnTo>
                    <a:pt x="48" y="150"/>
                  </a:lnTo>
                  <a:close/>
                  <a:moveTo>
                    <a:pt x="52" y="20"/>
                  </a:moveTo>
                  <a:lnTo>
                    <a:pt x="52" y="20"/>
                  </a:lnTo>
                  <a:lnTo>
                    <a:pt x="44" y="20"/>
                  </a:lnTo>
                  <a:lnTo>
                    <a:pt x="38" y="24"/>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2"/>
                  </a:lnTo>
                  <a:lnTo>
                    <a:pt x="72" y="42"/>
                  </a:lnTo>
                  <a:lnTo>
                    <a:pt x="70" y="34"/>
                  </a:lnTo>
                  <a:lnTo>
                    <a:pt x="66" y="28"/>
                  </a:lnTo>
                  <a:lnTo>
                    <a:pt x="62" y="22"/>
                  </a:lnTo>
                  <a:lnTo>
                    <a:pt x="56" y="20"/>
                  </a:lnTo>
                  <a:lnTo>
                    <a:pt x="52" y="20"/>
                  </a:lnTo>
                  <a:lnTo>
                    <a:pt x="52"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5" name="Freeform 799"/>
            <p:cNvSpPr>
              <a:spLocks/>
            </p:cNvSpPr>
            <p:nvPr/>
          </p:nvSpPr>
          <p:spPr bwMode="auto">
            <a:xfrm>
              <a:off x="3230862"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6" name="Freeform 800"/>
            <p:cNvSpPr>
              <a:spLocks/>
            </p:cNvSpPr>
            <p:nvPr/>
          </p:nvSpPr>
          <p:spPr bwMode="auto">
            <a:xfrm>
              <a:off x="3380912" y="6921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7" name="Freeform 801"/>
            <p:cNvSpPr>
              <a:spLocks/>
            </p:cNvSpPr>
            <p:nvPr/>
          </p:nvSpPr>
          <p:spPr bwMode="auto">
            <a:xfrm>
              <a:off x="3527769" y="69215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8" name="Freeform 802"/>
            <p:cNvSpPr>
              <a:spLocks/>
            </p:cNvSpPr>
            <p:nvPr/>
          </p:nvSpPr>
          <p:spPr bwMode="auto">
            <a:xfrm>
              <a:off x="3671434" y="6921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9" name="Freeform 803"/>
            <p:cNvSpPr>
              <a:spLocks/>
            </p:cNvSpPr>
            <p:nvPr/>
          </p:nvSpPr>
          <p:spPr bwMode="auto">
            <a:xfrm>
              <a:off x="4057733" y="6921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0" name="Freeform 804"/>
            <p:cNvSpPr>
              <a:spLocks/>
            </p:cNvSpPr>
            <p:nvPr/>
          </p:nvSpPr>
          <p:spPr bwMode="auto">
            <a:xfrm>
              <a:off x="4207783"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1" name="Freeform 805"/>
            <p:cNvSpPr>
              <a:spLocks/>
            </p:cNvSpPr>
            <p:nvPr/>
          </p:nvSpPr>
          <p:spPr bwMode="auto">
            <a:xfrm>
              <a:off x="4354640" y="6921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34 w 54"/>
                <a:gd name="T45" fmla="*/ 6 h 144"/>
                <a:gd name="T46" fmla="*/ 34 w 54"/>
                <a:gd name="T47" fmla="*/ 6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34" y="6"/>
                  </a:lnTo>
                  <a:lnTo>
                    <a:pt x="34" y="6"/>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2" name="Freeform 806"/>
            <p:cNvSpPr>
              <a:spLocks/>
            </p:cNvSpPr>
            <p:nvPr/>
          </p:nvSpPr>
          <p:spPr bwMode="auto">
            <a:xfrm>
              <a:off x="4504690" y="69215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3" name="Freeform 807"/>
            <p:cNvSpPr>
              <a:spLocks/>
            </p:cNvSpPr>
            <p:nvPr/>
          </p:nvSpPr>
          <p:spPr bwMode="auto">
            <a:xfrm>
              <a:off x="3821484" y="68897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4 h 146"/>
                <a:gd name="T18" fmla="*/ 0 w 48"/>
                <a:gd name="T19" fmla="*/ 82 h 146"/>
                <a:gd name="T20" fmla="*/ 12 w 48"/>
                <a:gd name="T21" fmla="*/ 86 h 146"/>
                <a:gd name="T22" fmla="*/ 14 w 48"/>
                <a:gd name="T23" fmla="*/ 92 h 146"/>
                <a:gd name="T24" fmla="*/ 12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6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2"/>
                  </a:lnTo>
                  <a:lnTo>
                    <a:pt x="0" y="82"/>
                  </a:lnTo>
                  <a:lnTo>
                    <a:pt x="8" y="82"/>
                  </a:lnTo>
                  <a:lnTo>
                    <a:pt x="12" y="86"/>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8" y="124"/>
                  </a:lnTo>
                  <a:lnTo>
                    <a:pt x="36" y="120"/>
                  </a:lnTo>
                  <a:lnTo>
                    <a:pt x="36" y="116"/>
                  </a:lnTo>
                  <a:lnTo>
                    <a:pt x="36"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6" y="30"/>
                  </a:lnTo>
                  <a:lnTo>
                    <a:pt x="36" y="30"/>
                  </a:lnTo>
                  <a:lnTo>
                    <a:pt x="36" y="24"/>
                  </a:lnTo>
                  <a:lnTo>
                    <a:pt x="38" y="22"/>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4" name="Freeform 809"/>
            <p:cNvSpPr>
              <a:spLocks/>
            </p:cNvSpPr>
            <p:nvPr/>
          </p:nvSpPr>
          <p:spPr bwMode="auto">
            <a:xfrm>
              <a:off x="3821482" y="68897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4 h 146"/>
                <a:gd name="T18" fmla="*/ 0 w 48"/>
                <a:gd name="T19" fmla="*/ 82 h 146"/>
                <a:gd name="T20" fmla="*/ 12 w 48"/>
                <a:gd name="T21" fmla="*/ 86 h 146"/>
                <a:gd name="T22" fmla="*/ 14 w 48"/>
                <a:gd name="T23" fmla="*/ 92 h 146"/>
                <a:gd name="T24" fmla="*/ 12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6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2"/>
                  </a:lnTo>
                  <a:lnTo>
                    <a:pt x="0" y="82"/>
                  </a:lnTo>
                  <a:lnTo>
                    <a:pt x="8" y="82"/>
                  </a:lnTo>
                  <a:lnTo>
                    <a:pt x="12" y="86"/>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8" y="124"/>
                  </a:lnTo>
                  <a:lnTo>
                    <a:pt x="36" y="120"/>
                  </a:lnTo>
                  <a:lnTo>
                    <a:pt x="36" y="116"/>
                  </a:lnTo>
                  <a:lnTo>
                    <a:pt x="36"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6" y="30"/>
                  </a:lnTo>
                  <a:lnTo>
                    <a:pt x="36" y="30"/>
                  </a:lnTo>
                  <a:lnTo>
                    <a:pt x="36" y="24"/>
                  </a:lnTo>
                  <a:lnTo>
                    <a:pt x="38" y="22"/>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5" name="Freeform 810"/>
            <p:cNvSpPr>
              <a:spLocks/>
            </p:cNvSpPr>
            <p:nvPr/>
          </p:nvSpPr>
          <p:spPr bwMode="auto">
            <a:xfrm>
              <a:off x="3917258" y="6889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2"/>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6"/>
                  </a:lnTo>
                  <a:lnTo>
                    <a:pt x="16" y="80"/>
                  </a:lnTo>
                  <a:lnTo>
                    <a:pt x="12" y="86"/>
                  </a:lnTo>
                  <a:lnTo>
                    <a:pt x="12" y="94"/>
                  </a:lnTo>
                  <a:lnTo>
                    <a:pt x="12" y="94"/>
                  </a:lnTo>
                  <a:lnTo>
                    <a:pt x="12" y="106"/>
                  </a:lnTo>
                  <a:lnTo>
                    <a:pt x="12" y="106"/>
                  </a:lnTo>
                  <a:lnTo>
                    <a:pt x="14" y="116"/>
                  </a:lnTo>
                  <a:lnTo>
                    <a:pt x="14" y="116"/>
                  </a:lnTo>
                  <a:lnTo>
                    <a:pt x="12" y="120"/>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6"/>
                  </a:lnTo>
                  <a:lnTo>
                    <a:pt x="40" y="82"/>
                  </a:lnTo>
                  <a:lnTo>
                    <a:pt x="48" y="82"/>
                  </a:lnTo>
                  <a:lnTo>
                    <a:pt x="48" y="64"/>
                  </a:lnTo>
                  <a:lnTo>
                    <a:pt x="48" y="64"/>
                  </a:lnTo>
                  <a:lnTo>
                    <a:pt x="40" y="64"/>
                  </a:lnTo>
                  <a:lnTo>
                    <a:pt x="36" y="60"/>
                  </a:lnTo>
                  <a:lnTo>
                    <a:pt x="36" y="56"/>
                  </a:lnTo>
                  <a:lnTo>
                    <a:pt x="34" y="52"/>
                  </a:lnTo>
                  <a:lnTo>
                    <a:pt x="34" y="52"/>
                  </a:lnTo>
                  <a:lnTo>
                    <a:pt x="36" y="40"/>
                  </a:lnTo>
                  <a:lnTo>
                    <a:pt x="36" y="40"/>
                  </a:lnTo>
                  <a:lnTo>
                    <a:pt x="36" y="24"/>
                  </a:lnTo>
                  <a:lnTo>
                    <a:pt x="36" y="24"/>
                  </a:lnTo>
                  <a:lnTo>
                    <a:pt x="34" y="14"/>
                  </a:lnTo>
                  <a:lnTo>
                    <a:pt x="28" y="6"/>
                  </a:lnTo>
                  <a:lnTo>
                    <a:pt x="20" y="2"/>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6" name="Freeform 811"/>
            <p:cNvSpPr>
              <a:spLocks/>
            </p:cNvSpPr>
            <p:nvPr/>
          </p:nvSpPr>
          <p:spPr bwMode="auto">
            <a:xfrm>
              <a:off x="3917258" y="6889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2"/>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6"/>
                  </a:lnTo>
                  <a:lnTo>
                    <a:pt x="16" y="80"/>
                  </a:lnTo>
                  <a:lnTo>
                    <a:pt x="12" y="86"/>
                  </a:lnTo>
                  <a:lnTo>
                    <a:pt x="12" y="94"/>
                  </a:lnTo>
                  <a:lnTo>
                    <a:pt x="12" y="94"/>
                  </a:lnTo>
                  <a:lnTo>
                    <a:pt x="12" y="106"/>
                  </a:lnTo>
                  <a:lnTo>
                    <a:pt x="12" y="106"/>
                  </a:lnTo>
                  <a:lnTo>
                    <a:pt x="14" y="116"/>
                  </a:lnTo>
                  <a:lnTo>
                    <a:pt x="14" y="116"/>
                  </a:lnTo>
                  <a:lnTo>
                    <a:pt x="12" y="120"/>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6"/>
                  </a:lnTo>
                  <a:lnTo>
                    <a:pt x="40" y="82"/>
                  </a:lnTo>
                  <a:lnTo>
                    <a:pt x="48" y="82"/>
                  </a:lnTo>
                  <a:lnTo>
                    <a:pt x="48" y="64"/>
                  </a:lnTo>
                  <a:lnTo>
                    <a:pt x="48" y="64"/>
                  </a:lnTo>
                  <a:lnTo>
                    <a:pt x="40" y="64"/>
                  </a:lnTo>
                  <a:lnTo>
                    <a:pt x="36" y="60"/>
                  </a:lnTo>
                  <a:lnTo>
                    <a:pt x="36" y="56"/>
                  </a:lnTo>
                  <a:lnTo>
                    <a:pt x="34" y="52"/>
                  </a:lnTo>
                  <a:lnTo>
                    <a:pt x="34" y="52"/>
                  </a:lnTo>
                  <a:lnTo>
                    <a:pt x="36" y="40"/>
                  </a:lnTo>
                  <a:lnTo>
                    <a:pt x="36" y="40"/>
                  </a:lnTo>
                  <a:lnTo>
                    <a:pt x="36" y="24"/>
                  </a:lnTo>
                  <a:lnTo>
                    <a:pt x="36" y="24"/>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7" name="Freeform 812"/>
            <p:cNvSpPr>
              <a:spLocks/>
            </p:cNvSpPr>
            <p:nvPr/>
          </p:nvSpPr>
          <p:spPr bwMode="auto">
            <a:xfrm>
              <a:off x="5018688" y="688975"/>
              <a:ext cx="73429" cy="231775"/>
            </a:xfrm>
            <a:custGeom>
              <a:avLst/>
              <a:gdLst>
                <a:gd name="T0" fmla="*/ 46 w 46"/>
                <a:gd name="T1" fmla="*/ 0 h 146"/>
                <a:gd name="T2" fmla="*/ 40 w 46"/>
                <a:gd name="T3" fmla="*/ 0 h 146"/>
                <a:gd name="T4" fmla="*/ 18 w 46"/>
                <a:gd name="T5" fmla="*/ 6 h 146"/>
                <a:gd name="T6" fmla="*/ 10 w 46"/>
                <a:gd name="T7" fmla="*/ 24 h 146"/>
                <a:gd name="T8" fmla="*/ 12 w 46"/>
                <a:gd name="T9" fmla="*/ 40 h 146"/>
                <a:gd name="T10" fmla="*/ 14 w 46"/>
                <a:gd name="T11" fmla="*/ 52 h 146"/>
                <a:gd name="T12" fmla="*/ 12 w 46"/>
                <a:gd name="T13" fmla="*/ 56 h 146"/>
                <a:gd name="T14" fmla="*/ 8 w 46"/>
                <a:gd name="T15" fmla="*/ 64 h 146"/>
                <a:gd name="T16" fmla="*/ 0 w 46"/>
                <a:gd name="T17" fmla="*/ 82 h 146"/>
                <a:gd name="T18" fmla="*/ 6 w 46"/>
                <a:gd name="T19" fmla="*/ 82 h 146"/>
                <a:gd name="T20" fmla="*/ 12 w 46"/>
                <a:gd name="T21" fmla="*/ 88 h 146"/>
                <a:gd name="T22" fmla="*/ 14 w 46"/>
                <a:gd name="T23" fmla="*/ 92 h 146"/>
                <a:gd name="T24" fmla="*/ 12 w 46"/>
                <a:gd name="T25" fmla="*/ 106 h 146"/>
                <a:gd name="T26" fmla="*/ 10 w 46"/>
                <a:gd name="T27" fmla="*/ 120 h 146"/>
                <a:gd name="T28" fmla="*/ 14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8 h 146"/>
                <a:gd name="T42" fmla="*/ 34 w 46"/>
                <a:gd name="T43" fmla="*/ 120 h 146"/>
                <a:gd name="T44" fmla="*/ 34 w 46"/>
                <a:gd name="T45" fmla="*/ 116 h 146"/>
                <a:gd name="T46" fmla="*/ 34 w 46"/>
                <a:gd name="T47" fmla="*/ 106 h 146"/>
                <a:gd name="T48" fmla="*/ 36 w 46"/>
                <a:gd name="T49" fmla="*/ 94 h 146"/>
                <a:gd name="T50" fmla="*/ 32 w 46"/>
                <a:gd name="T51" fmla="*/ 80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2" y="14"/>
                  </a:lnTo>
                  <a:lnTo>
                    <a:pt x="10" y="24"/>
                  </a:lnTo>
                  <a:lnTo>
                    <a:pt x="10" y="24"/>
                  </a:lnTo>
                  <a:lnTo>
                    <a:pt x="12" y="40"/>
                  </a:lnTo>
                  <a:lnTo>
                    <a:pt x="12" y="40"/>
                  </a:lnTo>
                  <a:lnTo>
                    <a:pt x="14" y="52"/>
                  </a:lnTo>
                  <a:lnTo>
                    <a:pt x="14" y="52"/>
                  </a:lnTo>
                  <a:lnTo>
                    <a:pt x="12" y="56"/>
                  </a:lnTo>
                  <a:lnTo>
                    <a:pt x="10" y="60"/>
                  </a:lnTo>
                  <a:lnTo>
                    <a:pt x="8" y="64"/>
                  </a:lnTo>
                  <a:lnTo>
                    <a:pt x="0" y="64"/>
                  </a:lnTo>
                  <a:lnTo>
                    <a:pt x="0" y="82"/>
                  </a:lnTo>
                  <a:lnTo>
                    <a:pt x="0" y="82"/>
                  </a:lnTo>
                  <a:lnTo>
                    <a:pt x="6" y="82"/>
                  </a:lnTo>
                  <a:lnTo>
                    <a:pt x="10" y="86"/>
                  </a:lnTo>
                  <a:lnTo>
                    <a:pt x="12" y="88"/>
                  </a:lnTo>
                  <a:lnTo>
                    <a:pt x="14" y="92"/>
                  </a:lnTo>
                  <a:lnTo>
                    <a:pt x="14" y="92"/>
                  </a:lnTo>
                  <a:lnTo>
                    <a:pt x="12" y="106"/>
                  </a:lnTo>
                  <a:lnTo>
                    <a:pt x="12" y="106"/>
                  </a:lnTo>
                  <a:lnTo>
                    <a:pt x="10" y="120"/>
                  </a:lnTo>
                  <a:lnTo>
                    <a:pt x="10" y="120"/>
                  </a:lnTo>
                  <a:lnTo>
                    <a:pt x="12" y="126"/>
                  </a:lnTo>
                  <a:lnTo>
                    <a:pt x="14"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40" y="128"/>
                  </a:lnTo>
                  <a:lnTo>
                    <a:pt x="36" y="124"/>
                  </a:lnTo>
                  <a:lnTo>
                    <a:pt x="34" y="120"/>
                  </a:lnTo>
                  <a:lnTo>
                    <a:pt x="34" y="116"/>
                  </a:lnTo>
                  <a:lnTo>
                    <a:pt x="34" y="116"/>
                  </a:lnTo>
                  <a:lnTo>
                    <a:pt x="34" y="106"/>
                  </a:lnTo>
                  <a:lnTo>
                    <a:pt x="34" y="106"/>
                  </a:lnTo>
                  <a:lnTo>
                    <a:pt x="36" y="94"/>
                  </a:lnTo>
                  <a:lnTo>
                    <a:pt x="36" y="94"/>
                  </a:lnTo>
                  <a:lnTo>
                    <a:pt x="34" y="86"/>
                  </a:lnTo>
                  <a:lnTo>
                    <a:pt x="32" y="80"/>
                  </a:lnTo>
                  <a:lnTo>
                    <a:pt x="26" y="76"/>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2"/>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8" name="Freeform 813"/>
            <p:cNvSpPr>
              <a:spLocks/>
            </p:cNvSpPr>
            <p:nvPr/>
          </p:nvSpPr>
          <p:spPr bwMode="auto">
            <a:xfrm>
              <a:off x="5018688" y="688975"/>
              <a:ext cx="73429" cy="231775"/>
            </a:xfrm>
            <a:custGeom>
              <a:avLst/>
              <a:gdLst>
                <a:gd name="T0" fmla="*/ 46 w 46"/>
                <a:gd name="T1" fmla="*/ 0 h 146"/>
                <a:gd name="T2" fmla="*/ 40 w 46"/>
                <a:gd name="T3" fmla="*/ 0 h 146"/>
                <a:gd name="T4" fmla="*/ 18 w 46"/>
                <a:gd name="T5" fmla="*/ 6 h 146"/>
                <a:gd name="T6" fmla="*/ 10 w 46"/>
                <a:gd name="T7" fmla="*/ 24 h 146"/>
                <a:gd name="T8" fmla="*/ 12 w 46"/>
                <a:gd name="T9" fmla="*/ 40 h 146"/>
                <a:gd name="T10" fmla="*/ 14 w 46"/>
                <a:gd name="T11" fmla="*/ 52 h 146"/>
                <a:gd name="T12" fmla="*/ 12 w 46"/>
                <a:gd name="T13" fmla="*/ 56 h 146"/>
                <a:gd name="T14" fmla="*/ 8 w 46"/>
                <a:gd name="T15" fmla="*/ 64 h 146"/>
                <a:gd name="T16" fmla="*/ 0 w 46"/>
                <a:gd name="T17" fmla="*/ 82 h 146"/>
                <a:gd name="T18" fmla="*/ 6 w 46"/>
                <a:gd name="T19" fmla="*/ 82 h 146"/>
                <a:gd name="T20" fmla="*/ 12 w 46"/>
                <a:gd name="T21" fmla="*/ 88 h 146"/>
                <a:gd name="T22" fmla="*/ 14 w 46"/>
                <a:gd name="T23" fmla="*/ 92 h 146"/>
                <a:gd name="T24" fmla="*/ 12 w 46"/>
                <a:gd name="T25" fmla="*/ 106 h 146"/>
                <a:gd name="T26" fmla="*/ 10 w 46"/>
                <a:gd name="T27" fmla="*/ 120 h 146"/>
                <a:gd name="T28" fmla="*/ 14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8 h 146"/>
                <a:gd name="T42" fmla="*/ 34 w 46"/>
                <a:gd name="T43" fmla="*/ 120 h 146"/>
                <a:gd name="T44" fmla="*/ 34 w 46"/>
                <a:gd name="T45" fmla="*/ 116 h 146"/>
                <a:gd name="T46" fmla="*/ 34 w 46"/>
                <a:gd name="T47" fmla="*/ 106 h 146"/>
                <a:gd name="T48" fmla="*/ 36 w 46"/>
                <a:gd name="T49" fmla="*/ 94 h 146"/>
                <a:gd name="T50" fmla="*/ 32 w 46"/>
                <a:gd name="T51" fmla="*/ 80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2" y="14"/>
                  </a:lnTo>
                  <a:lnTo>
                    <a:pt x="10" y="24"/>
                  </a:lnTo>
                  <a:lnTo>
                    <a:pt x="10" y="24"/>
                  </a:lnTo>
                  <a:lnTo>
                    <a:pt x="12" y="40"/>
                  </a:lnTo>
                  <a:lnTo>
                    <a:pt x="12" y="40"/>
                  </a:lnTo>
                  <a:lnTo>
                    <a:pt x="14" y="52"/>
                  </a:lnTo>
                  <a:lnTo>
                    <a:pt x="14" y="52"/>
                  </a:lnTo>
                  <a:lnTo>
                    <a:pt x="12" y="56"/>
                  </a:lnTo>
                  <a:lnTo>
                    <a:pt x="10" y="60"/>
                  </a:lnTo>
                  <a:lnTo>
                    <a:pt x="8" y="64"/>
                  </a:lnTo>
                  <a:lnTo>
                    <a:pt x="0" y="64"/>
                  </a:lnTo>
                  <a:lnTo>
                    <a:pt x="0" y="82"/>
                  </a:lnTo>
                  <a:lnTo>
                    <a:pt x="0" y="82"/>
                  </a:lnTo>
                  <a:lnTo>
                    <a:pt x="6" y="82"/>
                  </a:lnTo>
                  <a:lnTo>
                    <a:pt x="10" y="86"/>
                  </a:lnTo>
                  <a:lnTo>
                    <a:pt x="12" y="88"/>
                  </a:lnTo>
                  <a:lnTo>
                    <a:pt x="14" y="92"/>
                  </a:lnTo>
                  <a:lnTo>
                    <a:pt x="14" y="92"/>
                  </a:lnTo>
                  <a:lnTo>
                    <a:pt x="12" y="106"/>
                  </a:lnTo>
                  <a:lnTo>
                    <a:pt x="12" y="106"/>
                  </a:lnTo>
                  <a:lnTo>
                    <a:pt x="10" y="120"/>
                  </a:lnTo>
                  <a:lnTo>
                    <a:pt x="10" y="120"/>
                  </a:lnTo>
                  <a:lnTo>
                    <a:pt x="12" y="126"/>
                  </a:lnTo>
                  <a:lnTo>
                    <a:pt x="14"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40" y="128"/>
                  </a:lnTo>
                  <a:lnTo>
                    <a:pt x="36" y="124"/>
                  </a:lnTo>
                  <a:lnTo>
                    <a:pt x="34" y="120"/>
                  </a:lnTo>
                  <a:lnTo>
                    <a:pt x="34" y="116"/>
                  </a:lnTo>
                  <a:lnTo>
                    <a:pt x="34" y="116"/>
                  </a:lnTo>
                  <a:lnTo>
                    <a:pt x="34" y="106"/>
                  </a:lnTo>
                  <a:lnTo>
                    <a:pt x="34" y="106"/>
                  </a:lnTo>
                  <a:lnTo>
                    <a:pt x="36" y="94"/>
                  </a:lnTo>
                  <a:lnTo>
                    <a:pt x="36" y="94"/>
                  </a:lnTo>
                  <a:lnTo>
                    <a:pt x="34" y="86"/>
                  </a:lnTo>
                  <a:lnTo>
                    <a:pt x="32" y="80"/>
                  </a:lnTo>
                  <a:lnTo>
                    <a:pt x="26" y="76"/>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2"/>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9" name="Freeform 814"/>
            <p:cNvSpPr>
              <a:spLocks/>
            </p:cNvSpPr>
            <p:nvPr/>
          </p:nvSpPr>
          <p:spPr bwMode="auto">
            <a:xfrm>
              <a:off x="5114465" y="688975"/>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80 h 146"/>
                <a:gd name="T26" fmla="*/ 12 w 46"/>
                <a:gd name="T27" fmla="*/ 94 h 146"/>
                <a:gd name="T28" fmla="*/ 12 w 46"/>
                <a:gd name="T29" fmla="*/ 106 h 146"/>
                <a:gd name="T30" fmla="*/ 12 w 46"/>
                <a:gd name="T31" fmla="*/ 116 h 146"/>
                <a:gd name="T32" fmla="*/ 12 w 46"/>
                <a:gd name="T33" fmla="*/ 120 h 146"/>
                <a:gd name="T34" fmla="*/ 8 w 46"/>
                <a:gd name="T35" fmla="*/ 128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2 h 146"/>
                <a:gd name="T54" fmla="*/ 36 w 46"/>
                <a:gd name="T55" fmla="*/ 86 h 146"/>
                <a:gd name="T56" fmla="*/ 46 w 46"/>
                <a:gd name="T57" fmla="*/ 82 h 146"/>
                <a:gd name="T58" fmla="*/ 46 w 46"/>
                <a:gd name="T59" fmla="*/ 64 h 146"/>
                <a:gd name="T60" fmla="*/ 36 w 46"/>
                <a:gd name="T61" fmla="*/ 60 h 146"/>
                <a:gd name="T62" fmla="*/ 34 w 46"/>
                <a:gd name="T63" fmla="*/ 52 h 146"/>
                <a:gd name="T64" fmla="*/ 34 w 46"/>
                <a:gd name="T65" fmla="*/ 40 h 146"/>
                <a:gd name="T66" fmla="*/ 36 w 46"/>
                <a:gd name="T67" fmla="*/ 24 h 146"/>
                <a:gd name="T68" fmla="*/ 34 w 46"/>
                <a:gd name="T69" fmla="*/ 14 h 146"/>
                <a:gd name="T70" fmla="*/ 20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18"/>
                  </a:lnTo>
                  <a:lnTo>
                    <a:pt x="10" y="22"/>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6" y="82"/>
                  </a:lnTo>
                  <a:lnTo>
                    <a:pt x="46" y="64"/>
                  </a:lnTo>
                  <a:lnTo>
                    <a:pt x="46"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0" name="Freeform 815"/>
            <p:cNvSpPr>
              <a:spLocks/>
            </p:cNvSpPr>
            <p:nvPr/>
          </p:nvSpPr>
          <p:spPr bwMode="auto">
            <a:xfrm>
              <a:off x="5114465" y="688975"/>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80 h 146"/>
                <a:gd name="T26" fmla="*/ 12 w 46"/>
                <a:gd name="T27" fmla="*/ 94 h 146"/>
                <a:gd name="T28" fmla="*/ 12 w 46"/>
                <a:gd name="T29" fmla="*/ 106 h 146"/>
                <a:gd name="T30" fmla="*/ 12 w 46"/>
                <a:gd name="T31" fmla="*/ 116 h 146"/>
                <a:gd name="T32" fmla="*/ 12 w 46"/>
                <a:gd name="T33" fmla="*/ 120 h 146"/>
                <a:gd name="T34" fmla="*/ 8 w 46"/>
                <a:gd name="T35" fmla="*/ 128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2 h 146"/>
                <a:gd name="T54" fmla="*/ 36 w 46"/>
                <a:gd name="T55" fmla="*/ 86 h 146"/>
                <a:gd name="T56" fmla="*/ 46 w 46"/>
                <a:gd name="T57" fmla="*/ 82 h 146"/>
                <a:gd name="T58" fmla="*/ 46 w 46"/>
                <a:gd name="T59" fmla="*/ 64 h 146"/>
                <a:gd name="T60" fmla="*/ 36 w 46"/>
                <a:gd name="T61" fmla="*/ 60 h 146"/>
                <a:gd name="T62" fmla="*/ 34 w 46"/>
                <a:gd name="T63" fmla="*/ 52 h 146"/>
                <a:gd name="T64" fmla="*/ 34 w 46"/>
                <a:gd name="T65" fmla="*/ 40 h 146"/>
                <a:gd name="T66" fmla="*/ 36 w 46"/>
                <a:gd name="T67" fmla="*/ 24 h 146"/>
                <a:gd name="T68" fmla="*/ 34 w 46"/>
                <a:gd name="T69" fmla="*/ 14 h 146"/>
                <a:gd name="T70" fmla="*/ 20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18"/>
                  </a:lnTo>
                  <a:lnTo>
                    <a:pt x="10" y="22"/>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6" y="82"/>
                  </a:lnTo>
                  <a:lnTo>
                    <a:pt x="46" y="64"/>
                  </a:lnTo>
                  <a:lnTo>
                    <a:pt x="46"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1" name="Freeform 816"/>
            <p:cNvSpPr>
              <a:spLocks/>
            </p:cNvSpPr>
            <p:nvPr/>
          </p:nvSpPr>
          <p:spPr bwMode="auto">
            <a:xfrm>
              <a:off x="5254937"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2" name="Freeform 817"/>
            <p:cNvSpPr>
              <a:spLocks/>
            </p:cNvSpPr>
            <p:nvPr/>
          </p:nvSpPr>
          <p:spPr bwMode="auto">
            <a:xfrm>
              <a:off x="5401794"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3" name="Freeform 818"/>
            <p:cNvSpPr>
              <a:spLocks/>
            </p:cNvSpPr>
            <p:nvPr/>
          </p:nvSpPr>
          <p:spPr bwMode="auto">
            <a:xfrm>
              <a:off x="5548652" y="6921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4" name="Freeform 819"/>
            <p:cNvSpPr>
              <a:spLocks/>
            </p:cNvSpPr>
            <p:nvPr/>
          </p:nvSpPr>
          <p:spPr bwMode="auto">
            <a:xfrm>
              <a:off x="5931758" y="6921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5" name="Freeform 820"/>
            <p:cNvSpPr>
              <a:spLocks/>
            </p:cNvSpPr>
            <p:nvPr/>
          </p:nvSpPr>
          <p:spPr bwMode="auto">
            <a:xfrm>
              <a:off x="5695509" y="68897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4 h 146"/>
                <a:gd name="T18" fmla="*/ 0 w 48"/>
                <a:gd name="T19" fmla="*/ 82 h 146"/>
                <a:gd name="T20" fmla="*/ 12 w 48"/>
                <a:gd name="T21" fmla="*/ 86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6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2"/>
                  </a:lnTo>
                  <a:lnTo>
                    <a:pt x="0" y="82"/>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8" y="124"/>
                  </a:lnTo>
                  <a:lnTo>
                    <a:pt x="36" y="120"/>
                  </a:lnTo>
                  <a:lnTo>
                    <a:pt x="36" y="116"/>
                  </a:lnTo>
                  <a:lnTo>
                    <a:pt x="36"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6" y="30"/>
                  </a:lnTo>
                  <a:lnTo>
                    <a:pt x="36" y="30"/>
                  </a:lnTo>
                  <a:lnTo>
                    <a:pt x="36" y="24"/>
                  </a:lnTo>
                  <a:lnTo>
                    <a:pt x="38" y="22"/>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6" name="Freeform 821"/>
            <p:cNvSpPr>
              <a:spLocks/>
            </p:cNvSpPr>
            <p:nvPr/>
          </p:nvSpPr>
          <p:spPr bwMode="auto">
            <a:xfrm>
              <a:off x="5695509" y="68897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4 h 146"/>
                <a:gd name="T18" fmla="*/ 0 w 48"/>
                <a:gd name="T19" fmla="*/ 82 h 146"/>
                <a:gd name="T20" fmla="*/ 12 w 48"/>
                <a:gd name="T21" fmla="*/ 86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6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2"/>
                  </a:lnTo>
                  <a:lnTo>
                    <a:pt x="0" y="82"/>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8" y="124"/>
                  </a:lnTo>
                  <a:lnTo>
                    <a:pt x="36" y="120"/>
                  </a:lnTo>
                  <a:lnTo>
                    <a:pt x="36" y="116"/>
                  </a:lnTo>
                  <a:lnTo>
                    <a:pt x="36"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6" y="30"/>
                  </a:lnTo>
                  <a:lnTo>
                    <a:pt x="36" y="30"/>
                  </a:lnTo>
                  <a:lnTo>
                    <a:pt x="36" y="24"/>
                  </a:lnTo>
                  <a:lnTo>
                    <a:pt x="38" y="22"/>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7" name="Freeform 822"/>
            <p:cNvSpPr>
              <a:spLocks/>
            </p:cNvSpPr>
            <p:nvPr/>
          </p:nvSpPr>
          <p:spPr bwMode="auto">
            <a:xfrm>
              <a:off x="5791285" y="6889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2"/>
                  </a:lnTo>
                  <a:lnTo>
                    <a:pt x="12"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6"/>
                  </a:lnTo>
                  <a:lnTo>
                    <a:pt x="40" y="82"/>
                  </a:lnTo>
                  <a:lnTo>
                    <a:pt x="48" y="82"/>
                  </a:lnTo>
                  <a:lnTo>
                    <a:pt x="48" y="64"/>
                  </a:lnTo>
                  <a:lnTo>
                    <a:pt x="48" y="64"/>
                  </a:lnTo>
                  <a:lnTo>
                    <a:pt x="40" y="64"/>
                  </a:lnTo>
                  <a:lnTo>
                    <a:pt x="36" y="60"/>
                  </a:lnTo>
                  <a:lnTo>
                    <a:pt x="36" y="56"/>
                  </a:lnTo>
                  <a:lnTo>
                    <a:pt x="34" y="52"/>
                  </a:lnTo>
                  <a:lnTo>
                    <a:pt x="34" y="52"/>
                  </a:lnTo>
                  <a:lnTo>
                    <a:pt x="36" y="40"/>
                  </a:lnTo>
                  <a:lnTo>
                    <a:pt x="36" y="40"/>
                  </a:lnTo>
                  <a:lnTo>
                    <a:pt x="36" y="24"/>
                  </a:lnTo>
                  <a:lnTo>
                    <a:pt x="36" y="24"/>
                  </a:lnTo>
                  <a:lnTo>
                    <a:pt x="34" y="14"/>
                  </a:lnTo>
                  <a:lnTo>
                    <a:pt x="28" y="6"/>
                  </a:lnTo>
                  <a:lnTo>
                    <a:pt x="20" y="2"/>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8" name="Freeform 823"/>
            <p:cNvSpPr>
              <a:spLocks/>
            </p:cNvSpPr>
            <p:nvPr/>
          </p:nvSpPr>
          <p:spPr bwMode="auto">
            <a:xfrm>
              <a:off x="5791285" y="6889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2"/>
                  </a:lnTo>
                  <a:lnTo>
                    <a:pt x="12"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6"/>
                  </a:lnTo>
                  <a:lnTo>
                    <a:pt x="40" y="82"/>
                  </a:lnTo>
                  <a:lnTo>
                    <a:pt x="48" y="82"/>
                  </a:lnTo>
                  <a:lnTo>
                    <a:pt x="48" y="64"/>
                  </a:lnTo>
                  <a:lnTo>
                    <a:pt x="48" y="64"/>
                  </a:lnTo>
                  <a:lnTo>
                    <a:pt x="40" y="64"/>
                  </a:lnTo>
                  <a:lnTo>
                    <a:pt x="36" y="60"/>
                  </a:lnTo>
                  <a:lnTo>
                    <a:pt x="36" y="56"/>
                  </a:lnTo>
                  <a:lnTo>
                    <a:pt x="34" y="52"/>
                  </a:lnTo>
                  <a:lnTo>
                    <a:pt x="34" y="52"/>
                  </a:lnTo>
                  <a:lnTo>
                    <a:pt x="36" y="40"/>
                  </a:lnTo>
                  <a:lnTo>
                    <a:pt x="36" y="40"/>
                  </a:lnTo>
                  <a:lnTo>
                    <a:pt x="36" y="24"/>
                  </a:lnTo>
                  <a:lnTo>
                    <a:pt x="36" y="24"/>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9" name="Freeform 824"/>
            <p:cNvSpPr>
              <a:spLocks noEditPoints="1"/>
            </p:cNvSpPr>
            <p:nvPr/>
          </p:nvSpPr>
          <p:spPr bwMode="auto">
            <a:xfrm>
              <a:off x="2994611" y="387350"/>
              <a:ext cx="300100" cy="231775"/>
            </a:xfrm>
            <a:custGeom>
              <a:avLst/>
              <a:gdLst>
                <a:gd name="T0" fmla="*/ 118 w 188"/>
                <a:gd name="T1" fmla="*/ 130 h 146"/>
                <a:gd name="T2" fmla="*/ 104 w 188"/>
                <a:gd name="T3" fmla="*/ 130 h 146"/>
                <a:gd name="T4" fmla="*/ 116 w 188"/>
                <a:gd name="T5" fmla="*/ 104 h 146"/>
                <a:gd name="T6" fmla="*/ 20 w 188"/>
                <a:gd name="T7" fmla="*/ 122 h 146"/>
                <a:gd name="T8" fmla="*/ 4 w 188"/>
                <a:gd name="T9" fmla="*/ 110 h 146"/>
                <a:gd name="T10" fmla="*/ 8 w 188"/>
                <a:gd name="T11" fmla="*/ 50 h 146"/>
                <a:gd name="T12" fmla="*/ 4 w 188"/>
                <a:gd name="T13" fmla="*/ 62 h 146"/>
                <a:gd name="T14" fmla="*/ 6 w 188"/>
                <a:gd name="T15" fmla="*/ 66 h 146"/>
                <a:gd name="T16" fmla="*/ 12 w 188"/>
                <a:gd name="T17" fmla="*/ 64 h 146"/>
                <a:gd name="T18" fmla="*/ 6 w 188"/>
                <a:gd name="T19" fmla="*/ 70 h 146"/>
                <a:gd name="T20" fmla="*/ 6 w 188"/>
                <a:gd name="T21" fmla="*/ 50 h 146"/>
                <a:gd name="T22" fmla="*/ 114 w 188"/>
                <a:gd name="T23" fmla="*/ 4 h 146"/>
                <a:gd name="T24" fmla="*/ 150 w 188"/>
                <a:gd name="T25" fmla="*/ 22 h 146"/>
                <a:gd name="T26" fmla="*/ 156 w 188"/>
                <a:gd name="T27" fmla="*/ 40 h 146"/>
                <a:gd name="T28" fmla="*/ 148 w 188"/>
                <a:gd name="T29" fmla="*/ 48 h 146"/>
                <a:gd name="T30" fmla="*/ 158 w 188"/>
                <a:gd name="T31" fmla="*/ 46 h 146"/>
                <a:gd name="T32" fmla="*/ 160 w 188"/>
                <a:gd name="T33" fmla="*/ 38 h 146"/>
                <a:gd name="T34" fmla="*/ 180 w 188"/>
                <a:gd name="T35" fmla="*/ 30 h 146"/>
                <a:gd name="T36" fmla="*/ 166 w 188"/>
                <a:gd name="T37" fmla="*/ 88 h 146"/>
                <a:gd name="T38" fmla="*/ 128 w 188"/>
                <a:gd name="T39" fmla="*/ 96 h 146"/>
                <a:gd name="T40" fmla="*/ 142 w 188"/>
                <a:gd name="T41" fmla="*/ 92 h 146"/>
                <a:gd name="T42" fmla="*/ 132 w 188"/>
                <a:gd name="T43" fmla="*/ 102 h 146"/>
                <a:gd name="T44" fmla="*/ 112 w 188"/>
                <a:gd name="T45" fmla="*/ 92 h 146"/>
                <a:gd name="T46" fmla="*/ 86 w 188"/>
                <a:gd name="T47" fmla="*/ 140 h 146"/>
                <a:gd name="T48" fmla="*/ 68 w 188"/>
                <a:gd name="T49" fmla="*/ 126 h 146"/>
                <a:gd name="T50" fmla="*/ 70 w 188"/>
                <a:gd name="T51" fmla="*/ 116 h 146"/>
                <a:gd name="T52" fmla="*/ 52 w 188"/>
                <a:gd name="T53" fmla="*/ 110 h 146"/>
                <a:gd name="T54" fmla="*/ 46 w 188"/>
                <a:gd name="T55" fmla="*/ 138 h 146"/>
                <a:gd name="T56" fmla="*/ 24 w 188"/>
                <a:gd name="T57" fmla="*/ 130 h 146"/>
                <a:gd name="T58" fmla="*/ 14 w 188"/>
                <a:gd name="T59" fmla="*/ 88 h 146"/>
                <a:gd name="T60" fmla="*/ 56 w 188"/>
                <a:gd name="T61" fmla="*/ 34 h 146"/>
                <a:gd name="T62" fmla="*/ 40 w 188"/>
                <a:gd name="T63" fmla="*/ 64 h 146"/>
                <a:gd name="T64" fmla="*/ 48 w 188"/>
                <a:gd name="T65" fmla="*/ 90 h 146"/>
                <a:gd name="T66" fmla="*/ 92 w 188"/>
                <a:gd name="T67" fmla="*/ 88 h 146"/>
                <a:gd name="T68" fmla="*/ 92 w 188"/>
                <a:gd name="T69" fmla="*/ 44 h 146"/>
                <a:gd name="T70" fmla="*/ 70 w 188"/>
                <a:gd name="T71" fmla="*/ 92 h 146"/>
                <a:gd name="T72" fmla="*/ 52 w 188"/>
                <a:gd name="T73" fmla="*/ 84 h 146"/>
                <a:gd name="T74" fmla="*/ 44 w 188"/>
                <a:gd name="T75" fmla="*/ 62 h 146"/>
                <a:gd name="T76" fmla="*/ 86 w 188"/>
                <a:gd name="T77" fmla="*/ 22 h 146"/>
                <a:gd name="T78" fmla="*/ 90 w 188"/>
                <a:gd name="T79" fmla="*/ 8 h 146"/>
                <a:gd name="T80" fmla="*/ 62 w 188"/>
                <a:gd name="T81" fmla="*/ 30 h 146"/>
                <a:gd name="T82" fmla="*/ 12 w 188"/>
                <a:gd name="T83" fmla="*/ 62 h 146"/>
                <a:gd name="T84" fmla="*/ 10 w 188"/>
                <a:gd name="T85" fmla="*/ 44 h 146"/>
                <a:gd name="T86" fmla="*/ 6 w 188"/>
                <a:gd name="T87" fmla="*/ 70 h 146"/>
                <a:gd name="T88" fmla="*/ 4 w 188"/>
                <a:gd name="T89" fmla="*/ 102 h 146"/>
                <a:gd name="T90" fmla="*/ 22 w 188"/>
                <a:gd name="T91" fmla="*/ 128 h 146"/>
                <a:gd name="T92" fmla="*/ 42 w 188"/>
                <a:gd name="T93" fmla="*/ 144 h 146"/>
                <a:gd name="T94" fmla="*/ 56 w 188"/>
                <a:gd name="T95" fmla="*/ 120 h 146"/>
                <a:gd name="T96" fmla="*/ 76 w 188"/>
                <a:gd name="T97" fmla="*/ 146 h 146"/>
                <a:gd name="T98" fmla="*/ 100 w 188"/>
                <a:gd name="T99" fmla="*/ 132 h 146"/>
                <a:gd name="T100" fmla="*/ 122 w 188"/>
                <a:gd name="T101" fmla="*/ 114 h 146"/>
                <a:gd name="T102" fmla="*/ 128 w 188"/>
                <a:gd name="T103" fmla="*/ 104 h 146"/>
                <a:gd name="T104" fmla="*/ 150 w 188"/>
                <a:gd name="T105" fmla="*/ 92 h 146"/>
                <a:gd name="T106" fmla="*/ 184 w 188"/>
                <a:gd name="T107" fmla="*/ 72 h 146"/>
                <a:gd name="T108" fmla="*/ 176 w 188"/>
                <a:gd name="T109" fmla="*/ 24 h 146"/>
                <a:gd name="T110" fmla="*/ 160 w 188"/>
                <a:gd name="T111" fmla="*/ 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146">
                  <a:moveTo>
                    <a:pt x="116" y="104"/>
                  </a:moveTo>
                  <a:lnTo>
                    <a:pt x="116" y="104"/>
                  </a:lnTo>
                  <a:lnTo>
                    <a:pt x="116" y="104"/>
                  </a:lnTo>
                  <a:lnTo>
                    <a:pt x="116" y="104"/>
                  </a:lnTo>
                  <a:lnTo>
                    <a:pt x="118" y="112"/>
                  </a:lnTo>
                  <a:lnTo>
                    <a:pt x="118" y="112"/>
                  </a:lnTo>
                  <a:lnTo>
                    <a:pt x="120" y="128"/>
                  </a:lnTo>
                  <a:lnTo>
                    <a:pt x="120" y="128"/>
                  </a:lnTo>
                  <a:lnTo>
                    <a:pt x="118" y="130"/>
                  </a:lnTo>
                  <a:lnTo>
                    <a:pt x="118" y="130"/>
                  </a:lnTo>
                  <a:lnTo>
                    <a:pt x="114" y="130"/>
                  </a:lnTo>
                  <a:lnTo>
                    <a:pt x="114" y="130"/>
                  </a:lnTo>
                  <a:lnTo>
                    <a:pt x="112" y="130"/>
                  </a:lnTo>
                  <a:lnTo>
                    <a:pt x="112" y="130"/>
                  </a:lnTo>
                  <a:lnTo>
                    <a:pt x="110" y="130"/>
                  </a:lnTo>
                  <a:lnTo>
                    <a:pt x="110" y="130"/>
                  </a:lnTo>
                  <a:lnTo>
                    <a:pt x="104" y="130"/>
                  </a:lnTo>
                  <a:lnTo>
                    <a:pt x="104" y="130"/>
                  </a:lnTo>
                  <a:lnTo>
                    <a:pt x="102" y="130"/>
                  </a:lnTo>
                  <a:lnTo>
                    <a:pt x="102" y="130"/>
                  </a:lnTo>
                  <a:lnTo>
                    <a:pt x="102" y="130"/>
                  </a:lnTo>
                  <a:lnTo>
                    <a:pt x="102" y="130"/>
                  </a:lnTo>
                  <a:lnTo>
                    <a:pt x="102" y="130"/>
                  </a:lnTo>
                  <a:lnTo>
                    <a:pt x="114" y="110"/>
                  </a:lnTo>
                  <a:lnTo>
                    <a:pt x="114" y="110"/>
                  </a:lnTo>
                  <a:lnTo>
                    <a:pt x="116" y="104"/>
                  </a:lnTo>
                  <a:lnTo>
                    <a:pt x="116" y="104"/>
                  </a:lnTo>
                  <a:lnTo>
                    <a:pt x="116" y="104"/>
                  </a:lnTo>
                  <a:close/>
                  <a:moveTo>
                    <a:pt x="8" y="104"/>
                  </a:moveTo>
                  <a:lnTo>
                    <a:pt x="8" y="104"/>
                  </a:lnTo>
                  <a:lnTo>
                    <a:pt x="14" y="100"/>
                  </a:lnTo>
                  <a:lnTo>
                    <a:pt x="14" y="100"/>
                  </a:lnTo>
                  <a:lnTo>
                    <a:pt x="22" y="116"/>
                  </a:lnTo>
                  <a:lnTo>
                    <a:pt x="22" y="116"/>
                  </a:lnTo>
                  <a:lnTo>
                    <a:pt x="22" y="120"/>
                  </a:lnTo>
                  <a:lnTo>
                    <a:pt x="20" y="122"/>
                  </a:lnTo>
                  <a:lnTo>
                    <a:pt x="20" y="122"/>
                  </a:lnTo>
                  <a:lnTo>
                    <a:pt x="18" y="122"/>
                  </a:lnTo>
                  <a:lnTo>
                    <a:pt x="18" y="122"/>
                  </a:lnTo>
                  <a:lnTo>
                    <a:pt x="18" y="122"/>
                  </a:lnTo>
                  <a:lnTo>
                    <a:pt x="18" y="122"/>
                  </a:lnTo>
                  <a:lnTo>
                    <a:pt x="14" y="120"/>
                  </a:lnTo>
                  <a:lnTo>
                    <a:pt x="8" y="118"/>
                  </a:lnTo>
                  <a:lnTo>
                    <a:pt x="6" y="114"/>
                  </a:lnTo>
                  <a:lnTo>
                    <a:pt x="4" y="110"/>
                  </a:lnTo>
                  <a:lnTo>
                    <a:pt x="4" y="110"/>
                  </a:lnTo>
                  <a:lnTo>
                    <a:pt x="6" y="106"/>
                  </a:lnTo>
                  <a:lnTo>
                    <a:pt x="6" y="106"/>
                  </a:lnTo>
                  <a:lnTo>
                    <a:pt x="8" y="104"/>
                  </a:lnTo>
                  <a:close/>
                  <a:moveTo>
                    <a:pt x="8" y="50"/>
                  </a:moveTo>
                  <a:lnTo>
                    <a:pt x="8" y="50"/>
                  </a:lnTo>
                  <a:lnTo>
                    <a:pt x="8" y="50"/>
                  </a:lnTo>
                  <a:lnTo>
                    <a:pt x="8" y="50"/>
                  </a:lnTo>
                  <a:lnTo>
                    <a:pt x="8" y="50"/>
                  </a:lnTo>
                  <a:lnTo>
                    <a:pt x="8" y="50"/>
                  </a:lnTo>
                  <a:lnTo>
                    <a:pt x="8" y="50"/>
                  </a:lnTo>
                  <a:lnTo>
                    <a:pt x="8" y="50"/>
                  </a:lnTo>
                  <a:lnTo>
                    <a:pt x="8" y="50"/>
                  </a:lnTo>
                  <a:lnTo>
                    <a:pt x="8" y="50"/>
                  </a:lnTo>
                  <a:lnTo>
                    <a:pt x="8" y="52"/>
                  </a:lnTo>
                  <a:lnTo>
                    <a:pt x="8" y="52"/>
                  </a:lnTo>
                  <a:lnTo>
                    <a:pt x="4" y="62"/>
                  </a:lnTo>
                  <a:lnTo>
                    <a:pt x="4" y="62"/>
                  </a:lnTo>
                  <a:lnTo>
                    <a:pt x="6" y="64"/>
                  </a:lnTo>
                  <a:lnTo>
                    <a:pt x="6" y="64"/>
                  </a:lnTo>
                  <a:lnTo>
                    <a:pt x="6" y="66"/>
                  </a:lnTo>
                  <a:lnTo>
                    <a:pt x="6" y="66"/>
                  </a:lnTo>
                  <a:lnTo>
                    <a:pt x="6" y="66"/>
                  </a:lnTo>
                  <a:lnTo>
                    <a:pt x="6" y="66"/>
                  </a:lnTo>
                  <a:lnTo>
                    <a:pt x="6" y="66"/>
                  </a:lnTo>
                  <a:lnTo>
                    <a:pt x="6" y="66"/>
                  </a:lnTo>
                  <a:lnTo>
                    <a:pt x="6" y="66"/>
                  </a:lnTo>
                  <a:lnTo>
                    <a:pt x="6" y="66"/>
                  </a:lnTo>
                  <a:lnTo>
                    <a:pt x="10" y="66"/>
                  </a:lnTo>
                  <a:lnTo>
                    <a:pt x="10" y="66"/>
                  </a:lnTo>
                  <a:lnTo>
                    <a:pt x="10" y="66"/>
                  </a:lnTo>
                  <a:lnTo>
                    <a:pt x="10" y="66"/>
                  </a:lnTo>
                  <a:lnTo>
                    <a:pt x="12" y="64"/>
                  </a:lnTo>
                  <a:lnTo>
                    <a:pt x="12" y="64"/>
                  </a:lnTo>
                  <a:lnTo>
                    <a:pt x="12" y="64"/>
                  </a:lnTo>
                  <a:lnTo>
                    <a:pt x="12" y="64"/>
                  </a:lnTo>
                  <a:lnTo>
                    <a:pt x="12" y="64"/>
                  </a:lnTo>
                  <a:lnTo>
                    <a:pt x="12" y="64"/>
                  </a:lnTo>
                  <a:lnTo>
                    <a:pt x="12" y="66"/>
                  </a:lnTo>
                  <a:lnTo>
                    <a:pt x="10" y="68"/>
                  </a:lnTo>
                  <a:lnTo>
                    <a:pt x="10" y="68"/>
                  </a:lnTo>
                  <a:lnTo>
                    <a:pt x="8" y="70"/>
                  </a:lnTo>
                  <a:lnTo>
                    <a:pt x="8" y="70"/>
                  </a:lnTo>
                  <a:lnTo>
                    <a:pt x="6" y="70"/>
                  </a:lnTo>
                  <a:lnTo>
                    <a:pt x="6" y="70"/>
                  </a:lnTo>
                  <a:lnTo>
                    <a:pt x="6" y="68"/>
                  </a:lnTo>
                  <a:lnTo>
                    <a:pt x="6" y="68"/>
                  </a:lnTo>
                  <a:lnTo>
                    <a:pt x="2" y="62"/>
                  </a:lnTo>
                  <a:lnTo>
                    <a:pt x="2" y="54"/>
                  </a:lnTo>
                  <a:lnTo>
                    <a:pt x="2" y="54"/>
                  </a:lnTo>
                  <a:lnTo>
                    <a:pt x="6" y="50"/>
                  </a:lnTo>
                  <a:lnTo>
                    <a:pt x="6" y="50"/>
                  </a:lnTo>
                  <a:lnTo>
                    <a:pt x="6" y="50"/>
                  </a:lnTo>
                  <a:lnTo>
                    <a:pt x="6" y="50"/>
                  </a:lnTo>
                  <a:lnTo>
                    <a:pt x="6" y="50"/>
                  </a:lnTo>
                  <a:lnTo>
                    <a:pt x="8" y="50"/>
                  </a:lnTo>
                  <a:close/>
                  <a:moveTo>
                    <a:pt x="82" y="20"/>
                  </a:moveTo>
                  <a:lnTo>
                    <a:pt x="82" y="20"/>
                  </a:lnTo>
                  <a:lnTo>
                    <a:pt x="84" y="16"/>
                  </a:lnTo>
                  <a:lnTo>
                    <a:pt x="88" y="12"/>
                  </a:lnTo>
                  <a:lnTo>
                    <a:pt x="96" y="8"/>
                  </a:lnTo>
                  <a:lnTo>
                    <a:pt x="96" y="8"/>
                  </a:lnTo>
                  <a:lnTo>
                    <a:pt x="114" y="4"/>
                  </a:lnTo>
                  <a:lnTo>
                    <a:pt x="114" y="4"/>
                  </a:lnTo>
                  <a:lnTo>
                    <a:pt x="122" y="4"/>
                  </a:lnTo>
                  <a:lnTo>
                    <a:pt x="128" y="8"/>
                  </a:lnTo>
                  <a:lnTo>
                    <a:pt x="128" y="8"/>
                  </a:lnTo>
                  <a:lnTo>
                    <a:pt x="144" y="20"/>
                  </a:lnTo>
                  <a:lnTo>
                    <a:pt x="144" y="20"/>
                  </a:lnTo>
                  <a:lnTo>
                    <a:pt x="146" y="22"/>
                  </a:lnTo>
                  <a:lnTo>
                    <a:pt x="146" y="22"/>
                  </a:lnTo>
                  <a:lnTo>
                    <a:pt x="150" y="22"/>
                  </a:lnTo>
                  <a:lnTo>
                    <a:pt x="152" y="26"/>
                  </a:lnTo>
                  <a:lnTo>
                    <a:pt x="158" y="32"/>
                  </a:lnTo>
                  <a:lnTo>
                    <a:pt x="158" y="32"/>
                  </a:lnTo>
                  <a:lnTo>
                    <a:pt x="148" y="34"/>
                  </a:lnTo>
                  <a:lnTo>
                    <a:pt x="148" y="34"/>
                  </a:lnTo>
                  <a:lnTo>
                    <a:pt x="150" y="40"/>
                  </a:lnTo>
                  <a:lnTo>
                    <a:pt x="154" y="42"/>
                  </a:lnTo>
                  <a:lnTo>
                    <a:pt x="154" y="42"/>
                  </a:lnTo>
                  <a:lnTo>
                    <a:pt x="156" y="40"/>
                  </a:lnTo>
                  <a:lnTo>
                    <a:pt x="156" y="40"/>
                  </a:lnTo>
                  <a:lnTo>
                    <a:pt x="158" y="44"/>
                  </a:lnTo>
                  <a:lnTo>
                    <a:pt x="158" y="44"/>
                  </a:lnTo>
                  <a:lnTo>
                    <a:pt x="148" y="46"/>
                  </a:lnTo>
                  <a:lnTo>
                    <a:pt x="146" y="48"/>
                  </a:lnTo>
                  <a:lnTo>
                    <a:pt x="146" y="52"/>
                  </a:lnTo>
                  <a:lnTo>
                    <a:pt x="146" y="52"/>
                  </a:lnTo>
                  <a:lnTo>
                    <a:pt x="148" y="48"/>
                  </a:lnTo>
                  <a:lnTo>
                    <a:pt x="148" y="48"/>
                  </a:lnTo>
                  <a:lnTo>
                    <a:pt x="152" y="44"/>
                  </a:lnTo>
                  <a:lnTo>
                    <a:pt x="152" y="44"/>
                  </a:lnTo>
                  <a:lnTo>
                    <a:pt x="150" y="56"/>
                  </a:lnTo>
                  <a:lnTo>
                    <a:pt x="150" y="56"/>
                  </a:lnTo>
                  <a:lnTo>
                    <a:pt x="150" y="56"/>
                  </a:lnTo>
                  <a:lnTo>
                    <a:pt x="150" y="56"/>
                  </a:lnTo>
                  <a:lnTo>
                    <a:pt x="156" y="48"/>
                  </a:lnTo>
                  <a:lnTo>
                    <a:pt x="156" y="48"/>
                  </a:lnTo>
                  <a:lnTo>
                    <a:pt x="158" y="46"/>
                  </a:lnTo>
                  <a:lnTo>
                    <a:pt x="158" y="46"/>
                  </a:lnTo>
                  <a:lnTo>
                    <a:pt x="160" y="50"/>
                  </a:lnTo>
                  <a:lnTo>
                    <a:pt x="160" y="50"/>
                  </a:lnTo>
                  <a:lnTo>
                    <a:pt x="158" y="60"/>
                  </a:lnTo>
                  <a:lnTo>
                    <a:pt x="158" y="60"/>
                  </a:lnTo>
                  <a:lnTo>
                    <a:pt x="160" y="52"/>
                  </a:lnTo>
                  <a:lnTo>
                    <a:pt x="160" y="42"/>
                  </a:lnTo>
                  <a:lnTo>
                    <a:pt x="160" y="42"/>
                  </a:lnTo>
                  <a:lnTo>
                    <a:pt x="160" y="38"/>
                  </a:lnTo>
                  <a:lnTo>
                    <a:pt x="162" y="38"/>
                  </a:lnTo>
                  <a:lnTo>
                    <a:pt x="162" y="38"/>
                  </a:lnTo>
                  <a:lnTo>
                    <a:pt x="168" y="34"/>
                  </a:lnTo>
                  <a:lnTo>
                    <a:pt x="172" y="30"/>
                  </a:lnTo>
                  <a:lnTo>
                    <a:pt x="172" y="30"/>
                  </a:lnTo>
                  <a:lnTo>
                    <a:pt x="176" y="28"/>
                  </a:lnTo>
                  <a:lnTo>
                    <a:pt x="176" y="28"/>
                  </a:lnTo>
                  <a:lnTo>
                    <a:pt x="180" y="30"/>
                  </a:lnTo>
                  <a:lnTo>
                    <a:pt x="180" y="30"/>
                  </a:lnTo>
                  <a:lnTo>
                    <a:pt x="182" y="40"/>
                  </a:lnTo>
                  <a:lnTo>
                    <a:pt x="182" y="40"/>
                  </a:lnTo>
                  <a:lnTo>
                    <a:pt x="184" y="56"/>
                  </a:lnTo>
                  <a:lnTo>
                    <a:pt x="184" y="62"/>
                  </a:lnTo>
                  <a:lnTo>
                    <a:pt x="182" y="70"/>
                  </a:lnTo>
                  <a:lnTo>
                    <a:pt x="182" y="70"/>
                  </a:lnTo>
                  <a:lnTo>
                    <a:pt x="178" y="78"/>
                  </a:lnTo>
                  <a:lnTo>
                    <a:pt x="172" y="84"/>
                  </a:lnTo>
                  <a:lnTo>
                    <a:pt x="166" y="88"/>
                  </a:lnTo>
                  <a:lnTo>
                    <a:pt x="158" y="88"/>
                  </a:lnTo>
                  <a:lnTo>
                    <a:pt x="158" y="88"/>
                  </a:lnTo>
                  <a:lnTo>
                    <a:pt x="150" y="88"/>
                  </a:lnTo>
                  <a:lnTo>
                    <a:pt x="150" y="88"/>
                  </a:lnTo>
                  <a:lnTo>
                    <a:pt x="140" y="86"/>
                  </a:lnTo>
                  <a:lnTo>
                    <a:pt x="130" y="82"/>
                  </a:lnTo>
                  <a:lnTo>
                    <a:pt x="130" y="82"/>
                  </a:lnTo>
                  <a:lnTo>
                    <a:pt x="128" y="96"/>
                  </a:lnTo>
                  <a:lnTo>
                    <a:pt x="128" y="96"/>
                  </a:lnTo>
                  <a:lnTo>
                    <a:pt x="130" y="98"/>
                  </a:lnTo>
                  <a:lnTo>
                    <a:pt x="132" y="100"/>
                  </a:lnTo>
                  <a:lnTo>
                    <a:pt x="132" y="100"/>
                  </a:lnTo>
                  <a:lnTo>
                    <a:pt x="134" y="100"/>
                  </a:lnTo>
                  <a:lnTo>
                    <a:pt x="134" y="100"/>
                  </a:lnTo>
                  <a:lnTo>
                    <a:pt x="138" y="98"/>
                  </a:lnTo>
                  <a:lnTo>
                    <a:pt x="138" y="98"/>
                  </a:lnTo>
                  <a:lnTo>
                    <a:pt x="140" y="96"/>
                  </a:lnTo>
                  <a:lnTo>
                    <a:pt x="142" y="92"/>
                  </a:lnTo>
                  <a:lnTo>
                    <a:pt x="142" y="92"/>
                  </a:lnTo>
                  <a:lnTo>
                    <a:pt x="144" y="90"/>
                  </a:lnTo>
                  <a:lnTo>
                    <a:pt x="144" y="90"/>
                  </a:lnTo>
                  <a:lnTo>
                    <a:pt x="144" y="94"/>
                  </a:lnTo>
                  <a:lnTo>
                    <a:pt x="142" y="98"/>
                  </a:lnTo>
                  <a:lnTo>
                    <a:pt x="140" y="100"/>
                  </a:lnTo>
                  <a:lnTo>
                    <a:pt x="136" y="102"/>
                  </a:lnTo>
                  <a:lnTo>
                    <a:pt x="136" y="102"/>
                  </a:lnTo>
                  <a:lnTo>
                    <a:pt x="132" y="102"/>
                  </a:lnTo>
                  <a:lnTo>
                    <a:pt x="132" y="102"/>
                  </a:lnTo>
                  <a:lnTo>
                    <a:pt x="128" y="102"/>
                  </a:lnTo>
                  <a:lnTo>
                    <a:pt x="126" y="98"/>
                  </a:lnTo>
                  <a:lnTo>
                    <a:pt x="126" y="98"/>
                  </a:lnTo>
                  <a:lnTo>
                    <a:pt x="116" y="92"/>
                  </a:lnTo>
                  <a:lnTo>
                    <a:pt x="106" y="88"/>
                  </a:lnTo>
                  <a:lnTo>
                    <a:pt x="106" y="88"/>
                  </a:lnTo>
                  <a:lnTo>
                    <a:pt x="112" y="92"/>
                  </a:lnTo>
                  <a:lnTo>
                    <a:pt x="112" y="92"/>
                  </a:lnTo>
                  <a:lnTo>
                    <a:pt x="114" y="96"/>
                  </a:lnTo>
                  <a:lnTo>
                    <a:pt x="114" y="96"/>
                  </a:lnTo>
                  <a:lnTo>
                    <a:pt x="108" y="114"/>
                  </a:lnTo>
                  <a:lnTo>
                    <a:pt x="104" y="122"/>
                  </a:lnTo>
                  <a:lnTo>
                    <a:pt x="98" y="128"/>
                  </a:lnTo>
                  <a:lnTo>
                    <a:pt x="98" y="128"/>
                  </a:lnTo>
                  <a:lnTo>
                    <a:pt x="90" y="136"/>
                  </a:lnTo>
                  <a:lnTo>
                    <a:pt x="90" y="136"/>
                  </a:lnTo>
                  <a:lnTo>
                    <a:pt x="86" y="140"/>
                  </a:lnTo>
                  <a:lnTo>
                    <a:pt x="86" y="140"/>
                  </a:lnTo>
                  <a:lnTo>
                    <a:pt x="82" y="142"/>
                  </a:lnTo>
                  <a:lnTo>
                    <a:pt x="80" y="142"/>
                  </a:lnTo>
                  <a:lnTo>
                    <a:pt x="80" y="142"/>
                  </a:lnTo>
                  <a:lnTo>
                    <a:pt x="76" y="142"/>
                  </a:lnTo>
                  <a:lnTo>
                    <a:pt x="76" y="142"/>
                  </a:lnTo>
                  <a:lnTo>
                    <a:pt x="68" y="128"/>
                  </a:lnTo>
                  <a:lnTo>
                    <a:pt x="68" y="128"/>
                  </a:lnTo>
                  <a:lnTo>
                    <a:pt x="68" y="126"/>
                  </a:lnTo>
                  <a:lnTo>
                    <a:pt x="70" y="122"/>
                  </a:lnTo>
                  <a:lnTo>
                    <a:pt x="70" y="122"/>
                  </a:lnTo>
                  <a:lnTo>
                    <a:pt x="78" y="118"/>
                  </a:lnTo>
                  <a:lnTo>
                    <a:pt x="78" y="118"/>
                  </a:lnTo>
                  <a:lnTo>
                    <a:pt x="78" y="110"/>
                  </a:lnTo>
                  <a:lnTo>
                    <a:pt x="78" y="110"/>
                  </a:lnTo>
                  <a:lnTo>
                    <a:pt x="76" y="114"/>
                  </a:lnTo>
                  <a:lnTo>
                    <a:pt x="74" y="116"/>
                  </a:lnTo>
                  <a:lnTo>
                    <a:pt x="70" y="116"/>
                  </a:lnTo>
                  <a:lnTo>
                    <a:pt x="70" y="116"/>
                  </a:lnTo>
                  <a:lnTo>
                    <a:pt x="66" y="116"/>
                  </a:lnTo>
                  <a:lnTo>
                    <a:pt x="66" y="116"/>
                  </a:lnTo>
                  <a:lnTo>
                    <a:pt x="60" y="116"/>
                  </a:lnTo>
                  <a:lnTo>
                    <a:pt x="60" y="116"/>
                  </a:lnTo>
                  <a:lnTo>
                    <a:pt x="56" y="116"/>
                  </a:lnTo>
                  <a:lnTo>
                    <a:pt x="54" y="114"/>
                  </a:lnTo>
                  <a:lnTo>
                    <a:pt x="52" y="110"/>
                  </a:lnTo>
                  <a:lnTo>
                    <a:pt x="52" y="110"/>
                  </a:lnTo>
                  <a:lnTo>
                    <a:pt x="52" y="112"/>
                  </a:lnTo>
                  <a:lnTo>
                    <a:pt x="52" y="112"/>
                  </a:lnTo>
                  <a:lnTo>
                    <a:pt x="52" y="114"/>
                  </a:lnTo>
                  <a:lnTo>
                    <a:pt x="52" y="114"/>
                  </a:lnTo>
                  <a:lnTo>
                    <a:pt x="52" y="122"/>
                  </a:lnTo>
                  <a:lnTo>
                    <a:pt x="48" y="130"/>
                  </a:lnTo>
                  <a:lnTo>
                    <a:pt x="48" y="130"/>
                  </a:lnTo>
                  <a:lnTo>
                    <a:pt x="48" y="134"/>
                  </a:lnTo>
                  <a:lnTo>
                    <a:pt x="46" y="138"/>
                  </a:lnTo>
                  <a:lnTo>
                    <a:pt x="46" y="138"/>
                  </a:lnTo>
                  <a:lnTo>
                    <a:pt x="46" y="138"/>
                  </a:lnTo>
                  <a:lnTo>
                    <a:pt x="44" y="140"/>
                  </a:lnTo>
                  <a:lnTo>
                    <a:pt x="44" y="140"/>
                  </a:lnTo>
                  <a:lnTo>
                    <a:pt x="26" y="136"/>
                  </a:lnTo>
                  <a:lnTo>
                    <a:pt x="26" y="136"/>
                  </a:lnTo>
                  <a:lnTo>
                    <a:pt x="24" y="134"/>
                  </a:lnTo>
                  <a:lnTo>
                    <a:pt x="24" y="130"/>
                  </a:lnTo>
                  <a:lnTo>
                    <a:pt x="24" y="130"/>
                  </a:lnTo>
                  <a:lnTo>
                    <a:pt x="26" y="126"/>
                  </a:lnTo>
                  <a:lnTo>
                    <a:pt x="26" y="122"/>
                  </a:lnTo>
                  <a:lnTo>
                    <a:pt x="26" y="122"/>
                  </a:lnTo>
                  <a:lnTo>
                    <a:pt x="26" y="118"/>
                  </a:lnTo>
                  <a:lnTo>
                    <a:pt x="24" y="114"/>
                  </a:lnTo>
                  <a:lnTo>
                    <a:pt x="24" y="114"/>
                  </a:lnTo>
                  <a:lnTo>
                    <a:pt x="20" y="106"/>
                  </a:lnTo>
                  <a:lnTo>
                    <a:pt x="16" y="98"/>
                  </a:lnTo>
                  <a:lnTo>
                    <a:pt x="14" y="88"/>
                  </a:lnTo>
                  <a:lnTo>
                    <a:pt x="14" y="78"/>
                  </a:lnTo>
                  <a:lnTo>
                    <a:pt x="14" y="78"/>
                  </a:lnTo>
                  <a:lnTo>
                    <a:pt x="16" y="68"/>
                  </a:lnTo>
                  <a:lnTo>
                    <a:pt x="18" y="60"/>
                  </a:lnTo>
                  <a:lnTo>
                    <a:pt x="22" y="54"/>
                  </a:lnTo>
                  <a:lnTo>
                    <a:pt x="30" y="46"/>
                  </a:lnTo>
                  <a:lnTo>
                    <a:pt x="30" y="46"/>
                  </a:lnTo>
                  <a:lnTo>
                    <a:pt x="42" y="40"/>
                  </a:lnTo>
                  <a:lnTo>
                    <a:pt x="56" y="34"/>
                  </a:lnTo>
                  <a:lnTo>
                    <a:pt x="56" y="34"/>
                  </a:lnTo>
                  <a:lnTo>
                    <a:pt x="58" y="34"/>
                  </a:lnTo>
                  <a:lnTo>
                    <a:pt x="58" y="34"/>
                  </a:lnTo>
                  <a:lnTo>
                    <a:pt x="46" y="50"/>
                  </a:lnTo>
                  <a:lnTo>
                    <a:pt x="46" y="50"/>
                  </a:lnTo>
                  <a:lnTo>
                    <a:pt x="42" y="56"/>
                  </a:lnTo>
                  <a:lnTo>
                    <a:pt x="40" y="60"/>
                  </a:lnTo>
                  <a:lnTo>
                    <a:pt x="40" y="60"/>
                  </a:lnTo>
                  <a:lnTo>
                    <a:pt x="40" y="64"/>
                  </a:lnTo>
                  <a:lnTo>
                    <a:pt x="40" y="68"/>
                  </a:lnTo>
                  <a:lnTo>
                    <a:pt x="44" y="74"/>
                  </a:lnTo>
                  <a:lnTo>
                    <a:pt x="44" y="74"/>
                  </a:lnTo>
                  <a:lnTo>
                    <a:pt x="48" y="80"/>
                  </a:lnTo>
                  <a:lnTo>
                    <a:pt x="48" y="84"/>
                  </a:lnTo>
                  <a:lnTo>
                    <a:pt x="48" y="86"/>
                  </a:lnTo>
                  <a:lnTo>
                    <a:pt x="48" y="86"/>
                  </a:lnTo>
                  <a:lnTo>
                    <a:pt x="48" y="90"/>
                  </a:lnTo>
                  <a:lnTo>
                    <a:pt x="48" y="90"/>
                  </a:lnTo>
                  <a:lnTo>
                    <a:pt x="54" y="96"/>
                  </a:lnTo>
                  <a:lnTo>
                    <a:pt x="58" y="98"/>
                  </a:lnTo>
                  <a:lnTo>
                    <a:pt x="62" y="100"/>
                  </a:lnTo>
                  <a:lnTo>
                    <a:pt x="62" y="100"/>
                  </a:lnTo>
                  <a:lnTo>
                    <a:pt x="66" y="98"/>
                  </a:lnTo>
                  <a:lnTo>
                    <a:pt x="72" y="96"/>
                  </a:lnTo>
                  <a:lnTo>
                    <a:pt x="72" y="96"/>
                  </a:lnTo>
                  <a:lnTo>
                    <a:pt x="82" y="92"/>
                  </a:lnTo>
                  <a:lnTo>
                    <a:pt x="92" y="88"/>
                  </a:lnTo>
                  <a:lnTo>
                    <a:pt x="92" y="88"/>
                  </a:lnTo>
                  <a:lnTo>
                    <a:pt x="94" y="86"/>
                  </a:lnTo>
                  <a:lnTo>
                    <a:pt x="94" y="86"/>
                  </a:lnTo>
                  <a:lnTo>
                    <a:pt x="96" y="78"/>
                  </a:lnTo>
                  <a:lnTo>
                    <a:pt x="96" y="72"/>
                  </a:lnTo>
                  <a:lnTo>
                    <a:pt x="94" y="58"/>
                  </a:lnTo>
                  <a:lnTo>
                    <a:pt x="94" y="58"/>
                  </a:lnTo>
                  <a:lnTo>
                    <a:pt x="92" y="44"/>
                  </a:lnTo>
                  <a:lnTo>
                    <a:pt x="92" y="44"/>
                  </a:lnTo>
                  <a:lnTo>
                    <a:pt x="92" y="62"/>
                  </a:lnTo>
                  <a:lnTo>
                    <a:pt x="92" y="62"/>
                  </a:lnTo>
                  <a:lnTo>
                    <a:pt x="92" y="80"/>
                  </a:lnTo>
                  <a:lnTo>
                    <a:pt x="92" y="80"/>
                  </a:lnTo>
                  <a:lnTo>
                    <a:pt x="90" y="84"/>
                  </a:lnTo>
                  <a:lnTo>
                    <a:pt x="86" y="86"/>
                  </a:lnTo>
                  <a:lnTo>
                    <a:pt x="86" y="86"/>
                  </a:lnTo>
                  <a:lnTo>
                    <a:pt x="78" y="88"/>
                  </a:lnTo>
                  <a:lnTo>
                    <a:pt x="70" y="92"/>
                  </a:lnTo>
                  <a:lnTo>
                    <a:pt x="70" y="92"/>
                  </a:lnTo>
                  <a:lnTo>
                    <a:pt x="62" y="96"/>
                  </a:lnTo>
                  <a:lnTo>
                    <a:pt x="62" y="96"/>
                  </a:lnTo>
                  <a:lnTo>
                    <a:pt x="56" y="94"/>
                  </a:lnTo>
                  <a:lnTo>
                    <a:pt x="52" y="90"/>
                  </a:lnTo>
                  <a:lnTo>
                    <a:pt x="52" y="90"/>
                  </a:lnTo>
                  <a:lnTo>
                    <a:pt x="52" y="88"/>
                  </a:lnTo>
                  <a:lnTo>
                    <a:pt x="52" y="84"/>
                  </a:lnTo>
                  <a:lnTo>
                    <a:pt x="52" y="84"/>
                  </a:lnTo>
                  <a:lnTo>
                    <a:pt x="56" y="76"/>
                  </a:lnTo>
                  <a:lnTo>
                    <a:pt x="56" y="76"/>
                  </a:lnTo>
                  <a:lnTo>
                    <a:pt x="58" y="68"/>
                  </a:lnTo>
                  <a:lnTo>
                    <a:pt x="58" y="68"/>
                  </a:lnTo>
                  <a:lnTo>
                    <a:pt x="52" y="78"/>
                  </a:lnTo>
                  <a:lnTo>
                    <a:pt x="52" y="78"/>
                  </a:lnTo>
                  <a:lnTo>
                    <a:pt x="44" y="66"/>
                  </a:lnTo>
                  <a:lnTo>
                    <a:pt x="44" y="66"/>
                  </a:lnTo>
                  <a:lnTo>
                    <a:pt x="44" y="62"/>
                  </a:lnTo>
                  <a:lnTo>
                    <a:pt x="44" y="62"/>
                  </a:lnTo>
                  <a:lnTo>
                    <a:pt x="46" y="56"/>
                  </a:lnTo>
                  <a:lnTo>
                    <a:pt x="50" y="50"/>
                  </a:lnTo>
                  <a:lnTo>
                    <a:pt x="50" y="50"/>
                  </a:lnTo>
                  <a:lnTo>
                    <a:pt x="72" y="26"/>
                  </a:lnTo>
                  <a:lnTo>
                    <a:pt x="72" y="26"/>
                  </a:lnTo>
                  <a:lnTo>
                    <a:pt x="74" y="24"/>
                  </a:lnTo>
                  <a:lnTo>
                    <a:pt x="78" y="22"/>
                  </a:lnTo>
                  <a:lnTo>
                    <a:pt x="86" y="22"/>
                  </a:lnTo>
                  <a:lnTo>
                    <a:pt x="86" y="22"/>
                  </a:lnTo>
                  <a:lnTo>
                    <a:pt x="90" y="20"/>
                  </a:lnTo>
                  <a:lnTo>
                    <a:pt x="90" y="20"/>
                  </a:lnTo>
                  <a:lnTo>
                    <a:pt x="82" y="20"/>
                  </a:lnTo>
                  <a:close/>
                  <a:moveTo>
                    <a:pt x="112" y="0"/>
                  </a:moveTo>
                  <a:lnTo>
                    <a:pt x="112" y="0"/>
                  </a:lnTo>
                  <a:lnTo>
                    <a:pt x="104" y="2"/>
                  </a:lnTo>
                  <a:lnTo>
                    <a:pt x="98" y="4"/>
                  </a:lnTo>
                  <a:lnTo>
                    <a:pt x="90" y="8"/>
                  </a:lnTo>
                  <a:lnTo>
                    <a:pt x="84" y="12"/>
                  </a:lnTo>
                  <a:lnTo>
                    <a:pt x="84" y="12"/>
                  </a:lnTo>
                  <a:lnTo>
                    <a:pt x="78" y="18"/>
                  </a:lnTo>
                  <a:lnTo>
                    <a:pt x="76" y="20"/>
                  </a:lnTo>
                  <a:lnTo>
                    <a:pt x="72" y="22"/>
                  </a:lnTo>
                  <a:lnTo>
                    <a:pt x="72" y="22"/>
                  </a:lnTo>
                  <a:lnTo>
                    <a:pt x="70" y="24"/>
                  </a:lnTo>
                  <a:lnTo>
                    <a:pt x="70" y="24"/>
                  </a:lnTo>
                  <a:lnTo>
                    <a:pt x="62" y="30"/>
                  </a:lnTo>
                  <a:lnTo>
                    <a:pt x="52" y="32"/>
                  </a:lnTo>
                  <a:lnTo>
                    <a:pt x="52" y="32"/>
                  </a:lnTo>
                  <a:lnTo>
                    <a:pt x="42" y="34"/>
                  </a:lnTo>
                  <a:lnTo>
                    <a:pt x="32" y="40"/>
                  </a:lnTo>
                  <a:lnTo>
                    <a:pt x="24" y="46"/>
                  </a:lnTo>
                  <a:lnTo>
                    <a:pt x="16" y="56"/>
                  </a:lnTo>
                  <a:lnTo>
                    <a:pt x="16" y="56"/>
                  </a:lnTo>
                  <a:lnTo>
                    <a:pt x="12" y="62"/>
                  </a:lnTo>
                  <a:lnTo>
                    <a:pt x="12" y="62"/>
                  </a:lnTo>
                  <a:lnTo>
                    <a:pt x="6" y="64"/>
                  </a:lnTo>
                  <a:lnTo>
                    <a:pt x="6" y="64"/>
                  </a:lnTo>
                  <a:lnTo>
                    <a:pt x="10" y="54"/>
                  </a:lnTo>
                  <a:lnTo>
                    <a:pt x="10" y="54"/>
                  </a:lnTo>
                  <a:lnTo>
                    <a:pt x="12" y="56"/>
                  </a:lnTo>
                  <a:lnTo>
                    <a:pt x="12" y="56"/>
                  </a:lnTo>
                  <a:lnTo>
                    <a:pt x="12" y="50"/>
                  </a:lnTo>
                  <a:lnTo>
                    <a:pt x="12" y="50"/>
                  </a:lnTo>
                  <a:lnTo>
                    <a:pt x="10" y="44"/>
                  </a:lnTo>
                  <a:lnTo>
                    <a:pt x="10" y="44"/>
                  </a:lnTo>
                  <a:lnTo>
                    <a:pt x="2" y="50"/>
                  </a:lnTo>
                  <a:lnTo>
                    <a:pt x="0" y="54"/>
                  </a:lnTo>
                  <a:lnTo>
                    <a:pt x="0" y="58"/>
                  </a:lnTo>
                  <a:lnTo>
                    <a:pt x="0" y="58"/>
                  </a:lnTo>
                  <a:lnTo>
                    <a:pt x="0" y="62"/>
                  </a:lnTo>
                  <a:lnTo>
                    <a:pt x="2" y="68"/>
                  </a:lnTo>
                  <a:lnTo>
                    <a:pt x="2" y="68"/>
                  </a:lnTo>
                  <a:lnTo>
                    <a:pt x="6" y="70"/>
                  </a:lnTo>
                  <a:lnTo>
                    <a:pt x="10" y="72"/>
                  </a:lnTo>
                  <a:lnTo>
                    <a:pt x="10" y="72"/>
                  </a:lnTo>
                  <a:lnTo>
                    <a:pt x="10" y="84"/>
                  </a:lnTo>
                  <a:lnTo>
                    <a:pt x="10" y="84"/>
                  </a:lnTo>
                  <a:lnTo>
                    <a:pt x="12" y="90"/>
                  </a:lnTo>
                  <a:lnTo>
                    <a:pt x="10" y="94"/>
                  </a:lnTo>
                  <a:lnTo>
                    <a:pt x="8" y="98"/>
                  </a:lnTo>
                  <a:lnTo>
                    <a:pt x="4" y="102"/>
                  </a:lnTo>
                  <a:lnTo>
                    <a:pt x="4" y="102"/>
                  </a:lnTo>
                  <a:lnTo>
                    <a:pt x="2" y="108"/>
                  </a:lnTo>
                  <a:lnTo>
                    <a:pt x="2" y="112"/>
                  </a:lnTo>
                  <a:lnTo>
                    <a:pt x="2" y="112"/>
                  </a:lnTo>
                  <a:lnTo>
                    <a:pt x="4" y="118"/>
                  </a:lnTo>
                  <a:lnTo>
                    <a:pt x="8" y="120"/>
                  </a:lnTo>
                  <a:lnTo>
                    <a:pt x="8" y="120"/>
                  </a:lnTo>
                  <a:lnTo>
                    <a:pt x="14" y="124"/>
                  </a:lnTo>
                  <a:lnTo>
                    <a:pt x="22" y="128"/>
                  </a:lnTo>
                  <a:lnTo>
                    <a:pt x="22" y="128"/>
                  </a:lnTo>
                  <a:lnTo>
                    <a:pt x="20" y="132"/>
                  </a:lnTo>
                  <a:lnTo>
                    <a:pt x="20" y="132"/>
                  </a:lnTo>
                  <a:lnTo>
                    <a:pt x="20" y="136"/>
                  </a:lnTo>
                  <a:lnTo>
                    <a:pt x="22" y="138"/>
                  </a:lnTo>
                  <a:lnTo>
                    <a:pt x="24" y="138"/>
                  </a:lnTo>
                  <a:lnTo>
                    <a:pt x="24" y="138"/>
                  </a:lnTo>
                  <a:lnTo>
                    <a:pt x="32" y="142"/>
                  </a:lnTo>
                  <a:lnTo>
                    <a:pt x="42" y="144"/>
                  </a:lnTo>
                  <a:lnTo>
                    <a:pt x="42" y="144"/>
                  </a:lnTo>
                  <a:lnTo>
                    <a:pt x="44" y="144"/>
                  </a:lnTo>
                  <a:lnTo>
                    <a:pt x="44" y="144"/>
                  </a:lnTo>
                  <a:lnTo>
                    <a:pt x="46" y="144"/>
                  </a:lnTo>
                  <a:lnTo>
                    <a:pt x="48" y="142"/>
                  </a:lnTo>
                  <a:lnTo>
                    <a:pt x="50" y="136"/>
                  </a:lnTo>
                  <a:lnTo>
                    <a:pt x="50" y="136"/>
                  </a:lnTo>
                  <a:lnTo>
                    <a:pt x="50" y="132"/>
                  </a:lnTo>
                  <a:lnTo>
                    <a:pt x="50" y="132"/>
                  </a:lnTo>
                  <a:lnTo>
                    <a:pt x="56" y="120"/>
                  </a:lnTo>
                  <a:lnTo>
                    <a:pt x="56" y="120"/>
                  </a:lnTo>
                  <a:lnTo>
                    <a:pt x="68" y="120"/>
                  </a:lnTo>
                  <a:lnTo>
                    <a:pt x="68" y="120"/>
                  </a:lnTo>
                  <a:lnTo>
                    <a:pt x="64" y="124"/>
                  </a:lnTo>
                  <a:lnTo>
                    <a:pt x="64" y="128"/>
                  </a:lnTo>
                  <a:lnTo>
                    <a:pt x="64" y="128"/>
                  </a:lnTo>
                  <a:lnTo>
                    <a:pt x="74" y="144"/>
                  </a:lnTo>
                  <a:lnTo>
                    <a:pt x="74" y="144"/>
                  </a:lnTo>
                  <a:lnTo>
                    <a:pt x="76" y="146"/>
                  </a:lnTo>
                  <a:lnTo>
                    <a:pt x="80" y="146"/>
                  </a:lnTo>
                  <a:lnTo>
                    <a:pt x="80" y="146"/>
                  </a:lnTo>
                  <a:lnTo>
                    <a:pt x="84" y="144"/>
                  </a:lnTo>
                  <a:lnTo>
                    <a:pt x="88" y="142"/>
                  </a:lnTo>
                  <a:lnTo>
                    <a:pt x="88" y="142"/>
                  </a:lnTo>
                  <a:lnTo>
                    <a:pt x="96" y="134"/>
                  </a:lnTo>
                  <a:lnTo>
                    <a:pt x="96" y="134"/>
                  </a:lnTo>
                  <a:lnTo>
                    <a:pt x="100" y="132"/>
                  </a:lnTo>
                  <a:lnTo>
                    <a:pt x="100" y="132"/>
                  </a:lnTo>
                  <a:lnTo>
                    <a:pt x="116" y="134"/>
                  </a:lnTo>
                  <a:lnTo>
                    <a:pt x="116" y="134"/>
                  </a:lnTo>
                  <a:lnTo>
                    <a:pt x="120" y="132"/>
                  </a:lnTo>
                  <a:lnTo>
                    <a:pt x="122" y="132"/>
                  </a:lnTo>
                  <a:lnTo>
                    <a:pt x="124" y="128"/>
                  </a:lnTo>
                  <a:lnTo>
                    <a:pt x="122" y="124"/>
                  </a:lnTo>
                  <a:lnTo>
                    <a:pt x="122" y="124"/>
                  </a:lnTo>
                  <a:lnTo>
                    <a:pt x="122" y="114"/>
                  </a:lnTo>
                  <a:lnTo>
                    <a:pt x="122" y="114"/>
                  </a:lnTo>
                  <a:lnTo>
                    <a:pt x="120" y="104"/>
                  </a:lnTo>
                  <a:lnTo>
                    <a:pt x="120" y="104"/>
                  </a:lnTo>
                  <a:lnTo>
                    <a:pt x="116" y="96"/>
                  </a:lnTo>
                  <a:lnTo>
                    <a:pt x="116" y="96"/>
                  </a:lnTo>
                  <a:lnTo>
                    <a:pt x="118" y="96"/>
                  </a:lnTo>
                  <a:lnTo>
                    <a:pt x="118" y="96"/>
                  </a:lnTo>
                  <a:lnTo>
                    <a:pt x="124" y="102"/>
                  </a:lnTo>
                  <a:lnTo>
                    <a:pt x="124" y="102"/>
                  </a:lnTo>
                  <a:lnTo>
                    <a:pt x="128" y="104"/>
                  </a:lnTo>
                  <a:lnTo>
                    <a:pt x="132" y="104"/>
                  </a:lnTo>
                  <a:lnTo>
                    <a:pt x="132" y="104"/>
                  </a:lnTo>
                  <a:lnTo>
                    <a:pt x="140" y="102"/>
                  </a:lnTo>
                  <a:lnTo>
                    <a:pt x="144" y="100"/>
                  </a:lnTo>
                  <a:lnTo>
                    <a:pt x="146" y="96"/>
                  </a:lnTo>
                  <a:lnTo>
                    <a:pt x="146" y="96"/>
                  </a:lnTo>
                  <a:lnTo>
                    <a:pt x="148" y="92"/>
                  </a:lnTo>
                  <a:lnTo>
                    <a:pt x="150" y="92"/>
                  </a:lnTo>
                  <a:lnTo>
                    <a:pt x="150" y="92"/>
                  </a:lnTo>
                  <a:lnTo>
                    <a:pt x="154" y="92"/>
                  </a:lnTo>
                  <a:lnTo>
                    <a:pt x="154" y="92"/>
                  </a:lnTo>
                  <a:lnTo>
                    <a:pt x="158" y="92"/>
                  </a:lnTo>
                  <a:lnTo>
                    <a:pt x="158" y="92"/>
                  </a:lnTo>
                  <a:lnTo>
                    <a:pt x="166" y="90"/>
                  </a:lnTo>
                  <a:lnTo>
                    <a:pt x="174" y="86"/>
                  </a:lnTo>
                  <a:lnTo>
                    <a:pt x="180" y="80"/>
                  </a:lnTo>
                  <a:lnTo>
                    <a:pt x="184" y="72"/>
                  </a:lnTo>
                  <a:lnTo>
                    <a:pt x="184" y="72"/>
                  </a:lnTo>
                  <a:lnTo>
                    <a:pt x="188" y="60"/>
                  </a:lnTo>
                  <a:lnTo>
                    <a:pt x="186" y="46"/>
                  </a:lnTo>
                  <a:lnTo>
                    <a:pt x="186" y="46"/>
                  </a:lnTo>
                  <a:lnTo>
                    <a:pt x="186" y="38"/>
                  </a:lnTo>
                  <a:lnTo>
                    <a:pt x="182" y="28"/>
                  </a:lnTo>
                  <a:lnTo>
                    <a:pt x="182" y="28"/>
                  </a:lnTo>
                  <a:lnTo>
                    <a:pt x="180" y="24"/>
                  </a:lnTo>
                  <a:lnTo>
                    <a:pt x="176" y="24"/>
                  </a:lnTo>
                  <a:lnTo>
                    <a:pt x="176" y="24"/>
                  </a:lnTo>
                  <a:lnTo>
                    <a:pt x="172" y="24"/>
                  </a:lnTo>
                  <a:lnTo>
                    <a:pt x="170" y="28"/>
                  </a:lnTo>
                  <a:lnTo>
                    <a:pt x="170" y="28"/>
                  </a:lnTo>
                  <a:lnTo>
                    <a:pt x="166" y="32"/>
                  </a:lnTo>
                  <a:lnTo>
                    <a:pt x="166" y="32"/>
                  </a:lnTo>
                  <a:lnTo>
                    <a:pt x="162" y="34"/>
                  </a:lnTo>
                  <a:lnTo>
                    <a:pt x="162" y="34"/>
                  </a:lnTo>
                  <a:lnTo>
                    <a:pt x="160" y="30"/>
                  </a:lnTo>
                  <a:lnTo>
                    <a:pt x="160" y="30"/>
                  </a:lnTo>
                  <a:lnTo>
                    <a:pt x="156" y="26"/>
                  </a:lnTo>
                  <a:lnTo>
                    <a:pt x="152" y="22"/>
                  </a:lnTo>
                  <a:lnTo>
                    <a:pt x="152" y="22"/>
                  </a:lnTo>
                  <a:lnTo>
                    <a:pt x="138" y="10"/>
                  </a:lnTo>
                  <a:lnTo>
                    <a:pt x="138" y="10"/>
                  </a:lnTo>
                  <a:lnTo>
                    <a:pt x="132" y="6"/>
                  </a:lnTo>
                  <a:lnTo>
                    <a:pt x="126" y="2"/>
                  </a:lnTo>
                  <a:lnTo>
                    <a:pt x="1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0" name="Freeform 825"/>
            <p:cNvSpPr>
              <a:spLocks/>
            </p:cNvSpPr>
            <p:nvPr/>
          </p:nvSpPr>
          <p:spPr bwMode="auto">
            <a:xfrm>
              <a:off x="3157431" y="552450"/>
              <a:ext cx="28733" cy="41275"/>
            </a:xfrm>
            <a:custGeom>
              <a:avLst/>
              <a:gdLst>
                <a:gd name="T0" fmla="*/ 14 w 18"/>
                <a:gd name="T1" fmla="*/ 0 h 26"/>
                <a:gd name="T2" fmla="*/ 14 w 18"/>
                <a:gd name="T3" fmla="*/ 0 h 26"/>
                <a:gd name="T4" fmla="*/ 14 w 18"/>
                <a:gd name="T5" fmla="*/ 0 h 26"/>
                <a:gd name="T6" fmla="*/ 14 w 18"/>
                <a:gd name="T7" fmla="*/ 0 h 26"/>
                <a:gd name="T8" fmla="*/ 16 w 18"/>
                <a:gd name="T9" fmla="*/ 8 h 26"/>
                <a:gd name="T10" fmla="*/ 16 w 18"/>
                <a:gd name="T11" fmla="*/ 8 h 26"/>
                <a:gd name="T12" fmla="*/ 18 w 18"/>
                <a:gd name="T13" fmla="*/ 24 h 26"/>
                <a:gd name="T14" fmla="*/ 18 w 18"/>
                <a:gd name="T15" fmla="*/ 24 h 26"/>
                <a:gd name="T16" fmla="*/ 16 w 18"/>
                <a:gd name="T17" fmla="*/ 26 h 26"/>
                <a:gd name="T18" fmla="*/ 16 w 18"/>
                <a:gd name="T19" fmla="*/ 26 h 26"/>
                <a:gd name="T20" fmla="*/ 12 w 18"/>
                <a:gd name="T21" fmla="*/ 26 h 26"/>
                <a:gd name="T22" fmla="*/ 12 w 18"/>
                <a:gd name="T23" fmla="*/ 26 h 26"/>
                <a:gd name="T24" fmla="*/ 10 w 18"/>
                <a:gd name="T25" fmla="*/ 26 h 26"/>
                <a:gd name="T26" fmla="*/ 10 w 18"/>
                <a:gd name="T27" fmla="*/ 26 h 26"/>
                <a:gd name="T28" fmla="*/ 8 w 18"/>
                <a:gd name="T29" fmla="*/ 26 h 26"/>
                <a:gd name="T30" fmla="*/ 8 w 18"/>
                <a:gd name="T31" fmla="*/ 26 h 26"/>
                <a:gd name="T32" fmla="*/ 2 w 18"/>
                <a:gd name="T33" fmla="*/ 26 h 26"/>
                <a:gd name="T34" fmla="*/ 2 w 18"/>
                <a:gd name="T35" fmla="*/ 26 h 26"/>
                <a:gd name="T36" fmla="*/ 0 w 18"/>
                <a:gd name="T37" fmla="*/ 26 h 26"/>
                <a:gd name="T38" fmla="*/ 0 w 18"/>
                <a:gd name="T39" fmla="*/ 26 h 26"/>
                <a:gd name="T40" fmla="*/ 0 w 18"/>
                <a:gd name="T41" fmla="*/ 26 h 26"/>
                <a:gd name="T42" fmla="*/ 0 w 18"/>
                <a:gd name="T43" fmla="*/ 26 h 26"/>
                <a:gd name="T44" fmla="*/ 0 w 18"/>
                <a:gd name="T45" fmla="*/ 26 h 26"/>
                <a:gd name="T46" fmla="*/ 12 w 18"/>
                <a:gd name="T47" fmla="*/ 6 h 26"/>
                <a:gd name="T48" fmla="*/ 12 w 18"/>
                <a:gd name="T49" fmla="*/ 6 h 26"/>
                <a:gd name="T50" fmla="*/ 14 w 18"/>
                <a:gd name="T51" fmla="*/ 0 h 26"/>
                <a:gd name="T52" fmla="*/ 14 w 18"/>
                <a:gd name="T53" fmla="*/ 0 h 26"/>
                <a:gd name="T54" fmla="*/ 14 w 18"/>
                <a:gd name="T5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 h="26">
                  <a:moveTo>
                    <a:pt x="14" y="0"/>
                  </a:moveTo>
                  <a:lnTo>
                    <a:pt x="14" y="0"/>
                  </a:lnTo>
                  <a:lnTo>
                    <a:pt x="14" y="0"/>
                  </a:lnTo>
                  <a:lnTo>
                    <a:pt x="14" y="0"/>
                  </a:lnTo>
                  <a:lnTo>
                    <a:pt x="16" y="8"/>
                  </a:lnTo>
                  <a:lnTo>
                    <a:pt x="16" y="8"/>
                  </a:lnTo>
                  <a:lnTo>
                    <a:pt x="18" y="24"/>
                  </a:lnTo>
                  <a:lnTo>
                    <a:pt x="18" y="24"/>
                  </a:lnTo>
                  <a:lnTo>
                    <a:pt x="16" y="26"/>
                  </a:lnTo>
                  <a:lnTo>
                    <a:pt x="16" y="26"/>
                  </a:lnTo>
                  <a:lnTo>
                    <a:pt x="12" y="26"/>
                  </a:lnTo>
                  <a:lnTo>
                    <a:pt x="12" y="26"/>
                  </a:lnTo>
                  <a:lnTo>
                    <a:pt x="10" y="26"/>
                  </a:lnTo>
                  <a:lnTo>
                    <a:pt x="10" y="26"/>
                  </a:lnTo>
                  <a:lnTo>
                    <a:pt x="8" y="26"/>
                  </a:lnTo>
                  <a:lnTo>
                    <a:pt x="8" y="26"/>
                  </a:lnTo>
                  <a:lnTo>
                    <a:pt x="2" y="26"/>
                  </a:lnTo>
                  <a:lnTo>
                    <a:pt x="2" y="26"/>
                  </a:lnTo>
                  <a:lnTo>
                    <a:pt x="0" y="26"/>
                  </a:lnTo>
                  <a:lnTo>
                    <a:pt x="0" y="26"/>
                  </a:lnTo>
                  <a:lnTo>
                    <a:pt x="0" y="26"/>
                  </a:lnTo>
                  <a:lnTo>
                    <a:pt x="0" y="26"/>
                  </a:lnTo>
                  <a:lnTo>
                    <a:pt x="0" y="26"/>
                  </a:lnTo>
                  <a:lnTo>
                    <a:pt x="12" y="6"/>
                  </a:lnTo>
                  <a:lnTo>
                    <a:pt x="12" y="6"/>
                  </a:lnTo>
                  <a:lnTo>
                    <a:pt x="14" y="0"/>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1" name="Freeform 826"/>
            <p:cNvSpPr>
              <a:spLocks/>
            </p:cNvSpPr>
            <p:nvPr/>
          </p:nvSpPr>
          <p:spPr bwMode="auto">
            <a:xfrm>
              <a:off x="3000996" y="546100"/>
              <a:ext cx="28733" cy="34925"/>
            </a:xfrm>
            <a:custGeom>
              <a:avLst/>
              <a:gdLst>
                <a:gd name="T0" fmla="*/ 4 w 18"/>
                <a:gd name="T1" fmla="*/ 4 h 22"/>
                <a:gd name="T2" fmla="*/ 4 w 18"/>
                <a:gd name="T3" fmla="*/ 4 h 22"/>
                <a:gd name="T4" fmla="*/ 10 w 18"/>
                <a:gd name="T5" fmla="*/ 0 h 22"/>
                <a:gd name="T6" fmla="*/ 10 w 18"/>
                <a:gd name="T7" fmla="*/ 0 h 22"/>
                <a:gd name="T8" fmla="*/ 18 w 18"/>
                <a:gd name="T9" fmla="*/ 16 h 22"/>
                <a:gd name="T10" fmla="*/ 18 w 18"/>
                <a:gd name="T11" fmla="*/ 16 h 22"/>
                <a:gd name="T12" fmla="*/ 18 w 18"/>
                <a:gd name="T13" fmla="*/ 20 h 22"/>
                <a:gd name="T14" fmla="*/ 16 w 18"/>
                <a:gd name="T15" fmla="*/ 22 h 22"/>
                <a:gd name="T16" fmla="*/ 16 w 18"/>
                <a:gd name="T17" fmla="*/ 22 h 22"/>
                <a:gd name="T18" fmla="*/ 14 w 18"/>
                <a:gd name="T19" fmla="*/ 22 h 22"/>
                <a:gd name="T20" fmla="*/ 14 w 18"/>
                <a:gd name="T21" fmla="*/ 22 h 22"/>
                <a:gd name="T22" fmla="*/ 14 w 18"/>
                <a:gd name="T23" fmla="*/ 22 h 22"/>
                <a:gd name="T24" fmla="*/ 14 w 18"/>
                <a:gd name="T25" fmla="*/ 22 h 22"/>
                <a:gd name="T26" fmla="*/ 10 w 18"/>
                <a:gd name="T27" fmla="*/ 20 h 22"/>
                <a:gd name="T28" fmla="*/ 4 w 18"/>
                <a:gd name="T29" fmla="*/ 18 h 22"/>
                <a:gd name="T30" fmla="*/ 2 w 18"/>
                <a:gd name="T31" fmla="*/ 14 h 22"/>
                <a:gd name="T32" fmla="*/ 0 w 18"/>
                <a:gd name="T33" fmla="*/ 10 h 22"/>
                <a:gd name="T34" fmla="*/ 0 w 18"/>
                <a:gd name="T35" fmla="*/ 10 h 22"/>
                <a:gd name="T36" fmla="*/ 2 w 18"/>
                <a:gd name="T37" fmla="*/ 6 h 22"/>
                <a:gd name="T38" fmla="*/ 2 w 18"/>
                <a:gd name="T39" fmla="*/ 6 h 22"/>
                <a:gd name="T40" fmla="*/ 4 w 18"/>
                <a:gd name="T41"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2">
                  <a:moveTo>
                    <a:pt x="4" y="4"/>
                  </a:moveTo>
                  <a:lnTo>
                    <a:pt x="4" y="4"/>
                  </a:lnTo>
                  <a:lnTo>
                    <a:pt x="10" y="0"/>
                  </a:lnTo>
                  <a:lnTo>
                    <a:pt x="10" y="0"/>
                  </a:lnTo>
                  <a:lnTo>
                    <a:pt x="18" y="16"/>
                  </a:lnTo>
                  <a:lnTo>
                    <a:pt x="18" y="16"/>
                  </a:lnTo>
                  <a:lnTo>
                    <a:pt x="18" y="20"/>
                  </a:lnTo>
                  <a:lnTo>
                    <a:pt x="16" y="22"/>
                  </a:lnTo>
                  <a:lnTo>
                    <a:pt x="16" y="22"/>
                  </a:lnTo>
                  <a:lnTo>
                    <a:pt x="14" y="22"/>
                  </a:lnTo>
                  <a:lnTo>
                    <a:pt x="14" y="22"/>
                  </a:lnTo>
                  <a:lnTo>
                    <a:pt x="14" y="22"/>
                  </a:lnTo>
                  <a:lnTo>
                    <a:pt x="14" y="22"/>
                  </a:lnTo>
                  <a:lnTo>
                    <a:pt x="10" y="20"/>
                  </a:lnTo>
                  <a:lnTo>
                    <a:pt x="4" y="18"/>
                  </a:lnTo>
                  <a:lnTo>
                    <a:pt x="2" y="14"/>
                  </a:lnTo>
                  <a:lnTo>
                    <a:pt x="0" y="10"/>
                  </a:lnTo>
                  <a:lnTo>
                    <a:pt x="0" y="10"/>
                  </a:lnTo>
                  <a:lnTo>
                    <a:pt x="2" y="6"/>
                  </a:lnTo>
                  <a:lnTo>
                    <a:pt x="2" y="6"/>
                  </a:lnTo>
                  <a:lnTo>
                    <a:pt x="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2" name="Freeform 827"/>
            <p:cNvSpPr>
              <a:spLocks/>
            </p:cNvSpPr>
            <p:nvPr/>
          </p:nvSpPr>
          <p:spPr bwMode="auto">
            <a:xfrm>
              <a:off x="2997804" y="466725"/>
              <a:ext cx="15963" cy="31750"/>
            </a:xfrm>
            <a:custGeom>
              <a:avLst/>
              <a:gdLst>
                <a:gd name="T0" fmla="*/ 6 w 10"/>
                <a:gd name="T1" fmla="*/ 0 h 20"/>
                <a:gd name="T2" fmla="*/ 6 w 10"/>
                <a:gd name="T3" fmla="*/ 0 h 20"/>
                <a:gd name="T4" fmla="*/ 6 w 10"/>
                <a:gd name="T5" fmla="*/ 0 h 20"/>
                <a:gd name="T6" fmla="*/ 6 w 10"/>
                <a:gd name="T7" fmla="*/ 0 h 20"/>
                <a:gd name="T8" fmla="*/ 6 w 10"/>
                <a:gd name="T9" fmla="*/ 0 h 20"/>
                <a:gd name="T10" fmla="*/ 6 w 10"/>
                <a:gd name="T11" fmla="*/ 0 h 20"/>
                <a:gd name="T12" fmla="*/ 6 w 10"/>
                <a:gd name="T13" fmla="*/ 0 h 20"/>
                <a:gd name="T14" fmla="*/ 6 w 10"/>
                <a:gd name="T15" fmla="*/ 0 h 20"/>
                <a:gd name="T16" fmla="*/ 6 w 10"/>
                <a:gd name="T17" fmla="*/ 0 h 20"/>
                <a:gd name="T18" fmla="*/ 6 w 10"/>
                <a:gd name="T19" fmla="*/ 0 h 20"/>
                <a:gd name="T20" fmla="*/ 6 w 10"/>
                <a:gd name="T21" fmla="*/ 2 h 20"/>
                <a:gd name="T22" fmla="*/ 6 w 10"/>
                <a:gd name="T23" fmla="*/ 2 h 20"/>
                <a:gd name="T24" fmla="*/ 2 w 10"/>
                <a:gd name="T25" fmla="*/ 12 h 20"/>
                <a:gd name="T26" fmla="*/ 2 w 10"/>
                <a:gd name="T27" fmla="*/ 12 h 20"/>
                <a:gd name="T28" fmla="*/ 4 w 10"/>
                <a:gd name="T29" fmla="*/ 14 h 20"/>
                <a:gd name="T30" fmla="*/ 4 w 10"/>
                <a:gd name="T31" fmla="*/ 14 h 20"/>
                <a:gd name="T32" fmla="*/ 4 w 10"/>
                <a:gd name="T33" fmla="*/ 16 h 20"/>
                <a:gd name="T34" fmla="*/ 4 w 10"/>
                <a:gd name="T35" fmla="*/ 16 h 20"/>
                <a:gd name="T36" fmla="*/ 4 w 10"/>
                <a:gd name="T37" fmla="*/ 16 h 20"/>
                <a:gd name="T38" fmla="*/ 4 w 10"/>
                <a:gd name="T39" fmla="*/ 16 h 20"/>
                <a:gd name="T40" fmla="*/ 4 w 10"/>
                <a:gd name="T41" fmla="*/ 16 h 20"/>
                <a:gd name="T42" fmla="*/ 4 w 10"/>
                <a:gd name="T43" fmla="*/ 16 h 20"/>
                <a:gd name="T44" fmla="*/ 4 w 10"/>
                <a:gd name="T45" fmla="*/ 16 h 20"/>
                <a:gd name="T46" fmla="*/ 4 w 10"/>
                <a:gd name="T47" fmla="*/ 16 h 20"/>
                <a:gd name="T48" fmla="*/ 8 w 10"/>
                <a:gd name="T49" fmla="*/ 16 h 20"/>
                <a:gd name="T50" fmla="*/ 8 w 10"/>
                <a:gd name="T51" fmla="*/ 16 h 20"/>
                <a:gd name="T52" fmla="*/ 8 w 10"/>
                <a:gd name="T53" fmla="*/ 16 h 20"/>
                <a:gd name="T54" fmla="*/ 8 w 10"/>
                <a:gd name="T55" fmla="*/ 16 h 20"/>
                <a:gd name="T56" fmla="*/ 10 w 10"/>
                <a:gd name="T57" fmla="*/ 14 h 20"/>
                <a:gd name="T58" fmla="*/ 10 w 10"/>
                <a:gd name="T59" fmla="*/ 14 h 20"/>
                <a:gd name="T60" fmla="*/ 10 w 10"/>
                <a:gd name="T61" fmla="*/ 14 h 20"/>
                <a:gd name="T62" fmla="*/ 10 w 10"/>
                <a:gd name="T63" fmla="*/ 14 h 20"/>
                <a:gd name="T64" fmla="*/ 10 w 10"/>
                <a:gd name="T65" fmla="*/ 14 h 20"/>
                <a:gd name="T66" fmla="*/ 10 w 10"/>
                <a:gd name="T67" fmla="*/ 14 h 20"/>
                <a:gd name="T68" fmla="*/ 10 w 10"/>
                <a:gd name="T69" fmla="*/ 16 h 20"/>
                <a:gd name="T70" fmla="*/ 8 w 10"/>
                <a:gd name="T71" fmla="*/ 18 h 20"/>
                <a:gd name="T72" fmla="*/ 8 w 10"/>
                <a:gd name="T73" fmla="*/ 18 h 20"/>
                <a:gd name="T74" fmla="*/ 6 w 10"/>
                <a:gd name="T75" fmla="*/ 20 h 20"/>
                <a:gd name="T76" fmla="*/ 6 w 10"/>
                <a:gd name="T77" fmla="*/ 20 h 20"/>
                <a:gd name="T78" fmla="*/ 4 w 10"/>
                <a:gd name="T79" fmla="*/ 20 h 20"/>
                <a:gd name="T80" fmla="*/ 4 w 10"/>
                <a:gd name="T81" fmla="*/ 20 h 20"/>
                <a:gd name="T82" fmla="*/ 4 w 10"/>
                <a:gd name="T83" fmla="*/ 18 h 20"/>
                <a:gd name="T84" fmla="*/ 4 w 10"/>
                <a:gd name="T85" fmla="*/ 18 h 20"/>
                <a:gd name="T86" fmla="*/ 0 w 10"/>
                <a:gd name="T87" fmla="*/ 12 h 20"/>
                <a:gd name="T88" fmla="*/ 0 w 10"/>
                <a:gd name="T89" fmla="*/ 4 h 20"/>
                <a:gd name="T90" fmla="*/ 0 w 10"/>
                <a:gd name="T91" fmla="*/ 4 h 20"/>
                <a:gd name="T92" fmla="*/ 4 w 10"/>
                <a:gd name="T93" fmla="*/ 0 h 20"/>
                <a:gd name="T94" fmla="*/ 4 w 10"/>
                <a:gd name="T95" fmla="*/ 0 h 20"/>
                <a:gd name="T96" fmla="*/ 4 w 10"/>
                <a:gd name="T97" fmla="*/ 0 h 20"/>
                <a:gd name="T98" fmla="*/ 4 w 10"/>
                <a:gd name="T99" fmla="*/ 0 h 20"/>
                <a:gd name="T100" fmla="*/ 4 w 10"/>
                <a:gd name="T101" fmla="*/ 0 h 20"/>
                <a:gd name="T102" fmla="*/ 6 w 10"/>
                <a:gd name="T10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 h="20">
                  <a:moveTo>
                    <a:pt x="6" y="0"/>
                  </a:moveTo>
                  <a:lnTo>
                    <a:pt x="6" y="0"/>
                  </a:lnTo>
                  <a:lnTo>
                    <a:pt x="6" y="0"/>
                  </a:lnTo>
                  <a:lnTo>
                    <a:pt x="6" y="0"/>
                  </a:lnTo>
                  <a:lnTo>
                    <a:pt x="6" y="0"/>
                  </a:lnTo>
                  <a:lnTo>
                    <a:pt x="6" y="0"/>
                  </a:lnTo>
                  <a:lnTo>
                    <a:pt x="6" y="0"/>
                  </a:lnTo>
                  <a:lnTo>
                    <a:pt x="6" y="0"/>
                  </a:lnTo>
                  <a:lnTo>
                    <a:pt x="6" y="0"/>
                  </a:lnTo>
                  <a:lnTo>
                    <a:pt x="6" y="0"/>
                  </a:lnTo>
                  <a:lnTo>
                    <a:pt x="6" y="2"/>
                  </a:lnTo>
                  <a:lnTo>
                    <a:pt x="6" y="2"/>
                  </a:lnTo>
                  <a:lnTo>
                    <a:pt x="2" y="12"/>
                  </a:lnTo>
                  <a:lnTo>
                    <a:pt x="2" y="12"/>
                  </a:lnTo>
                  <a:lnTo>
                    <a:pt x="4" y="14"/>
                  </a:lnTo>
                  <a:lnTo>
                    <a:pt x="4" y="14"/>
                  </a:lnTo>
                  <a:lnTo>
                    <a:pt x="4" y="16"/>
                  </a:lnTo>
                  <a:lnTo>
                    <a:pt x="4" y="16"/>
                  </a:lnTo>
                  <a:lnTo>
                    <a:pt x="4" y="16"/>
                  </a:lnTo>
                  <a:lnTo>
                    <a:pt x="4" y="16"/>
                  </a:lnTo>
                  <a:lnTo>
                    <a:pt x="4" y="16"/>
                  </a:lnTo>
                  <a:lnTo>
                    <a:pt x="4" y="16"/>
                  </a:lnTo>
                  <a:lnTo>
                    <a:pt x="4" y="16"/>
                  </a:lnTo>
                  <a:lnTo>
                    <a:pt x="4" y="16"/>
                  </a:lnTo>
                  <a:lnTo>
                    <a:pt x="8" y="16"/>
                  </a:lnTo>
                  <a:lnTo>
                    <a:pt x="8" y="16"/>
                  </a:lnTo>
                  <a:lnTo>
                    <a:pt x="8" y="16"/>
                  </a:lnTo>
                  <a:lnTo>
                    <a:pt x="8" y="16"/>
                  </a:lnTo>
                  <a:lnTo>
                    <a:pt x="10" y="14"/>
                  </a:lnTo>
                  <a:lnTo>
                    <a:pt x="10" y="14"/>
                  </a:lnTo>
                  <a:lnTo>
                    <a:pt x="10" y="14"/>
                  </a:lnTo>
                  <a:lnTo>
                    <a:pt x="10" y="14"/>
                  </a:lnTo>
                  <a:lnTo>
                    <a:pt x="10" y="14"/>
                  </a:lnTo>
                  <a:lnTo>
                    <a:pt x="10" y="14"/>
                  </a:lnTo>
                  <a:lnTo>
                    <a:pt x="10" y="16"/>
                  </a:lnTo>
                  <a:lnTo>
                    <a:pt x="8" y="18"/>
                  </a:lnTo>
                  <a:lnTo>
                    <a:pt x="8" y="18"/>
                  </a:lnTo>
                  <a:lnTo>
                    <a:pt x="6" y="20"/>
                  </a:lnTo>
                  <a:lnTo>
                    <a:pt x="6" y="20"/>
                  </a:lnTo>
                  <a:lnTo>
                    <a:pt x="4" y="20"/>
                  </a:lnTo>
                  <a:lnTo>
                    <a:pt x="4" y="20"/>
                  </a:lnTo>
                  <a:lnTo>
                    <a:pt x="4" y="18"/>
                  </a:lnTo>
                  <a:lnTo>
                    <a:pt x="4" y="18"/>
                  </a:lnTo>
                  <a:lnTo>
                    <a:pt x="0" y="12"/>
                  </a:lnTo>
                  <a:lnTo>
                    <a:pt x="0" y="4"/>
                  </a:lnTo>
                  <a:lnTo>
                    <a:pt x="0" y="4"/>
                  </a:lnTo>
                  <a:lnTo>
                    <a:pt x="4" y="0"/>
                  </a:lnTo>
                  <a:lnTo>
                    <a:pt x="4" y="0"/>
                  </a:lnTo>
                  <a:lnTo>
                    <a:pt x="4" y="0"/>
                  </a:lnTo>
                  <a:lnTo>
                    <a:pt x="4" y="0"/>
                  </a:lnTo>
                  <a:lnTo>
                    <a:pt x="4"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3" name="Freeform 828"/>
            <p:cNvSpPr>
              <a:spLocks/>
            </p:cNvSpPr>
            <p:nvPr/>
          </p:nvSpPr>
          <p:spPr bwMode="auto">
            <a:xfrm>
              <a:off x="3016959" y="393700"/>
              <a:ext cx="271367" cy="219075"/>
            </a:xfrm>
            <a:custGeom>
              <a:avLst/>
              <a:gdLst>
                <a:gd name="T0" fmla="*/ 74 w 170"/>
                <a:gd name="T1" fmla="*/ 8 h 138"/>
                <a:gd name="T2" fmla="*/ 100 w 170"/>
                <a:gd name="T3" fmla="*/ 0 h 138"/>
                <a:gd name="T4" fmla="*/ 130 w 170"/>
                <a:gd name="T5" fmla="*/ 16 h 138"/>
                <a:gd name="T6" fmla="*/ 136 w 170"/>
                <a:gd name="T7" fmla="*/ 18 h 138"/>
                <a:gd name="T8" fmla="*/ 134 w 170"/>
                <a:gd name="T9" fmla="*/ 30 h 138"/>
                <a:gd name="T10" fmla="*/ 140 w 170"/>
                <a:gd name="T11" fmla="*/ 38 h 138"/>
                <a:gd name="T12" fmla="*/ 144 w 170"/>
                <a:gd name="T13" fmla="*/ 40 h 138"/>
                <a:gd name="T14" fmla="*/ 132 w 170"/>
                <a:gd name="T15" fmla="*/ 48 h 138"/>
                <a:gd name="T16" fmla="*/ 138 w 170"/>
                <a:gd name="T17" fmla="*/ 40 h 138"/>
                <a:gd name="T18" fmla="*/ 136 w 170"/>
                <a:gd name="T19" fmla="*/ 52 h 138"/>
                <a:gd name="T20" fmla="*/ 144 w 170"/>
                <a:gd name="T21" fmla="*/ 42 h 138"/>
                <a:gd name="T22" fmla="*/ 144 w 170"/>
                <a:gd name="T23" fmla="*/ 56 h 138"/>
                <a:gd name="T24" fmla="*/ 146 w 170"/>
                <a:gd name="T25" fmla="*/ 34 h 138"/>
                <a:gd name="T26" fmla="*/ 158 w 170"/>
                <a:gd name="T27" fmla="*/ 26 h 138"/>
                <a:gd name="T28" fmla="*/ 166 w 170"/>
                <a:gd name="T29" fmla="*/ 26 h 138"/>
                <a:gd name="T30" fmla="*/ 170 w 170"/>
                <a:gd name="T31" fmla="*/ 52 h 138"/>
                <a:gd name="T32" fmla="*/ 164 w 170"/>
                <a:gd name="T33" fmla="*/ 74 h 138"/>
                <a:gd name="T34" fmla="*/ 144 w 170"/>
                <a:gd name="T35" fmla="*/ 84 h 138"/>
                <a:gd name="T36" fmla="*/ 116 w 170"/>
                <a:gd name="T37" fmla="*/ 78 h 138"/>
                <a:gd name="T38" fmla="*/ 116 w 170"/>
                <a:gd name="T39" fmla="*/ 94 h 138"/>
                <a:gd name="T40" fmla="*/ 120 w 170"/>
                <a:gd name="T41" fmla="*/ 96 h 138"/>
                <a:gd name="T42" fmla="*/ 128 w 170"/>
                <a:gd name="T43" fmla="*/ 88 h 138"/>
                <a:gd name="T44" fmla="*/ 130 w 170"/>
                <a:gd name="T45" fmla="*/ 90 h 138"/>
                <a:gd name="T46" fmla="*/ 122 w 170"/>
                <a:gd name="T47" fmla="*/ 98 h 138"/>
                <a:gd name="T48" fmla="*/ 112 w 170"/>
                <a:gd name="T49" fmla="*/ 94 h 138"/>
                <a:gd name="T50" fmla="*/ 92 w 170"/>
                <a:gd name="T51" fmla="*/ 84 h 138"/>
                <a:gd name="T52" fmla="*/ 100 w 170"/>
                <a:gd name="T53" fmla="*/ 92 h 138"/>
                <a:gd name="T54" fmla="*/ 84 w 170"/>
                <a:gd name="T55" fmla="*/ 124 h 138"/>
                <a:gd name="T56" fmla="*/ 72 w 170"/>
                <a:gd name="T57" fmla="*/ 136 h 138"/>
                <a:gd name="T58" fmla="*/ 62 w 170"/>
                <a:gd name="T59" fmla="*/ 138 h 138"/>
                <a:gd name="T60" fmla="*/ 54 w 170"/>
                <a:gd name="T61" fmla="*/ 122 h 138"/>
                <a:gd name="T62" fmla="*/ 64 w 170"/>
                <a:gd name="T63" fmla="*/ 114 h 138"/>
                <a:gd name="T64" fmla="*/ 60 w 170"/>
                <a:gd name="T65" fmla="*/ 112 h 138"/>
                <a:gd name="T66" fmla="*/ 52 w 170"/>
                <a:gd name="T67" fmla="*/ 112 h 138"/>
                <a:gd name="T68" fmla="*/ 40 w 170"/>
                <a:gd name="T69" fmla="*/ 110 h 138"/>
                <a:gd name="T70" fmla="*/ 38 w 170"/>
                <a:gd name="T71" fmla="*/ 108 h 138"/>
                <a:gd name="T72" fmla="*/ 34 w 170"/>
                <a:gd name="T73" fmla="*/ 126 h 138"/>
                <a:gd name="T74" fmla="*/ 32 w 170"/>
                <a:gd name="T75" fmla="*/ 134 h 138"/>
                <a:gd name="T76" fmla="*/ 12 w 170"/>
                <a:gd name="T77" fmla="*/ 132 h 138"/>
                <a:gd name="T78" fmla="*/ 10 w 170"/>
                <a:gd name="T79" fmla="*/ 126 h 138"/>
                <a:gd name="T80" fmla="*/ 12 w 170"/>
                <a:gd name="T81" fmla="*/ 114 h 138"/>
                <a:gd name="T82" fmla="*/ 2 w 170"/>
                <a:gd name="T83" fmla="*/ 94 h 138"/>
                <a:gd name="T84" fmla="*/ 2 w 170"/>
                <a:gd name="T85" fmla="*/ 64 h 138"/>
                <a:gd name="T86" fmla="*/ 16 w 170"/>
                <a:gd name="T87" fmla="*/ 42 h 138"/>
                <a:gd name="T88" fmla="*/ 44 w 170"/>
                <a:gd name="T89" fmla="*/ 30 h 138"/>
                <a:gd name="T90" fmla="*/ 28 w 170"/>
                <a:gd name="T91" fmla="*/ 52 h 138"/>
                <a:gd name="T92" fmla="*/ 26 w 170"/>
                <a:gd name="T93" fmla="*/ 64 h 138"/>
                <a:gd name="T94" fmla="*/ 34 w 170"/>
                <a:gd name="T95" fmla="*/ 80 h 138"/>
                <a:gd name="T96" fmla="*/ 34 w 170"/>
                <a:gd name="T97" fmla="*/ 86 h 138"/>
                <a:gd name="T98" fmla="*/ 48 w 170"/>
                <a:gd name="T99" fmla="*/ 96 h 138"/>
                <a:gd name="T100" fmla="*/ 68 w 170"/>
                <a:gd name="T101" fmla="*/ 88 h 138"/>
                <a:gd name="T102" fmla="*/ 80 w 170"/>
                <a:gd name="T103" fmla="*/ 82 h 138"/>
                <a:gd name="T104" fmla="*/ 80 w 170"/>
                <a:gd name="T105" fmla="*/ 54 h 138"/>
                <a:gd name="T106" fmla="*/ 78 w 170"/>
                <a:gd name="T107" fmla="*/ 58 h 138"/>
                <a:gd name="T108" fmla="*/ 72 w 170"/>
                <a:gd name="T109" fmla="*/ 82 h 138"/>
                <a:gd name="T110" fmla="*/ 56 w 170"/>
                <a:gd name="T111" fmla="*/ 88 h 138"/>
                <a:gd name="T112" fmla="*/ 38 w 170"/>
                <a:gd name="T113" fmla="*/ 86 h 138"/>
                <a:gd name="T114" fmla="*/ 38 w 170"/>
                <a:gd name="T115" fmla="*/ 80 h 138"/>
                <a:gd name="T116" fmla="*/ 44 w 170"/>
                <a:gd name="T117" fmla="*/ 64 h 138"/>
                <a:gd name="T118" fmla="*/ 30 w 170"/>
                <a:gd name="T119" fmla="*/ 62 h 138"/>
                <a:gd name="T120" fmla="*/ 36 w 170"/>
                <a:gd name="T121" fmla="*/ 46 h 138"/>
                <a:gd name="T122" fmla="*/ 60 w 170"/>
                <a:gd name="T123" fmla="*/ 20 h 138"/>
                <a:gd name="T124" fmla="*/ 76 w 170"/>
                <a:gd name="T125"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138">
                  <a:moveTo>
                    <a:pt x="68" y="16"/>
                  </a:moveTo>
                  <a:lnTo>
                    <a:pt x="68" y="16"/>
                  </a:lnTo>
                  <a:lnTo>
                    <a:pt x="70" y="12"/>
                  </a:lnTo>
                  <a:lnTo>
                    <a:pt x="74" y="8"/>
                  </a:lnTo>
                  <a:lnTo>
                    <a:pt x="82" y="4"/>
                  </a:lnTo>
                  <a:lnTo>
                    <a:pt x="82" y="4"/>
                  </a:lnTo>
                  <a:lnTo>
                    <a:pt x="100" y="0"/>
                  </a:lnTo>
                  <a:lnTo>
                    <a:pt x="100" y="0"/>
                  </a:lnTo>
                  <a:lnTo>
                    <a:pt x="108" y="0"/>
                  </a:lnTo>
                  <a:lnTo>
                    <a:pt x="114" y="4"/>
                  </a:lnTo>
                  <a:lnTo>
                    <a:pt x="114" y="4"/>
                  </a:lnTo>
                  <a:lnTo>
                    <a:pt x="130" y="16"/>
                  </a:lnTo>
                  <a:lnTo>
                    <a:pt x="130" y="16"/>
                  </a:lnTo>
                  <a:lnTo>
                    <a:pt x="132" y="18"/>
                  </a:lnTo>
                  <a:lnTo>
                    <a:pt x="132" y="18"/>
                  </a:lnTo>
                  <a:lnTo>
                    <a:pt x="136" y="18"/>
                  </a:lnTo>
                  <a:lnTo>
                    <a:pt x="138" y="22"/>
                  </a:lnTo>
                  <a:lnTo>
                    <a:pt x="144" y="28"/>
                  </a:lnTo>
                  <a:lnTo>
                    <a:pt x="144" y="28"/>
                  </a:lnTo>
                  <a:lnTo>
                    <a:pt x="134" y="30"/>
                  </a:lnTo>
                  <a:lnTo>
                    <a:pt x="134" y="30"/>
                  </a:lnTo>
                  <a:lnTo>
                    <a:pt x="136" y="36"/>
                  </a:lnTo>
                  <a:lnTo>
                    <a:pt x="140" y="38"/>
                  </a:lnTo>
                  <a:lnTo>
                    <a:pt x="140" y="38"/>
                  </a:lnTo>
                  <a:lnTo>
                    <a:pt x="142" y="36"/>
                  </a:lnTo>
                  <a:lnTo>
                    <a:pt x="142" y="36"/>
                  </a:lnTo>
                  <a:lnTo>
                    <a:pt x="144" y="40"/>
                  </a:lnTo>
                  <a:lnTo>
                    <a:pt x="144" y="40"/>
                  </a:lnTo>
                  <a:lnTo>
                    <a:pt x="134" y="42"/>
                  </a:lnTo>
                  <a:lnTo>
                    <a:pt x="132" y="44"/>
                  </a:lnTo>
                  <a:lnTo>
                    <a:pt x="132" y="48"/>
                  </a:lnTo>
                  <a:lnTo>
                    <a:pt x="132" y="48"/>
                  </a:lnTo>
                  <a:lnTo>
                    <a:pt x="134" y="44"/>
                  </a:lnTo>
                  <a:lnTo>
                    <a:pt x="134" y="44"/>
                  </a:lnTo>
                  <a:lnTo>
                    <a:pt x="138" y="40"/>
                  </a:lnTo>
                  <a:lnTo>
                    <a:pt x="138" y="40"/>
                  </a:lnTo>
                  <a:lnTo>
                    <a:pt x="136" y="52"/>
                  </a:lnTo>
                  <a:lnTo>
                    <a:pt x="136" y="52"/>
                  </a:lnTo>
                  <a:lnTo>
                    <a:pt x="136" y="52"/>
                  </a:lnTo>
                  <a:lnTo>
                    <a:pt x="136" y="52"/>
                  </a:lnTo>
                  <a:lnTo>
                    <a:pt x="142" y="44"/>
                  </a:lnTo>
                  <a:lnTo>
                    <a:pt x="142" y="44"/>
                  </a:lnTo>
                  <a:lnTo>
                    <a:pt x="144" y="42"/>
                  </a:lnTo>
                  <a:lnTo>
                    <a:pt x="144" y="42"/>
                  </a:lnTo>
                  <a:lnTo>
                    <a:pt x="146" y="46"/>
                  </a:lnTo>
                  <a:lnTo>
                    <a:pt x="146" y="46"/>
                  </a:lnTo>
                  <a:lnTo>
                    <a:pt x="144" y="56"/>
                  </a:lnTo>
                  <a:lnTo>
                    <a:pt x="144" y="56"/>
                  </a:lnTo>
                  <a:lnTo>
                    <a:pt x="146" y="48"/>
                  </a:lnTo>
                  <a:lnTo>
                    <a:pt x="146" y="38"/>
                  </a:lnTo>
                  <a:lnTo>
                    <a:pt x="146" y="38"/>
                  </a:lnTo>
                  <a:lnTo>
                    <a:pt x="146" y="34"/>
                  </a:lnTo>
                  <a:lnTo>
                    <a:pt x="148" y="34"/>
                  </a:lnTo>
                  <a:lnTo>
                    <a:pt x="148" y="34"/>
                  </a:lnTo>
                  <a:lnTo>
                    <a:pt x="154" y="30"/>
                  </a:lnTo>
                  <a:lnTo>
                    <a:pt x="158" y="26"/>
                  </a:lnTo>
                  <a:lnTo>
                    <a:pt x="158" y="26"/>
                  </a:lnTo>
                  <a:lnTo>
                    <a:pt x="162" y="24"/>
                  </a:lnTo>
                  <a:lnTo>
                    <a:pt x="162" y="24"/>
                  </a:lnTo>
                  <a:lnTo>
                    <a:pt x="166" y="26"/>
                  </a:lnTo>
                  <a:lnTo>
                    <a:pt x="166" y="26"/>
                  </a:lnTo>
                  <a:lnTo>
                    <a:pt x="168" y="36"/>
                  </a:lnTo>
                  <a:lnTo>
                    <a:pt x="168" y="36"/>
                  </a:lnTo>
                  <a:lnTo>
                    <a:pt x="170" y="52"/>
                  </a:lnTo>
                  <a:lnTo>
                    <a:pt x="170" y="58"/>
                  </a:lnTo>
                  <a:lnTo>
                    <a:pt x="168" y="66"/>
                  </a:lnTo>
                  <a:lnTo>
                    <a:pt x="168" y="66"/>
                  </a:lnTo>
                  <a:lnTo>
                    <a:pt x="164" y="74"/>
                  </a:lnTo>
                  <a:lnTo>
                    <a:pt x="158" y="80"/>
                  </a:lnTo>
                  <a:lnTo>
                    <a:pt x="152" y="84"/>
                  </a:lnTo>
                  <a:lnTo>
                    <a:pt x="144" y="84"/>
                  </a:lnTo>
                  <a:lnTo>
                    <a:pt x="144" y="84"/>
                  </a:lnTo>
                  <a:lnTo>
                    <a:pt x="136" y="84"/>
                  </a:lnTo>
                  <a:lnTo>
                    <a:pt x="136" y="84"/>
                  </a:lnTo>
                  <a:lnTo>
                    <a:pt x="126" y="82"/>
                  </a:lnTo>
                  <a:lnTo>
                    <a:pt x="116" y="78"/>
                  </a:lnTo>
                  <a:lnTo>
                    <a:pt x="116" y="78"/>
                  </a:lnTo>
                  <a:lnTo>
                    <a:pt x="114" y="92"/>
                  </a:lnTo>
                  <a:lnTo>
                    <a:pt x="114" y="92"/>
                  </a:lnTo>
                  <a:lnTo>
                    <a:pt x="116" y="94"/>
                  </a:lnTo>
                  <a:lnTo>
                    <a:pt x="118" y="96"/>
                  </a:lnTo>
                  <a:lnTo>
                    <a:pt x="118" y="96"/>
                  </a:lnTo>
                  <a:lnTo>
                    <a:pt x="120" y="96"/>
                  </a:lnTo>
                  <a:lnTo>
                    <a:pt x="120" y="96"/>
                  </a:lnTo>
                  <a:lnTo>
                    <a:pt x="124" y="94"/>
                  </a:lnTo>
                  <a:lnTo>
                    <a:pt x="124" y="94"/>
                  </a:lnTo>
                  <a:lnTo>
                    <a:pt x="126" y="92"/>
                  </a:lnTo>
                  <a:lnTo>
                    <a:pt x="128" y="88"/>
                  </a:lnTo>
                  <a:lnTo>
                    <a:pt x="128" y="88"/>
                  </a:lnTo>
                  <a:lnTo>
                    <a:pt x="130" y="86"/>
                  </a:lnTo>
                  <a:lnTo>
                    <a:pt x="130" y="86"/>
                  </a:lnTo>
                  <a:lnTo>
                    <a:pt x="130" y="90"/>
                  </a:lnTo>
                  <a:lnTo>
                    <a:pt x="128" y="94"/>
                  </a:lnTo>
                  <a:lnTo>
                    <a:pt x="126" y="96"/>
                  </a:lnTo>
                  <a:lnTo>
                    <a:pt x="122" y="98"/>
                  </a:lnTo>
                  <a:lnTo>
                    <a:pt x="122" y="98"/>
                  </a:lnTo>
                  <a:lnTo>
                    <a:pt x="118" y="98"/>
                  </a:lnTo>
                  <a:lnTo>
                    <a:pt x="118" y="98"/>
                  </a:lnTo>
                  <a:lnTo>
                    <a:pt x="114" y="98"/>
                  </a:lnTo>
                  <a:lnTo>
                    <a:pt x="112" y="94"/>
                  </a:lnTo>
                  <a:lnTo>
                    <a:pt x="112" y="94"/>
                  </a:lnTo>
                  <a:lnTo>
                    <a:pt x="102" y="88"/>
                  </a:lnTo>
                  <a:lnTo>
                    <a:pt x="92" y="84"/>
                  </a:lnTo>
                  <a:lnTo>
                    <a:pt x="92" y="84"/>
                  </a:lnTo>
                  <a:lnTo>
                    <a:pt x="98" y="88"/>
                  </a:lnTo>
                  <a:lnTo>
                    <a:pt x="98" y="88"/>
                  </a:lnTo>
                  <a:lnTo>
                    <a:pt x="100" y="92"/>
                  </a:lnTo>
                  <a:lnTo>
                    <a:pt x="100" y="92"/>
                  </a:lnTo>
                  <a:lnTo>
                    <a:pt x="94" y="110"/>
                  </a:lnTo>
                  <a:lnTo>
                    <a:pt x="90" y="118"/>
                  </a:lnTo>
                  <a:lnTo>
                    <a:pt x="84" y="124"/>
                  </a:lnTo>
                  <a:lnTo>
                    <a:pt x="84" y="124"/>
                  </a:lnTo>
                  <a:lnTo>
                    <a:pt x="76" y="132"/>
                  </a:lnTo>
                  <a:lnTo>
                    <a:pt x="76" y="132"/>
                  </a:lnTo>
                  <a:lnTo>
                    <a:pt x="72" y="136"/>
                  </a:lnTo>
                  <a:lnTo>
                    <a:pt x="72" y="136"/>
                  </a:lnTo>
                  <a:lnTo>
                    <a:pt x="68" y="138"/>
                  </a:lnTo>
                  <a:lnTo>
                    <a:pt x="66" y="138"/>
                  </a:lnTo>
                  <a:lnTo>
                    <a:pt x="66" y="138"/>
                  </a:lnTo>
                  <a:lnTo>
                    <a:pt x="62" y="138"/>
                  </a:lnTo>
                  <a:lnTo>
                    <a:pt x="62" y="138"/>
                  </a:lnTo>
                  <a:lnTo>
                    <a:pt x="54" y="124"/>
                  </a:lnTo>
                  <a:lnTo>
                    <a:pt x="54" y="124"/>
                  </a:lnTo>
                  <a:lnTo>
                    <a:pt x="54" y="122"/>
                  </a:lnTo>
                  <a:lnTo>
                    <a:pt x="56" y="118"/>
                  </a:lnTo>
                  <a:lnTo>
                    <a:pt x="56" y="118"/>
                  </a:lnTo>
                  <a:lnTo>
                    <a:pt x="64" y="114"/>
                  </a:lnTo>
                  <a:lnTo>
                    <a:pt x="64" y="114"/>
                  </a:lnTo>
                  <a:lnTo>
                    <a:pt x="64" y="106"/>
                  </a:lnTo>
                  <a:lnTo>
                    <a:pt x="64" y="106"/>
                  </a:lnTo>
                  <a:lnTo>
                    <a:pt x="62" y="110"/>
                  </a:lnTo>
                  <a:lnTo>
                    <a:pt x="60" y="112"/>
                  </a:lnTo>
                  <a:lnTo>
                    <a:pt x="56" y="112"/>
                  </a:lnTo>
                  <a:lnTo>
                    <a:pt x="56" y="112"/>
                  </a:lnTo>
                  <a:lnTo>
                    <a:pt x="52" y="112"/>
                  </a:lnTo>
                  <a:lnTo>
                    <a:pt x="52" y="112"/>
                  </a:lnTo>
                  <a:lnTo>
                    <a:pt x="46" y="112"/>
                  </a:lnTo>
                  <a:lnTo>
                    <a:pt x="46" y="112"/>
                  </a:lnTo>
                  <a:lnTo>
                    <a:pt x="42" y="112"/>
                  </a:lnTo>
                  <a:lnTo>
                    <a:pt x="40" y="110"/>
                  </a:lnTo>
                  <a:lnTo>
                    <a:pt x="38" y="106"/>
                  </a:lnTo>
                  <a:lnTo>
                    <a:pt x="38" y="106"/>
                  </a:lnTo>
                  <a:lnTo>
                    <a:pt x="38" y="108"/>
                  </a:lnTo>
                  <a:lnTo>
                    <a:pt x="38" y="108"/>
                  </a:lnTo>
                  <a:lnTo>
                    <a:pt x="38" y="110"/>
                  </a:lnTo>
                  <a:lnTo>
                    <a:pt x="38" y="110"/>
                  </a:lnTo>
                  <a:lnTo>
                    <a:pt x="38" y="118"/>
                  </a:lnTo>
                  <a:lnTo>
                    <a:pt x="34" y="126"/>
                  </a:lnTo>
                  <a:lnTo>
                    <a:pt x="34" y="126"/>
                  </a:lnTo>
                  <a:lnTo>
                    <a:pt x="34" y="130"/>
                  </a:lnTo>
                  <a:lnTo>
                    <a:pt x="32" y="134"/>
                  </a:lnTo>
                  <a:lnTo>
                    <a:pt x="32" y="134"/>
                  </a:lnTo>
                  <a:lnTo>
                    <a:pt x="32" y="134"/>
                  </a:lnTo>
                  <a:lnTo>
                    <a:pt x="30" y="136"/>
                  </a:lnTo>
                  <a:lnTo>
                    <a:pt x="30" y="136"/>
                  </a:lnTo>
                  <a:lnTo>
                    <a:pt x="12" y="132"/>
                  </a:lnTo>
                  <a:lnTo>
                    <a:pt x="12" y="132"/>
                  </a:lnTo>
                  <a:lnTo>
                    <a:pt x="10" y="130"/>
                  </a:lnTo>
                  <a:lnTo>
                    <a:pt x="10" y="126"/>
                  </a:lnTo>
                  <a:lnTo>
                    <a:pt x="10" y="126"/>
                  </a:lnTo>
                  <a:lnTo>
                    <a:pt x="12" y="122"/>
                  </a:lnTo>
                  <a:lnTo>
                    <a:pt x="12" y="118"/>
                  </a:lnTo>
                  <a:lnTo>
                    <a:pt x="12" y="118"/>
                  </a:lnTo>
                  <a:lnTo>
                    <a:pt x="12" y="114"/>
                  </a:lnTo>
                  <a:lnTo>
                    <a:pt x="10" y="110"/>
                  </a:lnTo>
                  <a:lnTo>
                    <a:pt x="10" y="110"/>
                  </a:lnTo>
                  <a:lnTo>
                    <a:pt x="6" y="102"/>
                  </a:lnTo>
                  <a:lnTo>
                    <a:pt x="2" y="94"/>
                  </a:lnTo>
                  <a:lnTo>
                    <a:pt x="0" y="84"/>
                  </a:lnTo>
                  <a:lnTo>
                    <a:pt x="0" y="74"/>
                  </a:lnTo>
                  <a:lnTo>
                    <a:pt x="0" y="74"/>
                  </a:lnTo>
                  <a:lnTo>
                    <a:pt x="2" y="64"/>
                  </a:lnTo>
                  <a:lnTo>
                    <a:pt x="4" y="56"/>
                  </a:lnTo>
                  <a:lnTo>
                    <a:pt x="8" y="50"/>
                  </a:lnTo>
                  <a:lnTo>
                    <a:pt x="16" y="42"/>
                  </a:lnTo>
                  <a:lnTo>
                    <a:pt x="16" y="42"/>
                  </a:lnTo>
                  <a:lnTo>
                    <a:pt x="28" y="36"/>
                  </a:lnTo>
                  <a:lnTo>
                    <a:pt x="42" y="30"/>
                  </a:lnTo>
                  <a:lnTo>
                    <a:pt x="42" y="30"/>
                  </a:lnTo>
                  <a:lnTo>
                    <a:pt x="44" y="30"/>
                  </a:lnTo>
                  <a:lnTo>
                    <a:pt x="44" y="30"/>
                  </a:lnTo>
                  <a:lnTo>
                    <a:pt x="32" y="46"/>
                  </a:lnTo>
                  <a:lnTo>
                    <a:pt x="32" y="46"/>
                  </a:lnTo>
                  <a:lnTo>
                    <a:pt x="28" y="52"/>
                  </a:lnTo>
                  <a:lnTo>
                    <a:pt x="26" y="56"/>
                  </a:lnTo>
                  <a:lnTo>
                    <a:pt x="26" y="56"/>
                  </a:lnTo>
                  <a:lnTo>
                    <a:pt x="26" y="60"/>
                  </a:lnTo>
                  <a:lnTo>
                    <a:pt x="26" y="64"/>
                  </a:lnTo>
                  <a:lnTo>
                    <a:pt x="30" y="70"/>
                  </a:lnTo>
                  <a:lnTo>
                    <a:pt x="30" y="70"/>
                  </a:lnTo>
                  <a:lnTo>
                    <a:pt x="34" y="76"/>
                  </a:lnTo>
                  <a:lnTo>
                    <a:pt x="34" y="80"/>
                  </a:lnTo>
                  <a:lnTo>
                    <a:pt x="34" y="82"/>
                  </a:lnTo>
                  <a:lnTo>
                    <a:pt x="34" y="82"/>
                  </a:lnTo>
                  <a:lnTo>
                    <a:pt x="34" y="86"/>
                  </a:lnTo>
                  <a:lnTo>
                    <a:pt x="34" y="86"/>
                  </a:lnTo>
                  <a:lnTo>
                    <a:pt x="40" y="92"/>
                  </a:lnTo>
                  <a:lnTo>
                    <a:pt x="44" y="94"/>
                  </a:lnTo>
                  <a:lnTo>
                    <a:pt x="48" y="96"/>
                  </a:lnTo>
                  <a:lnTo>
                    <a:pt x="48" y="96"/>
                  </a:lnTo>
                  <a:lnTo>
                    <a:pt x="52" y="94"/>
                  </a:lnTo>
                  <a:lnTo>
                    <a:pt x="58" y="92"/>
                  </a:lnTo>
                  <a:lnTo>
                    <a:pt x="58" y="92"/>
                  </a:lnTo>
                  <a:lnTo>
                    <a:pt x="68" y="88"/>
                  </a:lnTo>
                  <a:lnTo>
                    <a:pt x="78" y="84"/>
                  </a:lnTo>
                  <a:lnTo>
                    <a:pt x="78" y="84"/>
                  </a:lnTo>
                  <a:lnTo>
                    <a:pt x="80" y="82"/>
                  </a:lnTo>
                  <a:lnTo>
                    <a:pt x="80" y="82"/>
                  </a:lnTo>
                  <a:lnTo>
                    <a:pt x="82" y="74"/>
                  </a:lnTo>
                  <a:lnTo>
                    <a:pt x="82" y="68"/>
                  </a:lnTo>
                  <a:lnTo>
                    <a:pt x="80" y="54"/>
                  </a:lnTo>
                  <a:lnTo>
                    <a:pt x="80" y="54"/>
                  </a:lnTo>
                  <a:lnTo>
                    <a:pt x="78" y="40"/>
                  </a:lnTo>
                  <a:lnTo>
                    <a:pt x="78" y="40"/>
                  </a:lnTo>
                  <a:lnTo>
                    <a:pt x="78" y="58"/>
                  </a:lnTo>
                  <a:lnTo>
                    <a:pt x="78" y="58"/>
                  </a:lnTo>
                  <a:lnTo>
                    <a:pt x="78" y="76"/>
                  </a:lnTo>
                  <a:lnTo>
                    <a:pt x="78" y="76"/>
                  </a:lnTo>
                  <a:lnTo>
                    <a:pt x="76" y="80"/>
                  </a:lnTo>
                  <a:lnTo>
                    <a:pt x="72" y="82"/>
                  </a:lnTo>
                  <a:lnTo>
                    <a:pt x="72" y="82"/>
                  </a:lnTo>
                  <a:lnTo>
                    <a:pt x="64" y="84"/>
                  </a:lnTo>
                  <a:lnTo>
                    <a:pt x="56" y="88"/>
                  </a:lnTo>
                  <a:lnTo>
                    <a:pt x="56" y="88"/>
                  </a:lnTo>
                  <a:lnTo>
                    <a:pt x="48" y="92"/>
                  </a:lnTo>
                  <a:lnTo>
                    <a:pt x="48" y="92"/>
                  </a:lnTo>
                  <a:lnTo>
                    <a:pt x="42" y="90"/>
                  </a:lnTo>
                  <a:lnTo>
                    <a:pt x="38" y="86"/>
                  </a:lnTo>
                  <a:lnTo>
                    <a:pt x="38" y="86"/>
                  </a:lnTo>
                  <a:lnTo>
                    <a:pt x="38" y="84"/>
                  </a:lnTo>
                  <a:lnTo>
                    <a:pt x="38" y="80"/>
                  </a:lnTo>
                  <a:lnTo>
                    <a:pt x="38" y="80"/>
                  </a:lnTo>
                  <a:lnTo>
                    <a:pt x="42" y="72"/>
                  </a:lnTo>
                  <a:lnTo>
                    <a:pt x="42" y="72"/>
                  </a:lnTo>
                  <a:lnTo>
                    <a:pt x="44" y="64"/>
                  </a:lnTo>
                  <a:lnTo>
                    <a:pt x="44" y="64"/>
                  </a:lnTo>
                  <a:lnTo>
                    <a:pt x="38" y="74"/>
                  </a:lnTo>
                  <a:lnTo>
                    <a:pt x="38" y="74"/>
                  </a:lnTo>
                  <a:lnTo>
                    <a:pt x="30" y="62"/>
                  </a:lnTo>
                  <a:lnTo>
                    <a:pt x="30" y="62"/>
                  </a:lnTo>
                  <a:lnTo>
                    <a:pt x="30" y="58"/>
                  </a:lnTo>
                  <a:lnTo>
                    <a:pt x="30" y="58"/>
                  </a:lnTo>
                  <a:lnTo>
                    <a:pt x="32" y="52"/>
                  </a:lnTo>
                  <a:lnTo>
                    <a:pt x="36" y="46"/>
                  </a:lnTo>
                  <a:lnTo>
                    <a:pt x="36" y="46"/>
                  </a:lnTo>
                  <a:lnTo>
                    <a:pt x="58" y="22"/>
                  </a:lnTo>
                  <a:lnTo>
                    <a:pt x="58" y="22"/>
                  </a:lnTo>
                  <a:lnTo>
                    <a:pt x="60" y="20"/>
                  </a:lnTo>
                  <a:lnTo>
                    <a:pt x="64" y="18"/>
                  </a:lnTo>
                  <a:lnTo>
                    <a:pt x="72" y="18"/>
                  </a:lnTo>
                  <a:lnTo>
                    <a:pt x="72" y="18"/>
                  </a:lnTo>
                  <a:lnTo>
                    <a:pt x="76" y="16"/>
                  </a:lnTo>
                  <a:lnTo>
                    <a:pt x="76" y="16"/>
                  </a:lnTo>
                  <a:lnTo>
                    <a:pt x="6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4" name="Freeform 829"/>
            <p:cNvSpPr>
              <a:spLocks/>
            </p:cNvSpPr>
            <p:nvPr/>
          </p:nvSpPr>
          <p:spPr bwMode="auto">
            <a:xfrm>
              <a:off x="2994611" y="387350"/>
              <a:ext cx="300100" cy="231775"/>
            </a:xfrm>
            <a:custGeom>
              <a:avLst/>
              <a:gdLst>
                <a:gd name="T0" fmla="*/ 104 w 188"/>
                <a:gd name="T1" fmla="*/ 2 h 146"/>
                <a:gd name="T2" fmla="*/ 84 w 188"/>
                <a:gd name="T3" fmla="*/ 12 h 146"/>
                <a:gd name="T4" fmla="*/ 76 w 188"/>
                <a:gd name="T5" fmla="*/ 20 h 146"/>
                <a:gd name="T6" fmla="*/ 70 w 188"/>
                <a:gd name="T7" fmla="*/ 24 h 146"/>
                <a:gd name="T8" fmla="*/ 52 w 188"/>
                <a:gd name="T9" fmla="*/ 32 h 146"/>
                <a:gd name="T10" fmla="*/ 32 w 188"/>
                <a:gd name="T11" fmla="*/ 40 h 146"/>
                <a:gd name="T12" fmla="*/ 16 w 188"/>
                <a:gd name="T13" fmla="*/ 56 h 146"/>
                <a:gd name="T14" fmla="*/ 6 w 188"/>
                <a:gd name="T15" fmla="*/ 64 h 146"/>
                <a:gd name="T16" fmla="*/ 10 w 188"/>
                <a:gd name="T17" fmla="*/ 54 h 146"/>
                <a:gd name="T18" fmla="*/ 12 w 188"/>
                <a:gd name="T19" fmla="*/ 50 h 146"/>
                <a:gd name="T20" fmla="*/ 10 w 188"/>
                <a:gd name="T21" fmla="*/ 44 h 146"/>
                <a:gd name="T22" fmla="*/ 0 w 188"/>
                <a:gd name="T23" fmla="*/ 58 h 146"/>
                <a:gd name="T24" fmla="*/ 2 w 188"/>
                <a:gd name="T25" fmla="*/ 68 h 146"/>
                <a:gd name="T26" fmla="*/ 10 w 188"/>
                <a:gd name="T27" fmla="*/ 72 h 146"/>
                <a:gd name="T28" fmla="*/ 10 w 188"/>
                <a:gd name="T29" fmla="*/ 84 h 146"/>
                <a:gd name="T30" fmla="*/ 8 w 188"/>
                <a:gd name="T31" fmla="*/ 98 h 146"/>
                <a:gd name="T32" fmla="*/ 2 w 188"/>
                <a:gd name="T33" fmla="*/ 108 h 146"/>
                <a:gd name="T34" fmla="*/ 4 w 188"/>
                <a:gd name="T35" fmla="*/ 118 h 146"/>
                <a:gd name="T36" fmla="*/ 14 w 188"/>
                <a:gd name="T37" fmla="*/ 124 h 146"/>
                <a:gd name="T38" fmla="*/ 20 w 188"/>
                <a:gd name="T39" fmla="*/ 132 h 146"/>
                <a:gd name="T40" fmla="*/ 22 w 188"/>
                <a:gd name="T41" fmla="*/ 138 h 146"/>
                <a:gd name="T42" fmla="*/ 32 w 188"/>
                <a:gd name="T43" fmla="*/ 142 h 146"/>
                <a:gd name="T44" fmla="*/ 44 w 188"/>
                <a:gd name="T45" fmla="*/ 144 h 146"/>
                <a:gd name="T46" fmla="*/ 48 w 188"/>
                <a:gd name="T47" fmla="*/ 142 h 146"/>
                <a:gd name="T48" fmla="*/ 50 w 188"/>
                <a:gd name="T49" fmla="*/ 132 h 146"/>
                <a:gd name="T50" fmla="*/ 56 w 188"/>
                <a:gd name="T51" fmla="*/ 120 h 146"/>
                <a:gd name="T52" fmla="*/ 64 w 188"/>
                <a:gd name="T53" fmla="*/ 124 h 146"/>
                <a:gd name="T54" fmla="*/ 74 w 188"/>
                <a:gd name="T55" fmla="*/ 144 h 146"/>
                <a:gd name="T56" fmla="*/ 80 w 188"/>
                <a:gd name="T57" fmla="*/ 146 h 146"/>
                <a:gd name="T58" fmla="*/ 88 w 188"/>
                <a:gd name="T59" fmla="*/ 142 h 146"/>
                <a:gd name="T60" fmla="*/ 96 w 188"/>
                <a:gd name="T61" fmla="*/ 134 h 146"/>
                <a:gd name="T62" fmla="*/ 116 w 188"/>
                <a:gd name="T63" fmla="*/ 134 h 146"/>
                <a:gd name="T64" fmla="*/ 122 w 188"/>
                <a:gd name="T65" fmla="*/ 132 h 146"/>
                <a:gd name="T66" fmla="*/ 122 w 188"/>
                <a:gd name="T67" fmla="*/ 124 h 146"/>
                <a:gd name="T68" fmla="*/ 120 w 188"/>
                <a:gd name="T69" fmla="*/ 104 h 146"/>
                <a:gd name="T70" fmla="*/ 116 w 188"/>
                <a:gd name="T71" fmla="*/ 96 h 146"/>
                <a:gd name="T72" fmla="*/ 124 w 188"/>
                <a:gd name="T73" fmla="*/ 102 h 146"/>
                <a:gd name="T74" fmla="*/ 132 w 188"/>
                <a:gd name="T75" fmla="*/ 104 h 146"/>
                <a:gd name="T76" fmla="*/ 144 w 188"/>
                <a:gd name="T77" fmla="*/ 100 h 146"/>
                <a:gd name="T78" fmla="*/ 148 w 188"/>
                <a:gd name="T79" fmla="*/ 92 h 146"/>
                <a:gd name="T80" fmla="*/ 154 w 188"/>
                <a:gd name="T81" fmla="*/ 92 h 146"/>
                <a:gd name="T82" fmla="*/ 158 w 188"/>
                <a:gd name="T83" fmla="*/ 92 h 146"/>
                <a:gd name="T84" fmla="*/ 180 w 188"/>
                <a:gd name="T85" fmla="*/ 80 h 146"/>
                <a:gd name="T86" fmla="*/ 188 w 188"/>
                <a:gd name="T87" fmla="*/ 60 h 146"/>
                <a:gd name="T88" fmla="*/ 186 w 188"/>
                <a:gd name="T89" fmla="*/ 38 h 146"/>
                <a:gd name="T90" fmla="*/ 180 w 188"/>
                <a:gd name="T91" fmla="*/ 24 h 146"/>
                <a:gd name="T92" fmla="*/ 172 w 188"/>
                <a:gd name="T93" fmla="*/ 24 h 146"/>
                <a:gd name="T94" fmla="*/ 166 w 188"/>
                <a:gd name="T95" fmla="*/ 32 h 146"/>
                <a:gd name="T96" fmla="*/ 162 w 188"/>
                <a:gd name="T97" fmla="*/ 34 h 146"/>
                <a:gd name="T98" fmla="*/ 156 w 188"/>
                <a:gd name="T99" fmla="*/ 26 h 146"/>
                <a:gd name="T100" fmla="*/ 138 w 188"/>
                <a:gd name="T101" fmla="*/ 10 h 146"/>
                <a:gd name="T102" fmla="*/ 126 w 188"/>
                <a:gd name="T10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146">
                  <a:moveTo>
                    <a:pt x="112" y="0"/>
                  </a:moveTo>
                  <a:lnTo>
                    <a:pt x="112" y="0"/>
                  </a:lnTo>
                  <a:lnTo>
                    <a:pt x="104" y="2"/>
                  </a:lnTo>
                  <a:lnTo>
                    <a:pt x="98" y="4"/>
                  </a:lnTo>
                  <a:lnTo>
                    <a:pt x="90" y="8"/>
                  </a:lnTo>
                  <a:lnTo>
                    <a:pt x="84" y="12"/>
                  </a:lnTo>
                  <a:lnTo>
                    <a:pt x="84" y="12"/>
                  </a:lnTo>
                  <a:lnTo>
                    <a:pt x="78" y="18"/>
                  </a:lnTo>
                  <a:lnTo>
                    <a:pt x="76" y="20"/>
                  </a:lnTo>
                  <a:lnTo>
                    <a:pt x="72" y="22"/>
                  </a:lnTo>
                  <a:lnTo>
                    <a:pt x="72" y="22"/>
                  </a:lnTo>
                  <a:lnTo>
                    <a:pt x="70" y="24"/>
                  </a:lnTo>
                  <a:lnTo>
                    <a:pt x="70" y="24"/>
                  </a:lnTo>
                  <a:lnTo>
                    <a:pt x="62" y="30"/>
                  </a:lnTo>
                  <a:lnTo>
                    <a:pt x="52" y="32"/>
                  </a:lnTo>
                  <a:lnTo>
                    <a:pt x="52" y="32"/>
                  </a:lnTo>
                  <a:lnTo>
                    <a:pt x="42" y="34"/>
                  </a:lnTo>
                  <a:lnTo>
                    <a:pt x="32" y="40"/>
                  </a:lnTo>
                  <a:lnTo>
                    <a:pt x="24" y="46"/>
                  </a:lnTo>
                  <a:lnTo>
                    <a:pt x="16" y="56"/>
                  </a:lnTo>
                  <a:lnTo>
                    <a:pt x="16" y="56"/>
                  </a:lnTo>
                  <a:lnTo>
                    <a:pt x="12" y="62"/>
                  </a:lnTo>
                  <a:lnTo>
                    <a:pt x="12" y="62"/>
                  </a:lnTo>
                  <a:lnTo>
                    <a:pt x="6" y="64"/>
                  </a:lnTo>
                  <a:lnTo>
                    <a:pt x="6" y="64"/>
                  </a:lnTo>
                  <a:lnTo>
                    <a:pt x="10" y="54"/>
                  </a:lnTo>
                  <a:lnTo>
                    <a:pt x="10" y="54"/>
                  </a:lnTo>
                  <a:lnTo>
                    <a:pt x="12" y="56"/>
                  </a:lnTo>
                  <a:lnTo>
                    <a:pt x="12" y="56"/>
                  </a:lnTo>
                  <a:lnTo>
                    <a:pt x="12" y="50"/>
                  </a:lnTo>
                  <a:lnTo>
                    <a:pt x="12" y="50"/>
                  </a:lnTo>
                  <a:lnTo>
                    <a:pt x="10" y="44"/>
                  </a:lnTo>
                  <a:lnTo>
                    <a:pt x="10" y="44"/>
                  </a:lnTo>
                  <a:lnTo>
                    <a:pt x="2" y="50"/>
                  </a:lnTo>
                  <a:lnTo>
                    <a:pt x="0" y="54"/>
                  </a:lnTo>
                  <a:lnTo>
                    <a:pt x="0" y="58"/>
                  </a:lnTo>
                  <a:lnTo>
                    <a:pt x="0" y="58"/>
                  </a:lnTo>
                  <a:lnTo>
                    <a:pt x="0" y="62"/>
                  </a:lnTo>
                  <a:lnTo>
                    <a:pt x="2" y="68"/>
                  </a:lnTo>
                  <a:lnTo>
                    <a:pt x="2" y="68"/>
                  </a:lnTo>
                  <a:lnTo>
                    <a:pt x="6" y="70"/>
                  </a:lnTo>
                  <a:lnTo>
                    <a:pt x="10" y="72"/>
                  </a:lnTo>
                  <a:lnTo>
                    <a:pt x="10" y="72"/>
                  </a:lnTo>
                  <a:lnTo>
                    <a:pt x="10" y="84"/>
                  </a:lnTo>
                  <a:lnTo>
                    <a:pt x="10" y="84"/>
                  </a:lnTo>
                  <a:lnTo>
                    <a:pt x="12" y="90"/>
                  </a:lnTo>
                  <a:lnTo>
                    <a:pt x="10" y="94"/>
                  </a:lnTo>
                  <a:lnTo>
                    <a:pt x="8" y="98"/>
                  </a:lnTo>
                  <a:lnTo>
                    <a:pt x="4" y="102"/>
                  </a:lnTo>
                  <a:lnTo>
                    <a:pt x="4" y="102"/>
                  </a:lnTo>
                  <a:lnTo>
                    <a:pt x="2" y="108"/>
                  </a:lnTo>
                  <a:lnTo>
                    <a:pt x="2" y="112"/>
                  </a:lnTo>
                  <a:lnTo>
                    <a:pt x="2" y="112"/>
                  </a:lnTo>
                  <a:lnTo>
                    <a:pt x="4" y="118"/>
                  </a:lnTo>
                  <a:lnTo>
                    <a:pt x="8" y="120"/>
                  </a:lnTo>
                  <a:lnTo>
                    <a:pt x="8" y="120"/>
                  </a:lnTo>
                  <a:lnTo>
                    <a:pt x="14" y="124"/>
                  </a:lnTo>
                  <a:lnTo>
                    <a:pt x="22" y="128"/>
                  </a:lnTo>
                  <a:lnTo>
                    <a:pt x="22" y="128"/>
                  </a:lnTo>
                  <a:lnTo>
                    <a:pt x="20" y="132"/>
                  </a:lnTo>
                  <a:lnTo>
                    <a:pt x="20" y="132"/>
                  </a:lnTo>
                  <a:lnTo>
                    <a:pt x="20" y="136"/>
                  </a:lnTo>
                  <a:lnTo>
                    <a:pt x="22" y="138"/>
                  </a:lnTo>
                  <a:lnTo>
                    <a:pt x="24" y="138"/>
                  </a:lnTo>
                  <a:lnTo>
                    <a:pt x="24" y="138"/>
                  </a:lnTo>
                  <a:lnTo>
                    <a:pt x="32" y="142"/>
                  </a:lnTo>
                  <a:lnTo>
                    <a:pt x="42" y="144"/>
                  </a:lnTo>
                  <a:lnTo>
                    <a:pt x="42" y="144"/>
                  </a:lnTo>
                  <a:lnTo>
                    <a:pt x="44" y="144"/>
                  </a:lnTo>
                  <a:lnTo>
                    <a:pt x="44" y="144"/>
                  </a:lnTo>
                  <a:lnTo>
                    <a:pt x="46" y="144"/>
                  </a:lnTo>
                  <a:lnTo>
                    <a:pt x="48" y="142"/>
                  </a:lnTo>
                  <a:lnTo>
                    <a:pt x="50" y="136"/>
                  </a:lnTo>
                  <a:lnTo>
                    <a:pt x="50" y="136"/>
                  </a:lnTo>
                  <a:lnTo>
                    <a:pt x="50" y="132"/>
                  </a:lnTo>
                  <a:lnTo>
                    <a:pt x="50" y="132"/>
                  </a:lnTo>
                  <a:lnTo>
                    <a:pt x="56" y="120"/>
                  </a:lnTo>
                  <a:lnTo>
                    <a:pt x="56" y="120"/>
                  </a:lnTo>
                  <a:lnTo>
                    <a:pt x="68" y="120"/>
                  </a:lnTo>
                  <a:lnTo>
                    <a:pt x="68" y="120"/>
                  </a:lnTo>
                  <a:lnTo>
                    <a:pt x="64" y="124"/>
                  </a:lnTo>
                  <a:lnTo>
                    <a:pt x="64" y="128"/>
                  </a:lnTo>
                  <a:lnTo>
                    <a:pt x="64" y="128"/>
                  </a:lnTo>
                  <a:lnTo>
                    <a:pt x="74" y="144"/>
                  </a:lnTo>
                  <a:lnTo>
                    <a:pt x="74" y="144"/>
                  </a:lnTo>
                  <a:lnTo>
                    <a:pt x="76" y="146"/>
                  </a:lnTo>
                  <a:lnTo>
                    <a:pt x="80" y="146"/>
                  </a:lnTo>
                  <a:lnTo>
                    <a:pt x="80" y="146"/>
                  </a:lnTo>
                  <a:lnTo>
                    <a:pt x="84" y="144"/>
                  </a:lnTo>
                  <a:lnTo>
                    <a:pt x="88" y="142"/>
                  </a:lnTo>
                  <a:lnTo>
                    <a:pt x="88" y="142"/>
                  </a:lnTo>
                  <a:lnTo>
                    <a:pt x="96" y="134"/>
                  </a:lnTo>
                  <a:lnTo>
                    <a:pt x="96" y="134"/>
                  </a:lnTo>
                  <a:lnTo>
                    <a:pt x="100" y="132"/>
                  </a:lnTo>
                  <a:lnTo>
                    <a:pt x="100" y="132"/>
                  </a:lnTo>
                  <a:lnTo>
                    <a:pt x="116" y="134"/>
                  </a:lnTo>
                  <a:lnTo>
                    <a:pt x="116" y="134"/>
                  </a:lnTo>
                  <a:lnTo>
                    <a:pt x="120" y="132"/>
                  </a:lnTo>
                  <a:lnTo>
                    <a:pt x="122" y="132"/>
                  </a:lnTo>
                  <a:lnTo>
                    <a:pt x="124" y="128"/>
                  </a:lnTo>
                  <a:lnTo>
                    <a:pt x="122" y="124"/>
                  </a:lnTo>
                  <a:lnTo>
                    <a:pt x="122" y="124"/>
                  </a:lnTo>
                  <a:lnTo>
                    <a:pt x="122" y="114"/>
                  </a:lnTo>
                  <a:lnTo>
                    <a:pt x="122" y="114"/>
                  </a:lnTo>
                  <a:lnTo>
                    <a:pt x="120" y="104"/>
                  </a:lnTo>
                  <a:lnTo>
                    <a:pt x="120" y="104"/>
                  </a:lnTo>
                  <a:lnTo>
                    <a:pt x="116" y="96"/>
                  </a:lnTo>
                  <a:lnTo>
                    <a:pt x="116" y="96"/>
                  </a:lnTo>
                  <a:lnTo>
                    <a:pt x="118" y="96"/>
                  </a:lnTo>
                  <a:lnTo>
                    <a:pt x="118" y="96"/>
                  </a:lnTo>
                  <a:lnTo>
                    <a:pt x="124" y="102"/>
                  </a:lnTo>
                  <a:lnTo>
                    <a:pt x="124" y="102"/>
                  </a:lnTo>
                  <a:lnTo>
                    <a:pt x="128" y="104"/>
                  </a:lnTo>
                  <a:lnTo>
                    <a:pt x="132" y="104"/>
                  </a:lnTo>
                  <a:lnTo>
                    <a:pt x="132" y="104"/>
                  </a:lnTo>
                  <a:lnTo>
                    <a:pt x="140" y="102"/>
                  </a:lnTo>
                  <a:lnTo>
                    <a:pt x="144" y="100"/>
                  </a:lnTo>
                  <a:lnTo>
                    <a:pt x="146" y="96"/>
                  </a:lnTo>
                  <a:lnTo>
                    <a:pt x="146" y="96"/>
                  </a:lnTo>
                  <a:lnTo>
                    <a:pt x="148" y="92"/>
                  </a:lnTo>
                  <a:lnTo>
                    <a:pt x="150" y="92"/>
                  </a:lnTo>
                  <a:lnTo>
                    <a:pt x="150" y="92"/>
                  </a:lnTo>
                  <a:lnTo>
                    <a:pt x="154" y="92"/>
                  </a:lnTo>
                  <a:lnTo>
                    <a:pt x="154" y="92"/>
                  </a:lnTo>
                  <a:lnTo>
                    <a:pt x="158" y="92"/>
                  </a:lnTo>
                  <a:lnTo>
                    <a:pt x="158" y="92"/>
                  </a:lnTo>
                  <a:lnTo>
                    <a:pt x="166" y="90"/>
                  </a:lnTo>
                  <a:lnTo>
                    <a:pt x="174" y="86"/>
                  </a:lnTo>
                  <a:lnTo>
                    <a:pt x="180" y="80"/>
                  </a:lnTo>
                  <a:lnTo>
                    <a:pt x="184" y="72"/>
                  </a:lnTo>
                  <a:lnTo>
                    <a:pt x="184" y="72"/>
                  </a:lnTo>
                  <a:lnTo>
                    <a:pt x="188" y="60"/>
                  </a:lnTo>
                  <a:lnTo>
                    <a:pt x="186" y="46"/>
                  </a:lnTo>
                  <a:lnTo>
                    <a:pt x="186" y="46"/>
                  </a:lnTo>
                  <a:lnTo>
                    <a:pt x="186" y="38"/>
                  </a:lnTo>
                  <a:lnTo>
                    <a:pt x="182" y="28"/>
                  </a:lnTo>
                  <a:lnTo>
                    <a:pt x="182" y="28"/>
                  </a:lnTo>
                  <a:lnTo>
                    <a:pt x="180" y="24"/>
                  </a:lnTo>
                  <a:lnTo>
                    <a:pt x="176" y="24"/>
                  </a:lnTo>
                  <a:lnTo>
                    <a:pt x="176" y="24"/>
                  </a:lnTo>
                  <a:lnTo>
                    <a:pt x="172" y="24"/>
                  </a:lnTo>
                  <a:lnTo>
                    <a:pt x="170" y="28"/>
                  </a:lnTo>
                  <a:lnTo>
                    <a:pt x="170" y="28"/>
                  </a:lnTo>
                  <a:lnTo>
                    <a:pt x="166" y="32"/>
                  </a:lnTo>
                  <a:lnTo>
                    <a:pt x="166" y="32"/>
                  </a:lnTo>
                  <a:lnTo>
                    <a:pt x="162" y="34"/>
                  </a:lnTo>
                  <a:lnTo>
                    <a:pt x="162" y="34"/>
                  </a:lnTo>
                  <a:lnTo>
                    <a:pt x="160" y="30"/>
                  </a:lnTo>
                  <a:lnTo>
                    <a:pt x="160" y="30"/>
                  </a:lnTo>
                  <a:lnTo>
                    <a:pt x="156" y="26"/>
                  </a:lnTo>
                  <a:lnTo>
                    <a:pt x="152" y="22"/>
                  </a:lnTo>
                  <a:lnTo>
                    <a:pt x="152" y="22"/>
                  </a:lnTo>
                  <a:lnTo>
                    <a:pt x="138" y="10"/>
                  </a:lnTo>
                  <a:lnTo>
                    <a:pt x="138" y="10"/>
                  </a:lnTo>
                  <a:lnTo>
                    <a:pt x="132" y="6"/>
                  </a:lnTo>
                  <a:lnTo>
                    <a:pt x="126" y="2"/>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5" name="Freeform 830"/>
            <p:cNvSpPr>
              <a:spLocks/>
            </p:cNvSpPr>
            <p:nvPr/>
          </p:nvSpPr>
          <p:spPr bwMode="auto">
            <a:xfrm>
              <a:off x="3004189" y="546100"/>
              <a:ext cx="25540" cy="34925"/>
            </a:xfrm>
            <a:custGeom>
              <a:avLst/>
              <a:gdLst>
                <a:gd name="T0" fmla="*/ 6 w 16"/>
                <a:gd name="T1" fmla="*/ 0 h 22"/>
                <a:gd name="T2" fmla="*/ 6 w 16"/>
                <a:gd name="T3" fmla="*/ 0 h 22"/>
                <a:gd name="T4" fmla="*/ 2 w 16"/>
                <a:gd name="T5" fmla="*/ 4 h 22"/>
                <a:gd name="T6" fmla="*/ 2 w 16"/>
                <a:gd name="T7" fmla="*/ 4 h 22"/>
                <a:gd name="T8" fmla="*/ 0 w 16"/>
                <a:gd name="T9" fmla="*/ 4 h 22"/>
                <a:gd name="T10" fmla="*/ 0 w 16"/>
                <a:gd name="T11" fmla="*/ 4 h 22"/>
                <a:gd name="T12" fmla="*/ 0 w 16"/>
                <a:gd name="T13" fmla="*/ 8 h 22"/>
                <a:gd name="T14" fmla="*/ 0 w 16"/>
                <a:gd name="T15" fmla="*/ 8 h 22"/>
                <a:gd name="T16" fmla="*/ 0 w 16"/>
                <a:gd name="T17" fmla="*/ 14 h 22"/>
                <a:gd name="T18" fmla="*/ 4 w 16"/>
                <a:gd name="T19" fmla="*/ 18 h 22"/>
                <a:gd name="T20" fmla="*/ 8 w 16"/>
                <a:gd name="T21" fmla="*/ 20 h 22"/>
                <a:gd name="T22" fmla="*/ 12 w 16"/>
                <a:gd name="T23" fmla="*/ 22 h 22"/>
                <a:gd name="T24" fmla="*/ 12 w 16"/>
                <a:gd name="T25" fmla="*/ 22 h 22"/>
                <a:gd name="T26" fmla="*/ 12 w 16"/>
                <a:gd name="T27" fmla="*/ 22 h 22"/>
                <a:gd name="T28" fmla="*/ 12 w 16"/>
                <a:gd name="T29" fmla="*/ 22 h 22"/>
                <a:gd name="T30" fmla="*/ 14 w 16"/>
                <a:gd name="T31" fmla="*/ 22 h 22"/>
                <a:gd name="T32" fmla="*/ 14 w 16"/>
                <a:gd name="T33" fmla="*/ 22 h 22"/>
                <a:gd name="T34" fmla="*/ 16 w 16"/>
                <a:gd name="T35" fmla="*/ 20 h 22"/>
                <a:gd name="T36" fmla="*/ 16 w 16"/>
                <a:gd name="T37" fmla="*/ 18 h 22"/>
                <a:gd name="T38" fmla="*/ 16 w 16"/>
                <a:gd name="T39" fmla="*/ 18 h 22"/>
                <a:gd name="T40" fmla="*/ 6 w 16"/>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2">
                  <a:moveTo>
                    <a:pt x="6" y="0"/>
                  </a:moveTo>
                  <a:lnTo>
                    <a:pt x="6" y="0"/>
                  </a:lnTo>
                  <a:lnTo>
                    <a:pt x="2" y="4"/>
                  </a:lnTo>
                  <a:lnTo>
                    <a:pt x="2" y="4"/>
                  </a:lnTo>
                  <a:lnTo>
                    <a:pt x="0" y="4"/>
                  </a:lnTo>
                  <a:lnTo>
                    <a:pt x="0" y="4"/>
                  </a:lnTo>
                  <a:lnTo>
                    <a:pt x="0" y="8"/>
                  </a:lnTo>
                  <a:lnTo>
                    <a:pt x="0" y="8"/>
                  </a:lnTo>
                  <a:lnTo>
                    <a:pt x="0" y="14"/>
                  </a:lnTo>
                  <a:lnTo>
                    <a:pt x="4" y="18"/>
                  </a:lnTo>
                  <a:lnTo>
                    <a:pt x="8" y="20"/>
                  </a:lnTo>
                  <a:lnTo>
                    <a:pt x="12" y="22"/>
                  </a:lnTo>
                  <a:lnTo>
                    <a:pt x="12" y="22"/>
                  </a:lnTo>
                  <a:lnTo>
                    <a:pt x="12" y="22"/>
                  </a:lnTo>
                  <a:lnTo>
                    <a:pt x="12" y="22"/>
                  </a:lnTo>
                  <a:lnTo>
                    <a:pt x="14" y="22"/>
                  </a:lnTo>
                  <a:lnTo>
                    <a:pt x="14" y="22"/>
                  </a:lnTo>
                  <a:lnTo>
                    <a:pt x="16" y="20"/>
                  </a:lnTo>
                  <a:lnTo>
                    <a:pt x="16" y="18"/>
                  </a:lnTo>
                  <a:lnTo>
                    <a:pt x="16" y="18"/>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6" name="Freeform 831"/>
            <p:cNvSpPr>
              <a:spLocks/>
            </p:cNvSpPr>
            <p:nvPr/>
          </p:nvSpPr>
          <p:spPr bwMode="auto">
            <a:xfrm>
              <a:off x="3004189" y="546100"/>
              <a:ext cx="25540" cy="34925"/>
            </a:xfrm>
            <a:custGeom>
              <a:avLst/>
              <a:gdLst>
                <a:gd name="T0" fmla="*/ 6 w 16"/>
                <a:gd name="T1" fmla="*/ 0 h 22"/>
                <a:gd name="T2" fmla="*/ 6 w 16"/>
                <a:gd name="T3" fmla="*/ 0 h 22"/>
                <a:gd name="T4" fmla="*/ 2 w 16"/>
                <a:gd name="T5" fmla="*/ 4 h 22"/>
                <a:gd name="T6" fmla="*/ 2 w 16"/>
                <a:gd name="T7" fmla="*/ 4 h 22"/>
                <a:gd name="T8" fmla="*/ 0 w 16"/>
                <a:gd name="T9" fmla="*/ 4 h 22"/>
                <a:gd name="T10" fmla="*/ 0 w 16"/>
                <a:gd name="T11" fmla="*/ 4 h 22"/>
                <a:gd name="T12" fmla="*/ 0 w 16"/>
                <a:gd name="T13" fmla="*/ 8 h 22"/>
                <a:gd name="T14" fmla="*/ 0 w 16"/>
                <a:gd name="T15" fmla="*/ 8 h 22"/>
                <a:gd name="T16" fmla="*/ 0 w 16"/>
                <a:gd name="T17" fmla="*/ 14 h 22"/>
                <a:gd name="T18" fmla="*/ 4 w 16"/>
                <a:gd name="T19" fmla="*/ 18 h 22"/>
                <a:gd name="T20" fmla="*/ 8 w 16"/>
                <a:gd name="T21" fmla="*/ 20 h 22"/>
                <a:gd name="T22" fmla="*/ 12 w 16"/>
                <a:gd name="T23" fmla="*/ 22 h 22"/>
                <a:gd name="T24" fmla="*/ 12 w 16"/>
                <a:gd name="T25" fmla="*/ 22 h 22"/>
                <a:gd name="T26" fmla="*/ 12 w 16"/>
                <a:gd name="T27" fmla="*/ 22 h 22"/>
                <a:gd name="T28" fmla="*/ 12 w 16"/>
                <a:gd name="T29" fmla="*/ 22 h 22"/>
                <a:gd name="T30" fmla="*/ 14 w 16"/>
                <a:gd name="T31" fmla="*/ 22 h 22"/>
                <a:gd name="T32" fmla="*/ 14 w 16"/>
                <a:gd name="T33" fmla="*/ 22 h 22"/>
                <a:gd name="T34" fmla="*/ 16 w 16"/>
                <a:gd name="T35" fmla="*/ 20 h 22"/>
                <a:gd name="T36" fmla="*/ 16 w 16"/>
                <a:gd name="T37" fmla="*/ 18 h 22"/>
                <a:gd name="T38" fmla="*/ 16 w 16"/>
                <a:gd name="T39" fmla="*/ 18 h 22"/>
                <a:gd name="T40" fmla="*/ 6 w 16"/>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2">
                  <a:moveTo>
                    <a:pt x="6" y="0"/>
                  </a:moveTo>
                  <a:lnTo>
                    <a:pt x="6" y="0"/>
                  </a:lnTo>
                  <a:lnTo>
                    <a:pt x="2" y="4"/>
                  </a:lnTo>
                  <a:lnTo>
                    <a:pt x="2" y="4"/>
                  </a:lnTo>
                  <a:lnTo>
                    <a:pt x="0" y="4"/>
                  </a:lnTo>
                  <a:lnTo>
                    <a:pt x="0" y="4"/>
                  </a:lnTo>
                  <a:lnTo>
                    <a:pt x="0" y="8"/>
                  </a:lnTo>
                  <a:lnTo>
                    <a:pt x="0" y="8"/>
                  </a:lnTo>
                  <a:lnTo>
                    <a:pt x="0" y="14"/>
                  </a:lnTo>
                  <a:lnTo>
                    <a:pt x="4" y="18"/>
                  </a:lnTo>
                  <a:lnTo>
                    <a:pt x="8" y="20"/>
                  </a:lnTo>
                  <a:lnTo>
                    <a:pt x="12" y="22"/>
                  </a:lnTo>
                  <a:lnTo>
                    <a:pt x="12" y="22"/>
                  </a:lnTo>
                  <a:lnTo>
                    <a:pt x="12" y="22"/>
                  </a:lnTo>
                  <a:lnTo>
                    <a:pt x="12" y="22"/>
                  </a:lnTo>
                  <a:lnTo>
                    <a:pt x="14" y="22"/>
                  </a:lnTo>
                  <a:lnTo>
                    <a:pt x="14" y="22"/>
                  </a:lnTo>
                  <a:lnTo>
                    <a:pt x="16" y="20"/>
                  </a:lnTo>
                  <a:lnTo>
                    <a:pt x="16" y="18"/>
                  </a:lnTo>
                  <a:lnTo>
                    <a:pt x="16" y="1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7" name="Freeform 832"/>
            <p:cNvSpPr>
              <a:spLocks/>
            </p:cNvSpPr>
            <p:nvPr/>
          </p:nvSpPr>
          <p:spPr bwMode="auto">
            <a:xfrm>
              <a:off x="3007381" y="546100"/>
              <a:ext cx="22348" cy="34925"/>
            </a:xfrm>
            <a:custGeom>
              <a:avLst/>
              <a:gdLst>
                <a:gd name="T0" fmla="*/ 6 w 14"/>
                <a:gd name="T1" fmla="*/ 0 h 22"/>
                <a:gd name="T2" fmla="*/ 6 w 14"/>
                <a:gd name="T3" fmla="*/ 0 h 22"/>
                <a:gd name="T4" fmla="*/ 0 w 14"/>
                <a:gd name="T5" fmla="*/ 4 h 22"/>
                <a:gd name="T6" fmla="*/ 0 w 14"/>
                <a:gd name="T7" fmla="*/ 4 h 22"/>
                <a:gd name="T8" fmla="*/ 4 w 14"/>
                <a:gd name="T9" fmla="*/ 0 h 22"/>
                <a:gd name="T10" fmla="*/ 4 w 14"/>
                <a:gd name="T11" fmla="*/ 0 h 22"/>
                <a:gd name="T12" fmla="*/ 14 w 14"/>
                <a:gd name="T13" fmla="*/ 18 h 22"/>
                <a:gd name="T14" fmla="*/ 14 w 14"/>
                <a:gd name="T15" fmla="*/ 18 h 22"/>
                <a:gd name="T16" fmla="*/ 14 w 14"/>
                <a:gd name="T17" fmla="*/ 20 h 22"/>
                <a:gd name="T18" fmla="*/ 12 w 14"/>
                <a:gd name="T19" fmla="*/ 22 h 22"/>
                <a:gd name="T20" fmla="*/ 12 w 14"/>
                <a:gd name="T21" fmla="*/ 22 h 22"/>
                <a:gd name="T22" fmla="*/ 10 w 14"/>
                <a:gd name="T23" fmla="*/ 22 h 22"/>
                <a:gd name="T24" fmla="*/ 10 w 14"/>
                <a:gd name="T25" fmla="*/ 22 h 22"/>
                <a:gd name="T26" fmla="*/ 10 w 14"/>
                <a:gd name="T27" fmla="*/ 22 h 22"/>
                <a:gd name="T28" fmla="*/ 10 w 14"/>
                <a:gd name="T29" fmla="*/ 22 h 22"/>
                <a:gd name="T30" fmla="*/ 10 w 14"/>
                <a:gd name="T31" fmla="*/ 22 h 22"/>
                <a:gd name="T32" fmla="*/ 10 w 14"/>
                <a:gd name="T33" fmla="*/ 22 h 22"/>
                <a:gd name="T34" fmla="*/ 12 w 14"/>
                <a:gd name="T35" fmla="*/ 22 h 22"/>
                <a:gd name="T36" fmla="*/ 12 w 14"/>
                <a:gd name="T37" fmla="*/ 22 h 22"/>
                <a:gd name="T38" fmla="*/ 14 w 14"/>
                <a:gd name="T39" fmla="*/ 20 h 22"/>
                <a:gd name="T40" fmla="*/ 14 w 14"/>
                <a:gd name="T41" fmla="*/ 16 h 22"/>
                <a:gd name="T42" fmla="*/ 14 w 14"/>
                <a:gd name="T43" fmla="*/ 16 h 22"/>
                <a:gd name="T44" fmla="*/ 6 w 14"/>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2">
                  <a:moveTo>
                    <a:pt x="6" y="0"/>
                  </a:moveTo>
                  <a:lnTo>
                    <a:pt x="6" y="0"/>
                  </a:lnTo>
                  <a:lnTo>
                    <a:pt x="0" y="4"/>
                  </a:lnTo>
                  <a:lnTo>
                    <a:pt x="0" y="4"/>
                  </a:lnTo>
                  <a:lnTo>
                    <a:pt x="4" y="0"/>
                  </a:lnTo>
                  <a:lnTo>
                    <a:pt x="4" y="0"/>
                  </a:lnTo>
                  <a:lnTo>
                    <a:pt x="14" y="18"/>
                  </a:lnTo>
                  <a:lnTo>
                    <a:pt x="14" y="18"/>
                  </a:lnTo>
                  <a:lnTo>
                    <a:pt x="14" y="20"/>
                  </a:lnTo>
                  <a:lnTo>
                    <a:pt x="12" y="22"/>
                  </a:lnTo>
                  <a:lnTo>
                    <a:pt x="12" y="22"/>
                  </a:lnTo>
                  <a:lnTo>
                    <a:pt x="10" y="22"/>
                  </a:lnTo>
                  <a:lnTo>
                    <a:pt x="10" y="22"/>
                  </a:lnTo>
                  <a:lnTo>
                    <a:pt x="10" y="22"/>
                  </a:lnTo>
                  <a:lnTo>
                    <a:pt x="10" y="22"/>
                  </a:lnTo>
                  <a:lnTo>
                    <a:pt x="10" y="22"/>
                  </a:lnTo>
                  <a:lnTo>
                    <a:pt x="10" y="22"/>
                  </a:lnTo>
                  <a:lnTo>
                    <a:pt x="12" y="22"/>
                  </a:lnTo>
                  <a:lnTo>
                    <a:pt x="12" y="22"/>
                  </a:lnTo>
                  <a:lnTo>
                    <a:pt x="14" y="20"/>
                  </a:lnTo>
                  <a:lnTo>
                    <a:pt x="14" y="16"/>
                  </a:lnTo>
                  <a:lnTo>
                    <a:pt x="14" y="16"/>
                  </a:lnTo>
                  <a:lnTo>
                    <a:pt x="6"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8" name="Freeform 833"/>
            <p:cNvSpPr>
              <a:spLocks/>
            </p:cNvSpPr>
            <p:nvPr/>
          </p:nvSpPr>
          <p:spPr bwMode="auto">
            <a:xfrm>
              <a:off x="3007381" y="546100"/>
              <a:ext cx="22348" cy="34925"/>
            </a:xfrm>
            <a:custGeom>
              <a:avLst/>
              <a:gdLst>
                <a:gd name="T0" fmla="*/ 6 w 14"/>
                <a:gd name="T1" fmla="*/ 0 h 22"/>
                <a:gd name="T2" fmla="*/ 6 w 14"/>
                <a:gd name="T3" fmla="*/ 0 h 22"/>
                <a:gd name="T4" fmla="*/ 0 w 14"/>
                <a:gd name="T5" fmla="*/ 4 h 22"/>
                <a:gd name="T6" fmla="*/ 0 w 14"/>
                <a:gd name="T7" fmla="*/ 4 h 22"/>
                <a:gd name="T8" fmla="*/ 4 w 14"/>
                <a:gd name="T9" fmla="*/ 0 h 22"/>
                <a:gd name="T10" fmla="*/ 4 w 14"/>
                <a:gd name="T11" fmla="*/ 0 h 22"/>
                <a:gd name="T12" fmla="*/ 14 w 14"/>
                <a:gd name="T13" fmla="*/ 18 h 22"/>
                <a:gd name="T14" fmla="*/ 14 w 14"/>
                <a:gd name="T15" fmla="*/ 18 h 22"/>
                <a:gd name="T16" fmla="*/ 14 w 14"/>
                <a:gd name="T17" fmla="*/ 20 h 22"/>
                <a:gd name="T18" fmla="*/ 12 w 14"/>
                <a:gd name="T19" fmla="*/ 22 h 22"/>
                <a:gd name="T20" fmla="*/ 12 w 14"/>
                <a:gd name="T21" fmla="*/ 22 h 22"/>
                <a:gd name="T22" fmla="*/ 10 w 14"/>
                <a:gd name="T23" fmla="*/ 22 h 22"/>
                <a:gd name="T24" fmla="*/ 10 w 14"/>
                <a:gd name="T25" fmla="*/ 22 h 22"/>
                <a:gd name="T26" fmla="*/ 10 w 14"/>
                <a:gd name="T27" fmla="*/ 22 h 22"/>
                <a:gd name="T28" fmla="*/ 10 w 14"/>
                <a:gd name="T29" fmla="*/ 22 h 22"/>
                <a:gd name="T30" fmla="*/ 10 w 14"/>
                <a:gd name="T31" fmla="*/ 22 h 22"/>
                <a:gd name="T32" fmla="*/ 10 w 14"/>
                <a:gd name="T33" fmla="*/ 22 h 22"/>
                <a:gd name="T34" fmla="*/ 12 w 14"/>
                <a:gd name="T35" fmla="*/ 22 h 22"/>
                <a:gd name="T36" fmla="*/ 12 w 14"/>
                <a:gd name="T37" fmla="*/ 22 h 22"/>
                <a:gd name="T38" fmla="*/ 14 w 14"/>
                <a:gd name="T39" fmla="*/ 20 h 22"/>
                <a:gd name="T40" fmla="*/ 14 w 14"/>
                <a:gd name="T41" fmla="*/ 16 h 22"/>
                <a:gd name="T42" fmla="*/ 14 w 14"/>
                <a:gd name="T43" fmla="*/ 16 h 22"/>
                <a:gd name="T44" fmla="*/ 6 w 14"/>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2">
                  <a:moveTo>
                    <a:pt x="6" y="0"/>
                  </a:moveTo>
                  <a:lnTo>
                    <a:pt x="6" y="0"/>
                  </a:lnTo>
                  <a:lnTo>
                    <a:pt x="0" y="4"/>
                  </a:lnTo>
                  <a:lnTo>
                    <a:pt x="0" y="4"/>
                  </a:lnTo>
                  <a:lnTo>
                    <a:pt x="4" y="0"/>
                  </a:lnTo>
                  <a:lnTo>
                    <a:pt x="4" y="0"/>
                  </a:lnTo>
                  <a:lnTo>
                    <a:pt x="14" y="18"/>
                  </a:lnTo>
                  <a:lnTo>
                    <a:pt x="14" y="18"/>
                  </a:lnTo>
                  <a:lnTo>
                    <a:pt x="14" y="20"/>
                  </a:lnTo>
                  <a:lnTo>
                    <a:pt x="12" y="22"/>
                  </a:lnTo>
                  <a:lnTo>
                    <a:pt x="12" y="22"/>
                  </a:lnTo>
                  <a:lnTo>
                    <a:pt x="10" y="22"/>
                  </a:lnTo>
                  <a:lnTo>
                    <a:pt x="10" y="22"/>
                  </a:lnTo>
                  <a:lnTo>
                    <a:pt x="10" y="22"/>
                  </a:lnTo>
                  <a:lnTo>
                    <a:pt x="10" y="22"/>
                  </a:lnTo>
                  <a:lnTo>
                    <a:pt x="10" y="22"/>
                  </a:lnTo>
                  <a:lnTo>
                    <a:pt x="10" y="22"/>
                  </a:lnTo>
                  <a:lnTo>
                    <a:pt x="12" y="22"/>
                  </a:lnTo>
                  <a:lnTo>
                    <a:pt x="12" y="22"/>
                  </a:lnTo>
                  <a:lnTo>
                    <a:pt x="14" y="20"/>
                  </a:lnTo>
                  <a:lnTo>
                    <a:pt x="14" y="16"/>
                  </a:lnTo>
                  <a:lnTo>
                    <a:pt x="14" y="1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9" name="Freeform 834"/>
            <p:cNvSpPr>
              <a:spLocks/>
            </p:cNvSpPr>
            <p:nvPr/>
          </p:nvSpPr>
          <p:spPr bwMode="auto">
            <a:xfrm>
              <a:off x="3157431" y="552450"/>
              <a:ext cx="28733" cy="41275"/>
            </a:xfrm>
            <a:custGeom>
              <a:avLst/>
              <a:gdLst>
                <a:gd name="T0" fmla="*/ 14 w 18"/>
                <a:gd name="T1" fmla="*/ 0 h 26"/>
                <a:gd name="T2" fmla="*/ 14 w 18"/>
                <a:gd name="T3" fmla="*/ 0 h 26"/>
                <a:gd name="T4" fmla="*/ 12 w 18"/>
                <a:gd name="T5" fmla="*/ 6 h 26"/>
                <a:gd name="T6" fmla="*/ 12 w 18"/>
                <a:gd name="T7" fmla="*/ 6 h 26"/>
                <a:gd name="T8" fmla="*/ 0 w 18"/>
                <a:gd name="T9" fmla="*/ 26 h 26"/>
                <a:gd name="T10" fmla="*/ 0 w 18"/>
                <a:gd name="T11" fmla="*/ 26 h 26"/>
                <a:gd name="T12" fmla="*/ 2 w 18"/>
                <a:gd name="T13" fmla="*/ 26 h 26"/>
                <a:gd name="T14" fmla="*/ 2 w 18"/>
                <a:gd name="T15" fmla="*/ 26 h 26"/>
                <a:gd name="T16" fmla="*/ 8 w 18"/>
                <a:gd name="T17" fmla="*/ 26 h 26"/>
                <a:gd name="T18" fmla="*/ 8 w 18"/>
                <a:gd name="T19" fmla="*/ 26 h 26"/>
                <a:gd name="T20" fmla="*/ 10 w 18"/>
                <a:gd name="T21" fmla="*/ 26 h 26"/>
                <a:gd name="T22" fmla="*/ 10 w 18"/>
                <a:gd name="T23" fmla="*/ 26 h 26"/>
                <a:gd name="T24" fmla="*/ 12 w 18"/>
                <a:gd name="T25" fmla="*/ 26 h 26"/>
                <a:gd name="T26" fmla="*/ 12 w 18"/>
                <a:gd name="T27" fmla="*/ 26 h 26"/>
                <a:gd name="T28" fmla="*/ 16 w 18"/>
                <a:gd name="T29" fmla="*/ 26 h 26"/>
                <a:gd name="T30" fmla="*/ 16 w 18"/>
                <a:gd name="T31" fmla="*/ 26 h 26"/>
                <a:gd name="T32" fmla="*/ 18 w 18"/>
                <a:gd name="T33" fmla="*/ 24 h 26"/>
                <a:gd name="T34" fmla="*/ 18 w 18"/>
                <a:gd name="T35" fmla="*/ 24 h 26"/>
                <a:gd name="T36" fmla="*/ 16 w 18"/>
                <a:gd name="T37" fmla="*/ 8 h 26"/>
                <a:gd name="T38" fmla="*/ 16 w 18"/>
                <a:gd name="T39" fmla="*/ 8 h 26"/>
                <a:gd name="T40" fmla="*/ 14 w 18"/>
                <a:gd name="T4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6">
                  <a:moveTo>
                    <a:pt x="14" y="0"/>
                  </a:moveTo>
                  <a:lnTo>
                    <a:pt x="14" y="0"/>
                  </a:lnTo>
                  <a:lnTo>
                    <a:pt x="12" y="6"/>
                  </a:lnTo>
                  <a:lnTo>
                    <a:pt x="12" y="6"/>
                  </a:lnTo>
                  <a:lnTo>
                    <a:pt x="0" y="26"/>
                  </a:lnTo>
                  <a:lnTo>
                    <a:pt x="0" y="26"/>
                  </a:lnTo>
                  <a:lnTo>
                    <a:pt x="2" y="26"/>
                  </a:lnTo>
                  <a:lnTo>
                    <a:pt x="2" y="26"/>
                  </a:lnTo>
                  <a:lnTo>
                    <a:pt x="8" y="26"/>
                  </a:lnTo>
                  <a:lnTo>
                    <a:pt x="8" y="26"/>
                  </a:lnTo>
                  <a:lnTo>
                    <a:pt x="10" y="26"/>
                  </a:lnTo>
                  <a:lnTo>
                    <a:pt x="10" y="26"/>
                  </a:lnTo>
                  <a:lnTo>
                    <a:pt x="12" y="26"/>
                  </a:lnTo>
                  <a:lnTo>
                    <a:pt x="12" y="26"/>
                  </a:lnTo>
                  <a:lnTo>
                    <a:pt x="16" y="26"/>
                  </a:lnTo>
                  <a:lnTo>
                    <a:pt x="16" y="26"/>
                  </a:lnTo>
                  <a:lnTo>
                    <a:pt x="18" y="24"/>
                  </a:lnTo>
                  <a:lnTo>
                    <a:pt x="18" y="24"/>
                  </a:lnTo>
                  <a:lnTo>
                    <a:pt x="16" y="8"/>
                  </a:lnTo>
                  <a:lnTo>
                    <a:pt x="16" y="8"/>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0" name="Freeform 835"/>
            <p:cNvSpPr>
              <a:spLocks/>
            </p:cNvSpPr>
            <p:nvPr/>
          </p:nvSpPr>
          <p:spPr bwMode="auto">
            <a:xfrm>
              <a:off x="3157431" y="552450"/>
              <a:ext cx="28733" cy="41275"/>
            </a:xfrm>
            <a:custGeom>
              <a:avLst/>
              <a:gdLst>
                <a:gd name="T0" fmla="*/ 14 w 18"/>
                <a:gd name="T1" fmla="*/ 0 h 26"/>
                <a:gd name="T2" fmla="*/ 14 w 18"/>
                <a:gd name="T3" fmla="*/ 0 h 26"/>
                <a:gd name="T4" fmla="*/ 12 w 18"/>
                <a:gd name="T5" fmla="*/ 6 h 26"/>
                <a:gd name="T6" fmla="*/ 12 w 18"/>
                <a:gd name="T7" fmla="*/ 6 h 26"/>
                <a:gd name="T8" fmla="*/ 0 w 18"/>
                <a:gd name="T9" fmla="*/ 26 h 26"/>
                <a:gd name="T10" fmla="*/ 0 w 18"/>
                <a:gd name="T11" fmla="*/ 26 h 26"/>
                <a:gd name="T12" fmla="*/ 2 w 18"/>
                <a:gd name="T13" fmla="*/ 26 h 26"/>
                <a:gd name="T14" fmla="*/ 2 w 18"/>
                <a:gd name="T15" fmla="*/ 26 h 26"/>
                <a:gd name="T16" fmla="*/ 8 w 18"/>
                <a:gd name="T17" fmla="*/ 26 h 26"/>
                <a:gd name="T18" fmla="*/ 8 w 18"/>
                <a:gd name="T19" fmla="*/ 26 h 26"/>
                <a:gd name="T20" fmla="*/ 10 w 18"/>
                <a:gd name="T21" fmla="*/ 26 h 26"/>
                <a:gd name="T22" fmla="*/ 10 w 18"/>
                <a:gd name="T23" fmla="*/ 26 h 26"/>
                <a:gd name="T24" fmla="*/ 12 w 18"/>
                <a:gd name="T25" fmla="*/ 26 h 26"/>
                <a:gd name="T26" fmla="*/ 12 w 18"/>
                <a:gd name="T27" fmla="*/ 26 h 26"/>
                <a:gd name="T28" fmla="*/ 16 w 18"/>
                <a:gd name="T29" fmla="*/ 26 h 26"/>
                <a:gd name="T30" fmla="*/ 16 w 18"/>
                <a:gd name="T31" fmla="*/ 26 h 26"/>
                <a:gd name="T32" fmla="*/ 18 w 18"/>
                <a:gd name="T33" fmla="*/ 24 h 26"/>
                <a:gd name="T34" fmla="*/ 18 w 18"/>
                <a:gd name="T35" fmla="*/ 24 h 26"/>
                <a:gd name="T36" fmla="*/ 16 w 18"/>
                <a:gd name="T37" fmla="*/ 8 h 26"/>
                <a:gd name="T38" fmla="*/ 16 w 18"/>
                <a:gd name="T39" fmla="*/ 8 h 26"/>
                <a:gd name="T40" fmla="*/ 14 w 18"/>
                <a:gd name="T4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6">
                  <a:moveTo>
                    <a:pt x="14" y="0"/>
                  </a:moveTo>
                  <a:lnTo>
                    <a:pt x="14" y="0"/>
                  </a:lnTo>
                  <a:lnTo>
                    <a:pt x="12" y="6"/>
                  </a:lnTo>
                  <a:lnTo>
                    <a:pt x="12" y="6"/>
                  </a:lnTo>
                  <a:lnTo>
                    <a:pt x="0" y="26"/>
                  </a:lnTo>
                  <a:lnTo>
                    <a:pt x="0" y="26"/>
                  </a:lnTo>
                  <a:lnTo>
                    <a:pt x="2" y="26"/>
                  </a:lnTo>
                  <a:lnTo>
                    <a:pt x="2" y="26"/>
                  </a:lnTo>
                  <a:lnTo>
                    <a:pt x="8" y="26"/>
                  </a:lnTo>
                  <a:lnTo>
                    <a:pt x="8" y="26"/>
                  </a:lnTo>
                  <a:lnTo>
                    <a:pt x="10" y="26"/>
                  </a:lnTo>
                  <a:lnTo>
                    <a:pt x="10" y="26"/>
                  </a:lnTo>
                  <a:lnTo>
                    <a:pt x="12" y="26"/>
                  </a:lnTo>
                  <a:lnTo>
                    <a:pt x="12" y="26"/>
                  </a:lnTo>
                  <a:lnTo>
                    <a:pt x="16" y="26"/>
                  </a:lnTo>
                  <a:lnTo>
                    <a:pt x="16" y="26"/>
                  </a:lnTo>
                  <a:lnTo>
                    <a:pt x="18" y="24"/>
                  </a:lnTo>
                  <a:lnTo>
                    <a:pt x="18" y="24"/>
                  </a:lnTo>
                  <a:lnTo>
                    <a:pt x="16" y="8"/>
                  </a:lnTo>
                  <a:lnTo>
                    <a:pt x="16"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1" name="Freeform 836"/>
            <p:cNvSpPr>
              <a:spLocks noEditPoints="1"/>
            </p:cNvSpPr>
            <p:nvPr/>
          </p:nvSpPr>
          <p:spPr bwMode="auto">
            <a:xfrm>
              <a:off x="3157431" y="552450"/>
              <a:ext cx="22348" cy="41275"/>
            </a:xfrm>
            <a:custGeom>
              <a:avLst/>
              <a:gdLst>
                <a:gd name="T0" fmla="*/ 8 w 14"/>
                <a:gd name="T1" fmla="*/ 26 h 26"/>
                <a:gd name="T2" fmla="*/ 8 w 14"/>
                <a:gd name="T3" fmla="*/ 26 h 26"/>
                <a:gd name="T4" fmla="*/ 10 w 14"/>
                <a:gd name="T5" fmla="*/ 26 h 26"/>
                <a:gd name="T6" fmla="*/ 10 w 14"/>
                <a:gd name="T7" fmla="*/ 26 h 26"/>
                <a:gd name="T8" fmla="*/ 12 w 14"/>
                <a:gd name="T9" fmla="*/ 26 h 26"/>
                <a:gd name="T10" fmla="*/ 12 w 14"/>
                <a:gd name="T11" fmla="*/ 26 h 26"/>
                <a:gd name="T12" fmla="*/ 10 w 14"/>
                <a:gd name="T13" fmla="*/ 26 h 26"/>
                <a:gd name="T14" fmla="*/ 10 w 14"/>
                <a:gd name="T15" fmla="*/ 26 h 26"/>
                <a:gd name="T16" fmla="*/ 8 w 14"/>
                <a:gd name="T17" fmla="*/ 26 h 26"/>
                <a:gd name="T18" fmla="*/ 0 w 14"/>
                <a:gd name="T19" fmla="*/ 26 h 26"/>
                <a:gd name="T20" fmla="*/ 0 w 14"/>
                <a:gd name="T21" fmla="*/ 26 h 26"/>
                <a:gd name="T22" fmla="*/ 0 w 14"/>
                <a:gd name="T23" fmla="*/ 26 h 26"/>
                <a:gd name="T24" fmla="*/ 2 w 14"/>
                <a:gd name="T25" fmla="*/ 26 h 26"/>
                <a:gd name="T26" fmla="*/ 2 w 14"/>
                <a:gd name="T27" fmla="*/ 26 h 26"/>
                <a:gd name="T28" fmla="*/ 0 w 14"/>
                <a:gd name="T29" fmla="*/ 26 h 26"/>
                <a:gd name="T30" fmla="*/ 14 w 14"/>
                <a:gd name="T31" fmla="*/ 0 h 26"/>
                <a:gd name="T32" fmla="*/ 14 w 14"/>
                <a:gd name="T33" fmla="*/ 0 h 26"/>
                <a:gd name="T34" fmla="*/ 12 w 14"/>
                <a:gd name="T35" fmla="*/ 6 h 26"/>
                <a:gd name="T36" fmla="*/ 12 w 14"/>
                <a:gd name="T37" fmla="*/ 6 h 26"/>
                <a:gd name="T38" fmla="*/ 14 w 14"/>
                <a:gd name="T39" fmla="*/ 0 h 26"/>
                <a:gd name="T40" fmla="*/ 14 w 14"/>
                <a:gd name="T41" fmla="*/ 0 h 26"/>
                <a:gd name="T42" fmla="*/ 14 w 14"/>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6">
                  <a:moveTo>
                    <a:pt x="8" y="26"/>
                  </a:moveTo>
                  <a:lnTo>
                    <a:pt x="8" y="26"/>
                  </a:lnTo>
                  <a:lnTo>
                    <a:pt x="10" y="26"/>
                  </a:lnTo>
                  <a:lnTo>
                    <a:pt x="10" y="26"/>
                  </a:lnTo>
                  <a:lnTo>
                    <a:pt x="12" y="26"/>
                  </a:lnTo>
                  <a:lnTo>
                    <a:pt x="12" y="26"/>
                  </a:lnTo>
                  <a:lnTo>
                    <a:pt x="10" y="26"/>
                  </a:lnTo>
                  <a:lnTo>
                    <a:pt x="10" y="26"/>
                  </a:lnTo>
                  <a:lnTo>
                    <a:pt x="8" y="26"/>
                  </a:lnTo>
                  <a:close/>
                  <a:moveTo>
                    <a:pt x="0" y="26"/>
                  </a:moveTo>
                  <a:lnTo>
                    <a:pt x="0" y="26"/>
                  </a:lnTo>
                  <a:lnTo>
                    <a:pt x="0" y="26"/>
                  </a:lnTo>
                  <a:lnTo>
                    <a:pt x="2" y="26"/>
                  </a:lnTo>
                  <a:lnTo>
                    <a:pt x="2" y="26"/>
                  </a:lnTo>
                  <a:lnTo>
                    <a:pt x="0" y="26"/>
                  </a:lnTo>
                  <a:close/>
                  <a:moveTo>
                    <a:pt x="14" y="0"/>
                  </a:moveTo>
                  <a:lnTo>
                    <a:pt x="14" y="0"/>
                  </a:lnTo>
                  <a:lnTo>
                    <a:pt x="12" y="6"/>
                  </a:lnTo>
                  <a:lnTo>
                    <a:pt x="12" y="6"/>
                  </a:lnTo>
                  <a:lnTo>
                    <a:pt x="14" y="0"/>
                  </a:lnTo>
                  <a:lnTo>
                    <a:pt x="14" y="0"/>
                  </a:lnTo>
                  <a:lnTo>
                    <a:pt x="1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2" name="Freeform 837"/>
            <p:cNvSpPr>
              <a:spLocks/>
            </p:cNvSpPr>
            <p:nvPr/>
          </p:nvSpPr>
          <p:spPr bwMode="auto">
            <a:xfrm>
              <a:off x="3170201" y="593725"/>
              <a:ext cx="6385" cy="0"/>
            </a:xfrm>
            <a:custGeom>
              <a:avLst/>
              <a:gdLst>
                <a:gd name="T0" fmla="*/ 0 w 4"/>
                <a:gd name="T1" fmla="*/ 0 w 4"/>
                <a:gd name="T2" fmla="*/ 2 w 4"/>
                <a:gd name="T3" fmla="*/ 2 w 4"/>
                <a:gd name="T4" fmla="*/ 4 w 4"/>
                <a:gd name="T5" fmla="*/ 4 w 4"/>
                <a:gd name="T6" fmla="*/ 2 w 4"/>
                <a:gd name="T7" fmla="*/ 2 w 4"/>
                <a:gd name="T8" fmla="*/ 0 w 4"/>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4">
                  <a:moveTo>
                    <a:pt x="0" y="0"/>
                  </a:moveTo>
                  <a:lnTo>
                    <a:pt x="0" y="0"/>
                  </a:lnTo>
                  <a:lnTo>
                    <a:pt x="2" y="0"/>
                  </a:lnTo>
                  <a:lnTo>
                    <a:pt x="2" y="0"/>
                  </a:lnTo>
                  <a:lnTo>
                    <a:pt x="4" y="0"/>
                  </a:lnTo>
                  <a:lnTo>
                    <a:pt x="4"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3" name="Freeform 838"/>
            <p:cNvSpPr>
              <a:spLocks/>
            </p:cNvSpPr>
            <p:nvPr/>
          </p:nvSpPr>
          <p:spPr bwMode="auto">
            <a:xfrm>
              <a:off x="3157431" y="593725"/>
              <a:ext cx="3193"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4" name="Freeform 839"/>
            <p:cNvSpPr>
              <a:spLocks/>
            </p:cNvSpPr>
            <p:nvPr/>
          </p:nvSpPr>
          <p:spPr bwMode="auto">
            <a:xfrm>
              <a:off x="3176586" y="552450"/>
              <a:ext cx="3193" cy="9525"/>
            </a:xfrm>
            <a:custGeom>
              <a:avLst/>
              <a:gdLst>
                <a:gd name="T0" fmla="*/ 2 w 2"/>
                <a:gd name="T1" fmla="*/ 0 h 6"/>
                <a:gd name="T2" fmla="*/ 2 w 2"/>
                <a:gd name="T3" fmla="*/ 0 h 6"/>
                <a:gd name="T4" fmla="*/ 0 w 2"/>
                <a:gd name="T5" fmla="*/ 6 h 6"/>
                <a:gd name="T6" fmla="*/ 0 w 2"/>
                <a:gd name="T7" fmla="*/ 6 h 6"/>
                <a:gd name="T8" fmla="*/ 2 w 2"/>
                <a:gd name="T9" fmla="*/ 0 h 6"/>
                <a:gd name="T10" fmla="*/ 2 w 2"/>
                <a:gd name="T11" fmla="*/ 0 h 6"/>
                <a:gd name="T12" fmla="*/ 2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0"/>
                  </a:moveTo>
                  <a:lnTo>
                    <a:pt x="2" y="0"/>
                  </a:lnTo>
                  <a:lnTo>
                    <a:pt x="0" y="6"/>
                  </a:lnTo>
                  <a:lnTo>
                    <a:pt x="0" y="6"/>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5" name="Freeform 840"/>
            <p:cNvSpPr>
              <a:spLocks/>
            </p:cNvSpPr>
            <p:nvPr/>
          </p:nvSpPr>
          <p:spPr bwMode="auto">
            <a:xfrm>
              <a:off x="2997804" y="466725"/>
              <a:ext cx="15963" cy="31750"/>
            </a:xfrm>
            <a:custGeom>
              <a:avLst/>
              <a:gdLst>
                <a:gd name="T0" fmla="*/ 6 w 10"/>
                <a:gd name="T1" fmla="*/ 0 h 20"/>
                <a:gd name="T2" fmla="*/ 6 w 10"/>
                <a:gd name="T3" fmla="*/ 0 h 20"/>
                <a:gd name="T4" fmla="*/ 4 w 10"/>
                <a:gd name="T5" fmla="*/ 0 h 20"/>
                <a:gd name="T6" fmla="*/ 4 w 10"/>
                <a:gd name="T7" fmla="*/ 0 h 20"/>
                <a:gd name="T8" fmla="*/ 0 w 10"/>
                <a:gd name="T9" fmla="*/ 4 h 20"/>
                <a:gd name="T10" fmla="*/ 0 w 10"/>
                <a:gd name="T11" fmla="*/ 4 h 20"/>
                <a:gd name="T12" fmla="*/ 0 w 10"/>
                <a:gd name="T13" fmla="*/ 12 h 20"/>
                <a:gd name="T14" fmla="*/ 4 w 10"/>
                <a:gd name="T15" fmla="*/ 18 h 20"/>
                <a:gd name="T16" fmla="*/ 4 w 10"/>
                <a:gd name="T17" fmla="*/ 18 h 20"/>
                <a:gd name="T18" fmla="*/ 4 w 10"/>
                <a:gd name="T19" fmla="*/ 18 h 20"/>
                <a:gd name="T20" fmla="*/ 4 w 10"/>
                <a:gd name="T21" fmla="*/ 18 h 20"/>
                <a:gd name="T22" fmla="*/ 6 w 10"/>
                <a:gd name="T23" fmla="*/ 20 h 20"/>
                <a:gd name="T24" fmla="*/ 6 w 10"/>
                <a:gd name="T25" fmla="*/ 20 h 20"/>
                <a:gd name="T26" fmla="*/ 8 w 10"/>
                <a:gd name="T27" fmla="*/ 18 h 20"/>
                <a:gd name="T28" fmla="*/ 8 w 10"/>
                <a:gd name="T29" fmla="*/ 18 h 20"/>
                <a:gd name="T30" fmla="*/ 10 w 10"/>
                <a:gd name="T31" fmla="*/ 16 h 20"/>
                <a:gd name="T32" fmla="*/ 10 w 10"/>
                <a:gd name="T33" fmla="*/ 14 h 20"/>
                <a:gd name="T34" fmla="*/ 10 w 10"/>
                <a:gd name="T35" fmla="*/ 14 h 20"/>
                <a:gd name="T36" fmla="*/ 8 w 10"/>
                <a:gd name="T37" fmla="*/ 16 h 20"/>
                <a:gd name="T38" fmla="*/ 8 w 10"/>
                <a:gd name="T39" fmla="*/ 16 h 20"/>
                <a:gd name="T40" fmla="*/ 8 w 10"/>
                <a:gd name="T41" fmla="*/ 16 h 20"/>
                <a:gd name="T42" fmla="*/ 8 w 10"/>
                <a:gd name="T43" fmla="*/ 16 h 20"/>
                <a:gd name="T44" fmla="*/ 4 w 10"/>
                <a:gd name="T45" fmla="*/ 16 h 20"/>
                <a:gd name="T46" fmla="*/ 4 w 10"/>
                <a:gd name="T47" fmla="*/ 16 h 20"/>
                <a:gd name="T48" fmla="*/ 4 w 10"/>
                <a:gd name="T49" fmla="*/ 16 h 20"/>
                <a:gd name="T50" fmla="*/ 4 w 10"/>
                <a:gd name="T51" fmla="*/ 16 h 20"/>
                <a:gd name="T52" fmla="*/ 4 w 10"/>
                <a:gd name="T53" fmla="*/ 14 h 20"/>
                <a:gd name="T54" fmla="*/ 4 w 10"/>
                <a:gd name="T55" fmla="*/ 14 h 20"/>
                <a:gd name="T56" fmla="*/ 2 w 10"/>
                <a:gd name="T57" fmla="*/ 12 h 20"/>
                <a:gd name="T58" fmla="*/ 2 w 10"/>
                <a:gd name="T59" fmla="*/ 12 h 20"/>
                <a:gd name="T60" fmla="*/ 6 w 10"/>
                <a:gd name="T61" fmla="*/ 2 h 20"/>
                <a:gd name="T62" fmla="*/ 6 w 10"/>
                <a:gd name="T63" fmla="*/ 2 h 20"/>
                <a:gd name="T64" fmla="*/ 6 w 10"/>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20">
                  <a:moveTo>
                    <a:pt x="6" y="0"/>
                  </a:moveTo>
                  <a:lnTo>
                    <a:pt x="6" y="0"/>
                  </a:lnTo>
                  <a:lnTo>
                    <a:pt x="4" y="0"/>
                  </a:lnTo>
                  <a:lnTo>
                    <a:pt x="4" y="0"/>
                  </a:lnTo>
                  <a:lnTo>
                    <a:pt x="0" y="4"/>
                  </a:lnTo>
                  <a:lnTo>
                    <a:pt x="0" y="4"/>
                  </a:lnTo>
                  <a:lnTo>
                    <a:pt x="0" y="12"/>
                  </a:lnTo>
                  <a:lnTo>
                    <a:pt x="4" y="18"/>
                  </a:lnTo>
                  <a:lnTo>
                    <a:pt x="4" y="18"/>
                  </a:lnTo>
                  <a:lnTo>
                    <a:pt x="4" y="18"/>
                  </a:lnTo>
                  <a:lnTo>
                    <a:pt x="4" y="18"/>
                  </a:lnTo>
                  <a:lnTo>
                    <a:pt x="6" y="20"/>
                  </a:lnTo>
                  <a:lnTo>
                    <a:pt x="6" y="20"/>
                  </a:lnTo>
                  <a:lnTo>
                    <a:pt x="8" y="18"/>
                  </a:lnTo>
                  <a:lnTo>
                    <a:pt x="8" y="18"/>
                  </a:lnTo>
                  <a:lnTo>
                    <a:pt x="10" y="16"/>
                  </a:lnTo>
                  <a:lnTo>
                    <a:pt x="10" y="14"/>
                  </a:lnTo>
                  <a:lnTo>
                    <a:pt x="10" y="14"/>
                  </a:lnTo>
                  <a:lnTo>
                    <a:pt x="8" y="16"/>
                  </a:lnTo>
                  <a:lnTo>
                    <a:pt x="8" y="16"/>
                  </a:lnTo>
                  <a:lnTo>
                    <a:pt x="8" y="16"/>
                  </a:lnTo>
                  <a:lnTo>
                    <a:pt x="8" y="16"/>
                  </a:lnTo>
                  <a:lnTo>
                    <a:pt x="4" y="16"/>
                  </a:lnTo>
                  <a:lnTo>
                    <a:pt x="4" y="16"/>
                  </a:lnTo>
                  <a:lnTo>
                    <a:pt x="4" y="16"/>
                  </a:lnTo>
                  <a:lnTo>
                    <a:pt x="4" y="16"/>
                  </a:lnTo>
                  <a:lnTo>
                    <a:pt x="4" y="14"/>
                  </a:lnTo>
                  <a:lnTo>
                    <a:pt x="4" y="14"/>
                  </a:lnTo>
                  <a:lnTo>
                    <a:pt x="2" y="12"/>
                  </a:lnTo>
                  <a:lnTo>
                    <a:pt x="2" y="12"/>
                  </a:lnTo>
                  <a:lnTo>
                    <a:pt x="6" y="2"/>
                  </a:lnTo>
                  <a:lnTo>
                    <a:pt x="6" y="2"/>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6" name="Freeform 841"/>
            <p:cNvSpPr>
              <a:spLocks/>
            </p:cNvSpPr>
            <p:nvPr/>
          </p:nvSpPr>
          <p:spPr bwMode="auto">
            <a:xfrm>
              <a:off x="2997804" y="466725"/>
              <a:ext cx="15963" cy="31750"/>
            </a:xfrm>
            <a:custGeom>
              <a:avLst/>
              <a:gdLst>
                <a:gd name="T0" fmla="*/ 6 w 10"/>
                <a:gd name="T1" fmla="*/ 0 h 20"/>
                <a:gd name="T2" fmla="*/ 6 w 10"/>
                <a:gd name="T3" fmla="*/ 0 h 20"/>
                <a:gd name="T4" fmla="*/ 4 w 10"/>
                <a:gd name="T5" fmla="*/ 0 h 20"/>
                <a:gd name="T6" fmla="*/ 4 w 10"/>
                <a:gd name="T7" fmla="*/ 0 h 20"/>
                <a:gd name="T8" fmla="*/ 0 w 10"/>
                <a:gd name="T9" fmla="*/ 4 h 20"/>
                <a:gd name="T10" fmla="*/ 0 w 10"/>
                <a:gd name="T11" fmla="*/ 4 h 20"/>
                <a:gd name="T12" fmla="*/ 0 w 10"/>
                <a:gd name="T13" fmla="*/ 12 h 20"/>
                <a:gd name="T14" fmla="*/ 4 w 10"/>
                <a:gd name="T15" fmla="*/ 18 h 20"/>
                <a:gd name="T16" fmla="*/ 4 w 10"/>
                <a:gd name="T17" fmla="*/ 18 h 20"/>
                <a:gd name="T18" fmla="*/ 4 w 10"/>
                <a:gd name="T19" fmla="*/ 18 h 20"/>
                <a:gd name="T20" fmla="*/ 4 w 10"/>
                <a:gd name="T21" fmla="*/ 18 h 20"/>
                <a:gd name="T22" fmla="*/ 6 w 10"/>
                <a:gd name="T23" fmla="*/ 20 h 20"/>
                <a:gd name="T24" fmla="*/ 6 w 10"/>
                <a:gd name="T25" fmla="*/ 20 h 20"/>
                <a:gd name="T26" fmla="*/ 8 w 10"/>
                <a:gd name="T27" fmla="*/ 18 h 20"/>
                <a:gd name="T28" fmla="*/ 8 w 10"/>
                <a:gd name="T29" fmla="*/ 18 h 20"/>
                <a:gd name="T30" fmla="*/ 10 w 10"/>
                <a:gd name="T31" fmla="*/ 16 h 20"/>
                <a:gd name="T32" fmla="*/ 10 w 10"/>
                <a:gd name="T33" fmla="*/ 14 h 20"/>
                <a:gd name="T34" fmla="*/ 10 w 10"/>
                <a:gd name="T35" fmla="*/ 14 h 20"/>
                <a:gd name="T36" fmla="*/ 8 w 10"/>
                <a:gd name="T37" fmla="*/ 16 h 20"/>
                <a:gd name="T38" fmla="*/ 8 w 10"/>
                <a:gd name="T39" fmla="*/ 16 h 20"/>
                <a:gd name="T40" fmla="*/ 8 w 10"/>
                <a:gd name="T41" fmla="*/ 16 h 20"/>
                <a:gd name="T42" fmla="*/ 8 w 10"/>
                <a:gd name="T43" fmla="*/ 16 h 20"/>
                <a:gd name="T44" fmla="*/ 4 w 10"/>
                <a:gd name="T45" fmla="*/ 16 h 20"/>
                <a:gd name="T46" fmla="*/ 4 w 10"/>
                <a:gd name="T47" fmla="*/ 16 h 20"/>
                <a:gd name="T48" fmla="*/ 4 w 10"/>
                <a:gd name="T49" fmla="*/ 16 h 20"/>
                <a:gd name="T50" fmla="*/ 4 w 10"/>
                <a:gd name="T51" fmla="*/ 16 h 20"/>
                <a:gd name="T52" fmla="*/ 4 w 10"/>
                <a:gd name="T53" fmla="*/ 14 h 20"/>
                <a:gd name="T54" fmla="*/ 4 w 10"/>
                <a:gd name="T55" fmla="*/ 14 h 20"/>
                <a:gd name="T56" fmla="*/ 2 w 10"/>
                <a:gd name="T57" fmla="*/ 12 h 20"/>
                <a:gd name="T58" fmla="*/ 2 w 10"/>
                <a:gd name="T59" fmla="*/ 12 h 20"/>
                <a:gd name="T60" fmla="*/ 6 w 10"/>
                <a:gd name="T61" fmla="*/ 2 h 20"/>
                <a:gd name="T62" fmla="*/ 6 w 10"/>
                <a:gd name="T63" fmla="*/ 2 h 20"/>
                <a:gd name="T64" fmla="*/ 6 w 10"/>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20">
                  <a:moveTo>
                    <a:pt x="6" y="0"/>
                  </a:moveTo>
                  <a:lnTo>
                    <a:pt x="6" y="0"/>
                  </a:lnTo>
                  <a:lnTo>
                    <a:pt x="4" y="0"/>
                  </a:lnTo>
                  <a:lnTo>
                    <a:pt x="4" y="0"/>
                  </a:lnTo>
                  <a:lnTo>
                    <a:pt x="0" y="4"/>
                  </a:lnTo>
                  <a:lnTo>
                    <a:pt x="0" y="4"/>
                  </a:lnTo>
                  <a:lnTo>
                    <a:pt x="0" y="12"/>
                  </a:lnTo>
                  <a:lnTo>
                    <a:pt x="4" y="18"/>
                  </a:lnTo>
                  <a:lnTo>
                    <a:pt x="4" y="18"/>
                  </a:lnTo>
                  <a:lnTo>
                    <a:pt x="4" y="18"/>
                  </a:lnTo>
                  <a:lnTo>
                    <a:pt x="4" y="18"/>
                  </a:lnTo>
                  <a:lnTo>
                    <a:pt x="6" y="20"/>
                  </a:lnTo>
                  <a:lnTo>
                    <a:pt x="6" y="20"/>
                  </a:lnTo>
                  <a:lnTo>
                    <a:pt x="8" y="18"/>
                  </a:lnTo>
                  <a:lnTo>
                    <a:pt x="8" y="18"/>
                  </a:lnTo>
                  <a:lnTo>
                    <a:pt x="10" y="16"/>
                  </a:lnTo>
                  <a:lnTo>
                    <a:pt x="10" y="14"/>
                  </a:lnTo>
                  <a:lnTo>
                    <a:pt x="10" y="14"/>
                  </a:lnTo>
                  <a:lnTo>
                    <a:pt x="8" y="16"/>
                  </a:lnTo>
                  <a:lnTo>
                    <a:pt x="8" y="16"/>
                  </a:lnTo>
                  <a:lnTo>
                    <a:pt x="8" y="16"/>
                  </a:lnTo>
                  <a:lnTo>
                    <a:pt x="8" y="16"/>
                  </a:lnTo>
                  <a:lnTo>
                    <a:pt x="4" y="16"/>
                  </a:lnTo>
                  <a:lnTo>
                    <a:pt x="4" y="16"/>
                  </a:lnTo>
                  <a:lnTo>
                    <a:pt x="4" y="16"/>
                  </a:lnTo>
                  <a:lnTo>
                    <a:pt x="4" y="16"/>
                  </a:lnTo>
                  <a:lnTo>
                    <a:pt x="4" y="14"/>
                  </a:lnTo>
                  <a:lnTo>
                    <a:pt x="4" y="14"/>
                  </a:lnTo>
                  <a:lnTo>
                    <a:pt x="2" y="12"/>
                  </a:lnTo>
                  <a:lnTo>
                    <a:pt x="2" y="12"/>
                  </a:lnTo>
                  <a:lnTo>
                    <a:pt x="6" y="2"/>
                  </a:lnTo>
                  <a:lnTo>
                    <a:pt x="6"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7" name="Freeform 842"/>
            <p:cNvSpPr>
              <a:spLocks noEditPoints="1"/>
            </p:cNvSpPr>
            <p:nvPr/>
          </p:nvSpPr>
          <p:spPr bwMode="auto">
            <a:xfrm>
              <a:off x="3000996" y="466725"/>
              <a:ext cx="12770" cy="31750"/>
            </a:xfrm>
            <a:custGeom>
              <a:avLst/>
              <a:gdLst>
                <a:gd name="T0" fmla="*/ 2 w 8"/>
                <a:gd name="T1" fmla="*/ 18 h 20"/>
                <a:gd name="T2" fmla="*/ 2 w 8"/>
                <a:gd name="T3" fmla="*/ 18 h 20"/>
                <a:gd name="T4" fmla="*/ 2 w 8"/>
                <a:gd name="T5" fmla="*/ 20 h 20"/>
                <a:gd name="T6" fmla="*/ 2 w 8"/>
                <a:gd name="T7" fmla="*/ 20 h 20"/>
                <a:gd name="T8" fmla="*/ 4 w 8"/>
                <a:gd name="T9" fmla="*/ 20 h 20"/>
                <a:gd name="T10" fmla="*/ 4 w 8"/>
                <a:gd name="T11" fmla="*/ 20 h 20"/>
                <a:gd name="T12" fmla="*/ 6 w 8"/>
                <a:gd name="T13" fmla="*/ 18 h 20"/>
                <a:gd name="T14" fmla="*/ 6 w 8"/>
                <a:gd name="T15" fmla="*/ 18 h 20"/>
                <a:gd name="T16" fmla="*/ 4 w 8"/>
                <a:gd name="T17" fmla="*/ 20 h 20"/>
                <a:gd name="T18" fmla="*/ 4 w 8"/>
                <a:gd name="T19" fmla="*/ 20 h 20"/>
                <a:gd name="T20" fmla="*/ 2 w 8"/>
                <a:gd name="T21" fmla="*/ 18 h 20"/>
                <a:gd name="T22" fmla="*/ 2 w 8"/>
                <a:gd name="T23" fmla="*/ 18 h 20"/>
                <a:gd name="T24" fmla="*/ 2 w 8"/>
                <a:gd name="T25" fmla="*/ 18 h 20"/>
                <a:gd name="T26" fmla="*/ 2 w 8"/>
                <a:gd name="T27" fmla="*/ 16 h 20"/>
                <a:gd name="T28" fmla="*/ 2 w 8"/>
                <a:gd name="T29" fmla="*/ 16 h 20"/>
                <a:gd name="T30" fmla="*/ 2 w 8"/>
                <a:gd name="T31" fmla="*/ 16 h 20"/>
                <a:gd name="T32" fmla="*/ 2 w 8"/>
                <a:gd name="T33" fmla="*/ 16 h 20"/>
                <a:gd name="T34" fmla="*/ 2 w 8"/>
                <a:gd name="T35" fmla="*/ 16 h 20"/>
                <a:gd name="T36" fmla="*/ 2 w 8"/>
                <a:gd name="T37" fmla="*/ 16 h 20"/>
                <a:gd name="T38" fmla="*/ 2 w 8"/>
                <a:gd name="T39" fmla="*/ 16 h 20"/>
                <a:gd name="T40" fmla="*/ 8 w 8"/>
                <a:gd name="T41" fmla="*/ 14 h 20"/>
                <a:gd name="T42" fmla="*/ 8 w 8"/>
                <a:gd name="T43" fmla="*/ 14 h 20"/>
                <a:gd name="T44" fmla="*/ 6 w 8"/>
                <a:gd name="T45" fmla="*/ 16 h 20"/>
                <a:gd name="T46" fmla="*/ 6 w 8"/>
                <a:gd name="T47" fmla="*/ 16 h 20"/>
                <a:gd name="T48" fmla="*/ 8 w 8"/>
                <a:gd name="T49" fmla="*/ 14 h 20"/>
                <a:gd name="T50" fmla="*/ 8 w 8"/>
                <a:gd name="T51" fmla="*/ 14 h 20"/>
                <a:gd name="T52" fmla="*/ 8 w 8"/>
                <a:gd name="T53" fmla="*/ 14 h 20"/>
                <a:gd name="T54" fmla="*/ 4 w 8"/>
                <a:gd name="T55" fmla="*/ 2 h 20"/>
                <a:gd name="T56" fmla="*/ 4 w 8"/>
                <a:gd name="T57" fmla="*/ 2 h 20"/>
                <a:gd name="T58" fmla="*/ 0 w 8"/>
                <a:gd name="T59" fmla="*/ 12 h 20"/>
                <a:gd name="T60" fmla="*/ 0 w 8"/>
                <a:gd name="T61" fmla="*/ 12 h 20"/>
                <a:gd name="T62" fmla="*/ 2 w 8"/>
                <a:gd name="T63" fmla="*/ 14 h 20"/>
                <a:gd name="T64" fmla="*/ 2 w 8"/>
                <a:gd name="T65" fmla="*/ 14 h 20"/>
                <a:gd name="T66" fmla="*/ 0 w 8"/>
                <a:gd name="T67" fmla="*/ 12 h 20"/>
                <a:gd name="T68" fmla="*/ 0 w 8"/>
                <a:gd name="T69" fmla="*/ 12 h 20"/>
                <a:gd name="T70" fmla="*/ 4 w 8"/>
                <a:gd name="T71" fmla="*/ 2 h 20"/>
                <a:gd name="T72" fmla="*/ 4 w 8"/>
                <a:gd name="T73" fmla="*/ 0 h 20"/>
                <a:gd name="T74" fmla="*/ 4 w 8"/>
                <a:gd name="T75" fmla="*/ 0 h 20"/>
                <a:gd name="T76" fmla="*/ 2 w 8"/>
                <a:gd name="T77" fmla="*/ 0 h 20"/>
                <a:gd name="T78" fmla="*/ 2 w 8"/>
                <a:gd name="T79" fmla="*/ 0 h 20"/>
                <a:gd name="T80" fmla="*/ 2 w 8"/>
                <a:gd name="T81" fmla="*/ 0 h 20"/>
                <a:gd name="T82" fmla="*/ 2 w 8"/>
                <a:gd name="T83" fmla="*/ 0 h 20"/>
                <a:gd name="T84" fmla="*/ 4 w 8"/>
                <a:gd name="T85" fmla="*/ 0 h 20"/>
                <a:gd name="T86" fmla="*/ 4 w 8"/>
                <a:gd name="T87" fmla="*/ 0 h 20"/>
                <a:gd name="T88" fmla="*/ 4 w 8"/>
                <a:gd name="T8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20">
                  <a:moveTo>
                    <a:pt x="2" y="18"/>
                  </a:moveTo>
                  <a:lnTo>
                    <a:pt x="2" y="18"/>
                  </a:lnTo>
                  <a:lnTo>
                    <a:pt x="2" y="20"/>
                  </a:lnTo>
                  <a:lnTo>
                    <a:pt x="2" y="20"/>
                  </a:lnTo>
                  <a:lnTo>
                    <a:pt x="4" y="20"/>
                  </a:lnTo>
                  <a:lnTo>
                    <a:pt x="4" y="20"/>
                  </a:lnTo>
                  <a:lnTo>
                    <a:pt x="6" y="18"/>
                  </a:lnTo>
                  <a:lnTo>
                    <a:pt x="6" y="18"/>
                  </a:lnTo>
                  <a:lnTo>
                    <a:pt x="4" y="20"/>
                  </a:lnTo>
                  <a:lnTo>
                    <a:pt x="4" y="20"/>
                  </a:lnTo>
                  <a:lnTo>
                    <a:pt x="2" y="18"/>
                  </a:lnTo>
                  <a:lnTo>
                    <a:pt x="2" y="18"/>
                  </a:lnTo>
                  <a:lnTo>
                    <a:pt x="2" y="18"/>
                  </a:lnTo>
                  <a:close/>
                  <a:moveTo>
                    <a:pt x="2" y="16"/>
                  </a:moveTo>
                  <a:lnTo>
                    <a:pt x="2" y="16"/>
                  </a:lnTo>
                  <a:lnTo>
                    <a:pt x="2" y="16"/>
                  </a:lnTo>
                  <a:lnTo>
                    <a:pt x="2" y="16"/>
                  </a:lnTo>
                  <a:lnTo>
                    <a:pt x="2" y="16"/>
                  </a:lnTo>
                  <a:lnTo>
                    <a:pt x="2" y="16"/>
                  </a:lnTo>
                  <a:lnTo>
                    <a:pt x="2" y="16"/>
                  </a:lnTo>
                  <a:close/>
                  <a:moveTo>
                    <a:pt x="8" y="14"/>
                  </a:moveTo>
                  <a:lnTo>
                    <a:pt x="8" y="14"/>
                  </a:lnTo>
                  <a:lnTo>
                    <a:pt x="6" y="16"/>
                  </a:lnTo>
                  <a:lnTo>
                    <a:pt x="6" y="16"/>
                  </a:lnTo>
                  <a:lnTo>
                    <a:pt x="8" y="14"/>
                  </a:lnTo>
                  <a:lnTo>
                    <a:pt x="8" y="14"/>
                  </a:lnTo>
                  <a:lnTo>
                    <a:pt x="8" y="14"/>
                  </a:lnTo>
                  <a:close/>
                  <a:moveTo>
                    <a:pt x="4" y="2"/>
                  </a:moveTo>
                  <a:lnTo>
                    <a:pt x="4" y="2"/>
                  </a:lnTo>
                  <a:lnTo>
                    <a:pt x="0" y="12"/>
                  </a:lnTo>
                  <a:lnTo>
                    <a:pt x="0" y="12"/>
                  </a:lnTo>
                  <a:lnTo>
                    <a:pt x="2" y="14"/>
                  </a:lnTo>
                  <a:lnTo>
                    <a:pt x="2" y="14"/>
                  </a:lnTo>
                  <a:lnTo>
                    <a:pt x="0" y="12"/>
                  </a:lnTo>
                  <a:lnTo>
                    <a:pt x="0" y="12"/>
                  </a:lnTo>
                  <a:lnTo>
                    <a:pt x="4" y="2"/>
                  </a:lnTo>
                  <a:close/>
                  <a:moveTo>
                    <a:pt x="4" y="0"/>
                  </a:moveTo>
                  <a:lnTo>
                    <a:pt x="4" y="0"/>
                  </a:lnTo>
                  <a:lnTo>
                    <a:pt x="2" y="0"/>
                  </a:lnTo>
                  <a:lnTo>
                    <a:pt x="2" y="0"/>
                  </a:lnTo>
                  <a:lnTo>
                    <a:pt x="2" y="0"/>
                  </a:lnTo>
                  <a:lnTo>
                    <a:pt x="2" y="0"/>
                  </a:lnTo>
                  <a:lnTo>
                    <a:pt x="4" y="0"/>
                  </a:lnTo>
                  <a:lnTo>
                    <a:pt x="4" y="0"/>
                  </a:lnTo>
                  <a:lnTo>
                    <a:pt x="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8" name="Freeform 843"/>
            <p:cNvSpPr>
              <a:spLocks/>
            </p:cNvSpPr>
            <p:nvPr/>
          </p:nvSpPr>
          <p:spPr bwMode="auto">
            <a:xfrm>
              <a:off x="3004189" y="495300"/>
              <a:ext cx="6385" cy="3175"/>
            </a:xfrm>
            <a:custGeom>
              <a:avLst/>
              <a:gdLst>
                <a:gd name="T0" fmla="*/ 0 w 4"/>
                <a:gd name="T1" fmla="*/ 0 h 2"/>
                <a:gd name="T2" fmla="*/ 0 w 4"/>
                <a:gd name="T3" fmla="*/ 0 h 2"/>
                <a:gd name="T4" fmla="*/ 0 w 4"/>
                <a:gd name="T5" fmla="*/ 2 h 2"/>
                <a:gd name="T6" fmla="*/ 0 w 4"/>
                <a:gd name="T7" fmla="*/ 2 h 2"/>
                <a:gd name="T8" fmla="*/ 2 w 4"/>
                <a:gd name="T9" fmla="*/ 2 h 2"/>
                <a:gd name="T10" fmla="*/ 2 w 4"/>
                <a:gd name="T11" fmla="*/ 2 h 2"/>
                <a:gd name="T12" fmla="*/ 4 w 4"/>
                <a:gd name="T13" fmla="*/ 0 h 2"/>
                <a:gd name="T14" fmla="*/ 4 w 4"/>
                <a:gd name="T15" fmla="*/ 0 h 2"/>
                <a:gd name="T16" fmla="*/ 2 w 4"/>
                <a:gd name="T17" fmla="*/ 2 h 2"/>
                <a:gd name="T18" fmla="*/ 2 w 4"/>
                <a:gd name="T19" fmla="*/ 2 h 2"/>
                <a:gd name="T20" fmla="*/ 0 w 4"/>
                <a:gd name="T21" fmla="*/ 0 h 2"/>
                <a:gd name="T22" fmla="*/ 0 w 4"/>
                <a:gd name="T23" fmla="*/ 0 h 2"/>
                <a:gd name="T24" fmla="*/ 0 w 4"/>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
                  <a:moveTo>
                    <a:pt x="0" y="0"/>
                  </a:moveTo>
                  <a:lnTo>
                    <a:pt x="0" y="0"/>
                  </a:lnTo>
                  <a:lnTo>
                    <a:pt x="0" y="2"/>
                  </a:lnTo>
                  <a:lnTo>
                    <a:pt x="0" y="2"/>
                  </a:lnTo>
                  <a:lnTo>
                    <a:pt x="2" y="2"/>
                  </a:lnTo>
                  <a:lnTo>
                    <a:pt x="2" y="2"/>
                  </a:lnTo>
                  <a:lnTo>
                    <a:pt x="4" y="0"/>
                  </a:lnTo>
                  <a:lnTo>
                    <a:pt x="4" y="0"/>
                  </a:lnTo>
                  <a:lnTo>
                    <a:pt x="2" y="2"/>
                  </a:lnTo>
                  <a:lnTo>
                    <a:pt x="2" y="2"/>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9" name="Freeform 844"/>
            <p:cNvSpPr>
              <a:spLocks/>
            </p:cNvSpPr>
            <p:nvPr/>
          </p:nvSpPr>
          <p:spPr bwMode="auto">
            <a:xfrm>
              <a:off x="3004189" y="492125"/>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0" name="Freeform 845"/>
            <p:cNvSpPr>
              <a:spLocks/>
            </p:cNvSpPr>
            <p:nvPr/>
          </p:nvSpPr>
          <p:spPr bwMode="auto">
            <a:xfrm>
              <a:off x="3010574" y="488950"/>
              <a:ext cx="3193" cy="3175"/>
            </a:xfrm>
            <a:custGeom>
              <a:avLst/>
              <a:gdLst>
                <a:gd name="T0" fmla="*/ 2 w 2"/>
                <a:gd name="T1" fmla="*/ 0 h 2"/>
                <a:gd name="T2" fmla="*/ 2 w 2"/>
                <a:gd name="T3" fmla="*/ 0 h 2"/>
                <a:gd name="T4" fmla="*/ 0 w 2"/>
                <a:gd name="T5" fmla="*/ 2 h 2"/>
                <a:gd name="T6" fmla="*/ 0 w 2"/>
                <a:gd name="T7" fmla="*/ 2 h 2"/>
                <a:gd name="T8" fmla="*/ 2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2"/>
                  </a:lnTo>
                  <a:lnTo>
                    <a:pt x="0" y="2"/>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1" name="Freeform 846"/>
            <p:cNvSpPr>
              <a:spLocks/>
            </p:cNvSpPr>
            <p:nvPr/>
          </p:nvSpPr>
          <p:spPr bwMode="auto">
            <a:xfrm>
              <a:off x="3000996" y="469900"/>
              <a:ext cx="6385" cy="19050"/>
            </a:xfrm>
            <a:custGeom>
              <a:avLst/>
              <a:gdLst>
                <a:gd name="T0" fmla="*/ 4 w 4"/>
                <a:gd name="T1" fmla="*/ 0 h 12"/>
                <a:gd name="T2" fmla="*/ 4 w 4"/>
                <a:gd name="T3" fmla="*/ 0 h 12"/>
                <a:gd name="T4" fmla="*/ 0 w 4"/>
                <a:gd name="T5" fmla="*/ 10 h 12"/>
                <a:gd name="T6" fmla="*/ 0 w 4"/>
                <a:gd name="T7" fmla="*/ 10 h 12"/>
                <a:gd name="T8" fmla="*/ 2 w 4"/>
                <a:gd name="T9" fmla="*/ 12 h 12"/>
                <a:gd name="T10" fmla="*/ 2 w 4"/>
                <a:gd name="T11" fmla="*/ 12 h 12"/>
                <a:gd name="T12" fmla="*/ 0 w 4"/>
                <a:gd name="T13" fmla="*/ 10 h 12"/>
                <a:gd name="T14" fmla="*/ 0 w 4"/>
                <a:gd name="T15" fmla="*/ 10 h 12"/>
                <a:gd name="T16" fmla="*/ 4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4" y="0"/>
                  </a:moveTo>
                  <a:lnTo>
                    <a:pt x="4" y="0"/>
                  </a:lnTo>
                  <a:lnTo>
                    <a:pt x="0" y="10"/>
                  </a:lnTo>
                  <a:lnTo>
                    <a:pt x="0" y="10"/>
                  </a:lnTo>
                  <a:lnTo>
                    <a:pt x="2" y="12"/>
                  </a:lnTo>
                  <a:lnTo>
                    <a:pt x="2" y="12"/>
                  </a:lnTo>
                  <a:lnTo>
                    <a:pt x="0" y="10"/>
                  </a:lnTo>
                  <a:lnTo>
                    <a:pt x="0" y="1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2" name="Freeform 847"/>
            <p:cNvSpPr>
              <a:spLocks/>
            </p:cNvSpPr>
            <p:nvPr/>
          </p:nvSpPr>
          <p:spPr bwMode="auto">
            <a:xfrm>
              <a:off x="3004189" y="466725"/>
              <a:ext cx="3193" cy="0"/>
            </a:xfrm>
            <a:custGeom>
              <a:avLst/>
              <a:gdLst>
                <a:gd name="T0" fmla="*/ 2 w 2"/>
                <a:gd name="T1" fmla="*/ 2 w 2"/>
                <a:gd name="T2" fmla="*/ 0 w 2"/>
                <a:gd name="T3" fmla="*/ 0 w 2"/>
                <a:gd name="T4" fmla="*/ 0 w 2"/>
                <a:gd name="T5" fmla="*/ 0 w 2"/>
                <a:gd name="T6" fmla="*/ 2 w 2"/>
                <a:gd name="T7" fmla="*/ 2 w 2"/>
                <a:gd name="T8"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2" y="0"/>
                  </a:moveTo>
                  <a:lnTo>
                    <a:pt x="2" y="0"/>
                  </a:lnTo>
                  <a:lnTo>
                    <a:pt x="0" y="0"/>
                  </a:lnTo>
                  <a:lnTo>
                    <a:pt x="0" y="0"/>
                  </a:lnTo>
                  <a:lnTo>
                    <a:pt x="0" y="0"/>
                  </a:ln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3" name="Freeform 848"/>
            <p:cNvSpPr>
              <a:spLocks noEditPoints="1"/>
            </p:cNvSpPr>
            <p:nvPr/>
          </p:nvSpPr>
          <p:spPr bwMode="auto">
            <a:xfrm>
              <a:off x="3179779" y="447675"/>
              <a:ext cx="28733" cy="22225"/>
            </a:xfrm>
            <a:custGeom>
              <a:avLst/>
              <a:gdLst>
                <a:gd name="T0" fmla="*/ 8 w 18"/>
                <a:gd name="T1" fmla="*/ 8 h 14"/>
                <a:gd name="T2" fmla="*/ 8 w 18"/>
                <a:gd name="T3" fmla="*/ 8 h 14"/>
                <a:gd name="T4" fmla="*/ 8 w 18"/>
                <a:gd name="T5" fmla="*/ 8 h 14"/>
                <a:gd name="T6" fmla="*/ 8 w 18"/>
                <a:gd name="T7" fmla="*/ 8 h 14"/>
                <a:gd name="T8" fmla="*/ 10 w 18"/>
                <a:gd name="T9" fmla="*/ 8 h 14"/>
                <a:gd name="T10" fmla="*/ 10 w 18"/>
                <a:gd name="T11" fmla="*/ 8 h 14"/>
                <a:gd name="T12" fmla="*/ 10 w 18"/>
                <a:gd name="T13" fmla="*/ 10 h 14"/>
                <a:gd name="T14" fmla="*/ 10 w 18"/>
                <a:gd name="T15" fmla="*/ 10 h 14"/>
                <a:gd name="T16" fmla="*/ 10 w 18"/>
                <a:gd name="T17" fmla="*/ 10 h 14"/>
                <a:gd name="T18" fmla="*/ 10 w 18"/>
                <a:gd name="T19" fmla="*/ 10 h 14"/>
                <a:gd name="T20" fmla="*/ 10 w 18"/>
                <a:gd name="T21" fmla="*/ 10 h 14"/>
                <a:gd name="T22" fmla="*/ 10 w 18"/>
                <a:gd name="T23" fmla="*/ 10 h 14"/>
                <a:gd name="T24" fmla="*/ 6 w 18"/>
                <a:gd name="T25" fmla="*/ 12 h 14"/>
                <a:gd name="T26" fmla="*/ 6 w 18"/>
                <a:gd name="T27" fmla="*/ 12 h 14"/>
                <a:gd name="T28" fmla="*/ 6 w 18"/>
                <a:gd name="T29" fmla="*/ 12 h 14"/>
                <a:gd name="T30" fmla="*/ 6 w 18"/>
                <a:gd name="T31" fmla="*/ 12 h 14"/>
                <a:gd name="T32" fmla="*/ 6 w 18"/>
                <a:gd name="T33" fmla="*/ 12 h 14"/>
                <a:gd name="T34" fmla="*/ 4 w 18"/>
                <a:gd name="T35" fmla="*/ 10 h 14"/>
                <a:gd name="T36" fmla="*/ 4 w 18"/>
                <a:gd name="T37" fmla="*/ 10 h 14"/>
                <a:gd name="T38" fmla="*/ 8 w 18"/>
                <a:gd name="T39" fmla="*/ 8 h 14"/>
                <a:gd name="T40" fmla="*/ 8 w 18"/>
                <a:gd name="T41" fmla="*/ 8 h 14"/>
                <a:gd name="T42" fmla="*/ 8 w 18"/>
                <a:gd name="T43" fmla="*/ 8 h 14"/>
                <a:gd name="T44" fmla="*/ 14 w 18"/>
                <a:gd name="T45" fmla="*/ 0 h 14"/>
                <a:gd name="T46" fmla="*/ 14 w 18"/>
                <a:gd name="T47" fmla="*/ 0 h 14"/>
                <a:gd name="T48" fmla="*/ 6 w 18"/>
                <a:gd name="T49" fmla="*/ 4 h 14"/>
                <a:gd name="T50" fmla="*/ 0 w 18"/>
                <a:gd name="T51" fmla="*/ 10 h 14"/>
                <a:gd name="T52" fmla="*/ 0 w 18"/>
                <a:gd name="T53" fmla="*/ 10 h 14"/>
                <a:gd name="T54" fmla="*/ 2 w 18"/>
                <a:gd name="T55" fmla="*/ 10 h 14"/>
                <a:gd name="T56" fmla="*/ 2 w 18"/>
                <a:gd name="T57" fmla="*/ 10 h 14"/>
                <a:gd name="T58" fmla="*/ 6 w 18"/>
                <a:gd name="T59" fmla="*/ 14 h 14"/>
                <a:gd name="T60" fmla="*/ 6 w 18"/>
                <a:gd name="T61" fmla="*/ 14 h 14"/>
                <a:gd name="T62" fmla="*/ 18 w 18"/>
                <a:gd name="T63" fmla="*/ 6 h 14"/>
                <a:gd name="T64" fmla="*/ 18 w 18"/>
                <a:gd name="T65" fmla="*/ 6 h 14"/>
                <a:gd name="T66" fmla="*/ 14 w 18"/>
                <a:gd name="T67" fmla="*/ 6 h 14"/>
                <a:gd name="T68" fmla="*/ 14 w 18"/>
                <a:gd name="T6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4">
                  <a:moveTo>
                    <a:pt x="8" y="8"/>
                  </a:moveTo>
                  <a:lnTo>
                    <a:pt x="8" y="8"/>
                  </a:lnTo>
                  <a:lnTo>
                    <a:pt x="8" y="8"/>
                  </a:lnTo>
                  <a:lnTo>
                    <a:pt x="8" y="8"/>
                  </a:lnTo>
                  <a:lnTo>
                    <a:pt x="10" y="8"/>
                  </a:lnTo>
                  <a:lnTo>
                    <a:pt x="10" y="8"/>
                  </a:lnTo>
                  <a:lnTo>
                    <a:pt x="10" y="10"/>
                  </a:lnTo>
                  <a:lnTo>
                    <a:pt x="10" y="10"/>
                  </a:lnTo>
                  <a:lnTo>
                    <a:pt x="10" y="10"/>
                  </a:lnTo>
                  <a:lnTo>
                    <a:pt x="10" y="10"/>
                  </a:lnTo>
                  <a:lnTo>
                    <a:pt x="10" y="10"/>
                  </a:lnTo>
                  <a:lnTo>
                    <a:pt x="10" y="10"/>
                  </a:lnTo>
                  <a:lnTo>
                    <a:pt x="6" y="12"/>
                  </a:lnTo>
                  <a:lnTo>
                    <a:pt x="6" y="12"/>
                  </a:lnTo>
                  <a:lnTo>
                    <a:pt x="6" y="12"/>
                  </a:lnTo>
                  <a:lnTo>
                    <a:pt x="6" y="12"/>
                  </a:lnTo>
                  <a:lnTo>
                    <a:pt x="6" y="12"/>
                  </a:lnTo>
                  <a:lnTo>
                    <a:pt x="4" y="10"/>
                  </a:lnTo>
                  <a:lnTo>
                    <a:pt x="4" y="10"/>
                  </a:lnTo>
                  <a:lnTo>
                    <a:pt x="8" y="8"/>
                  </a:lnTo>
                  <a:lnTo>
                    <a:pt x="8" y="8"/>
                  </a:lnTo>
                  <a:lnTo>
                    <a:pt x="8" y="8"/>
                  </a:lnTo>
                  <a:close/>
                  <a:moveTo>
                    <a:pt x="14" y="0"/>
                  </a:moveTo>
                  <a:lnTo>
                    <a:pt x="14" y="0"/>
                  </a:lnTo>
                  <a:lnTo>
                    <a:pt x="6" y="4"/>
                  </a:lnTo>
                  <a:lnTo>
                    <a:pt x="0" y="10"/>
                  </a:lnTo>
                  <a:lnTo>
                    <a:pt x="0" y="10"/>
                  </a:lnTo>
                  <a:lnTo>
                    <a:pt x="2" y="10"/>
                  </a:lnTo>
                  <a:lnTo>
                    <a:pt x="2" y="10"/>
                  </a:lnTo>
                  <a:lnTo>
                    <a:pt x="6" y="14"/>
                  </a:lnTo>
                  <a:lnTo>
                    <a:pt x="6" y="14"/>
                  </a:lnTo>
                  <a:lnTo>
                    <a:pt x="18" y="6"/>
                  </a:lnTo>
                  <a:lnTo>
                    <a:pt x="18" y="6"/>
                  </a:lnTo>
                  <a:lnTo>
                    <a:pt x="14" y="6"/>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4" name="Freeform 849"/>
            <p:cNvSpPr>
              <a:spLocks/>
            </p:cNvSpPr>
            <p:nvPr/>
          </p:nvSpPr>
          <p:spPr bwMode="auto">
            <a:xfrm>
              <a:off x="3186164" y="460375"/>
              <a:ext cx="9578" cy="6350"/>
            </a:xfrm>
            <a:custGeom>
              <a:avLst/>
              <a:gdLst>
                <a:gd name="T0" fmla="*/ 4 w 6"/>
                <a:gd name="T1" fmla="*/ 0 h 4"/>
                <a:gd name="T2" fmla="*/ 4 w 6"/>
                <a:gd name="T3" fmla="*/ 0 h 4"/>
                <a:gd name="T4" fmla="*/ 4 w 6"/>
                <a:gd name="T5" fmla="*/ 0 h 4"/>
                <a:gd name="T6" fmla="*/ 4 w 6"/>
                <a:gd name="T7" fmla="*/ 0 h 4"/>
                <a:gd name="T8" fmla="*/ 6 w 6"/>
                <a:gd name="T9" fmla="*/ 0 h 4"/>
                <a:gd name="T10" fmla="*/ 6 w 6"/>
                <a:gd name="T11" fmla="*/ 0 h 4"/>
                <a:gd name="T12" fmla="*/ 6 w 6"/>
                <a:gd name="T13" fmla="*/ 2 h 4"/>
                <a:gd name="T14" fmla="*/ 6 w 6"/>
                <a:gd name="T15" fmla="*/ 2 h 4"/>
                <a:gd name="T16" fmla="*/ 6 w 6"/>
                <a:gd name="T17" fmla="*/ 2 h 4"/>
                <a:gd name="T18" fmla="*/ 6 w 6"/>
                <a:gd name="T19" fmla="*/ 2 h 4"/>
                <a:gd name="T20" fmla="*/ 6 w 6"/>
                <a:gd name="T21" fmla="*/ 2 h 4"/>
                <a:gd name="T22" fmla="*/ 6 w 6"/>
                <a:gd name="T23" fmla="*/ 2 h 4"/>
                <a:gd name="T24" fmla="*/ 2 w 6"/>
                <a:gd name="T25" fmla="*/ 4 h 4"/>
                <a:gd name="T26" fmla="*/ 2 w 6"/>
                <a:gd name="T27" fmla="*/ 4 h 4"/>
                <a:gd name="T28" fmla="*/ 2 w 6"/>
                <a:gd name="T29" fmla="*/ 4 h 4"/>
                <a:gd name="T30" fmla="*/ 2 w 6"/>
                <a:gd name="T31" fmla="*/ 4 h 4"/>
                <a:gd name="T32" fmla="*/ 2 w 6"/>
                <a:gd name="T33" fmla="*/ 4 h 4"/>
                <a:gd name="T34" fmla="*/ 0 w 6"/>
                <a:gd name="T35" fmla="*/ 2 h 4"/>
                <a:gd name="T36" fmla="*/ 0 w 6"/>
                <a:gd name="T37" fmla="*/ 2 h 4"/>
                <a:gd name="T38" fmla="*/ 4 w 6"/>
                <a:gd name="T39" fmla="*/ 0 h 4"/>
                <a:gd name="T40" fmla="*/ 4 w 6"/>
                <a:gd name="T41" fmla="*/ 0 h 4"/>
                <a:gd name="T42" fmla="*/ 4 w 6"/>
                <a:gd name="T4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4">
                  <a:moveTo>
                    <a:pt x="4" y="0"/>
                  </a:moveTo>
                  <a:lnTo>
                    <a:pt x="4" y="0"/>
                  </a:lnTo>
                  <a:lnTo>
                    <a:pt x="4" y="0"/>
                  </a:lnTo>
                  <a:lnTo>
                    <a:pt x="4" y="0"/>
                  </a:lnTo>
                  <a:lnTo>
                    <a:pt x="6" y="0"/>
                  </a:lnTo>
                  <a:lnTo>
                    <a:pt x="6" y="0"/>
                  </a:lnTo>
                  <a:lnTo>
                    <a:pt x="6" y="2"/>
                  </a:lnTo>
                  <a:lnTo>
                    <a:pt x="6" y="2"/>
                  </a:lnTo>
                  <a:lnTo>
                    <a:pt x="6" y="2"/>
                  </a:lnTo>
                  <a:lnTo>
                    <a:pt x="6" y="2"/>
                  </a:lnTo>
                  <a:lnTo>
                    <a:pt x="6" y="2"/>
                  </a:lnTo>
                  <a:lnTo>
                    <a:pt x="6" y="2"/>
                  </a:lnTo>
                  <a:lnTo>
                    <a:pt x="2" y="4"/>
                  </a:lnTo>
                  <a:lnTo>
                    <a:pt x="2" y="4"/>
                  </a:lnTo>
                  <a:lnTo>
                    <a:pt x="2" y="4"/>
                  </a:lnTo>
                  <a:lnTo>
                    <a:pt x="2" y="4"/>
                  </a:lnTo>
                  <a:lnTo>
                    <a:pt x="2" y="4"/>
                  </a:lnTo>
                  <a:lnTo>
                    <a:pt x="0" y="2"/>
                  </a:lnTo>
                  <a:lnTo>
                    <a:pt x="0" y="2"/>
                  </a:lnTo>
                  <a:lnTo>
                    <a:pt x="4" y="0"/>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5" name="Freeform 850"/>
            <p:cNvSpPr>
              <a:spLocks/>
            </p:cNvSpPr>
            <p:nvPr/>
          </p:nvSpPr>
          <p:spPr bwMode="auto">
            <a:xfrm>
              <a:off x="3179779" y="447675"/>
              <a:ext cx="28733" cy="22225"/>
            </a:xfrm>
            <a:custGeom>
              <a:avLst/>
              <a:gdLst>
                <a:gd name="T0" fmla="*/ 14 w 18"/>
                <a:gd name="T1" fmla="*/ 0 h 14"/>
                <a:gd name="T2" fmla="*/ 14 w 18"/>
                <a:gd name="T3" fmla="*/ 0 h 14"/>
                <a:gd name="T4" fmla="*/ 6 w 18"/>
                <a:gd name="T5" fmla="*/ 4 h 14"/>
                <a:gd name="T6" fmla="*/ 0 w 18"/>
                <a:gd name="T7" fmla="*/ 10 h 14"/>
                <a:gd name="T8" fmla="*/ 0 w 18"/>
                <a:gd name="T9" fmla="*/ 10 h 14"/>
                <a:gd name="T10" fmla="*/ 2 w 18"/>
                <a:gd name="T11" fmla="*/ 10 h 14"/>
                <a:gd name="T12" fmla="*/ 2 w 18"/>
                <a:gd name="T13" fmla="*/ 10 h 14"/>
                <a:gd name="T14" fmla="*/ 6 w 18"/>
                <a:gd name="T15" fmla="*/ 14 h 14"/>
                <a:gd name="T16" fmla="*/ 6 w 18"/>
                <a:gd name="T17" fmla="*/ 14 h 14"/>
                <a:gd name="T18" fmla="*/ 18 w 18"/>
                <a:gd name="T19" fmla="*/ 6 h 14"/>
                <a:gd name="T20" fmla="*/ 18 w 18"/>
                <a:gd name="T21" fmla="*/ 6 h 14"/>
                <a:gd name="T22" fmla="*/ 14 w 18"/>
                <a:gd name="T23" fmla="*/ 6 h 14"/>
                <a:gd name="T24" fmla="*/ 14 w 18"/>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4">
                  <a:moveTo>
                    <a:pt x="14" y="0"/>
                  </a:moveTo>
                  <a:lnTo>
                    <a:pt x="14" y="0"/>
                  </a:lnTo>
                  <a:lnTo>
                    <a:pt x="6" y="4"/>
                  </a:lnTo>
                  <a:lnTo>
                    <a:pt x="0" y="10"/>
                  </a:lnTo>
                  <a:lnTo>
                    <a:pt x="0" y="10"/>
                  </a:lnTo>
                  <a:lnTo>
                    <a:pt x="2" y="10"/>
                  </a:lnTo>
                  <a:lnTo>
                    <a:pt x="2" y="10"/>
                  </a:lnTo>
                  <a:lnTo>
                    <a:pt x="6" y="14"/>
                  </a:lnTo>
                  <a:lnTo>
                    <a:pt x="6" y="14"/>
                  </a:lnTo>
                  <a:lnTo>
                    <a:pt x="18" y="6"/>
                  </a:lnTo>
                  <a:lnTo>
                    <a:pt x="18" y="6"/>
                  </a:lnTo>
                  <a:lnTo>
                    <a:pt x="14" y="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6" name="Freeform 851"/>
            <p:cNvSpPr>
              <a:spLocks/>
            </p:cNvSpPr>
            <p:nvPr/>
          </p:nvSpPr>
          <p:spPr bwMode="auto">
            <a:xfrm>
              <a:off x="3106350" y="431800"/>
              <a:ext cx="31926" cy="31750"/>
            </a:xfrm>
            <a:custGeom>
              <a:avLst/>
              <a:gdLst>
                <a:gd name="T0" fmla="*/ 16 w 20"/>
                <a:gd name="T1" fmla="*/ 0 h 20"/>
                <a:gd name="T2" fmla="*/ 16 w 20"/>
                <a:gd name="T3" fmla="*/ 0 h 20"/>
                <a:gd name="T4" fmla="*/ 10 w 20"/>
                <a:gd name="T5" fmla="*/ 2 h 20"/>
                <a:gd name="T6" fmla="*/ 4 w 20"/>
                <a:gd name="T7" fmla="*/ 4 h 20"/>
                <a:gd name="T8" fmla="*/ 2 w 20"/>
                <a:gd name="T9" fmla="*/ 10 h 20"/>
                <a:gd name="T10" fmla="*/ 0 w 20"/>
                <a:gd name="T11" fmla="*/ 20 h 20"/>
                <a:gd name="T12" fmla="*/ 0 w 20"/>
                <a:gd name="T13" fmla="*/ 20 h 20"/>
                <a:gd name="T14" fmla="*/ 6 w 20"/>
                <a:gd name="T15" fmla="*/ 6 h 20"/>
                <a:gd name="T16" fmla="*/ 8 w 20"/>
                <a:gd name="T17" fmla="*/ 6 h 20"/>
                <a:gd name="T18" fmla="*/ 8 w 20"/>
                <a:gd name="T19" fmla="*/ 6 h 20"/>
                <a:gd name="T20" fmla="*/ 8 w 20"/>
                <a:gd name="T21" fmla="*/ 12 h 20"/>
                <a:gd name="T22" fmla="*/ 8 w 20"/>
                <a:gd name="T23" fmla="*/ 12 h 20"/>
                <a:gd name="T24" fmla="*/ 12 w 20"/>
                <a:gd name="T25" fmla="*/ 4 h 20"/>
                <a:gd name="T26" fmla="*/ 16 w 20"/>
                <a:gd name="T27" fmla="*/ 2 h 20"/>
                <a:gd name="T28" fmla="*/ 20 w 20"/>
                <a:gd name="T29" fmla="*/ 0 h 20"/>
                <a:gd name="T30" fmla="*/ 20 w 20"/>
                <a:gd name="T31" fmla="*/ 0 h 20"/>
                <a:gd name="T32" fmla="*/ 16 w 20"/>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0">
                  <a:moveTo>
                    <a:pt x="16" y="0"/>
                  </a:moveTo>
                  <a:lnTo>
                    <a:pt x="16" y="0"/>
                  </a:lnTo>
                  <a:lnTo>
                    <a:pt x="10" y="2"/>
                  </a:lnTo>
                  <a:lnTo>
                    <a:pt x="4" y="4"/>
                  </a:lnTo>
                  <a:lnTo>
                    <a:pt x="2" y="10"/>
                  </a:lnTo>
                  <a:lnTo>
                    <a:pt x="0" y="20"/>
                  </a:lnTo>
                  <a:lnTo>
                    <a:pt x="0" y="20"/>
                  </a:lnTo>
                  <a:lnTo>
                    <a:pt x="6" y="6"/>
                  </a:lnTo>
                  <a:lnTo>
                    <a:pt x="8" y="6"/>
                  </a:lnTo>
                  <a:lnTo>
                    <a:pt x="8" y="6"/>
                  </a:lnTo>
                  <a:lnTo>
                    <a:pt x="8" y="12"/>
                  </a:lnTo>
                  <a:lnTo>
                    <a:pt x="8" y="12"/>
                  </a:lnTo>
                  <a:lnTo>
                    <a:pt x="12" y="4"/>
                  </a:lnTo>
                  <a:lnTo>
                    <a:pt x="16" y="2"/>
                  </a:lnTo>
                  <a:lnTo>
                    <a:pt x="20" y="0"/>
                  </a:lnTo>
                  <a:lnTo>
                    <a:pt x="20" y="0"/>
                  </a:lnTo>
                  <a:lnTo>
                    <a:pt x="1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7" name="Freeform 852"/>
            <p:cNvSpPr>
              <a:spLocks/>
            </p:cNvSpPr>
            <p:nvPr/>
          </p:nvSpPr>
          <p:spPr bwMode="auto">
            <a:xfrm>
              <a:off x="3106350" y="431800"/>
              <a:ext cx="31926" cy="31750"/>
            </a:xfrm>
            <a:custGeom>
              <a:avLst/>
              <a:gdLst>
                <a:gd name="T0" fmla="*/ 16 w 20"/>
                <a:gd name="T1" fmla="*/ 0 h 20"/>
                <a:gd name="T2" fmla="*/ 16 w 20"/>
                <a:gd name="T3" fmla="*/ 0 h 20"/>
                <a:gd name="T4" fmla="*/ 10 w 20"/>
                <a:gd name="T5" fmla="*/ 2 h 20"/>
                <a:gd name="T6" fmla="*/ 4 w 20"/>
                <a:gd name="T7" fmla="*/ 4 h 20"/>
                <a:gd name="T8" fmla="*/ 2 w 20"/>
                <a:gd name="T9" fmla="*/ 10 h 20"/>
                <a:gd name="T10" fmla="*/ 0 w 20"/>
                <a:gd name="T11" fmla="*/ 20 h 20"/>
                <a:gd name="T12" fmla="*/ 0 w 20"/>
                <a:gd name="T13" fmla="*/ 20 h 20"/>
                <a:gd name="T14" fmla="*/ 6 w 20"/>
                <a:gd name="T15" fmla="*/ 6 h 20"/>
                <a:gd name="T16" fmla="*/ 8 w 20"/>
                <a:gd name="T17" fmla="*/ 6 h 20"/>
                <a:gd name="T18" fmla="*/ 8 w 20"/>
                <a:gd name="T19" fmla="*/ 6 h 20"/>
                <a:gd name="T20" fmla="*/ 8 w 20"/>
                <a:gd name="T21" fmla="*/ 12 h 20"/>
                <a:gd name="T22" fmla="*/ 8 w 20"/>
                <a:gd name="T23" fmla="*/ 12 h 20"/>
                <a:gd name="T24" fmla="*/ 12 w 20"/>
                <a:gd name="T25" fmla="*/ 4 h 20"/>
                <a:gd name="T26" fmla="*/ 16 w 20"/>
                <a:gd name="T27" fmla="*/ 2 h 20"/>
                <a:gd name="T28" fmla="*/ 20 w 20"/>
                <a:gd name="T29" fmla="*/ 0 h 20"/>
                <a:gd name="T30" fmla="*/ 20 w 20"/>
                <a:gd name="T31" fmla="*/ 0 h 20"/>
                <a:gd name="T32" fmla="*/ 16 w 20"/>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0">
                  <a:moveTo>
                    <a:pt x="16" y="0"/>
                  </a:moveTo>
                  <a:lnTo>
                    <a:pt x="16" y="0"/>
                  </a:lnTo>
                  <a:lnTo>
                    <a:pt x="10" y="2"/>
                  </a:lnTo>
                  <a:lnTo>
                    <a:pt x="4" y="4"/>
                  </a:lnTo>
                  <a:lnTo>
                    <a:pt x="2" y="10"/>
                  </a:lnTo>
                  <a:lnTo>
                    <a:pt x="0" y="20"/>
                  </a:lnTo>
                  <a:lnTo>
                    <a:pt x="0" y="20"/>
                  </a:lnTo>
                  <a:lnTo>
                    <a:pt x="6" y="6"/>
                  </a:lnTo>
                  <a:lnTo>
                    <a:pt x="8" y="6"/>
                  </a:lnTo>
                  <a:lnTo>
                    <a:pt x="8" y="6"/>
                  </a:lnTo>
                  <a:lnTo>
                    <a:pt x="8" y="12"/>
                  </a:lnTo>
                  <a:lnTo>
                    <a:pt x="8" y="12"/>
                  </a:lnTo>
                  <a:lnTo>
                    <a:pt x="12" y="4"/>
                  </a:lnTo>
                  <a:lnTo>
                    <a:pt x="16" y="2"/>
                  </a:lnTo>
                  <a:lnTo>
                    <a:pt x="20" y="0"/>
                  </a:lnTo>
                  <a:lnTo>
                    <a:pt x="20"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8" name="Freeform 853"/>
            <p:cNvSpPr>
              <a:spLocks/>
            </p:cNvSpPr>
            <p:nvPr/>
          </p:nvSpPr>
          <p:spPr bwMode="auto">
            <a:xfrm>
              <a:off x="3259593" y="438150"/>
              <a:ext cx="15963" cy="12700"/>
            </a:xfrm>
            <a:custGeom>
              <a:avLst/>
              <a:gdLst>
                <a:gd name="T0" fmla="*/ 10 w 10"/>
                <a:gd name="T1" fmla="*/ 0 h 8"/>
                <a:gd name="T2" fmla="*/ 10 w 10"/>
                <a:gd name="T3" fmla="*/ 0 h 8"/>
                <a:gd name="T4" fmla="*/ 0 w 10"/>
                <a:gd name="T5" fmla="*/ 8 h 8"/>
                <a:gd name="T6" fmla="*/ 0 w 10"/>
                <a:gd name="T7" fmla="*/ 8 h 8"/>
                <a:gd name="T8" fmla="*/ 0 w 10"/>
                <a:gd name="T9" fmla="*/ 8 h 8"/>
                <a:gd name="T10" fmla="*/ 0 w 10"/>
                <a:gd name="T11" fmla="*/ 8 h 8"/>
                <a:gd name="T12" fmla="*/ 6 w 10"/>
                <a:gd name="T13" fmla="*/ 6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lnTo>
                    <a:pt x="10" y="0"/>
                  </a:lnTo>
                  <a:lnTo>
                    <a:pt x="0" y="8"/>
                  </a:lnTo>
                  <a:lnTo>
                    <a:pt x="0" y="8"/>
                  </a:lnTo>
                  <a:lnTo>
                    <a:pt x="0" y="8"/>
                  </a:lnTo>
                  <a:lnTo>
                    <a:pt x="0" y="8"/>
                  </a:lnTo>
                  <a:lnTo>
                    <a:pt x="6" y="6"/>
                  </a:lnTo>
                  <a:lnTo>
                    <a:pt x="1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9" name="Freeform 854"/>
            <p:cNvSpPr>
              <a:spLocks/>
            </p:cNvSpPr>
            <p:nvPr/>
          </p:nvSpPr>
          <p:spPr bwMode="auto">
            <a:xfrm>
              <a:off x="3259593" y="438150"/>
              <a:ext cx="15963" cy="12700"/>
            </a:xfrm>
            <a:custGeom>
              <a:avLst/>
              <a:gdLst>
                <a:gd name="T0" fmla="*/ 10 w 10"/>
                <a:gd name="T1" fmla="*/ 0 h 8"/>
                <a:gd name="T2" fmla="*/ 10 w 10"/>
                <a:gd name="T3" fmla="*/ 0 h 8"/>
                <a:gd name="T4" fmla="*/ 0 w 10"/>
                <a:gd name="T5" fmla="*/ 8 h 8"/>
                <a:gd name="T6" fmla="*/ 0 w 10"/>
                <a:gd name="T7" fmla="*/ 8 h 8"/>
                <a:gd name="T8" fmla="*/ 0 w 10"/>
                <a:gd name="T9" fmla="*/ 8 h 8"/>
                <a:gd name="T10" fmla="*/ 0 w 10"/>
                <a:gd name="T11" fmla="*/ 8 h 8"/>
                <a:gd name="T12" fmla="*/ 6 w 10"/>
                <a:gd name="T13" fmla="*/ 6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lnTo>
                    <a:pt x="10" y="0"/>
                  </a:lnTo>
                  <a:lnTo>
                    <a:pt x="0" y="8"/>
                  </a:lnTo>
                  <a:lnTo>
                    <a:pt x="0" y="8"/>
                  </a:lnTo>
                  <a:lnTo>
                    <a:pt x="0" y="8"/>
                  </a:lnTo>
                  <a:lnTo>
                    <a:pt x="0" y="8"/>
                  </a:lnTo>
                  <a:lnTo>
                    <a:pt x="6" y="6"/>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0" name="Freeform 855"/>
            <p:cNvSpPr>
              <a:spLocks/>
            </p:cNvSpPr>
            <p:nvPr/>
          </p:nvSpPr>
          <p:spPr bwMode="auto">
            <a:xfrm>
              <a:off x="3170201" y="431800"/>
              <a:ext cx="12770" cy="12700"/>
            </a:xfrm>
            <a:custGeom>
              <a:avLst/>
              <a:gdLst>
                <a:gd name="T0" fmla="*/ 8 w 8"/>
                <a:gd name="T1" fmla="*/ 0 h 8"/>
                <a:gd name="T2" fmla="*/ 8 w 8"/>
                <a:gd name="T3" fmla="*/ 0 h 8"/>
                <a:gd name="T4" fmla="*/ 2 w 8"/>
                <a:gd name="T5" fmla="*/ 4 h 8"/>
                <a:gd name="T6" fmla="*/ 0 w 8"/>
                <a:gd name="T7" fmla="*/ 4 h 8"/>
                <a:gd name="T8" fmla="*/ 0 w 8"/>
                <a:gd name="T9" fmla="*/ 8 h 8"/>
                <a:gd name="T10" fmla="*/ 0 w 8"/>
                <a:gd name="T11" fmla="*/ 8 h 8"/>
                <a:gd name="T12" fmla="*/ 8 w 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8" y="0"/>
                  </a:moveTo>
                  <a:lnTo>
                    <a:pt x="8" y="0"/>
                  </a:lnTo>
                  <a:lnTo>
                    <a:pt x="2" y="4"/>
                  </a:lnTo>
                  <a:lnTo>
                    <a:pt x="0" y="4"/>
                  </a:lnTo>
                  <a:lnTo>
                    <a:pt x="0" y="8"/>
                  </a:lnTo>
                  <a:lnTo>
                    <a:pt x="0" y="8"/>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1" name="Freeform 856"/>
            <p:cNvSpPr>
              <a:spLocks/>
            </p:cNvSpPr>
            <p:nvPr/>
          </p:nvSpPr>
          <p:spPr bwMode="auto">
            <a:xfrm>
              <a:off x="3170201" y="431800"/>
              <a:ext cx="12770" cy="12700"/>
            </a:xfrm>
            <a:custGeom>
              <a:avLst/>
              <a:gdLst>
                <a:gd name="T0" fmla="*/ 8 w 8"/>
                <a:gd name="T1" fmla="*/ 0 h 8"/>
                <a:gd name="T2" fmla="*/ 8 w 8"/>
                <a:gd name="T3" fmla="*/ 0 h 8"/>
                <a:gd name="T4" fmla="*/ 2 w 8"/>
                <a:gd name="T5" fmla="*/ 4 h 8"/>
                <a:gd name="T6" fmla="*/ 0 w 8"/>
                <a:gd name="T7" fmla="*/ 4 h 8"/>
                <a:gd name="T8" fmla="*/ 0 w 8"/>
                <a:gd name="T9" fmla="*/ 8 h 8"/>
                <a:gd name="T10" fmla="*/ 0 w 8"/>
                <a:gd name="T11" fmla="*/ 8 h 8"/>
                <a:gd name="T12" fmla="*/ 8 w 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8" y="0"/>
                  </a:moveTo>
                  <a:lnTo>
                    <a:pt x="8" y="0"/>
                  </a:lnTo>
                  <a:lnTo>
                    <a:pt x="2" y="4"/>
                  </a:lnTo>
                  <a:lnTo>
                    <a:pt x="0" y="4"/>
                  </a:lnTo>
                  <a:lnTo>
                    <a:pt x="0" y="8"/>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2" name="Freeform 857"/>
            <p:cNvSpPr>
              <a:spLocks/>
            </p:cNvSpPr>
            <p:nvPr/>
          </p:nvSpPr>
          <p:spPr bwMode="auto">
            <a:xfrm>
              <a:off x="3195742" y="511175"/>
              <a:ext cx="6385" cy="6350"/>
            </a:xfrm>
            <a:custGeom>
              <a:avLst/>
              <a:gdLst>
                <a:gd name="T0" fmla="*/ 4 w 4"/>
                <a:gd name="T1" fmla="*/ 0 h 4"/>
                <a:gd name="T2" fmla="*/ 4 w 4"/>
                <a:gd name="T3" fmla="*/ 0 h 4"/>
                <a:gd name="T4" fmla="*/ 0 w 4"/>
                <a:gd name="T5" fmla="*/ 0 h 4"/>
                <a:gd name="T6" fmla="*/ 0 w 4"/>
                <a:gd name="T7" fmla="*/ 4 h 4"/>
                <a:gd name="T8" fmla="*/ 0 w 4"/>
                <a:gd name="T9" fmla="*/ 4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4" y="0"/>
                  </a:lnTo>
                  <a:lnTo>
                    <a:pt x="0" y="0"/>
                  </a:lnTo>
                  <a:lnTo>
                    <a:pt x="0" y="4"/>
                  </a:lnTo>
                  <a:lnTo>
                    <a:pt x="0" y="4"/>
                  </a:lnTo>
                  <a:lnTo>
                    <a:pt x="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3" name="Freeform 858"/>
            <p:cNvSpPr>
              <a:spLocks/>
            </p:cNvSpPr>
            <p:nvPr/>
          </p:nvSpPr>
          <p:spPr bwMode="auto">
            <a:xfrm>
              <a:off x="3195742" y="511175"/>
              <a:ext cx="6385" cy="6350"/>
            </a:xfrm>
            <a:custGeom>
              <a:avLst/>
              <a:gdLst>
                <a:gd name="T0" fmla="*/ 4 w 4"/>
                <a:gd name="T1" fmla="*/ 0 h 4"/>
                <a:gd name="T2" fmla="*/ 4 w 4"/>
                <a:gd name="T3" fmla="*/ 0 h 4"/>
                <a:gd name="T4" fmla="*/ 0 w 4"/>
                <a:gd name="T5" fmla="*/ 0 h 4"/>
                <a:gd name="T6" fmla="*/ 0 w 4"/>
                <a:gd name="T7" fmla="*/ 4 h 4"/>
                <a:gd name="T8" fmla="*/ 0 w 4"/>
                <a:gd name="T9" fmla="*/ 4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4" y="0"/>
                  </a:lnTo>
                  <a:lnTo>
                    <a:pt x="0" y="0"/>
                  </a:lnTo>
                  <a:lnTo>
                    <a:pt x="0" y="4"/>
                  </a:lnTo>
                  <a:lnTo>
                    <a:pt x="0" y="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4" name="Freeform 859"/>
            <p:cNvSpPr>
              <a:spLocks/>
            </p:cNvSpPr>
            <p:nvPr/>
          </p:nvSpPr>
          <p:spPr bwMode="auto">
            <a:xfrm>
              <a:off x="3189357" y="460375"/>
              <a:ext cx="6385" cy="6350"/>
            </a:xfrm>
            <a:custGeom>
              <a:avLst/>
              <a:gdLst>
                <a:gd name="T0" fmla="*/ 2 w 4"/>
                <a:gd name="T1" fmla="*/ 0 h 4"/>
                <a:gd name="T2" fmla="*/ 2 w 4"/>
                <a:gd name="T3" fmla="*/ 0 h 4"/>
                <a:gd name="T4" fmla="*/ 0 w 4"/>
                <a:gd name="T5" fmla="*/ 2 h 4"/>
                <a:gd name="T6" fmla="*/ 0 w 4"/>
                <a:gd name="T7" fmla="*/ 2 h 4"/>
                <a:gd name="T8" fmla="*/ 0 w 4"/>
                <a:gd name="T9" fmla="*/ 4 h 4"/>
                <a:gd name="T10" fmla="*/ 0 w 4"/>
                <a:gd name="T11" fmla="*/ 4 h 4"/>
                <a:gd name="T12" fmla="*/ 4 w 4"/>
                <a:gd name="T13" fmla="*/ 2 h 4"/>
                <a:gd name="T14" fmla="*/ 4 w 4"/>
                <a:gd name="T15" fmla="*/ 2 h 4"/>
                <a:gd name="T16" fmla="*/ 4 w 4"/>
                <a:gd name="T17" fmla="*/ 0 h 4"/>
                <a:gd name="T18" fmla="*/ 4 w 4"/>
                <a:gd name="T19" fmla="*/ 0 h 4"/>
                <a:gd name="T20" fmla="*/ 2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0"/>
                  </a:moveTo>
                  <a:lnTo>
                    <a:pt x="2" y="0"/>
                  </a:lnTo>
                  <a:lnTo>
                    <a:pt x="0" y="2"/>
                  </a:lnTo>
                  <a:lnTo>
                    <a:pt x="0" y="2"/>
                  </a:lnTo>
                  <a:lnTo>
                    <a:pt x="0" y="4"/>
                  </a:lnTo>
                  <a:lnTo>
                    <a:pt x="0" y="4"/>
                  </a:lnTo>
                  <a:lnTo>
                    <a:pt x="4" y="2"/>
                  </a:lnTo>
                  <a:lnTo>
                    <a:pt x="4" y="2"/>
                  </a:lnTo>
                  <a:lnTo>
                    <a:pt x="4" y="0"/>
                  </a:lnTo>
                  <a:lnTo>
                    <a:pt x="4" y="0"/>
                  </a:lnTo>
                  <a:lnTo>
                    <a:pt x="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5" name="Freeform 860"/>
            <p:cNvSpPr>
              <a:spLocks/>
            </p:cNvSpPr>
            <p:nvPr/>
          </p:nvSpPr>
          <p:spPr bwMode="auto">
            <a:xfrm>
              <a:off x="3189357" y="460375"/>
              <a:ext cx="6385" cy="6350"/>
            </a:xfrm>
            <a:custGeom>
              <a:avLst/>
              <a:gdLst>
                <a:gd name="T0" fmla="*/ 2 w 4"/>
                <a:gd name="T1" fmla="*/ 0 h 4"/>
                <a:gd name="T2" fmla="*/ 2 w 4"/>
                <a:gd name="T3" fmla="*/ 0 h 4"/>
                <a:gd name="T4" fmla="*/ 0 w 4"/>
                <a:gd name="T5" fmla="*/ 2 h 4"/>
                <a:gd name="T6" fmla="*/ 0 w 4"/>
                <a:gd name="T7" fmla="*/ 2 h 4"/>
                <a:gd name="T8" fmla="*/ 0 w 4"/>
                <a:gd name="T9" fmla="*/ 4 h 4"/>
                <a:gd name="T10" fmla="*/ 0 w 4"/>
                <a:gd name="T11" fmla="*/ 4 h 4"/>
                <a:gd name="T12" fmla="*/ 4 w 4"/>
                <a:gd name="T13" fmla="*/ 2 h 4"/>
                <a:gd name="T14" fmla="*/ 4 w 4"/>
                <a:gd name="T15" fmla="*/ 2 h 4"/>
                <a:gd name="T16" fmla="*/ 4 w 4"/>
                <a:gd name="T17" fmla="*/ 0 h 4"/>
                <a:gd name="T18" fmla="*/ 4 w 4"/>
                <a:gd name="T19" fmla="*/ 0 h 4"/>
                <a:gd name="T20" fmla="*/ 2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0"/>
                  </a:moveTo>
                  <a:lnTo>
                    <a:pt x="2" y="0"/>
                  </a:lnTo>
                  <a:lnTo>
                    <a:pt x="0" y="2"/>
                  </a:lnTo>
                  <a:lnTo>
                    <a:pt x="0" y="2"/>
                  </a:lnTo>
                  <a:lnTo>
                    <a:pt x="0" y="4"/>
                  </a:lnTo>
                  <a:lnTo>
                    <a:pt x="0" y="4"/>
                  </a:lnTo>
                  <a:lnTo>
                    <a:pt x="4" y="2"/>
                  </a:lnTo>
                  <a:lnTo>
                    <a:pt x="4" y="2"/>
                  </a:lnTo>
                  <a:lnTo>
                    <a:pt x="4" y="0"/>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6" name="Freeform 861"/>
            <p:cNvSpPr>
              <a:spLocks noEditPoints="1"/>
            </p:cNvSpPr>
            <p:nvPr/>
          </p:nvSpPr>
          <p:spPr bwMode="auto">
            <a:xfrm>
              <a:off x="3189357" y="460375"/>
              <a:ext cx="6385" cy="6350"/>
            </a:xfrm>
            <a:custGeom>
              <a:avLst/>
              <a:gdLst>
                <a:gd name="T0" fmla="*/ 4 w 4"/>
                <a:gd name="T1" fmla="*/ 2 h 4"/>
                <a:gd name="T2" fmla="*/ 4 w 4"/>
                <a:gd name="T3" fmla="*/ 2 h 4"/>
                <a:gd name="T4" fmla="*/ 0 w 4"/>
                <a:gd name="T5" fmla="*/ 4 h 4"/>
                <a:gd name="T6" fmla="*/ 0 w 4"/>
                <a:gd name="T7" fmla="*/ 4 h 4"/>
                <a:gd name="T8" fmla="*/ 0 w 4"/>
                <a:gd name="T9" fmla="*/ 4 h 4"/>
                <a:gd name="T10" fmla="*/ 0 w 4"/>
                <a:gd name="T11" fmla="*/ 4 h 4"/>
                <a:gd name="T12" fmla="*/ 4 w 4"/>
                <a:gd name="T13" fmla="*/ 2 h 4"/>
                <a:gd name="T14" fmla="*/ 4 w 4"/>
                <a:gd name="T15" fmla="*/ 2 h 4"/>
                <a:gd name="T16" fmla="*/ 4 w 4"/>
                <a:gd name="T17" fmla="*/ 2 h 4"/>
                <a:gd name="T18" fmla="*/ 2 w 4"/>
                <a:gd name="T19" fmla="*/ 0 h 4"/>
                <a:gd name="T20" fmla="*/ 2 w 4"/>
                <a:gd name="T21" fmla="*/ 0 h 4"/>
                <a:gd name="T22" fmla="*/ 2 w 4"/>
                <a:gd name="T23" fmla="*/ 0 h 4"/>
                <a:gd name="T24" fmla="*/ 2 w 4"/>
                <a:gd name="T25" fmla="*/ 0 h 4"/>
                <a:gd name="T26" fmla="*/ 4 w 4"/>
                <a:gd name="T27" fmla="*/ 0 h 4"/>
                <a:gd name="T28" fmla="*/ 4 w 4"/>
                <a:gd name="T29" fmla="*/ 0 h 4"/>
                <a:gd name="T30" fmla="*/ 2 w 4"/>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4">
                  <a:moveTo>
                    <a:pt x="4" y="2"/>
                  </a:moveTo>
                  <a:lnTo>
                    <a:pt x="4" y="2"/>
                  </a:lnTo>
                  <a:lnTo>
                    <a:pt x="0" y="4"/>
                  </a:lnTo>
                  <a:lnTo>
                    <a:pt x="0" y="4"/>
                  </a:lnTo>
                  <a:lnTo>
                    <a:pt x="0" y="4"/>
                  </a:lnTo>
                  <a:lnTo>
                    <a:pt x="0" y="4"/>
                  </a:lnTo>
                  <a:lnTo>
                    <a:pt x="4" y="2"/>
                  </a:lnTo>
                  <a:lnTo>
                    <a:pt x="4" y="2"/>
                  </a:lnTo>
                  <a:lnTo>
                    <a:pt x="4" y="2"/>
                  </a:lnTo>
                  <a:close/>
                  <a:moveTo>
                    <a:pt x="2" y="0"/>
                  </a:moveTo>
                  <a:lnTo>
                    <a:pt x="2" y="0"/>
                  </a:lnTo>
                  <a:lnTo>
                    <a:pt x="2" y="0"/>
                  </a:lnTo>
                  <a:lnTo>
                    <a:pt x="2" y="0"/>
                  </a:lnTo>
                  <a:lnTo>
                    <a:pt x="4" y="0"/>
                  </a:lnTo>
                  <a:lnTo>
                    <a:pt x="4" y="0"/>
                  </a:lnTo>
                  <a:lnTo>
                    <a:pt x="2"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7" name="Freeform 862"/>
            <p:cNvSpPr>
              <a:spLocks/>
            </p:cNvSpPr>
            <p:nvPr/>
          </p:nvSpPr>
          <p:spPr bwMode="auto">
            <a:xfrm>
              <a:off x="3189357" y="463550"/>
              <a:ext cx="6385" cy="3175"/>
            </a:xfrm>
            <a:custGeom>
              <a:avLst/>
              <a:gdLst>
                <a:gd name="T0" fmla="*/ 4 w 4"/>
                <a:gd name="T1" fmla="*/ 0 h 2"/>
                <a:gd name="T2" fmla="*/ 4 w 4"/>
                <a:gd name="T3" fmla="*/ 0 h 2"/>
                <a:gd name="T4" fmla="*/ 0 w 4"/>
                <a:gd name="T5" fmla="*/ 2 h 2"/>
                <a:gd name="T6" fmla="*/ 0 w 4"/>
                <a:gd name="T7" fmla="*/ 2 h 2"/>
                <a:gd name="T8" fmla="*/ 0 w 4"/>
                <a:gd name="T9" fmla="*/ 2 h 2"/>
                <a:gd name="T10" fmla="*/ 0 w 4"/>
                <a:gd name="T11" fmla="*/ 2 h 2"/>
                <a:gd name="T12" fmla="*/ 4 w 4"/>
                <a:gd name="T13" fmla="*/ 0 h 2"/>
                <a:gd name="T14" fmla="*/ 4 w 4"/>
                <a:gd name="T15" fmla="*/ 0 h 2"/>
                <a:gd name="T16" fmla="*/ 4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4" y="0"/>
                  </a:moveTo>
                  <a:lnTo>
                    <a:pt x="4" y="0"/>
                  </a:lnTo>
                  <a:lnTo>
                    <a:pt x="0" y="2"/>
                  </a:lnTo>
                  <a:lnTo>
                    <a:pt x="0" y="2"/>
                  </a:lnTo>
                  <a:lnTo>
                    <a:pt x="0" y="2"/>
                  </a:lnTo>
                  <a:lnTo>
                    <a:pt x="0" y="2"/>
                  </a:lnTo>
                  <a:lnTo>
                    <a:pt x="4" y="0"/>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8" name="Freeform 863"/>
            <p:cNvSpPr>
              <a:spLocks/>
            </p:cNvSpPr>
            <p:nvPr/>
          </p:nvSpPr>
          <p:spPr bwMode="auto">
            <a:xfrm>
              <a:off x="3192549" y="460375"/>
              <a:ext cx="3193" cy="0"/>
            </a:xfrm>
            <a:custGeom>
              <a:avLst/>
              <a:gdLst>
                <a:gd name="T0" fmla="*/ 0 w 2"/>
                <a:gd name="T1" fmla="*/ 0 w 2"/>
                <a:gd name="T2" fmla="*/ 0 w 2"/>
                <a:gd name="T3" fmla="*/ 0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9" name="Freeform 904"/>
            <p:cNvSpPr>
              <a:spLocks/>
            </p:cNvSpPr>
            <p:nvPr/>
          </p:nvSpPr>
          <p:spPr bwMode="auto">
            <a:xfrm>
              <a:off x="3355369" y="3937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0" name="Freeform 905"/>
            <p:cNvSpPr>
              <a:spLocks/>
            </p:cNvSpPr>
            <p:nvPr/>
          </p:nvSpPr>
          <p:spPr bwMode="auto">
            <a:xfrm>
              <a:off x="3502227" y="3937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34 w 54"/>
                <a:gd name="T45" fmla="*/ 6 h 144"/>
                <a:gd name="T46" fmla="*/ 34 w 54"/>
                <a:gd name="T47" fmla="*/ 6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34" y="6"/>
                  </a:lnTo>
                  <a:lnTo>
                    <a:pt x="34" y="6"/>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1" name="Freeform 906"/>
            <p:cNvSpPr>
              <a:spLocks/>
            </p:cNvSpPr>
            <p:nvPr/>
          </p:nvSpPr>
          <p:spPr bwMode="auto">
            <a:xfrm>
              <a:off x="3652277" y="3937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2" name="Freeform 907"/>
            <p:cNvSpPr>
              <a:spLocks/>
            </p:cNvSpPr>
            <p:nvPr/>
          </p:nvSpPr>
          <p:spPr bwMode="auto">
            <a:xfrm>
              <a:off x="4156699" y="390525"/>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40 h 146"/>
                <a:gd name="T12" fmla="*/ 14 w 48"/>
                <a:gd name="T13" fmla="*/ 52 h 146"/>
                <a:gd name="T14" fmla="*/ 12 w 48"/>
                <a:gd name="T15" fmla="*/ 60 h 146"/>
                <a:gd name="T16" fmla="*/ 2 w 48"/>
                <a:gd name="T17" fmla="*/ 64 h 146"/>
                <a:gd name="T18" fmla="*/ 0 w 48"/>
                <a:gd name="T19" fmla="*/ 80 h 146"/>
                <a:gd name="T20" fmla="*/ 12 w 48"/>
                <a:gd name="T21" fmla="*/ 86 h 146"/>
                <a:gd name="T22" fmla="*/ 14 w 48"/>
                <a:gd name="T23" fmla="*/ 92 h 146"/>
                <a:gd name="T24" fmla="*/ 14 w 48"/>
                <a:gd name="T25" fmla="*/ 106 h 146"/>
                <a:gd name="T26" fmla="*/ 12 w 48"/>
                <a:gd name="T27" fmla="*/ 120 h 146"/>
                <a:gd name="T28" fmla="*/ 14 w 48"/>
                <a:gd name="T29" fmla="*/ 126 h 146"/>
                <a:gd name="T30" fmla="*/ 18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8 w 48"/>
                <a:gd name="T47" fmla="*/ 106 h 146"/>
                <a:gd name="T48" fmla="*/ 38 w 48"/>
                <a:gd name="T49" fmla="*/ 94 h 146"/>
                <a:gd name="T50" fmla="*/ 36 w 48"/>
                <a:gd name="T51" fmla="*/ 86 h 146"/>
                <a:gd name="T52" fmla="*/ 28 w 48"/>
                <a:gd name="T53" fmla="*/ 76 h 146"/>
                <a:gd name="T54" fmla="*/ 20 w 48"/>
                <a:gd name="T55" fmla="*/ 72 h 146"/>
                <a:gd name="T56" fmla="*/ 20 w 48"/>
                <a:gd name="T57" fmla="*/ 72 h 146"/>
                <a:gd name="T58" fmla="*/ 34 w 48"/>
                <a:gd name="T59" fmla="*/ 66 h 146"/>
                <a:gd name="T60" fmla="*/ 38 w 48"/>
                <a:gd name="T61" fmla="*/ 50 h 146"/>
                <a:gd name="T62" fmla="*/ 38 w 48"/>
                <a:gd name="T63" fmla="*/ 38 h 146"/>
                <a:gd name="T64" fmla="*/ 36 w 48"/>
                <a:gd name="T65" fmla="*/ 30 h 146"/>
                <a:gd name="T66" fmla="*/ 36 w 48"/>
                <a:gd name="T67" fmla="*/ 24 h 146"/>
                <a:gd name="T68" fmla="*/ 42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0"/>
                  </a:lnTo>
                  <a:lnTo>
                    <a:pt x="20" y="6"/>
                  </a:lnTo>
                  <a:lnTo>
                    <a:pt x="18" y="10"/>
                  </a:lnTo>
                  <a:lnTo>
                    <a:pt x="14" y="14"/>
                  </a:lnTo>
                  <a:lnTo>
                    <a:pt x="12" y="24"/>
                  </a:lnTo>
                  <a:lnTo>
                    <a:pt x="12" y="24"/>
                  </a:lnTo>
                  <a:lnTo>
                    <a:pt x="14" y="40"/>
                  </a:lnTo>
                  <a:lnTo>
                    <a:pt x="14"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4" y="126"/>
                  </a:lnTo>
                  <a:lnTo>
                    <a:pt x="14" y="132"/>
                  </a:lnTo>
                  <a:lnTo>
                    <a:pt x="18" y="136"/>
                  </a:lnTo>
                  <a:lnTo>
                    <a:pt x="20" y="140"/>
                  </a:lnTo>
                  <a:lnTo>
                    <a:pt x="30" y="144"/>
                  </a:lnTo>
                  <a:lnTo>
                    <a:pt x="42" y="146"/>
                  </a:lnTo>
                  <a:lnTo>
                    <a:pt x="42" y="146"/>
                  </a:lnTo>
                  <a:lnTo>
                    <a:pt x="48" y="146"/>
                  </a:lnTo>
                  <a:lnTo>
                    <a:pt x="48" y="146"/>
                  </a:lnTo>
                  <a:lnTo>
                    <a:pt x="48" y="128"/>
                  </a:lnTo>
                  <a:lnTo>
                    <a:pt x="48" y="128"/>
                  </a:lnTo>
                  <a:lnTo>
                    <a:pt x="46" y="128"/>
                  </a:lnTo>
                  <a:lnTo>
                    <a:pt x="46" y="128"/>
                  </a:lnTo>
                  <a:lnTo>
                    <a:pt x="42" y="126"/>
                  </a:lnTo>
                  <a:lnTo>
                    <a:pt x="38" y="124"/>
                  </a:lnTo>
                  <a:lnTo>
                    <a:pt x="36" y="120"/>
                  </a:lnTo>
                  <a:lnTo>
                    <a:pt x="36" y="116"/>
                  </a:lnTo>
                  <a:lnTo>
                    <a:pt x="36" y="116"/>
                  </a:lnTo>
                  <a:lnTo>
                    <a:pt x="38" y="106"/>
                  </a:lnTo>
                  <a:lnTo>
                    <a:pt x="38" y="106"/>
                  </a:lnTo>
                  <a:lnTo>
                    <a:pt x="38" y="94"/>
                  </a:lnTo>
                  <a:lnTo>
                    <a:pt x="38" y="94"/>
                  </a:lnTo>
                  <a:lnTo>
                    <a:pt x="36" y="86"/>
                  </a:lnTo>
                  <a:lnTo>
                    <a:pt x="34" y="80"/>
                  </a:lnTo>
                  <a:lnTo>
                    <a:pt x="28" y="76"/>
                  </a:lnTo>
                  <a:lnTo>
                    <a:pt x="20" y="72"/>
                  </a:lnTo>
                  <a:lnTo>
                    <a:pt x="20" y="72"/>
                  </a:lnTo>
                  <a:lnTo>
                    <a:pt x="20" y="72"/>
                  </a:lnTo>
                  <a:lnTo>
                    <a:pt x="20" y="72"/>
                  </a:lnTo>
                  <a:lnTo>
                    <a:pt x="28" y="70"/>
                  </a:lnTo>
                  <a:lnTo>
                    <a:pt x="34" y="66"/>
                  </a:lnTo>
                  <a:lnTo>
                    <a:pt x="36" y="60"/>
                  </a:lnTo>
                  <a:lnTo>
                    <a:pt x="38" y="50"/>
                  </a:lnTo>
                  <a:lnTo>
                    <a:pt x="38" y="50"/>
                  </a:lnTo>
                  <a:lnTo>
                    <a:pt x="38" y="38"/>
                  </a:lnTo>
                  <a:lnTo>
                    <a:pt x="38" y="38"/>
                  </a:lnTo>
                  <a:lnTo>
                    <a:pt x="36" y="30"/>
                  </a:lnTo>
                  <a:lnTo>
                    <a:pt x="36" y="30"/>
                  </a:lnTo>
                  <a:lnTo>
                    <a:pt x="36" y="24"/>
                  </a:lnTo>
                  <a:lnTo>
                    <a:pt x="38" y="20"/>
                  </a:lnTo>
                  <a:lnTo>
                    <a:pt x="42" y="18"/>
                  </a:lnTo>
                  <a:lnTo>
                    <a:pt x="46" y="18"/>
                  </a:lnTo>
                  <a:lnTo>
                    <a:pt x="46"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3" name="Freeform 908"/>
            <p:cNvSpPr>
              <a:spLocks/>
            </p:cNvSpPr>
            <p:nvPr/>
          </p:nvSpPr>
          <p:spPr bwMode="auto">
            <a:xfrm>
              <a:off x="4156699" y="390525"/>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40 h 146"/>
                <a:gd name="T12" fmla="*/ 14 w 48"/>
                <a:gd name="T13" fmla="*/ 52 h 146"/>
                <a:gd name="T14" fmla="*/ 12 w 48"/>
                <a:gd name="T15" fmla="*/ 60 h 146"/>
                <a:gd name="T16" fmla="*/ 2 w 48"/>
                <a:gd name="T17" fmla="*/ 64 h 146"/>
                <a:gd name="T18" fmla="*/ 0 w 48"/>
                <a:gd name="T19" fmla="*/ 80 h 146"/>
                <a:gd name="T20" fmla="*/ 12 w 48"/>
                <a:gd name="T21" fmla="*/ 86 h 146"/>
                <a:gd name="T22" fmla="*/ 14 w 48"/>
                <a:gd name="T23" fmla="*/ 92 h 146"/>
                <a:gd name="T24" fmla="*/ 14 w 48"/>
                <a:gd name="T25" fmla="*/ 106 h 146"/>
                <a:gd name="T26" fmla="*/ 12 w 48"/>
                <a:gd name="T27" fmla="*/ 120 h 146"/>
                <a:gd name="T28" fmla="*/ 14 w 48"/>
                <a:gd name="T29" fmla="*/ 126 h 146"/>
                <a:gd name="T30" fmla="*/ 18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8 w 48"/>
                <a:gd name="T47" fmla="*/ 106 h 146"/>
                <a:gd name="T48" fmla="*/ 38 w 48"/>
                <a:gd name="T49" fmla="*/ 94 h 146"/>
                <a:gd name="T50" fmla="*/ 36 w 48"/>
                <a:gd name="T51" fmla="*/ 86 h 146"/>
                <a:gd name="T52" fmla="*/ 28 w 48"/>
                <a:gd name="T53" fmla="*/ 76 h 146"/>
                <a:gd name="T54" fmla="*/ 20 w 48"/>
                <a:gd name="T55" fmla="*/ 72 h 146"/>
                <a:gd name="T56" fmla="*/ 20 w 48"/>
                <a:gd name="T57" fmla="*/ 72 h 146"/>
                <a:gd name="T58" fmla="*/ 34 w 48"/>
                <a:gd name="T59" fmla="*/ 66 h 146"/>
                <a:gd name="T60" fmla="*/ 38 w 48"/>
                <a:gd name="T61" fmla="*/ 50 h 146"/>
                <a:gd name="T62" fmla="*/ 38 w 48"/>
                <a:gd name="T63" fmla="*/ 38 h 146"/>
                <a:gd name="T64" fmla="*/ 36 w 48"/>
                <a:gd name="T65" fmla="*/ 30 h 146"/>
                <a:gd name="T66" fmla="*/ 36 w 48"/>
                <a:gd name="T67" fmla="*/ 24 h 146"/>
                <a:gd name="T68" fmla="*/ 42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0"/>
                  </a:lnTo>
                  <a:lnTo>
                    <a:pt x="20" y="6"/>
                  </a:lnTo>
                  <a:lnTo>
                    <a:pt x="18" y="10"/>
                  </a:lnTo>
                  <a:lnTo>
                    <a:pt x="14" y="14"/>
                  </a:lnTo>
                  <a:lnTo>
                    <a:pt x="12" y="24"/>
                  </a:lnTo>
                  <a:lnTo>
                    <a:pt x="12" y="24"/>
                  </a:lnTo>
                  <a:lnTo>
                    <a:pt x="14" y="40"/>
                  </a:lnTo>
                  <a:lnTo>
                    <a:pt x="14"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4" y="126"/>
                  </a:lnTo>
                  <a:lnTo>
                    <a:pt x="14" y="132"/>
                  </a:lnTo>
                  <a:lnTo>
                    <a:pt x="18" y="136"/>
                  </a:lnTo>
                  <a:lnTo>
                    <a:pt x="20" y="140"/>
                  </a:lnTo>
                  <a:lnTo>
                    <a:pt x="30" y="144"/>
                  </a:lnTo>
                  <a:lnTo>
                    <a:pt x="42" y="146"/>
                  </a:lnTo>
                  <a:lnTo>
                    <a:pt x="42" y="146"/>
                  </a:lnTo>
                  <a:lnTo>
                    <a:pt x="48" y="146"/>
                  </a:lnTo>
                  <a:lnTo>
                    <a:pt x="48" y="146"/>
                  </a:lnTo>
                  <a:lnTo>
                    <a:pt x="48" y="128"/>
                  </a:lnTo>
                  <a:lnTo>
                    <a:pt x="48" y="128"/>
                  </a:lnTo>
                  <a:lnTo>
                    <a:pt x="46" y="128"/>
                  </a:lnTo>
                  <a:lnTo>
                    <a:pt x="46" y="128"/>
                  </a:lnTo>
                  <a:lnTo>
                    <a:pt x="42" y="126"/>
                  </a:lnTo>
                  <a:lnTo>
                    <a:pt x="38" y="124"/>
                  </a:lnTo>
                  <a:lnTo>
                    <a:pt x="36" y="120"/>
                  </a:lnTo>
                  <a:lnTo>
                    <a:pt x="36" y="116"/>
                  </a:lnTo>
                  <a:lnTo>
                    <a:pt x="36" y="116"/>
                  </a:lnTo>
                  <a:lnTo>
                    <a:pt x="38" y="106"/>
                  </a:lnTo>
                  <a:lnTo>
                    <a:pt x="38" y="106"/>
                  </a:lnTo>
                  <a:lnTo>
                    <a:pt x="38" y="94"/>
                  </a:lnTo>
                  <a:lnTo>
                    <a:pt x="38" y="94"/>
                  </a:lnTo>
                  <a:lnTo>
                    <a:pt x="36" y="86"/>
                  </a:lnTo>
                  <a:lnTo>
                    <a:pt x="34" y="80"/>
                  </a:lnTo>
                  <a:lnTo>
                    <a:pt x="28" y="76"/>
                  </a:lnTo>
                  <a:lnTo>
                    <a:pt x="20" y="72"/>
                  </a:lnTo>
                  <a:lnTo>
                    <a:pt x="20" y="72"/>
                  </a:lnTo>
                  <a:lnTo>
                    <a:pt x="20" y="72"/>
                  </a:lnTo>
                  <a:lnTo>
                    <a:pt x="20" y="72"/>
                  </a:lnTo>
                  <a:lnTo>
                    <a:pt x="28" y="70"/>
                  </a:lnTo>
                  <a:lnTo>
                    <a:pt x="34" y="66"/>
                  </a:lnTo>
                  <a:lnTo>
                    <a:pt x="36" y="60"/>
                  </a:lnTo>
                  <a:lnTo>
                    <a:pt x="38" y="50"/>
                  </a:lnTo>
                  <a:lnTo>
                    <a:pt x="38" y="50"/>
                  </a:lnTo>
                  <a:lnTo>
                    <a:pt x="38" y="38"/>
                  </a:lnTo>
                  <a:lnTo>
                    <a:pt x="38" y="38"/>
                  </a:lnTo>
                  <a:lnTo>
                    <a:pt x="36" y="30"/>
                  </a:lnTo>
                  <a:lnTo>
                    <a:pt x="36" y="30"/>
                  </a:lnTo>
                  <a:lnTo>
                    <a:pt x="36" y="24"/>
                  </a:lnTo>
                  <a:lnTo>
                    <a:pt x="38" y="20"/>
                  </a:lnTo>
                  <a:lnTo>
                    <a:pt x="42" y="18"/>
                  </a:lnTo>
                  <a:lnTo>
                    <a:pt x="46" y="18"/>
                  </a:lnTo>
                  <a:lnTo>
                    <a:pt x="46"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4" name="Freeform 909"/>
            <p:cNvSpPr>
              <a:spLocks/>
            </p:cNvSpPr>
            <p:nvPr/>
          </p:nvSpPr>
          <p:spPr bwMode="auto">
            <a:xfrm>
              <a:off x="4255669" y="390525"/>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0 h 146"/>
                <a:gd name="T10" fmla="*/ 12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2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4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5" name="Freeform 910"/>
            <p:cNvSpPr>
              <a:spLocks/>
            </p:cNvSpPr>
            <p:nvPr/>
          </p:nvSpPr>
          <p:spPr bwMode="auto">
            <a:xfrm>
              <a:off x="4255669" y="390525"/>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0 h 146"/>
                <a:gd name="T10" fmla="*/ 12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2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4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6" name="Freeform 911"/>
            <p:cNvSpPr>
              <a:spLocks/>
            </p:cNvSpPr>
            <p:nvPr/>
          </p:nvSpPr>
          <p:spPr bwMode="auto">
            <a:xfrm>
              <a:off x="4392948" y="3937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7" name="Freeform 912"/>
            <p:cNvSpPr>
              <a:spLocks/>
            </p:cNvSpPr>
            <p:nvPr/>
          </p:nvSpPr>
          <p:spPr bwMode="auto">
            <a:xfrm>
              <a:off x="4539806" y="3937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8" name="Freeform 913"/>
            <p:cNvSpPr>
              <a:spLocks/>
            </p:cNvSpPr>
            <p:nvPr/>
          </p:nvSpPr>
          <p:spPr bwMode="auto">
            <a:xfrm>
              <a:off x="4686663" y="3937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8 w 50"/>
                <a:gd name="T23" fmla="*/ 38 h 144"/>
                <a:gd name="T24" fmla="*/ 0 w 50"/>
                <a:gd name="T25" fmla="*/ 40 h 144"/>
                <a:gd name="T26" fmla="*/ 0 w 50"/>
                <a:gd name="T27" fmla="*/ 40 h 144"/>
                <a:gd name="T28" fmla="*/ 0 w 50"/>
                <a:gd name="T29" fmla="*/ 20 h 144"/>
                <a:gd name="T30" fmla="*/ 0 w 50"/>
                <a:gd name="T31" fmla="*/ 20 h 144"/>
                <a:gd name="T32" fmla="*/ 8 w 50"/>
                <a:gd name="T33" fmla="*/ 18 h 144"/>
                <a:gd name="T34" fmla="*/ 8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8" y="38"/>
                  </a:lnTo>
                  <a:lnTo>
                    <a:pt x="0" y="40"/>
                  </a:lnTo>
                  <a:lnTo>
                    <a:pt x="0" y="40"/>
                  </a:lnTo>
                  <a:lnTo>
                    <a:pt x="0" y="20"/>
                  </a:lnTo>
                  <a:lnTo>
                    <a:pt x="0" y="20"/>
                  </a:lnTo>
                  <a:lnTo>
                    <a:pt x="8" y="18"/>
                  </a:lnTo>
                  <a:lnTo>
                    <a:pt x="8"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6" name="Freeform 951"/>
            <p:cNvSpPr>
              <a:spLocks/>
            </p:cNvSpPr>
            <p:nvPr/>
          </p:nvSpPr>
          <p:spPr bwMode="auto">
            <a:xfrm>
              <a:off x="4827135" y="3937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7" name="Freeform 952"/>
            <p:cNvSpPr>
              <a:spLocks/>
            </p:cNvSpPr>
            <p:nvPr/>
          </p:nvSpPr>
          <p:spPr bwMode="auto">
            <a:xfrm>
              <a:off x="5207049" y="3937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8" name="Freeform 953"/>
            <p:cNvSpPr>
              <a:spLocks/>
            </p:cNvSpPr>
            <p:nvPr/>
          </p:nvSpPr>
          <p:spPr bwMode="auto">
            <a:xfrm>
              <a:off x="5353906" y="3937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9" name="Freeform 954"/>
            <p:cNvSpPr>
              <a:spLocks/>
            </p:cNvSpPr>
            <p:nvPr/>
          </p:nvSpPr>
          <p:spPr bwMode="auto">
            <a:xfrm>
              <a:off x="5497571" y="3937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8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0" y="16"/>
                  </a:lnTo>
                  <a:lnTo>
                    <a:pt x="10" y="16"/>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0" name="Freeform 955"/>
            <p:cNvSpPr>
              <a:spLocks/>
            </p:cNvSpPr>
            <p:nvPr/>
          </p:nvSpPr>
          <p:spPr bwMode="auto">
            <a:xfrm>
              <a:off x="4970800" y="39052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1" name="Freeform 956"/>
            <p:cNvSpPr>
              <a:spLocks/>
            </p:cNvSpPr>
            <p:nvPr/>
          </p:nvSpPr>
          <p:spPr bwMode="auto">
            <a:xfrm>
              <a:off x="4970800" y="39052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2" name="Freeform 957"/>
            <p:cNvSpPr>
              <a:spLocks/>
            </p:cNvSpPr>
            <p:nvPr/>
          </p:nvSpPr>
          <p:spPr bwMode="auto">
            <a:xfrm>
              <a:off x="5069769" y="3905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6 w 46"/>
                <a:gd name="T35" fmla="*/ 126 h 146"/>
                <a:gd name="T36" fmla="*/ 2 w 46"/>
                <a:gd name="T37" fmla="*/ 128 h 146"/>
                <a:gd name="T38" fmla="*/ 0 w 46"/>
                <a:gd name="T39" fmla="*/ 128 h 146"/>
                <a:gd name="T40" fmla="*/ 0 w 46"/>
                <a:gd name="T41" fmla="*/ 146 h 146"/>
                <a:gd name="T42" fmla="*/ 6 w 46"/>
                <a:gd name="T43" fmla="*/ 146 h 146"/>
                <a:gd name="T44" fmla="*/ 26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6" y="126"/>
                  </a:lnTo>
                  <a:lnTo>
                    <a:pt x="2" y="128"/>
                  </a:lnTo>
                  <a:lnTo>
                    <a:pt x="2" y="128"/>
                  </a:lnTo>
                  <a:lnTo>
                    <a:pt x="0" y="128"/>
                  </a:lnTo>
                  <a:lnTo>
                    <a:pt x="0" y="128"/>
                  </a:lnTo>
                  <a:lnTo>
                    <a:pt x="0" y="146"/>
                  </a:lnTo>
                  <a:lnTo>
                    <a:pt x="0" y="146"/>
                  </a:lnTo>
                  <a:lnTo>
                    <a:pt x="6" y="146"/>
                  </a:lnTo>
                  <a:lnTo>
                    <a:pt x="6" y="146"/>
                  </a:lnTo>
                  <a:lnTo>
                    <a:pt x="18" y="144"/>
                  </a:lnTo>
                  <a:lnTo>
                    <a:pt x="26" y="140"/>
                  </a:lnTo>
                  <a:lnTo>
                    <a:pt x="30" y="136"/>
                  </a:lnTo>
                  <a:lnTo>
                    <a:pt x="32" y="132"/>
                  </a:lnTo>
                  <a:lnTo>
                    <a:pt x="34" y="120"/>
                  </a:lnTo>
                  <a:lnTo>
                    <a:pt x="34" y="120"/>
                  </a:lnTo>
                  <a:lnTo>
                    <a:pt x="34" y="106"/>
                  </a:lnTo>
                  <a:lnTo>
                    <a:pt x="34" y="106"/>
                  </a:lnTo>
                  <a:lnTo>
                    <a:pt x="34" y="92"/>
                  </a:lnTo>
                  <a:lnTo>
                    <a:pt x="34" y="92"/>
                  </a:lnTo>
                  <a:lnTo>
                    <a:pt x="34" y="88"/>
                  </a:lnTo>
                  <a:lnTo>
                    <a:pt x="36" y="86"/>
                  </a:lnTo>
                  <a:lnTo>
                    <a:pt x="38" y="82"/>
                  </a:lnTo>
                  <a:lnTo>
                    <a:pt x="46" y="80"/>
                  </a:lnTo>
                  <a:lnTo>
                    <a:pt x="46" y="64"/>
                  </a:lnTo>
                  <a:lnTo>
                    <a:pt x="46" y="64"/>
                  </a:lnTo>
                  <a:lnTo>
                    <a:pt x="38"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3" name="Freeform 958"/>
            <p:cNvSpPr>
              <a:spLocks/>
            </p:cNvSpPr>
            <p:nvPr/>
          </p:nvSpPr>
          <p:spPr bwMode="auto">
            <a:xfrm>
              <a:off x="5069769" y="3905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6 w 46"/>
                <a:gd name="T35" fmla="*/ 126 h 146"/>
                <a:gd name="T36" fmla="*/ 2 w 46"/>
                <a:gd name="T37" fmla="*/ 128 h 146"/>
                <a:gd name="T38" fmla="*/ 0 w 46"/>
                <a:gd name="T39" fmla="*/ 128 h 146"/>
                <a:gd name="T40" fmla="*/ 0 w 46"/>
                <a:gd name="T41" fmla="*/ 146 h 146"/>
                <a:gd name="T42" fmla="*/ 6 w 46"/>
                <a:gd name="T43" fmla="*/ 146 h 146"/>
                <a:gd name="T44" fmla="*/ 26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6" y="126"/>
                  </a:lnTo>
                  <a:lnTo>
                    <a:pt x="2" y="128"/>
                  </a:lnTo>
                  <a:lnTo>
                    <a:pt x="2" y="128"/>
                  </a:lnTo>
                  <a:lnTo>
                    <a:pt x="0" y="128"/>
                  </a:lnTo>
                  <a:lnTo>
                    <a:pt x="0" y="128"/>
                  </a:lnTo>
                  <a:lnTo>
                    <a:pt x="0" y="146"/>
                  </a:lnTo>
                  <a:lnTo>
                    <a:pt x="0" y="146"/>
                  </a:lnTo>
                  <a:lnTo>
                    <a:pt x="6" y="146"/>
                  </a:lnTo>
                  <a:lnTo>
                    <a:pt x="6" y="146"/>
                  </a:lnTo>
                  <a:lnTo>
                    <a:pt x="18" y="144"/>
                  </a:lnTo>
                  <a:lnTo>
                    <a:pt x="26" y="140"/>
                  </a:lnTo>
                  <a:lnTo>
                    <a:pt x="30" y="136"/>
                  </a:lnTo>
                  <a:lnTo>
                    <a:pt x="32" y="132"/>
                  </a:lnTo>
                  <a:lnTo>
                    <a:pt x="34" y="120"/>
                  </a:lnTo>
                  <a:lnTo>
                    <a:pt x="34" y="120"/>
                  </a:lnTo>
                  <a:lnTo>
                    <a:pt x="34" y="106"/>
                  </a:lnTo>
                  <a:lnTo>
                    <a:pt x="34" y="106"/>
                  </a:lnTo>
                  <a:lnTo>
                    <a:pt x="34" y="92"/>
                  </a:lnTo>
                  <a:lnTo>
                    <a:pt x="34" y="92"/>
                  </a:lnTo>
                  <a:lnTo>
                    <a:pt x="34" y="88"/>
                  </a:lnTo>
                  <a:lnTo>
                    <a:pt x="36" y="86"/>
                  </a:lnTo>
                  <a:lnTo>
                    <a:pt x="38" y="82"/>
                  </a:lnTo>
                  <a:lnTo>
                    <a:pt x="46" y="80"/>
                  </a:lnTo>
                  <a:lnTo>
                    <a:pt x="46" y="64"/>
                  </a:lnTo>
                  <a:lnTo>
                    <a:pt x="46" y="64"/>
                  </a:lnTo>
                  <a:lnTo>
                    <a:pt x="38"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4" name="Freeform 959"/>
            <p:cNvSpPr>
              <a:spLocks noEditPoints="1"/>
            </p:cNvSpPr>
            <p:nvPr/>
          </p:nvSpPr>
          <p:spPr bwMode="auto">
            <a:xfrm>
              <a:off x="5644428" y="384175"/>
              <a:ext cx="156435" cy="238125"/>
            </a:xfrm>
            <a:custGeom>
              <a:avLst/>
              <a:gdLst>
                <a:gd name="T0" fmla="*/ 46 w 98"/>
                <a:gd name="T1" fmla="*/ 150 h 150"/>
                <a:gd name="T2" fmla="*/ 26 w 98"/>
                <a:gd name="T3" fmla="*/ 146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0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20 h 150"/>
                <a:gd name="T42" fmla="*/ 42 w 98"/>
                <a:gd name="T43" fmla="*/ 20 h 150"/>
                <a:gd name="T44" fmla="*/ 32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0" y="132"/>
                  </a:lnTo>
                  <a:lnTo>
                    <a:pt x="10"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0" y="0"/>
                  </a:lnTo>
                  <a:lnTo>
                    <a:pt x="50" y="0"/>
                  </a:lnTo>
                  <a:lnTo>
                    <a:pt x="62" y="2"/>
                  </a:lnTo>
                  <a:lnTo>
                    <a:pt x="72" y="6"/>
                  </a:lnTo>
                  <a:lnTo>
                    <a:pt x="80" y="10"/>
                  </a:lnTo>
                  <a:lnTo>
                    <a:pt x="86" y="18"/>
                  </a:lnTo>
                  <a:lnTo>
                    <a:pt x="92" y="30"/>
                  </a:lnTo>
                  <a:lnTo>
                    <a:pt x="96" y="42"/>
                  </a:lnTo>
                  <a:lnTo>
                    <a:pt x="98" y="58"/>
                  </a:lnTo>
                  <a:lnTo>
                    <a:pt x="98" y="74"/>
                  </a:lnTo>
                  <a:lnTo>
                    <a:pt x="98" y="74"/>
                  </a:lnTo>
                  <a:lnTo>
                    <a:pt x="98" y="92"/>
                  </a:lnTo>
                  <a:lnTo>
                    <a:pt x="94" y="108"/>
                  </a:lnTo>
                  <a:lnTo>
                    <a:pt x="90" y="120"/>
                  </a:lnTo>
                  <a:lnTo>
                    <a:pt x="84" y="130"/>
                  </a:lnTo>
                  <a:lnTo>
                    <a:pt x="84" y="130"/>
                  </a:lnTo>
                  <a:lnTo>
                    <a:pt x="76" y="140"/>
                  </a:lnTo>
                  <a:lnTo>
                    <a:pt x="68" y="144"/>
                  </a:lnTo>
                  <a:lnTo>
                    <a:pt x="58" y="148"/>
                  </a:lnTo>
                  <a:lnTo>
                    <a:pt x="46" y="150"/>
                  </a:lnTo>
                  <a:lnTo>
                    <a:pt x="46" y="150"/>
                  </a:lnTo>
                  <a:close/>
                  <a:moveTo>
                    <a:pt x="50" y="20"/>
                  </a:moveTo>
                  <a:lnTo>
                    <a:pt x="50" y="20"/>
                  </a:lnTo>
                  <a:lnTo>
                    <a:pt x="42" y="20"/>
                  </a:lnTo>
                  <a:lnTo>
                    <a:pt x="38" y="22"/>
                  </a:lnTo>
                  <a:lnTo>
                    <a:pt x="32" y="28"/>
                  </a:lnTo>
                  <a:lnTo>
                    <a:pt x="28" y="34"/>
                  </a:lnTo>
                  <a:lnTo>
                    <a:pt x="26" y="42"/>
                  </a:lnTo>
                  <a:lnTo>
                    <a:pt x="24" y="52"/>
                  </a:lnTo>
                  <a:lnTo>
                    <a:pt x="22" y="78"/>
                  </a:lnTo>
                  <a:lnTo>
                    <a:pt x="22" y="78"/>
                  </a:lnTo>
                  <a:lnTo>
                    <a:pt x="24" y="102"/>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4"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5" name="Freeform 960"/>
            <p:cNvSpPr>
              <a:spLocks noEditPoints="1"/>
            </p:cNvSpPr>
            <p:nvPr/>
          </p:nvSpPr>
          <p:spPr bwMode="auto">
            <a:xfrm>
              <a:off x="5864714" y="384175"/>
              <a:ext cx="156435" cy="238125"/>
            </a:xfrm>
            <a:custGeom>
              <a:avLst/>
              <a:gdLst>
                <a:gd name="T0" fmla="*/ 46 w 98"/>
                <a:gd name="T1" fmla="*/ 150 h 150"/>
                <a:gd name="T2" fmla="*/ 26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0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6 w 98"/>
                <a:gd name="T35" fmla="*/ 130 h 150"/>
                <a:gd name="T36" fmla="*/ 68 w 98"/>
                <a:gd name="T37" fmla="*/ 144 h 150"/>
                <a:gd name="T38" fmla="*/ 46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0" y="0"/>
                  </a:lnTo>
                  <a:lnTo>
                    <a:pt x="50" y="0"/>
                  </a:lnTo>
                  <a:lnTo>
                    <a:pt x="62" y="2"/>
                  </a:lnTo>
                  <a:lnTo>
                    <a:pt x="72" y="6"/>
                  </a:lnTo>
                  <a:lnTo>
                    <a:pt x="80" y="10"/>
                  </a:lnTo>
                  <a:lnTo>
                    <a:pt x="86" y="18"/>
                  </a:lnTo>
                  <a:lnTo>
                    <a:pt x="92" y="30"/>
                  </a:lnTo>
                  <a:lnTo>
                    <a:pt x="96" y="42"/>
                  </a:lnTo>
                  <a:lnTo>
                    <a:pt x="98" y="58"/>
                  </a:lnTo>
                  <a:lnTo>
                    <a:pt x="98" y="74"/>
                  </a:lnTo>
                  <a:lnTo>
                    <a:pt x="98" y="74"/>
                  </a:lnTo>
                  <a:lnTo>
                    <a:pt x="98" y="92"/>
                  </a:lnTo>
                  <a:lnTo>
                    <a:pt x="94" y="108"/>
                  </a:lnTo>
                  <a:lnTo>
                    <a:pt x="90" y="120"/>
                  </a:lnTo>
                  <a:lnTo>
                    <a:pt x="86" y="130"/>
                  </a:lnTo>
                  <a:lnTo>
                    <a:pt x="86" y="130"/>
                  </a:lnTo>
                  <a:lnTo>
                    <a:pt x="78" y="140"/>
                  </a:lnTo>
                  <a:lnTo>
                    <a:pt x="68" y="144"/>
                  </a:lnTo>
                  <a:lnTo>
                    <a:pt x="58" y="148"/>
                  </a:lnTo>
                  <a:lnTo>
                    <a:pt x="46" y="150"/>
                  </a:lnTo>
                  <a:lnTo>
                    <a:pt x="46" y="150"/>
                  </a:lnTo>
                  <a:close/>
                  <a:moveTo>
                    <a:pt x="50" y="20"/>
                  </a:moveTo>
                  <a:lnTo>
                    <a:pt x="50" y="20"/>
                  </a:lnTo>
                  <a:lnTo>
                    <a:pt x="44" y="20"/>
                  </a:lnTo>
                  <a:lnTo>
                    <a:pt x="38" y="22"/>
                  </a:lnTo>
                  <a:lnTo>
                    <a:pt x="34" y="28"/>
                  </a:lnTo>
                  <a:lnTo>
                    <a:pt x="30" y="34"/>
                  </a:lnTo>
                  <a:lnTo>
                    <a:pt x="26" y="42"/>
                  </a:lnTo>
                  <a:lnTo>
                    <a:pt x="24" y="52"/>
                  </a:lnTo>
                  <a:lnTo>
                    <a:pt x="22" y="78"/>
                  </a:lnTo>
                  <a:lnTo>
                    <a:pt x="22" y="78"/>
                  </a:lnTo>
                  <a:lnTo>
                    <a:pt x="24" y="102"/>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6" name="Freeform 961"/>
            <p:cNvSpPr>
              <a:spLocks/>
            </p:cNvSpPr>
            <p:nvPr/>
          </p:nvSpPr>
          <p:spPr bwMode="auto">
            <a:xfrm>
              <a:off x="51080"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6 h 144"/>
                <a:gd name="T20" fmla="*/ 18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6"/>
                  </a:lnTo>
                  <a:lnTo>
                    <a:pt x="18"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7" name="Freeform 962"/>
            <p:cNvSpPr>
              <a:spLocks/>
            </p:cNvSpPr>
            <p:nvPr/>
          </p:nvSpPr>
          <p:spPr bwMode="auto">
            <a:xfrm>
              <a:off x="201129"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8" name="Freeform 963"/>
            <p:cNvSpPr>
              <a:spLocks/>
            </p:cNvSpPr>
            <p:nvPr/>
          </p:nvSpPr>
          <p:spPr bwMode="auto">
            <a:xfrm>
              <a:off x="347987" y="6921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9" name="Freeform 964"/>
            <p:cNvSpPr>
              <a:spLocks noEditPoints="1"/>
            </p:cNvSpPr>
            <p:nvPr/>
          </p:nvSpPr>
          <p:spPr bwMode="auto">
            <a:xfrm>
              <a:off x="494844" y="682625"/>
              <a:ext cx="156435" cy="238125"/>
            </a:xfrm>
            <a:custGeom>
              <a:avLst/>
              <a:gdLst>
                <a:gd name="T0" fmla="*/ 46 w 98"/>
                <a:gd name="T1" fmla="*/ 150 h 150"/>
                <a:gd name="T2" fmla="*/ 26 w 98"/>
                <a:gd name="T3" fmla="*/ 146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2 w 98"/>
                <a:gd name="T21" fmla="*/ 0 h 150"/>
                <a:gd name="T22" fmla="*/ 72 w 98"/>
                <a:gd name="T23" fmla="*/ 6 h 150"/>
                <a:gd name="T24" fmla="*/ 86 w 98"/>
                <a:gd name="T25" fmla="*/ 20 h 150"/>
                <a:gd name="T26" fmla="*/ 96 w 98"/>
                <a:gd name="T27" fmla="*/ 42 h 150"/>
                <a:gd name="T28" fmla="*/ 98 w 98"/>
                <a:gd name="T29" fmla="*/ 76 h 150"/>
                <a:gd name="T30" fmla="*/ 98 w 98"/>
                <a:gd name="T31" fmla="*/ 92 h 150"/>
                <a:gd name="T32" fmla="*/ 90 w 98"/>
                <a:gd name="T33" fmla="*/ 120 h 150"/>
                <a:gd name="T34" fmla="*/ 84 w 98"/>
                <a:gd name="T35" fmla="*/ 130 h 150"/>
                <a:gd name="T36" fmla="*/ 68 w 98"/>
                <a:gd name="T37" fmla="*/ 146 h 150"/>
                <a:gd name="T38" fmla="*/ 46 w 98"/>
                <a:gd name="T39" fmla="*/ 150 h 150"/>
                <a:gd name="T40" fmla="*/ 50 w 98"/>
                <a:gd name="T41" fmla="*/ 20 h 150"/>
                <a:gd name="T42" fmla="*/ 44 w 98"/>
                <a:gd name="T43" fmla="*/ 20 h 150"/>
                <a:gd name="T44" fmla="*/ 32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0" y="132"/>
                  </a:lnTo>
                  <a:lnTo>
                    <a:pt x="10"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2" y="0"/>
                  </a:lnTo>
                  <a:lnTo>
                    <a:pt x="52" y="0"/>
                  </a:lnTo>
                  <a:lnTo>
                    <a:pt x="62" y="2"/>
                  </a:lnTo>
                  <a:lnTo>
                    <a:pt x="72" y="6"/>
                  </a:lnTo>
                  <a:lnTo>
                    <a:pt x="80" y="12"/>
                  </a:lnTo>
                  <a:lnTo>
                    <a:pt x="86" y="20"/>
                  </a:lnTo>
                  <a:lnTo>
                    <a:pt x="92" y="30"/>
                  </a:lnTo>
                  <a:lnTo>
                    <a:pt x="96" y="42"/>
                  </a:lnTo>
                  <a:lnTo>
                    <a:pt x="98" y="58"/>
                  </a:lnTo>
                  <a:lnTo>
                    <a:pt x="98" y="76"/>
                  </a:lnTo>
                  <a:lnTo>
                    <a:pt x="98" y="76"/>
                  </a:lnTo>
                  <a:lnTo>
                    <a:pt x="98" y="92"/>
                  </a:lnTo>
                  <a:lnTo>
                    <a:pt x="94" y="108"/>
                  </a:lnTo>
                  <a:lnTo>
                    <a:pt x="90" y="120"/>
                  </a:lnTo>
                  <a:lnTo>
                    <a:pt x="84" y="130"/>
                  </a:lnTo>
                  <a:lnTo>
                    <a:pt x="84" y="130"/>
                  </a:lnTo>
                  <a:lnTo>
                    <a:pt x="76" y="140"/>
                  </a:lnTo>
                  <a:lnTo>
                    <a:pt x="68" y="146"/>
                  </a:lnTo>
                  <a:lnTo>
                    <a:pt x="58" y="148"/>
                  </a:lnTo>
                  <a:lnTo>
                    <a:pt x="46" y="150"/>
                  </a:lnTo>
                  <a:lnTo>
                    <a:pt x="46" y="150"/>
                  </a:lnTo>
                  <a:close/>
                  <a:moveTo>
                    <a:pt x="50" y="20"/>
                  </a:moveTo>
                  <a:lnTo>
                    <a:pt x="50" y="20"/>
                  </a:lnTo>
                  <a:lnTo>
                    <a:pt x="44" y="20"/>
                  </a:lnTo>
                  <a:lnTo>
                    <a:pt x="38" y="24"/>
                  </a:lnTo>
                  <a:lnTo>
                    <a:pt x="32" y="28"/>
                  </a:lnTo>
                  <a:lnTo>
                    <a:pt x="30" y="34"/>
                  </a:lnTo>
                  <a:lnTo>
                    <a:pt x="26" y="42"/>
                  </a:lnTo>
                  <a:lnTo>
                    <a:pt x="24" y="52"/>
                  </a:lnTo>
                  <a:lnTo>
                    <a:pt x="22" y="78"/>
                  </a:lnTo>
                  <a:lnTo>
                    <a:pt x="22" y="78"/>
                  </a:lnTo>
                  <a:lnTo>
                    <a:pt x="24" y="102"/>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0" name="Freeform 965"/>
            <p:cNvSpPr>
              <a:spLocks noEditPoints="1"/>
            </p:cNvSpPr>
            <p:nvPr/>
          </p:nvSpPr>
          <p:spPr bwMode="auto">
            <a:xfrm>
              <a:off x="715130" y="68262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20 h 150"/>
                <a:gd name="T26" fmla="*/ 96 w 100"/>
                <a:gd name="T27" fmla="*/ 42 h 150"/>
                <a:gd name="T28" fmla="*/ 100 w 100"/>
                <a:gd name="T29" fmla="*/ 76 h 150"/>
                <a:gd name="T30" fmla="*/ 98 w 100"/>
                <a:gd name="T31" fmla="*/ 92 h 150"/>
                <a:gd name="T32" fmla="*/ 92 w 100"/>
                <a:gd name="T33" fmla="*/ 120 h 150"/>
                <a:gd name="T34" fmla="*/ 86 w 100"/>
                <a:gd name="T35" fmla="*/ 130 h 150"/>
                <a:gd name="T36" fmla="*/ 70 w 100"/>
                <a:gd name="T37" fmla="*/ 146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68 w 100"/>
                <a:gd name="T69" fmla="*/ 34 h 150"/>
                <a:gd name="T70" fmla="*/ 62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6"/>
                  </a:lnTo>
                  <a:lnTo>
                    <a:pt x="82" y="12"/>
                  </a:lnTo>
                  <a:lnTo>
                    <a:pt x="88" y="20"/>
                  </a:lnTo>
                  <a:lnTo>
                    <a:pt x="92" y="30"/>
                  </a:lnTo>
                  <a:lnTo>
                    <a:pt x="96" y="42"/>
                  </a:lnTo>
                  <a:lnTo>
                    <a:pt x="98" y="58"/>
                  </a:lnTo>
                  <a:lnTo>
                    <a:pt x="100" y="76"/>
                  </a:lnTo>
                  <a:lnTo>
                    <a:pt x="100" y="76"/>
                  </a:lnTo>
                  <a:lnTo>
                    <a:pt x="98" y="92"/>
                  </a:lnTo>
                  <a:lnTo>
                    <a:pt x="96" y="108"/>
                  </a:lnTo>
                  <a:lnTo>
                    <a:pt x="92" y="120"/>
                  </a:lnTo>
                  <a:lnTo>
                    <a:pt x="86" y="130"/>
                  </a:lnTo>
                  <a:lnTo>
                    <a:pt x="86" y="130"/>
                  </a:lnTo>
                  <a:lnTo>
                    <a:pt x="78" y="140"/>
                  </a:lnTo>
                  <a:lnTo>
                    <a:pt x="70" y="146"/>
                  </a:lnTo>
                  <a:lnTo>
                    <a:pt x="60" y="148"/>
                  </a:lnTo>
                  <a:lnTo>
                    <a:pt x="48" y="150"/>
                  </a:lnTo>
                  <a:lnTo>
                    <a:pt x="48" y="150"/>
                  </a:lnTo>
                  <a:close/>
                  <a:moveTo>
                    <a:pt x="50" y="20"/>
                  </a:moveTo>
                  <a:lnTo>
                    <a:pt x="50" y="20"/>
                  </a:lnTo>
                  <a:lnTo>
                    <a:pt x="44" y="20"/>
                  </a:lnTo>
                  <a:lnTo>
                    <a:pt x="40" y="24"/>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2"/>
                  </a:lnTo>
                  <a:lnTo>
                    <a:pt x="72" y="42"/>
                  </a:lnTo>
                  <a:lnTo>
                    <a:pt x="68" y="34"/>
                  </a:lnTo>
                  <a:lnTo>
                    <a:pt x="66" y="28"/>
                  </a:lnTo>
                  <a:lnTo>
                    <a:pt x="62"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1" name="Freeform 966"/>
            <p:cNvSpPr>
              <a:spLocks noEditPoints="1"/>
            </p:cNvSpPr>
            <p:nvPr/>
          </p:nvSpPr>
          <p:spPr bwMode="auto">
            <a:xfrm>
              <a:off x="1382373" y="682625"/>
              <a:ext cx="159628" cy="238125"/>
            </a:xfrm>
            <a:custGeom>
              <a:avLst/>
              <a:gdLst>
                <a:gd name="T0" fmla="*/ 48 w 100"/>
                <a:gd name="T1" fmla="*/ 150 h 150"/>
                <a:gd name="T2" fmla="*/ 28 w 100"/>
                <a:gd name="T3" fmla="*/ 146 h 150"/>
                <a:gd name="T4" fmla="*/ 14 w 100"/>
                <a:gd name="T5" fmla="*/ 130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6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6 h 150"/>
                <a:gd name="T50" fmla="*/ 26 w 100"/>
                <a:gd name="T51" fmla="*/ 100 h 150"/>
                <a:gd name="T52" fmla="*/ 32 w 100"/>
                <a:gd name="T53" fmla="*/ 118 h 150"/>
                <a:gd name="T54" fmla="*/ 40 w 100"/>
                <a:gd name="T55" fmla="*/ 128 h 150"/>
                <a:gd name="T56" fmla="*/ 50 w 100"/>
                <a:gd name="T57" fmla="*/ 130 h 150"/>
                <a:gd name="T58" fmla="*/ 56 w 100"/>
                <a:gd name="T59" fmla="*/ 130 h 150"/>
                <a:gd name="T60" fmla="*/ 66 w 100"/>
                <a:gd name="T61" fmla="*/ 124 h 150"/>
                <a:gd name="T62" fmla="*/ 74 w 100"/>
                <a:gd name="T63" fmla="*/ 100 h 150"/>
                <a:gd name="T64" fmla="*/ 74 w 100"/>
                <a:gd name="T65" fmla="*/ 76 h 150"/>
                <a:gd name="T66" fmla="*/ 70 w 100"/>
                <a:gd name="T67" fmla="*/ 34 h 150"/>
                <a:gd name="T68" fmla="*/ 62 w 100"/>
                <a:gd name="T69" fmla="*/ 22 h 150"/>
                <a:gd name="T70" fmla="*/ 50 w 100"/>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6"/>
                  </a:lnTo>
                  <a:lnTo>
                    <a:pt x="20" y="140"/>
                  </a:lnTo>
                  <a:lnTo>
                    <a:pt x="14" y="130"/>
                  </a:lnTo>
                  <a:lnTo>
                    <a:pt x="14" y="130"/>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6"/>
                  </a:lnTo>
                  <a:lnTo>
                    <a:pt x="40" y="2"/>
                  </a:lnTo>
                  <a:lnTo>
                    <a:pt x="52" y="0"/>
                  </a:lnTo>
                  <a:lnTo>
                    <a:pt x="52" y="0"/>
                  </a:lnTo>
                  <a:lnTo>
                    <a:pt x="62" y="2"/>
                  </a:lnTo>
                  <a:lnTo>
                    <a:pt x="72" y="6"/>
                  </a:lnTo>
                  <a:lnTo>
                    <a:pt x="80" y="10"/>
                  </a:lnTo>
                  <a:lnTo>
                    <a:pt x="88" y="18"/>
                  </a:lnTo>
                  <a:lnTo>
                    <a:pt x="92" y="30"/>
                  </a:lnTo>
                  <a:lnTo>
                    <a:pt x="96" y="42"/>
                  </a:lnTo>
                  <a:lnTo>
                    <a:pt x="98" y="56"/>
                  </a:lnTo>
                  <a:lnTo>
                    <a:pt x="100" y="74"/>
                  </a:lnTo>
                  <a:lnTo>
                    <a:pt x="100" y="74"/>
                  </a:lnTo>
                  <a:lnTo>
                    <a:pt x="98" y="92"/>
                  </a:lnTo>
                  <a:lnTo>
                    <a:pt x="96" y="108"/>
                  </a:lnTo>
                  <a:lnTo>
                    <a:pt x="92" y="120"/>
                  </a:lnTo>
                  <a:lnTo>
                    <a:pt x="86" y="130"/>
                  </a:lnTo>
                  <a:lnTo>
                    <a:pt x="86" y="130"/>
                  </a:lnTo>
                  <a:lnTo>
                    <a:pt x="78" y="140"/>
                  </a:lnTo>
                  <a:lnTo>
                    <a:pt x="70" y="146"/>
                  </a:lnTo>
                  <a:lnTo>
                    <a:pt x="60" y="148"/>
                  </a:lnTo>
                  <a:lnTo>
                    <a:pt x="48" y="150"/>
                  </a:lnTo>
                  <a:lnTo>
                    <a:pt x="48" y="150"/>
                  </a:lnTo>
                  <a:close/>
                  <a:moveTo>
                    <a:pt x="50" y="20"/>
                  </a:moveTo>
                  <a:lnTo>
                    <a:pt x="50" y="20"/>
                  </a:lnTo>
                  <a:lnTo>
                    <a:pt x="44" y="20"/>
                  </a:lnTo>
                  <a:lnTo>
                    <a:pt x="40" y="22"/>
                  </a:lnTo>
                  <a:lnTo>
                    <a:pt x="34" y="28"/>
                  </a:lnTo>
                  <a:lnTo>
                    <a:pt x="32" y="34"/>
                  </a:lnTo>
                  <a:lnTo>
                    <a:pt x="28" y="42"/>
                  </a:lnTo>
                  <a:lnTo>
                    <a:pt x="26" y="52"/>
                  </a:lnTo>
                  <a:lnTo>
                    <a:pt x="24" y="76"/>
                  </a:lnTo>
                  <a:lnTo>
                    <a:pt x="24" y="76"/>
                  </a:lnTo>
                  <a:lnTo>
                    <a:pt x="26" y="100"/>
                  </a:lnTo>
                  <a:lnTo>
                    <a:pt x="28" y="110"/>
                  </a:lnTo>
                  <a:lnTo>
                    <a:pt x="32" y="118"/>
                  </a:lnTo>
                  <a:lnTo>
                    <a:pt x="34" y="124"/>
                  </a:lnTo>
                  <a:lnTo>
                    <a:pt x="40" y="128"/>
                  </a:lnTo>
                  <a:lnTo>
                    <a:pt x="44" y="130"/>
                  </a:lnTo>
                  <a:lnTo>
                    <a:pt x="50" y="130"/>
                  </a:lnTo>
                  <a:lnTo>
                    <a:pt x="50" y="130"/>
                  </a:lnTo>
                  <a:lnTo>
                    <a:pt x="56" y="130"/>
                  </a:lnTo>
                  <a:lnTo>
                    <a:pt x="60" y="128"/>
                  </a:lnTo>
                  <a:lnTo>
                    <a:pt x="66" y="124"/>
                  </a:lnTo>
                  <a:lnTo>
                    <a:pt x="68" y="118"/>
                  </a:lnTo>
                  <a:lnTo>
                    <a:pt x="74" y="100"/>
                  </a:lnTo>
                  <a:lnTo>
                    <a:pt x="74" y="76"/>
                  </a:lnTo>
                  <a:lnTo>
                    <a:pt x="74" y="76"/>
                  </a:lnTo>
                  <a:lnTo>
                    <a:pt x="74" y="52"/>
                  </a:lnTo>
                  <a:lnTo>
                    <a:pt x="70" y="34"/>
                  </a:lnTo>
                  <a:lnTo>
                    <a:pt x="66" y="28"/>
                  </a:lnTo>
                  <a:lnTo>
                    <a:pt x="62"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2" name="Freeform 967"/>
            <p:cNvSpPr>
              <a:spLocks noEditPoints="1"/>
            </p:cNvSpPr>
            <p:nvPr/>
          </p:nvSpPr>
          <p:spPr bwMode="auto">
            <a:xfrm>
              <a:off x="1752709" y="682625"/>
              <a:ext cx="156435" cy="238125"/>
            </a:xfrm>
            <a:custGeom>
              <a:avLst/>
              <a:gdLst>
                <a:gd name="T0" fmla="*/ 46 w 98"/>
                <a:gd name="T1" fmla="*/ 150 h 150"/>
                <a:gd name="T2" fmla="*/ 28 w 98"/>
                <a:gd name="T3" fmla="*/ 146 h 150"/>
                <a:gd name="T4" fmla="*/ 12 w 98"/>
                <a:gd name="T5" fmla="*/ 130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40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68 w 98"/>
                <a:gd name="T37" fmla="*/ 146 h 150"/>
                <a:gd name="T38" fmla="*/ 46 w 98"/>
                <a:gd name="T39" fmla="*/ 150 h 150"/>
                <a:gd name="T40" fmla="*/ 50 w 98"/>
                <a:gd name="T41" fmla="*/ 20 h 150"/>
                <a:gd name="T42" fmla="*/ 44 w 98"/>
                <a:gd name="T43" fmla="*/ 20 h 150"/>
                <a:gd name="T44" fmla="*/ 34 w 98"/>
                <a:gd name="T45" fmla="*/ 28 h 150"/>
                <a:gd name="T46" fmla="*/ 28 w 98"/>
                <a:gd name="T47" fmla="*/ 42 h 150"/>
                <a:gd name="T48" fmla="*/ 24 w 98"/>
                <a:gd name="T49" fmla="*/ 76 h 150"/>
                <a:gd name="T50" fmla="*/ 26 w 98"/>
                <a:gd name="T51" fmla="*/ 100 h 150"/>
                <a:gd name="T52" fmla="*/ 30 w 98"/>
                <a:gd name="T53" fmla="*/ 118 h 150"/>
                <a:gd name="T54" fmla="*/ 38 w 98"/>
                <a:gd name="T55" fmla="*/ 128 h 150"/>
                <a:gd name="T56" fmla="*/ 50 w 98"/>
                <a:gd name="T57" fmla="*/ 130 h 150"/>
                <a:gd name="T58" fmla="*/ 56 w 98"/>
                <a:gd name="T59" fmla="*/ 130 h 150"/>
                <a:gd name="T60" fmla="*/ 64 w 98"/>
                <a:gd name="T61" fmla="*/ 124 h 150"/>
                <a:gd name="T62" fmla="*/ 72 w 98"/>
                <a:gd name="T63" fmla="*/ 100 h 150"/>
                <a:gd name="T64" fmla="*/ 74 w 98"/>
                <a:gd name="T65" fmla="*/ 76 h 150"/>
                <a:gd name="T66" fmla="*/ 68 w 98"/>
                <a:gd name="T67" fmla="*/ 34 h 150"/>
                <a:gd name="T68" fmla="*/ 60 w 98"/>
                <a:gd name="T69" fmla="*/ 22 h 150"/>
                <a:gd name="T70" fmla="*/ 50 w 98"/>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6"/>
                  </a:lnTo>
                  <a:lnTo>
                    <a:pt x="20" y="140"/>
                  </a:lnTo>
                  <a:lnTo>
                    <a:pt x="12" y="130"/>
                  </a:lnTo>
                  <a:lnTo>
                    <a:pt x="12" y="130"/>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6"/>
                  </a:lnTo>
                  <a:lnTo>
                    <a:pt x="40" y="2"/>
                  </a:lnTo>
                  <a:lnTo>
                    <a:pt x="52" y="0"/>
                  </a:lnTo>
                  <a:lnTo>
                    <a:pt x="52" y="0"/>
                  </a:lnTo>
                  <a:lnTo>
                    <a:pt x="62" y="2"/>
                  </a:lnTo>
                  <a:lnTo>
                    <a:pt x="72" y="6"/>
                  </a:lnTo>
                  <a:lnTo>
                    <a:pt x="80" y="10"/>
                  </a:lnTo>
                  <a:lnTo>
                    <a:pt x="86" y="18"/>
                  </a:lnTo>
                  <a:lnTo>
                    <a:pt x="92" y="30"/>
                  </a:lnTo>
                  <a:lnTo>
                    <a:pt x="96" y="42"/>
                  </a:lnTo>
                  <a:lnTo>
                    <a:pt x="98" y="56"/>
                  </a:lnTo>
                  <a:lnTo>
                    <a:pt x="98" y="74"/>
                  </a:lnTo>
                  <a:lnTo>
                    <a:pt x="98" y="74"/>
                  </a:lnTo>
                  <a:lnTo>
                    <a:pt x="98" y="92"/>
                  </a:lnTo>
                  <a:lnTo>
                    <a:pt x="96" y="108"/>
                  </a:lnTo>
                  <a:lnTo>
                    <a:pt x="92" y="120"/>
                  </a:lnTo>
                  <a:lnTo>
                    <a:pt x="86" y="130"/>
                  </a:lnTo>
                  <a:lnTo>
                    <a:pt x="86" y="130"/>
                  </a:lnTo>
                  <a:lnTo>
                    <a:pt x="78" y="140"/>
                  </a:lnTo>
                  <a:lnTo>
                    <a:pt x="68" y="146"/>
                  </a:lnTo>
                  <a:lnTo>
                    <a:pt x="58" y="148"/>
                  </a:lnTo>
                  <a:lnTo>
                    <a:pt x="46" y="150"/>
                  </a:lnTo>
                  <a:lnTo>
                    <a:pt x="46" y="150"/>
                  </a:lnTo>
                  <a:close/>
                  <a:moveTo>
                    <a:pt x="50" y="20"/>
                  </a:moveTo>
                  <a:lnTo>
                    <a:pt x="50" y="20"/>
                  </a:lnTo>
                  <a:lnTo>
                    <a:pt x="44" y="20"/>
                  </a:lnTo>
                  <a:lnTo>
                    <a:pt x="38" y="22"/>
                  </a:lnTo>
                  <a:lnTo>
                    <a:pt x="34" y="28"/>
                  </a:lnTo>
                  <a:lnTo>
                    <a:pt x="30" y="34"/>
                  </a:lnTo>
                  <a:lnTo>
                    <a:pt x="28" y="42"/>
                  </a:lnTo>
                  <a:lnTo>
                    <a:pt x="26" y="52"/>
                  </a:lnTo>
                  <a:lnTo>
                    <a:pt x="24" y="76"/>
                  </a:lnTo>
                  <a:lnTo>
                    <a:pt x="24" y="76"/>
                  </a:lnTo>
                  <a:lnTo>
                    <a:pt x="26" y="100"/>
                  </a:lnTo>
                  <a:lnTo>
                    <a:pt x="28" y="110"/>
                  </a:lnTo>
                  <a:lnTo>
                    <a:pt x="30" y="118"/>
                  </a:lnTo>
                  <a:lnTo>
                    <a:pt x="34" y="124"/>
                  </a:lnTo>
                  <a:lnTo>
                    <a:pt x="38" y="128"/>
                  </a:lnTo>
                  <a:lnTo>
                    <a:pt x="44" y="130"/>
                  </a:lnTo>
                  <a:lnTo>
                    <a:pt x="50" y="130"/>
                  </a:lnTo>
                  <a:lnTo>
                    <a:pt x="50" y="130"/>
                  </a:lnTo>
                  <a:lnTo>
                    <a:pt x="56" y="130"/>
                  </a:lnTo>
                  <a:lnTo>
                    <a:pt x="60" y="128"/>
                  </a:lnTo>
                  <a:lnTo>
                    <a:pt x="64" y="124"/>
                  </a:lnTo>
                  <a:lnTo>
                    <a:pt x="68" y="118"/>
                  </a:lnTo>
                  <a:lnTo>
                    <a:pt x="72" y="100"/>
                  </a:lnTo>
                  <a:lnTo>
                    <a:pt x="74" y="76"/>
                  </a:lnTo>
                  <a:lnTo>
                    <a:pt x="74" y="76"/>
                  </a:lnTo>
                  <a:lnTo>
                    <a:pt x="72" y="52"/>
                  </a:lnTo>
                  <a:lnTo>
                    <a:pt x="68" y="34"/>
                  </a:lnTo>
                  <a:lnTo>
                    <a:pt x="66" y="28"/>
                  </a:lnTo>
                  <a:lnTo>
                    <a:pt x="60"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3" name="Freeform 968"/>
            <p:cNvSpPr>
              <a:spLocks/>
            </p:cNvSpPr>
            <p:nvPr/>
          </p:nvSpPr>
          <p:spPr bwMode="auto">
            <a:xfrm>
              <a:off x="1605852" y="6921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4" name="Freeform 969"/>
            <p:cNvSpPr>
              <a:spLocks noEditPoints="1"/>
            </p:cNvSpPr>
            <p:nvPr/>
          </p:nvSpPr>
          <p:spPr bwMode="auto">
            <a:xfrm>
              <a:off x="1972995" y="68262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2 h 150"/>
                <a:gd name="T18" fmla="*/ 40 w 100"/>
                <a:gd name="T19" fmla="*/ 2 h 150"/>
                <a:gd name="T20" fmla="*/ 52 w 100"/>
                <a:gd name="T21" fmla="*/ 0 h 150"/>
                <a:gd name="T22" fmla="*/ 74 w 100"/>
                <a:gd name="T23" fmla="*/ 6 h 150"/>
                <a:gd name="T24" fmla="*/ 88 w 100"/>
                <a:gd name="T25" fmla="*/ 20 h 150"/>
                <a:gd name="T26" fmla="*/ 96 w 100"/>
                <a:gd name="T27" fmla="*/ 42 h 150"/>
                <a:gd name="T28" fmla="*/ 100 w 100"/>
                <a:gd name="T29" fmla="*/ 76 h 150"/>
                <a:gd name="T30" fmla="*/ 98 w 100"/>
                <a:gd name="T31" fmla="*/ 92 h 150"/>
                <a:gd name="T32" fmla="*/ 92 w 100"/>
                <a:gd name="T33" fmla="*/ 120 h 150"/>
                <a:gd name="T34" fmla="*/ 86 w 100"/>
                <a:gd name="T35" fmla="*/ 130 h 150"/>
                <a:gd name="T36" fmla="*/ 70 w 100"/>
                <a:gd name="T37" fmla="*/ 146 h 150"/>
                <a:gd name="T38" fmla="*/ 48 w 100"/>
                <a:gd name="T39" fmla="*/ 150 h 150"/>
                <a:gd name="T40" fmla="*/ 52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2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2" y="12"/>
                  </a:lnTo>
                  <a:lnTo>
                    <a:pt x="30" y="6"/>
                  </a:lnTo>
                  <a:lnTo>
                    <a:pt x="40" y="2"/>
                  </a:lnTo>
                  <a:lnTo>
                    <a:pt x="52" y="0"/>
                  </a:lnTo>
                  <a:lnTo>
                    <a:pt x="52" y="0"/>
                  </a:lnTo>
                  <a:lnTo>
                    <a:pt x="64" y="2"/>
                  </a:lnTo>
                  <a:lnTo>
                    <a:pt x="74" y="6"/>
                  </a:lnTo>
                  <a:lnTo>
                    <a:pt x="82" y="12"/>
                  </a:lnTo>
                  <a:lnTo>
                    <a:pt x="88" y="20"/>
                  </a:lnTo>
                  <a:lnTo>
                    <a:pt x="94" y="30"/>
                  </a:lnTo>
                  <a:lnTo>
                    <a:pt x="96" y="42"/>
                  </a:lnTo>
                  <a:lnTo>
                    <a:pt x="98" y="58"/>
                  </a:lnTo>
                  <a:lnTo>
                    <a:pt x="100" y="76"/>
                  </a:lnTo>
                  <a:lnTo>
                    <a:pt x="100" y="76"/>
                  </a:lnTo>
                  <a:lnTo>
                    <a:pt x="98" y="92"/>
                  </a:lnTo>
                  <a:lnTo>
                    <a:pt x="96" y="108"/>
                  </a:lnTo>
                  <a:lnTo>
                    <a:pt x="92" y="120"/>
                  </a:lnTo>
                  <a:lnTo>
                    <a:pt x="86" y="130"/>
                  </a:lnTo>
                  <a:lnTo>
                    <a:pt x="86" y="130"/>
                  </a:lnTo>
                  <a:lnTo>
                    <a:pt x="78" y="140"/>
                  </a:lnTo>
                  <a:lnTo>
                    <a:pt x="70" y="146"/>
                  </a:lnTo>
                  <a:lnTo>
                    <a:pt x="60" y="148"/>
                  </a:lnTo>
                  <a:lnTo>
                    <a:pt x="48" y="150"/>
                  </a:lnTo>
                  <a:lnTo>
                    <a:pt x="48" y="150"/>
                  </a:lnTo>
                  <a:close/>
                  <a:moveTo>
                    <a:pt x="52" y="20"/>
                  </a:moveTo>
                  <a:lnTo>
                    <a:pt x="52" y="20"/>
                  </a:lnTo>
                  <a:lnTo>
                    <a:pt x="44" y="20"/>
                  </a:lnTo>
                  <a:lnTo>
                    <a:pt x="40" y="24"/>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2"/>
                  </a:lnTo>
                  <a:lnTo>
                    <a:pt x="72" y="42"/>
                  </a:lnTo>
                  <a:lnTo>
                    <a:pt x="70" y="34"/>
                  </a:lnTo>
                  <a:lnTo>
                    <a:pt x="66" y="28"/>
                  </a:lnTo>
                  <a:lnTo>
                    <a:pt x="62" y="22"/>
                  </a:lnTo>
                  <a:lnTo>
                    <a:pt x="56" y="20"/>
                  </a:lnTo>
                  <a:lnTo>
                    <a:pt x="52" y="20"/>
                  </a:lnTo>
                  <a:lnTo>
                    <a:pt x="52"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5" name="Freeform 970"/>
            <p:cNvSpPr>
              <a:spLocks/>
            </p:cNvSpPr>
            <p:nvPr/>
          </p:nvSpPr>
          <p:spPr bwMode="auto">
            <a:xfrm>
              <a:off x="2196473" y="68897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0 h 146"/>
                <a:gd name="T44" fmla="*/ 34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2"/>
                  </a:lnTo>
                  <a:lnTo>
                    <a:pt x="0" y="82"/>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2"/>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6" name="Freeform 971"/>
            <p:cNvSpPr>
              <a:spLocks/>
            </p:cNvSpPr>
            <p:nvPr/>
          </p:nvSpPr>
          <p:spPr bwMode="auto">
            <a:xfrm>
              <a:off x="2196473" y="68897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0 h 146"/>
                <a:gd name="T44" fmla="*/ 34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2"/>
                  </a:lnTo>
                  <a:lnTo>
                    <a:pt x="0" y="82"/>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2"/>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7" name="Freeform 972"/>
            <p:cNvSpPr>
              <a:spLocks/>
            </p:cNvSpPr>
            <p:nvPr/>
          </p:nvSpPr>
          <p:spPr bwMode="auto">
            <a:xfrm>
              <a:off x="2292250" y="6889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2"/>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6"/>
                  </a:lnTo>
                  <a:lnTo>
                    <a:pt x="40" y="82"/>
                  </a:lnTo>
                  <a:lnTo>
                    <a:pt x="48" y="82"/>
                  </a:lnTo>
                  <a:lnTo>
                    <a:pt x="48" y="64"/>
                  </a:lnTo>
                  <a:lnTo>
                    <a:pt x="48" y="64"/>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2"/>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8" name="Freeform 973"/>
            <p:cNvSpPr>
              <a:spLocks/>
            </p:cNvSpPr>
            <p:nvPr/>
          </p:nvSpPr>
          <p:spPr bwMode="auto">
            <a:xfrm>
              <a:off x="2292250" y="6889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2"/>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6"/>
                  </a:lnTo>
                  <a:lnTo>
                    <a:pt x="40" y="82"/>
                  </a:lnTo>
                  <a:lnTo>
                    <a:pt x="48" y="82"/>
                  </a:lnTo>
                  <a:lnTo>
                    <a:pt x="48" y="64"/>
                  </a:lnTo>
                  <a:lnTo>
                    <a:pt x="48" y="64"/>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9" name="Freeform 974"/>
            <p:cNvSpPr>
              <a:spLocks noEditPoints="1"/>
            </p:cNvSpPr>
            <p:nvPr/>
          </p:nvSpPr>
          <p:spPr bwMode="auto">
            <a:xfrm>
              <a:off x="2668971" y="682625"/>
              <a:ext cx="159628" cy="238125"/>
            </a:xfrm>
            <a:custGeom>
              <a:avLst/>
              <a:gdLst>
                <a:gd name="T0" fmla="*/ 48 w 100"/>
                <a:gd name="T1" fmla="*/ 150 h 150"/>
                <a:gd name="T2" fmla="*/ 28 w 100"/>
                <a:gd name="T3" fmla="*/ 146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20 h 150"/>
                <a:gd name="T26" fmla="*/ 96 w 100"/>
                <a:gd name="T27" fmla="*/ 42 h 150"/>
                <a:gd name="T28" fmla="*/ 100 w 100"/>
                <a:gd name="T29" fmla="*/ 76 h 150"/>
                <a:gd name="T30" fmla="*/ 98 w 100"/>
                <a:gd name="T31" fmla="*/ 92 h 150"/>
                <a:gd name="T32" fmla="*/ 92 w 100"/>
                <a:gd name="T33" fmla="*/ 120 h 150"/>
                <a:gd name="T34" fmla="*/ 86 w 100"/>
                <a:gd name="T35" fmla="*/ 130 h 150"/>
                <a:gd name="T36" fmla="*/ 70 w 100"/>
                <a:gd name="T37" fmla="*/ 146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68 w 100"/>
                <a:gd name="T69" fmla="*/ 34 h 150"/>
                <a:gd name="T70" fmla="*/ 62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2" y="132"/>
                  </a:lnTo>
                  <a:lnTo>
                    <a:pt x="12"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6"/>
                  </a:lnTo>
                  <a:lnTo>
                    <a:pt x="82" y="12"/>
                  </a:lnTo>
                  <a:lnTo>
                    <a:pt x="88" y="20"/>
                  </a:lnTo>
                  <a:lnTo>
                    <a:pt x="92" y="30"/>
                  </a:lnTo>
                  <a:lnTo>
                    <a:pt x="96" y="42"/>
                  </a:lnTo>
                  <a:lnTo>
                    <a:pt x="98" y="58"/>
                  </a:lnTo>
                  <a:lnTo>
                    <a:pt x="100" y="76"/>
                  </a:lnTo>
                  <a:lnTo>
                    <a:pt x="100" y="76"/>
                  </a:lnTo>
                  <a:lnTo>
                    <a:pt x="98" y="92"/>
                  </a:lnTo>
                  <a:lnTo>
                    <a:pt x="96" y="108"/>
                  </a:lnTo>
                  <a:lnTo>
                    <a:pt x="92" y="120"/>
                  </a:lnTo>
                  <a:lnTo>
                    <a:pt x="86" y="130"/>
                  </a:lnTo>
                  <a:lnTo>
                    <a:pt x="86" y="130"/>
                  </a:lnTo>
                  <a:lnTo>
                    <a:pt x="78" y="140"/>
                  </a:lnTo>
                  <a:lnTo>
                    <a:pt x="70" y="146"/>
                  </a:lnTo>
                  <a:lnTo>
                    <a:pt x="60" y="148"/>
                  </a:lnTo>
                  <a:lnTo>
                    <a:pt x="48" y="150"/>
                  </a:lnTo>
                  <a:lnTo>
                    <a:pt x="48" y="150"/>
                  </a:lnTo>
                  <a:close/>
                  <a:moveTo>
                    <a:pt x="50" y="20"/>
                  </a:moveTo>
                  <a:lnTo>
                    <a:pt x="50" y="20"/>
                  </a:lnTo>
                  <a:lnTo>
                    <a:pt x="44" y="20"/>
                  </a:lnTo>
                  <a:lnTo>
                    <a:pt x="38" y="24"/>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2"/>
                  </a:lnTo>
                  <a:lnTo>
                    <a:pt x="72" y="42"/>
                  </a:lnTo>
                  <a:lnTo>
                    <a:pt x="68" y="34"/>
                  </a:lnTo>
                  <a:lnTo>
                    <a:pt x="66" y="28"/>
                  </a:lnTo>
                  <a:lnTo>
                    <a:pt x="62"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0" name="Freeform 975"/>
            <p:cNvSpPr>
              <a:spLocks/>
            </p:cNvSpPr>
            <p:nvPr/>
          </p:nvSpPr>
          <p:spPr bwMode="auto">
            <a:xfrm>
              <a:off x="2892449"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1" name="Freeform 976"/>
            <p:cNvSpPr>
              <a:spLocks noEditPoints="1"/>
            </p:cNvSpPr>
            <p:nvPr/>
          </p:nvSpPr>
          <p:spPr bwMode="auto">
            <a:xfrm>
              <a:off x="2432722" y="695325"/>
              <a:ext cx="172398" cy="225425"/>
            </a:xfrm>
            <a:custGeom>
              <a:avLst/>
              <a:gdLst>
                <a:gd name="T0" fmla="*/ 66 w 108"/>
                <a:gd name="T1" fmla="*/ 60 h 142"/>
                <a:gd name="T2" fmla="*/ 66 w 108"/>
                <a:gd name="T3" fmla="*/ 60 h 142"/>
                <a:gd name="T4" fmla="*/ 62 w 108"/>
                <a:gd name="T5" fmla="*/ 80 h 142"/>
                <a:gd name="T6" fmla="*/ 44 w 108"/>
                <a:gd name="T7" fmla="*/ 80 h 142"/>
                <a:gd name="T8" fmla="*/ 46 w 108"/>
                <a:gd name="T9" fmla="*/ 60 h 142"/>
                <a:gd name="T10" fmla="*/ 66 w 108"/>
                <a:gd name="T11" fmla="*/ 60 h 142"/>
                <a:gd name="T12" fmla="*/ 96 w 108"/>
                <a:gd name="T13" fmla="*/ 0 h 142"/>
                <a:gd name="T14" fmla="*/ 74 w 108"/>
                <a:gd name="T15" fmla="*/ 0 h 142"/>
                <a:gd name="T16" fmla="*/ 68 w 108"/>
                <a:gd name="T17" fmla="*/ 36 h 142"/>
                <a:gd name="T18" fmla="*/ 50 w 108"/>
                <a:gd name="T19" fmla="*/ 36 h 142"/>
                <a:gd name="T20" fmla="*/ 56 w 108"/>
                <a:gd name="T21" fmla="*/ 0 h 142"/>
                <a:gd name="T22" fmla="*/ 34 w 108"/>
                <a:gd name="T23" fmla="*/ 0 h 142"/>
                <a:gd name="T24" fmla="*/ 28 w 108"/>
                <a:gd name="T25" fmla="*/ 36 h 142"/>
                <a:gd name="T26" fmla="*/ 6 w 108"/>
                <a:gd name="T27" fmla="*/ 36 h 142"/>
                <a:gd name="T28" fmla="*/ 6 w 108"/>
                <a:gd name="T29" fmla="*/ 60 h 142"/>
                <a:gd name="T30" fmla="*/ 24 w 108"/>
                <a:gd name="T31" fmla="*/ 60 h 142"/>
                <a:gd name="T32" fmla="*/ 20 w 108"/>
                <a:gd name="T33" fmla="*/ 80 h 142"/>
                <a:gd name="T34" fmla="*/ 0 w 108"/>
                <a:gd name="T35" fmla="*/ 80 h 142"/>
                <a:gd name="T36" fmla="*/ 0 w 108"/>
                <a:gd name="T37" fmla="*/ 104 h 142"/>
                <a:gd name="T38" fmla="*/ 18 w 108"/>
                <a:gd name="T39" fmla="*/ 104 h 142"/>
                <a:gd name="T40" fmla="*/ 12 w 108"/>
                <a:gd name="T41" fmla="*/ 142 h 142"/>
                <a:gd name="T42" fmla="*/ 34 w 108"/>
                <a:gd name="T43" fmla="*/ 142 h 142"/>
                <a:gd name="T44" fmla="*/ 40 w 108"/>
                <a:gd name="T45" fmla="*/ 104 h 142"/>
                <a:gd name="T46" fmla="*/ 58 w 108"/>
                <a:gd name="T47" fmla="*/ 104 h 142"/>
                <a:gd name="T48" fmla="*/ 52 w 108"/>
                <a:gd name="T49" fmla="*/ 142 h 142"/>
                <a:gd name="T50" fmla="*/ 76 w 108"/>
                <a:gd name="T51" fmla="*/ 142 h 142"/>
                <a:gd name="T52" fmla="*/ 80 w 108"/>
                <a:gd name="T53" fmla="*/ 104 h 142"/>
                <a:gd name="T54" fmla="*/ 102 w 108"/>
                <a:gd name="T55" fmla="*/ 104 h 142"/>
                <a:gd name="T56" fmla="*/ 102 w 108"/>
                <a:gd name="T57" fmla="*/ 80 h 142"/>
                <a:gd name="T58" fmla="*/ 84 w 108"/>
                <a:gd name="T59" fmla="*/ 80 h 142"/>
                <a:gd name="T60" fmla="*/ 88 w 108"/>
                <a:gd name="T61" fmla="*/ 60 h 142"/>
                <a:gd name="T62" fmla="*/ 108 w 108"/>
                <a:gd name="T63" fmla="*/ 60 h 142"/>
                <a:gd name="T64" fmla="*/ 108 w 108"/>
                <a:gd name="T65" fmla="*/ 36 h 142"/>
                <a:gd name="T66" fmla="*/ 90 w 108"/>
                <a:gd name="T67" fmla="*/ 36 h 142"/>
                <a:gd name="T68" fmla="*/ 96 w 108"/>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42">
                  <a:moveTo>
                    <a:pt x="66" y="60"/>
                  </a:moveTo>
                  <a:lnTo>
                    <a:pt x="66" y="60"/>
                  </a:lnTo>
                  <a:lnTo>
                    <a:pt x="62" y="80"/>
                  </a:lnTo>
                  <a:lnTo>
                    <a:pt x="44" y="80"/>
                  </a:lnTo>
                  <a:lnTo>
                    <a:pt x="46" y="60"/>
                  </a:lnTo>
                  <a:lnTo>
                    <a:pt x="66" y="60"/>
                  </a:lnTo>
                  <a:close/>
                  <a:moveTo>
                    <a:pt x="96" y="0"/>
                  </a:moveTo>
                  <a:lnTo>
                    <a:pt x="74" y="0"/>
                  </a:lnTo>
                  <a:lnTo>
                    <a:pt x="68" y="36"/>
                  </a:lnTo>
                  <a:lnTo>
                    <a:pt x="50" y="36"/>
                  </a:lnTo>
                  <a:lnTo>
                    <a:pt x="56" y="0"/>
                  </a:lnTo>
                  <a:lnTo>
                    <a:pt x="34" y="0"/>
                  </a:lnTo>
                  <a:lnTo>
                    <a:pt x="28" y="36"/>
                  </a:lnTo>
                  <a:lnTo>
                    <a:pt x="6" y="36"/>
                  </a:lnTo>
                  <a:lnTo>
                    <a:pt x="6" y="60"/>
                  </a:lnTo>
                  <a:lnTo>
                    <a:pt x="24" y="60"/>
                  </a:lnTo>
                  <a:lnTo>
                    <a:pt x="20" y="80"/>
                  </a:lnTo>
                  <a:lnTo>
                    <a:pt x="0" y="80"/>
                  </a:lnTo>
                  <a:lnTo>
                    <a:pt x="0" y="104"/>
                  </a:lnTo>
                  <a:lnTo>
                    <a:pt x="18" y="104"/>
                  </a:lnTo>
                  <a:lnTo>
                    <a:pt x="12" y="142"/>
                  </a:lnTo>
                  <a:lnTo>
                    <a:pt x="34" y="142"/>
                  </a:lnTo>
                  <a:lnTo>
                    <a:pt x="40" y="104"/>
                  </a:lnTo>
                  <a:lnTo>
                    <a:pt x="58" y="104"/>
                  </a:lnTo>
                  <a:lnTo>
                    <a:pt x="52" y="142"/>
                  </a:lnTo>
                  <a:lnTo>
                    <a:pt x="76" y="142"/>
                  </a:lnTo>
                  <a:lnTo>
                    <a:pt x="80" y="104"/>
                  </a:lnTo>
                  <a:lnTo>
                    <a:pt x="102" y="104"/>
                  </a:lnTo>
                  <a:lnTo>
                    <a:pt x="102" y="80"/>
                  </a:lnTo>
                  <a:lnTo>
                    <a:pt x="84" y="80"/>
                  </a:lnTo>
                  <a:lnTo>
                    <a:pt x="88" y="60"/>
                  </a:lnTo>
                  <a:lnTo>
                    <a:pt x="108" y="60"/>
                  </a:lnTo>
                  <a:lnTo>
                    <a:pt x="108" y="36"/>
                  </a:lnTo>
                  <a:lnTo>
                    <a:pt x="90" y="36"/>
                  </a:lnTo>
                  <a:lnTo>
                    <a:pt x="96"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2" name="Freeform 977"/>
            <p:cNvSpPr>
              <a:spLocks/>
            </p:cNvSpPr>
            <p:nvPr/>
          </p:nvSpPr>
          <p:spPr bwMode="auto">
            <a:xfrm>
              <a:off x="2502958" y="790575"/>
              <a:ext cx="35118" cy="31750"/>
            </a:xfrm>
            <a:custGeom>
              <a:avLst/>
              <a:gdLst>
                <a:gd name="T0" fmla="*/ 22 w 22"/>
                <a:gd name="T1" fmla="*/ 0 h 20"/>
                <a:gd name="T2" fmla="*/ 22 w 22"/>
                <a:gd name="T3" fmla="*/ 0 h 20"/>
                <a:gd name="T4" fmla="*/ 18 w 22"/>
                <a:gd name="T5" fmla="*/ 20 h 20"/>
                <a:gd name="T6" fmla="*/ 0 w 22"/>
                <a:gd name="T7" fmla="*/ 20 h 20"/>
                <a:gd name="T8" fmla="*/ 2 w 22"/>
                <a:gd name="T9" fmla="*/ 0 h 20"/>
                <a:gd name="T10" fmla="*/ 22 w 22"/>
                <a:gd name="T11" fmla="*/ 0 h 20"/>
              </a:gdLst>
              <a:ahLst/>
              <a:cxnLst>
                <a:cxn ang="0">
                  <a:pos x="T0" y="T1"/>
                </a:cxn>
                <a:cxn ang="0">
                  <a:pos x="T2" y="T3"/>
                </a:cxn>
                <a:cxn ang="0">
                  <a:pos x="T4" y="T5"/>
                </a:cxn>
                <a:cxn ang="0">
                  <a:pos x="T6" y="T7"/>
                </a:cxn>
                <a:cxn ang="0">
                  <a:pos x="T8" y="T9"/>
                </a:cxn>
                <a:cxn ang="0">
                  <a:pos x="T10" y="T11"/>
                </a:cxn>
              </a:cxnLst>
              <a:rect l="0" t="0" r="r" b="b"/>
              <a:pathLst>
                <a:path w="22" h="20">
                  <a:moveTo>
                    <a:pt x="22" y="0"/>
                  </a:moveTo>
                  <a:lnTo>
                    <a:pt x="22" y="0"/>
                  </a:lnTo>
                  <a:lnTo>
                    <a:pt x="18" y="20"/>
                  </a:lnTo>
                  <a:lnTo>
                    <a:pt x="0" y="20"/>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3" name="Freeform 978"/>
            <p:cNvSpPr>
              <a:spLocks/>
            </p:cNvSpPr>
            <p:nvPr/>
          </p:nvSpPr>
          <p:spPr bwMode="auto">
            <a:xfrm>
              <a:off x="2432722" y="695325"/>
              <a:ext cx="172398"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4 w 108"/>
                <a:gd name="T11" fmla="*/ 0 h 142"/>
                <a:gd name="T12" fmla="*/ 28 w 108"/>
                <a:gd name="T13" fmla="*/ 36 h 142"/>
                <a:gd name="T14" fmla="*/ 6 w 108"/>
                <a:gd name="T15" fmla="*/ 36 h 142"/>
                <a:gd name="T16" fmla="*/ 6 w 108"/>
                <a:gd name="T17" fmla="*/ 60 h 142"/>
                <a:gd name="T18" fmla="*/ 24 w 108"/>
                <a:gd name="T19" fmla="*/ 60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40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60 h 142"/>
                <a:gd name="T50" fmla="*/ 108 w 108"/>
                <a:gd name="T51" fmla="*/ 60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4" y="0"/>
                  </a:lnTo>
                  <a:lnTo>
                    <a:pt x="28" y="36"/>
                  </a:lnTo>
                  <a:lnTo>
                    <a:pt x="6" y="36"/>
                  </a:lnTo>
                  <a:lnTo>
                    <a:pt x="6" y="60"/>
                  </a:lnTo>
                  <a:lnTo>
                    <a:pt x="24" y="60"/>
                  </a:lnTo>
                  <a:lnTo>
                    <a:pt x="20" y="80"/>
                  </a:lnTo>
                  <a:lnTo>
                    <a:pt x="0" y="80"/>
                  </a:lnTo>
                  <a:lnTo>
                    <a:pt x="0" y="104"/>
                  </a:lnTo>
                  <a:lnTo>
                    <a:pt x="18" y="104"/>
                  </a:lnTo>
                  <a:lnTo>
                    <a:pt x="12" y="142"/>
                  </a:lnTo>
                  <a:lnTo>
                    <a:pt x="34" y="142"/>
                  </a:lnTo>
                  <a:lnTo>
                    <a:pt x="40" y="104"/>
                  </a:lnTo>
                  <a:lnTo>
                    <a:pt x="58" y="104"/>
                  </a:lnTo>
                  <a:lnTo>
                    <a:pt x="52" y="142"/>
                  </a:lnTo>
                  <a:lnTo>
                    <a:pt x="76" y="142"/>
                  </a:lnTo>
                  <a:lnTo>
                    <a:pt x="80" y="104"/>
                  </a:lnTo>
                  <a:lnTo>
                    <a:pt x="102" y="104"/>
                  </a:lnTo>
                  <a:lnTo>
                    <a:pt x="102" y="80"/>
                  </a:lnTo>
                  <a:lnTo>
                    <a:pt x="84" y="80"/>
                  </a:lnTo>
                  <a:lnTo>
                    <a:pt x="88" y="60"/>
                  </a:lnTo>
                  <a:lnTo>
                    <a:pt x="108" y="60"/>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4" name="Freeform 979"/>
            <p:cNvSpPr>
              <a:spLocks/>
            </p:cNvSpPr>
            <p:nvPr/>
          </p:nvSpPr>
          <p:spPr bwMode="auto">
            <a:xfrm>
              <a:off x="938609" y="6921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5" name="Freeform 980"/>
            <p:cNvSpPr>
              <a:spLocks/>
            </p:cNvSpPr>
            <p:nvPr/>
          </p:nvSpPr>
          <p:spPr bwMode="auto">
            <a:xfrm>
              <a:off x="1088658"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6" name="Freeform 981"/>
            <p:cNvSpPr>
              <a:spLocks/>
            </p:cNvSpPr>
            <p:nvPr/>
          </p:nvSpPr>
          <p:spPr bwMode="auto">
            <a:xfrm>
              <a:off x="1238708" y="69215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7" name="Freeform 982"/>
            <p:cNvSpPr>
              <a:spLocks/>
            </p:cNvSpPr>
            <p:nvPr/>
          </p:nvSpPr>
          <p:spPr bwMode="auto">
            <a:xfrm>
              <a:off x="1883604" y="3937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8" name="Freeform 983"/>
            <p:cNvSpPr>
              <a:spLocks/>
            </p:cNvSpPr>
            <p:nvPr/>
          </p:nvSpPr>
          <p:spPr bwMode="auto">
            <a:xfrm>
              <a:off x="2030461" y="3937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9" name="Freeform 984"/>
            <p:cNvSpPr>
              <a:spLocks/>
            </p:cNvSpPr>
            <p:nvPr/>
          </p:nvSpPr>
          <p:spPr bwMode="auto">
            <a:xfrm>
              <a:off x="2174126" y="3937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0" name="Freeform 985"/>
            <p:cNvSpPr>
              <a:spLocks/>
            </p:cNvSpPr>
            <p:nvPr/>
          </p:nvSpPr>
          <p:spPr bwMode="auto">
            <a:xfrm>
              <a:off x="2317790" y="3937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1" name="Freeform 986"/>
            <p:cNvSpPr>
              <a:spLocks/>
            </p:cNvSpPr>
            <p:nvPr/>
          </p:nvSpPr>
          <p:spPr bwMode="auto">
            <a:xfrm>
              <a:off x="2697704" y="3937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2" name="Freeform 987"/>
            <p:cNvSpPr>
              <a:spLocks/>
            </p:cNvSpPr>
            <p:nvPr/>
          </p:nvSpPr>
          <p:spPr bwMode="auto">
            <a:xfrm>
              <a:off x="2844561" y="3937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3" name="Freeform 988"/>
            <p:cNvSpPr>
              <a:spLocks/>
            </p:cNvSpPr>
            <p:nvPr/>
          </p:nvSpPr>
          <p:spPr bwMode="auto">
            <a:xfrm>
              <a:off x="2464648" y="39052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4" name="Freeform 989"/>
            <p:cNvSpPr>
              <a:spLocks/>
            </p:cNvSpPr>
            <p:nvPr/>
          </p:nvSpPr>
          <p:spPr bwMode="auto">
            <a:xfrm>
              <a:off x="2464648" y="39052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5" name="Freeform 990"/>
            <p:cNvSpPr>
              <a:spLocks/>
            </p:cNvSpPr>
            <p:nvPr/>
          </p:nvSpPr>
          <p:spPr bwMode="auto">
            <a:xfrm>
              <a:off x="2560424" y="39052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6" name="Freeform 991"/>
            <p:cNvSpPr>
              <a:spLocks/>
            </p:cNvSpPr>
            <p:nvPr/>
          </p:nvSpPr>
          <p:spPr bwMode="auto">
            <a:xfrm>
              <a:off x="2560424" y="39052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7" name="Freeform 992"/>
            <p:cNvSpPr>
              <a:spLocks noEditPoints="1"/>
            </p:cNvSpPr>
            <p:nvPr/>
          </p:nvSpPr>
          <p:spPr bwMode="auto">
            <a:xfrm>
              <a:off x="638509" y="384175"/>
              <a:ext cx="159628" cy="238125"/>
            </a:xfrm>
            <a:custGeom>
              <a:avLst/>
              <a:gdLst>
                <a:gd name="T0" fmla="*/ 48 w 100"/>
                <a:gd name="T1" fmla="*/ 150 h 150"/>
                <a:gd name="T2" fmla="*/ 28 w 100"/>
                <a:gd name="T3" fmla="*/ 146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68 w 100"/>
                <a:gd name="T69" fmla="*/ 34 h 150"/>
                <a:gd name="T70" fmla="*/ 62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2" y="132"/>
                  </a:lnTo>
                  <a:lnTo>
                    <a:pt x="12"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6"/>
                  </a:lnTo>
                  <a:lnTo>
                    <a:pt x="82" y="10"/>
                  </a:lnTo>
                  <a:lnTo>
                    <a:pt x="88" y="18"/>
                  </a:lnTo>
                  <a:lnTo>
                    <a:pt x="92" y="30"/>
                  </a:lnTo>
                  <a:lnTo>
                    <a:pt x="96" y="42"/>
                  </a:lnTo>
                  <a:lnTo>
                    <a:pt x="98" y="58"/>
                  </a:lnTo>
                  <a:lnTo>
                    <a:pt x="100" y="74"/>
                  </a:lnTo>
                  <a:lnTo>
                    <a:pt x="100" y="74"/>
                  </a:lnTo>
                  <a:lnTo>
                    <a:pt x="98" y="92"/>
                  </a:lnTo>
                  <a:lnTo>
                    <a:pt x="96" y="108"/>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38" y="22"/>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2"/>
                  </a:lnTo>
                  <a:lnTo>
                    <a:pt x="72" y="42"/>
                  </a:lnTo>
                  <a:lnTo>
                    <a:pt x="68" y="34"/>
                  </a:lnTo>
                  <a:lnTo>
                    <a:pt x="66" y="28"/>
                  </a:lnTo>
                  <a:lnTo>
                    <a:pt x="62"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8" name="Freeform 993"/>
            <p:cNvSpPr>
              <a:spLocks noEditPoints="1"/>
            </p:cNvSpPr>
            <p:nvPr/>
          </p:nvSpPr>
          <p:spPr bwMode="auto">
            <a:xfrm>
              <a:off x="858795" y="38417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2 h 150"/>
                <a:gd name="T18" fmla="*/ 40 w 100"/>
                <a:gd name="T19" fmla="*/ 2 h 150"/>
                <a:gd name="T20" fmla="*/ 52 w 100"/>
                <a:gd name="T21" fmla="*/ 0 h 150"/>
                <a:gd name="T22" fmla="*/ 74 w 100"/>
                <a:gd name="T23" fmla="*/ 6 h 150"/>
                <a:gd name="T24" fmla="*/ 88 w 100"/>
                <a:gd name="T25" fmla="*/ 18 h 150"/>
                <a:gd name="T26" fmla="*/ 96 w 100"/>
                <a:gd name="T27" fmla="*/ 42 h 150"/>
                <a:gd name="T28" fmla="*/ 100 w 100"/>
                <a:gd name="T29" fmla="*/ 74 h 150"/>
                <a:gd name="T30" fmla="*/ 100 w 100"/>
                <a:gd name="T31" fmla="*/ 92 h 150"/>
                <a:gd name="T32" fmla="*/ 92 w 100"/>
                <a:gd name="T33" fmla="*/ 120 h 150"/>
                <a:gd name="T34" fmla="*/ 86 w 100"/>
                <a:gd name="T35" fmla="*/ 130 h 150"/>
                <a:gd name="T36" fmla="*/ 70 w 100"/>
                <a:gd name="T37" fmla="*/ 144 h 150"/>
                <a:gd name="T38" fmla="*/ 48 w 100"/>
                <a:gd name="T39" fmla="*/ 150 h 150"/>
                <a:gd name="T40" fmla="*/ 52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2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2" y="12"/>
                  </a:lnTo>
                  <a:lnTo>
                    <a:pt x="30" y="6"/>
                  </a:lnTo>
                  <a:lnTo>
                    <a:pt x="40" y="2"/>
                  </a:lnTo>
                  <a:lnTo>
                    <a:pt x="52" y="0"/>
                  </a:lnTo>
                  <a:lnTo>
                    <a:pt x="52" y="0"/>
                  </a:lnTo>
                  <a:lnTo>
                    <a:pt x="64" y="2"/>
                  </a:lnTo>
                  <a:lnTo>
                    <a:pt x="74" y="6"/>
                  </a:lnTo>
                  <a:lnTo>
                    <a:pt x="82" y="10"/>
                  </a:lnTo>
                  <a:lnTo>
                    <a:pt x="88" y="18"/>
                  </a:lnTo>
                  <a:lnTo>
                    <a:pt x="94" y="30"/>
                  </a:lnTo>
                  <a:lnTo>
                    <a:pt x="96" y="42"/>
                  </a:lnTo>
                  <a:lnTo>
                    <a:pt x="100" y="58"/>
                  </a:lnTo>
                  <a:lnTo>
                    <a:pt x="100" y="74"/>
                  </a:lnTo>
                  <a:lnTo>
                    <a:pt x="100" y="74"/>
                  </a:lnTo>
                  <a:lnTo>
                    <a:pt x="100" y="92"/>
                  </a:lnTo>
                  <a:lnTo>
                    <a:pt x="96" y="108"/>
                  </a:lnTo>
                  <a:lnTo>
                    <a:pt x="92" y="120"/>
                  </a:lnTo>
                  <a:lnTo>
                    <a:pt x="86" y="130"/>
                  </a:lnTo>
                  <a:lnTo>
                    <a:pt x="86" y="130"/>
                  </a:lnTo>
                  <a:lnTo>
                    <a:pt x="80" y="140"/>
                  </a:lnTo>
                  <a:lnTo>
                    <a:pt x="70" y="144"/>
                  </a:lnTo>
                  <a:lnTo>
                    <a:pt x="60" y="148"/>
                  </a:lnTo>
                  <a:lnTo>
                    <a:pt x="48" y="150"/>
                  </a:lnTo>
                  <a:lnTo>
                    <a:pt x="48" y="150"/>
                  </a:lnTo>
                  <a:close/>
                  <a:moveTo>
                    <a:pt x="52" y="20"/>
                  </a:moveTo>
                  <a:lnTo>
                    <a:pt x="52" y="20"/>
                  </a:lnTo>
                  <a:lnTo>
                    <a:pt x="44" y="20"/>
                  </a:lnTo>
                  <a:lnTo>
                    <a:pt x="40" y="22"/>
                  </a:lnTo>
                  <a:lnTo>
                    <a:pt x="34" y="28"/>
                  </a:lnTo>
                  <a:lnTo>
                    <a:pt x="32"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70" y="118"/>
                  </a:lnTo>
                  <a:lnTo>
                    <a:pt x="72" y="110"/>
                  </a:lnTo>
                  <a:lnTo>
                    <a:pt x="74" y="100"/>
                  </a:lnTo>
                  <a:lnTo>
                    <a:pt x="76" y="76"/>
                  </a:lnTo>
                  <a:lnTo>
                    <a:pt x="76" y="76"/>
                  </a:lnTo>
                  <a:lnTo>
                    <a:pt x="74" y="52"/>
                  </a:lnTo>
                  <a:lnTo>
                    <a:pt x="72" y="42"/>
                  </a:lnTo>
                  <a:lnTo>
                    <a:pt x="70" y="34"/>
                  </a:lnTo>
                  <a:lnTo>
                    <a:pt x="66" y="28"/>
                  </a:lnTo>
                  <a:lnTo>
                    <a:pt x="62" y="22"/>
                  </a:lnTo>
                  <a:lnTo>
                    <a:pt x="56" y="20"/>
                  </a:lnTo>
                  <a:lnTo>
                    <a:pt x="52" y="20"/>
                  </a:lnTo>
                  <a:lnTo>
                    <a:pt x="52"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9" name="Freeform 994"/>
            <p:cNvSpPr>
              <a:spLocks noEditPoints="1"/>
            </p:cNvSpPr>
            <p:nvPr/>
          </p:nvSpPr>
          <p:spPr bwMode="auto">
            <a:xfrm>
              <a:off x="1516460" y="384175"/>
              <a:ext cx="159628" cy="238125"/>
            </a:xfrm>
            <a:custGeom>
              <a:avLst/>
              <a:gdLst>
                <a:gd name="T0" fmla="*/ 48 w 100"/>
                <a:gd name="T1" fmla="*/ 150 h 150"/>
                <a:gd name="T2" fmla="*/ 28 w 100"/>
                <a:gd name="T3" fmla="*/ 144 h 150"/>
                <a:gd name="T4" fmla="*/ 12 w 100"/>
                <a:gd name="T5" fmla="*/ 130 h 150"/>
                <a:gd name="T6" fmla="*/ 8 w 100"/>
                <a:gd name="T7" fmla="*/ 120 h 150"/>
                <a:gd name="T8" fmla="*/ 0 w 100"/>
                <a:gd name="T9" fmla="*/ 94 h 150"/>
                <a:gd name="T10" fmla="*/ 0 w 100"/>
                <a:gd name="T11" fmla="*/ 78 h 150"/>
                <a:gd name="T12" fmla="*/ 4 w 100"/>
                <a:gd name="T13" fmla="*/ 44 h 150"/>
                <a:gd name="T14" fmla="*/ 12 w 100"/>
                <a:gd name="T15" fmla="*/ 20 h 150"/>
                <a:gd name="T16" fmla="*/ 20 w 100"/>
                <a:gd name="T17" fmla="*/ 10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6 h 150"/>
                <a:gd name="T50" fmla="*/ 26 w 100"/>
                <a:gd name="T51" fmla="*/ 100 h 150"/>
                <a:gd name="T52" fmla="*/ 30 w 100"/>
                <a:gd name="T53" fmla="*/ 118 h 150"/>
                <a:gd name="T54" fmla="*/ 40 w 100"/>
                <a:gd name="T55" fmla="*/ 128 h 150"/>
                <a:gd name="T56" fmla="*/ 50 w 100"/>
                <a:gd name="T57" fmla="*/ 130 h 150"/>
                <a:gd name="T58" fmla="*/ 56 w 100"/>
                <a:gd name="T59" fmla="*/ 130 h 150"/>
                <a:gd name="T60" fmla="*/ 66 w 100"/>
                <a:gd name="T61" fmla="*/ 124 h 150"/>
                <a:gd name="T62" fmla="*/ 74 w 100"/>
                <a:gd name="T63" fmla="*/ 100 h 150"/>
                <a:gd name="T64" fmla="*/ 76 w 100"/>
                <a:gd name="T65" fmla="*/ 76 h 150"/>
                <a:gd name="T66" fmla="*/ 72 w 100"/>
                <a:gd name="T67" fmla="*/ 42 h 150"/>
                <a:gd name="T68" fmla="*/ 66 w 100"/>
                <a:gd name="T69" fmla="*/ 28 h 150"/>
                <a:gd name="T70" fmla="*/ 56 w 100"/>
                <a:gd name="T71" fmla="*/ 20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0"/>
                  </a:lnTo>
                  <a:lnTo>
                    <a:pt x="12" y="130"/>
                  </a:lnTo>
                  <a:lnTo>
                    <a:pt x="8" y="120"/>
                  </a:lnTo>
                  <a:lnTo>
                    <a:pt x="4" y="108"/>
                  </a:lnTo>
                  <a:lnTo>
                    <a:pt x="0" y="94"/>
                  </a:lnTo>
                  <a:lnTo>
                    <a:pt x="0" y="78"/>
                  </a:lnTo>
                  <a:lnTo>
                    <a:pt x="0" y="78"/>
                  </a:lnTo>
                  <a:lnTo>
                    <a:pt x="0" y="60"/>
                  </a:lnTo>
                  <a:lnTo>
                    <a:pt x="4" y="44"/>
                  </a:lnTo>
                  <a:lnTo>
                    <a:pt x="8" y="30"/>
                  </a:lnTo>
                  <a:lnTo>
                    <a:pt x="12" y="20"/>
                  </a:lnTo>
                  <a:lnTo>
                    <a:pt x="12" y="20"/>
                  </a:lnTo>
                  <a:lnTo>
                    <a:pt x="20" y="10"/>
                  </a:lnTo>
                  <a:lnTo>
                    <a:pt x="30" y="6"/>
                  </a:lnTo>
                  <a:lnTo>
                    <a:pt x="40" y="2"/>
                  </a:lnTo>
                  <a:lnTo>
                    <a:pt x="52" y="0"/>
                  </a:lnTo>
                  <a:lnTo>
                    <a:pt x="52" y="0"/>
                  </a:lnTo>
                  <a:lnTo>
                    <a:pt x="64" y="2"/>
                  </a:lnTo>
                  <a:lnTo>
                    <a:pt x="72" y="6"/>
                  </a:lnTo>
                  <a:lnTo>
                    <a:pt x="82" y="10"/>
                  </a:lnTo>
                  <a:lnTo>
                    <a:pt x="88" y="18"/>
                  </a:lnTo>
                  <a:lnTo>
                    <a:pt x="92" y="30"/>
                  </a:lnTo>
                  <a:lnTo>
                    <a:pt x="96" y="42"/>
                  </a:lnTo>
                  <a:lnTo>
                    <a:pt x="98" y="56"/>
                  </a:lnTo>
                  <a:lnTo>
                    <a:pt x="100" y="74"/>
                  </a:lnTo>
                  <a:lnTo>
                    <a:pt x="100" y="74"/>
                  </a:lnTo>
                  <a:lnTo>
                    <a:pt x="98" y="92"/>
                  </a:lnTo>
                  <a:lnTo>
                    <a:pt x="96" y="106"/>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40" y="22"/>
                  </a:lnTo>
                  <a:lnTo>
                    <a:pt x="34" y="28"/>
                  </a:lnTo>
                  <a:lnTo>
                    <a:pt x="30" y="34"/>
                  </a:lnTo>
                  <a:lnTo>
                    <a:pt x="28" y="42"/>
                  </a:lnTo>
                  <a:lnTo>
                    <a:pt x="26" y="52"/>
                  </a:lnTo>
                  <a:lnTo>
                    <a:pt x="24" y="76"/>
                  </a:lnTo>
                  <a:lnTo>
                    <a:pt x="24" y="76"/>
                  </a:lnTo>
                  <a:lnTo>
                    <a:pt x="26" y="100"/>
                  </a:lnTo>
                  <a:lnTo>
                    <a:pt x="28" y="110"/>
                  </a:lnTo>
                  <a:lnTo>
                    <a:pt x="30" y="118"/>
                  </a:lnTo>
                  <a:lnTo>
                    <a:pt x="34" y="124"/>
                  </a:lnTo>
                  <a:lnTo>
                    <a:pt x="40" y="128"/>
                  </a:lnTo>
                  <a:lnTo>
                    <a:pt x="44" y="130"/>
                  </a:lnTo>
                  <a:lnTo>
                    <a:pt x="50" y="130"/>
                  </a:lnTo>
                  <a:lnTo>
                    <a:pt x="50" y="130"/>
                  </a:lnTo>
                  <a:lnTo>
                    <a:pt x="56" y="130"/>
                  </a:lnTo>
                  <a:lnTo>
                    <a:pt x="62" y="128"/>
                  </a:lnTo>
                  <a:lnTo>
                    <a:pt x="66" y="124"/>
                  </a:lnTo>
                  <a:lnTo>
                    <a:pt x="68" y="118"/>
                  </a:lnTo>
                  <a:lnTo>
                    <a:pt x="74" y="100"/>
                  </a:lnTo>
                  <a:lnTo>
                    <a:pt x="76" y="76"/>
                  </a:lnTo>
                  <a:lnTo>
                    <a:pt x="76" y="76"/>
                  </a:lnTo>
                  <a:lnTo>
                    <a:pt x="74" y="52"/>
                  </a:lnTo>
                  <a:lnTo>
                    <a:pt x="72" y="42"/>
                  </a:lnTo>
                  <a:lnTo>
                    <a:pt x="70" y="34"/>
                  </a:lnTo>
                  <a:lnTo>
                    <a:pt x="66" y="28"/>
                  </a:lnTo>
                  <a:lnTo>
                    <a:pt x="62"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0" name="Freeform 995"/>
            <p:cNvSpPr>
              <a:spLocks/>
            </p:cNvSpPr>
            <p:nvPr/>
          </p:nvSpPr>
          <p:spPr bwMode="auto">
            <a:xfrm>
              <a:off x="1736746" y="3937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0" y="40"/>
                  </a:lnTo>
                  <a:lnTo>
                    <a:pt x="0" y="40"/>
                  </a:lnTo>
                  <a:lnTo>
                    <a:pt x="0" y="20"/>
                  </a:lnTo>
                  <a:lnTo>
                    <a:pt x="0" y="20"/>
                  </a:lnTo>
                  <a:lnTo>
                    <a:pt x="12" y="16"/>
                  </a:lnTo>
                  <a:lnTo>
                    <a:pt x="12" y="16"/>
                  </a:lnTo>
                  <a:lnTo>
                    <a:pt x="22" y="12"/>
                  </a:lnTo>
                  <a:lnTo>
                    <a:pt x="22"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1" name="Freeform 996"/>
            <p:cNvSpPr>
              <a:spLocks/>
            </p:cNvSpPr>
            <p:nvPr/>
          </p:nvSpPr>
          <p:spPr bwMode="auto">
            <a:xfrm>
              <a:off x="1079081" y="3937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2" name="Freeform 997"/>
            <p:cNvSpPr>
              <a:spLocks/>
            </p:cNvSpPr>
            <p:nvPr/>
          </p:nvSpPr>
          <p:spPr bwMode="auto">
            <a:xfrm>
              <a:off x="1225938" y="3937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3" name="Freeform 998"/>
            <p:cNvSpPr>
              <a:spLocks/>
            </p:cNvSpPr>
            <p:nvPr/>
          </p:nvSpPr>
          <p:spPr bwMode="auto">
            <a:xfrm>
              <a:off x="1372795" y="3937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4" name="Freeform 999"/>
            <p:cNvSpPr>
              <a:spLocks noEditPoints="1"/>
            </p:cNvSpPr>
            <p:nvPr/>
          </p:nvSpPr>
          <p:spPr bwMode="auto">
            <a:xfrm>
              <a:off x="19154" y="38417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2 h 150"/>
                <a:gd name="T18" fmla="*/ 40 w 100"/>
                <a:gd name="T19" fmla="*/ 2 h 150"/>
                <a:gd name="T20" fmla="*/ 52 w 100"/>
                <a:gd name="T21" fmla="*/ 0 h 150"/>
                <a:gd name="T22" fmla="*/ 74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2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2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2" y="12"/>
                  </a:lnTo>
                  <a:lnTo>
                    <a:pt x="30" y="6"/>
                  </a:lnTo>
                  <a:lnTo>
                    <a:pt x="40" y="2"/>
                  </a:lnTo>
                  <a:lnTo>
                    <a:pt x="52" y="0"/>
                  </a:lnTo>
                  <a:lnTo>
                    <a:pt x="52" y="0"/>
                  </a:lnTo>
                  <a:lnTo>
                    <a:pt x="64" y="2"/>
                  </a:lnTo>
                  <a:lnTo>
                    <a:pt x="74" y="6"/>
                  </a:lnTo>
                  <a:lnTo>
                    <a:pt x="82" y="10"/>
                  </a:lnTo>
                  <a:lnTo>
                    <a:pt x="88" y="18"/>
                  </a:lnTo>
                  <a:lnTo>
                    <a:pt x="94" y="30"/>
                  </a:lnTo>
                  <a:lnTo>
                    <a:pt x="96" y="42"/>
                  </a:lnTo>
                  <a:lnTo>
                    <a:pt x="98" y="58"/>
                  </a:lnTo>
                  <a:lnTo>
                    <a:pt x="100" y="74"/>
                  </a:lnTo>
                  <a:lnTo>
                    <a:pt x="100" y="74"/>
                  </a:lnTo>
                  <a:lnTo>
                    <a:pt x="98" y="92"/>
                  </a:lnTo>
                  <a:lnTo>
                    <a:pt x="96" y="108"/>
                  </a:lnTo>
                  <a:lnTo>
                    <a:pt x="92" y="120"/>
                  </a:lnTo>
                  <a:lnTo>
                    <a:pt x="86" y="130"/>
                  </a:lnTo>
                  <a:lnTo>
                    <a:pt x="86" y="130"/>
                  </a:lnTo>
                  <a:lnTo>
                    <a:pt x="78" y="140"/>
                  </a:lnTo>
                  <a:lnTo>
                    <a:pt x="70" y="144"/>
                  </a:lnTo>
                  <a:lnTo>
                    <a:pt x="60" y="148"/>
                  </a:lnTo>
                  <a:lnTo>
                    <a:pt x="48" y="150"/>
                  </a:lnTo>
                  <a:lnTo>
                    <a:pt x="48" y="150"/>
                  </a:lnTo>
                  <a:close/>
                  <a:moveTo>
                    <a:pt x="52" y="20"/>
                  </a:moveTo>
                  <a:lnTo>
                    <a:pt x="52" y="20"/>
                  </a:lnTo>
                  <a:lnTo>
                    <a:pt x="44" y="20"/>
                  </a:lnTo>
                  <a:lnTo>
                    <a:pt x="40" y="22"/>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2"/>
                  </a:lnTo>
                  <a:lnTo>
                    <a:pt x="72" y="42"/>
                  </a:lnTo>
                  <a:lnTo>
                    <a:pt x="70" y="34"/>
                  </a:lnTo>
                  <a:lnTo>
                    <a:pt x="66" y="28"/>
                  </a:lnTo>
                  <a:lnTo>
                    <a:pt x="62" y="22"/>
                  </a:lnTo>
                  <a:lnTo>
                    <a:pt x="56" y="20"/>
                  </a:lnTo>
                  <a:lnTo>
                    <a:pt x="52" y="20"/>
                  </a:lnTo>
                  <a:lnTo>
                    <a:pt x="52"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5" name="Freeform 1000"/>
            <p:cNvSpPr>
              <a:spLocks/>
            </p:cNvSpPr>
            <p:nvPr/>
          </p:nvSpPr>
          <p:spPr bwMode="auto">
            <a:xfrm>
              <a:off x="204322" y="3937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6" name="Freeform 1001"/>
            <p:cNvSpPr>
              <a:spLocks/>
            </p:cNvSpPr>
            <p:nvPr/>
          </p:nvSpPr>
          <p:spPr bwMode="auto">
            <a:xfrm>
              <a:off x="347987" y="3937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7" name="Freeform 1002"/>
            <p:cNvSpPr>
              <a:spLocks/>
            </p:cNvSpPr>
            <p:nvPr/>
          </p:nvSpPr>
          <p:spPr bwMode="auto">
            <a:xfrm>
              <a:off x="494844" y="3937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8" name="Freeform 1003"/>
            <p:cNvSpPr>
              <a:spLocks noEditPoints="1"/>
            </p:cNvSpPr>
            <p:nvPr/>
          </p:nvSpPr>
          <p:spPr bwMode="auto">
            <a:xfrm>
              <a:off x="236247" y="50800"/>
              <a:ext cx="159628" cy="238125"/>
            </a:xfrm>
            <a:custGeom>
              <a:avLst/>
              <a:gdLst>
                <a:gd name="T0" fmla="*/ 48 w 100"/>
                <a:gd name="T1" fmla="*/ 150 h 150"/>
                <a:gd name="T2" fmla="*/ 26 w 100"/>
                <a:gd name="T3" fmla="*/ 144 h 150"/>
                <a:gd name="T4" fmla="*/ 10 w 100"/>
                <a:gd name="T5" fmla="*/ 132 h 150"/>
                <a:gd name="T6" fmla="*/ 6 w 100"/>
                <a:gd name="T7" fmla="*/ 122 h 150"/>
                <a:gd name="T8" fmla="*/ 0 w 100"/>
                <a:gd name="T9" fmla="*/ 94 h 150"/>
                <a:gd name="T10" fmla="*/ 0 w 100"/>
                <a:gd name="T11" fmla="*/ 78 h 150"/>
                <a:gd name="T12" fmla="*/ 2 w 100"/>
                <a:gd name="T13" fmla="*/ 44 h 150"/>
                <a:gd name="T14" fmla="*/ 12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4 w 100"/>
                <a:gd name="T35" fmla="*/ 130 h 150"/>
                <a:gd name="T36" fmla="*/ 68 w 100"/>
                <a:gd name="T37" fmla="*/ 144 h 150"/>
                <a:gd name="T38" fmla="*/ 48 w 100"/>
                <a:gd name="T39" fmla="*/ 150 h 150"/>
                <a:gd name="T40" fmla="*/ 50 w 100"/>
                <a:gd name="T41" fmla="*/ 18 h 150"/>
                <a:gd name="T42" fmla="*/ 44 w 100"/>
                <a:gd name="T43" fmla="*/ 20 h 150"/>
                <a:gd name="T44" fmla="*/ 32 w 100"/>
                <a:gd name="T45" fmla="*/ 26 h 150"/>
                <a:gd name="T46" fmla="*/ 26 w 100"/>
                <a:gd name="T47" fmla="*/ 42 h 150"/>
                <a:gd name="T48" fmla="*/ 22 w 100"/>
                <a:gd name="T49" fmla="*/ 78 h 150"/>
                <a:gd name="T50" fmla="*/ 24 w 100"/>
                <a:gd name="T51" fmla="*/ 100 h 150"/>
                <a:gd name="T52" fmla="*/ 28 w 100"/>
                <a:gd name="T53" fmla="*/ 118 h 150"/>
                <a:gd name="T54" fmla="*/ 38 w 100"/>
                <a:gd name="T55" fmla="*/ 128 h 150"/>
                <a:gd name="T56" fmla="*/ 48 w 100"/>
                <a:gd name="T57" fmla="*/ 130 h 150"/>
                <a:gd name="T58" fmla="*/ 54 w 100"/>
                <a:gd name="T59" fmla="*/ 130 h 150"/>
                <a:gd name="T60" fmla="*/ 64 w 100"/>
                <a:gd name="T61" fmla="*/ 122 h 150"/>
                <a:gd name="T62" fmla="*/ 70 w 100"/>
                <a:gd name="T63" fmla="*/ 110 h 150"/>
                <a:gd name="T64" fmla="*/ 74 w 100"/>
                <a:gd name="T65" fmla="*/ 76 h 150"/>
                <a:gd name="T66" fmla="*/ 72 w 100"/>
                <a:gd name="T67" fmla="*/ 50 h 150"/>
                <a:gd name="T68" fmla="*/ 68 w 100"/>
                <a:gd name="T69" fmla="*/ 32 h 150"/>
                <a:gd name="T70" fmla="*/ 60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40" y="0"/>
                  </a:lnTo>
                  <a:lnTo>
                    <a:pt x="52" y="0"/>
                  </a:lnTo>
                  <a:lnTo>
                    <a:pt x="52" y="0"/>
                  </a:lnTo>
                  <a:lnTo>
                    <a:pt x="62"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4" y="130"/>
                  </a:lnTo>
                  <a:lnTo>
                    <a:pt x="84" y="130"/>
                  </a:lnTo>
                  <a:lnTo>
                    <a:pt x="78" y="138"/>
                  </a:lnTo>
                  <a:lnTo>
                    <a:pt x="68" y="144"/>
                  </a:lnTo>
                  <a:lnTo>
                    <a:pt x="58" y="148"/>
                  </a:lnTo>
                  <a:lnTo>
                    <a:pt x="48" y="150"/>
                  </a:lnTo>
                  <a:lnTo>
                    <a:pt x="48" y="150"/>
                  </a:lnTo>
                  <a:close/>
                  <a:moveTo>
                    <a:pt x="50" y="18"/>
                  </a:moveTo>
                  <a:lnTo>
                    <a:pt x="50" y="18"/>
                  </a:lnTo>
                  <a:lnTo>
                    <a:pt x="44" y="20"/>
                  </a:lnTo>
                  <a:lnTo>
                    <a:pt x="38" y="22"/>
                  </a:lnTo>
                  <a:lnTo>
                    <a:pt x="32" y="26"/>
                  </a:lnTo>
                  <a:lnTo>
                    <a:pt x="30" y="34"/>
                  </a:lnTo>
                  <a:lnTo>
                    <a:pt x="26" y="42"/>
                  </a:lnTo>
                  <a:lnTo>
                    <a:pt x="24" y="52"/>
                  </a:lnTo>
                  <a:lnTo>
                    <a:pt x="22" y="78"/>
                  </a:lnTo>
                  <a:lnTo>
                    <a:pt x="22" y="78"/>
                  </a:lnTo>
                  <a:lnTo>
                    <a:pt x="24" y="100"/>
                  </a:lnTo>
                  <a:lnTo>
                    <a:pt x="26" y="110"/>
                  </a:lnTo>
                  <a:lnTo>
                    <a:pt x="28" y="118"/>
                  </a:lnTo>
                  <a:lnTo>
                    <a:pt x="32" y="124"/>
                  </a:lnTo>
                  <a:lnTo>
                    <a:pt x="38"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9" name="Freeform 1004"/>
            <p:cNvSpPr>
              <a:spLocks/>
            </p:cNvSpPr>
            <p:nvPr/>
          </p:nvSpPr>
          <p:spPr bwMode="auto">
            <a:xfrm>
              <a:off x="456533" y="603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8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0" name="Freeform 1005"/>
            <p:cNvSpPr>
              <a:spLocks/>
            </p:cNvSpPr>
            <p:nvPr/>
          </p:nvSpPr>
          <p:spPr bwMode="auto">
            <a:xfrm>
              <a:off x="606583" y="603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1" name="Freeform 1006"/>
            <p:cNvSpPr>
              <a:spLocks/>
            </p:cNvSpPr>
            <p:nvPr/>
          </p:nvSpPr>
          <p:spPr bwMode="auto">
            <a:xfrm>
              <a:off x="753441" y="603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2" name="Freeform 1007"/>
            <p:cNvSpPr>
              <a:spLocks/>
            </p:cNvSpPr>
            <p:nvPr/>
          </p:nvSpPr>
          <p:spPr bwMode="auto">
            <a:xfrm>
              <a:off x="897105" y="603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3" name="Freeform 1008"/>
            <p:cNvSpPr>
              <a:spLocks/>
            </p:cNvSpPr>
            <p:nvPr/>
          </p:nvSpPr>
          <p:spPr bwMode="auto">
            <a:xfrm>
              <a:off x="1283404" y="603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4" name="Freeform 1010"/>
            <p:cNvSpPr>
              <a:spLocks/>
            </p:cNvSpPr>
            <p:nvPr/>
          </p:nvSpPr>
          <p:spPr bwMode="auto">
            <a:xfrm>
              <a:off x="1433454" y="603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5" name="Freeform 1011"/>
            <p:cNvSpPr>
              <a:spLocks/>
            </p:cNvSpPr>
            <p:nvPr/>
          </p:nvSpPr>
          <p:spPr bwMode="auto">
            <a:xfrm>
              <a:off x="1580312" y="603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34 w 54"/>
                <a:gd name="T45" fmla="*/ 6 h 144"/>
                <a:gd name="T46" fmla="*/ 34 w 54"/>
                <a:gd name="T47" fmla="*/ 6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4" y="6"/>
                  </a:lnTo>
                  <a:lnTo>
                    <a:pt x="34" y="6"/>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6" name="Freeform 1012"/>
            <p:cNvSpPr>
              <a:spLocks/>
            </p:cNvSpPr>
            <p:nvPr/>
          </p:nvSpPr>
          <p:spPr bwMode="auto">
            <a:xfrm>
              <a:off x="1730361" y="603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9" name="Freeform 1015"/>
            <p:cNvSpPr>
              <a:spLocks/>
            </p:cNvSpPr>
            <p:nvPr/>
          </p:nvSpPr>
          <p:spPr bwMode="auto">
            <a:xfrm>
              <a:off x="1142932" y="5715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4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4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4" y="38"/>
                  </a:lnTo>
                  <a:lnTo>
                    <a:pt x="14"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4" y="106"/>
                  </a:lnTo>
                  <a:lnTo>
                    <a:pt x="14"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0" name="Freeform 1016"/>
            <p:cNvSpPr>
              <a:spLocks/>
            </p:cNvSpPr>
            <p:nvPr/>
          </p:nvSpPr>
          <p:spPr bwMode="auto">
            <a:xfrm>
              <a:off x="2241170" y="57150"/>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1" name="Freeform 1017"/>
            <p:cNvSpPr>
              <a:spLocks/>
            </p:cNvSpPr>
            <p:nvPr/>
          </p:nvSpPr>
          <p:spPr bwMode="auto">
            <a:xfrm>
              <a:off x="2241170" y="57150"/>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2" name="Freeform 1018"/>
            <p:cNvSpPr>
              <a:spLocks/>
            </p:cNvSpPr>
            <p:nvPr/>
          </p:nvSpPr>
          <p:spPr bwMode="auto">
            <a:xfrm>
              <a:off x="2340139" y="571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78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4" y="24"/>
                  </a:lnTo>
                  <a:lnTo>
                    <a:pt x="34" y="24"/>
                  </a:lnTo>
                  <a:lnTo>
                    <a:pt x="32" y="14"/>
                  </a:lnTo>
                  <a:lnTo>
                    <a:pt x="28" y="6"/>
                  </a:lnTo>
                  <a:lnTo>
                    <a:pt x="18" y="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3" name="Freeform 1019"/>
            <p:cNvSpPr>
              <a:spLocks/>
            </p:cNvSpPr>
            <p:nvPr/>
          </p:nvSpPr>
          <p:spPr bwMode="auto">
            <a:xfrm>
              <a:off x="2340139" y="571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78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4" y="24"/>
                  </a:lnTo>
                  <a:lnTo>
                    <a:pt x="34" y="24"/>
                  </a:lnTo>
                  <a:lnTo>
                    <a:pt x="32"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4" name="Freeform 1020"/>
            <p:cNvSpPr>
              <a:spLocks/>
            </p:cNvSpPr>
            <p:nvPr/>
          </p:nvSpPr>
          <p:spPr bwMode="auto">
            <a:xfrm>
              <a:off x="2477418" y="603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8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5" name="Freeform 1021"/>
            <p:cNvSpPr>
              <a:spLocks/>
            </p:cNvSpPr>
            <p:nvPr/>
          </p:nvSpPr>
          <p:spPr bwMode="auto">
            <a:xfrm>
              <a:off x="2627468" y="603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6" name="Freeform 1022"/>
            <p:cNvSpPr>
              <a:spLocks/>
            </p:cNvSpPr>
            <p:nvPr/>
          </p:nvSpPr>
          <p:spPr bwMode="auto">
            <a:xfrm>
              <a:off x="2774325" y="603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2 w 50"/>
                <a:gd name="T37" fmla="*/ 12 h 144"/>
                <a:gd name="T38" fmla="*/ 22 w 50"/>
                <a:gd name="T39" fmla="*/ 12 h 144"/>
                <a:gd name="T40" fmla="*/ 26 w 50"/>
                <a:gd name="T41" fmla="*/ 10 h 144"/>
                <a:gd name="T42" fmla="*/ 32 w 50"/>
                <a:gd name="T43" fmla="*/ 6 h 144"/>
                <a:gd name="T44" fmla="*/ 32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7" name="Freeform 1023"/>
            <p:cNvSpPr>
              <a:spLocks/>
            </p:cNvSpPr>
            <p:nvPr/>
          </p:nvSpPr>
          <p:spPr bwMode="auto">
            <a:xfrm>
              <a:off x="3157432" y="603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8" name="Freeform 1024"/>
            <p:cNvSpPr>
              <a:spLocks/>
            </p:cNvSpPr>
            <p:nvPr/>
          </p:nvSpPr>
          <p:spPr bwMode="auto">
            <a:xfrm>
              <a:off x="3304289" y="603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9" name="Freeform 1025"/>
            <p:cNvSpPr>
              <a:spLocks/>
            </p:cNvSpPr>
            <p:nvPr/>
          </p:nvSpPr>
          <p:spPr bwMode="auto">
            <a:xfrm>
              <a:off x="3454339" y="603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0" name="Freeform 1026"/>
            <p:cNvSpPr>
              <a:spLocks noEditPoints="1"/>
            </p:cNvSpPr>
            <p:nvPr/>
          </p:nvSpPr>
          <p:spPr bwMode="auto">
            <a:xfrm>
              <a:off x="3598004" y="50800"/>
              <a:ext cx="159628"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1" name="Freeform 1027"/>
            <p:cNvSpPr>
              <a:spLocks noEditPoints="1"/>
            </p:cNvSpPr>
            <p:nvPr/>
          </p:nvSpPr>
          <p:spPr bwMode="auto">
            <a:xfrm>
              <a:off x="3821482" y="50800"/>
              <a:ext cx="156435" cy="238125"/>
            </a:xfrm>
            <a:custGeom>
              <a:avLst/>
              <a:gdLst>
                <a:gd name="T0" fmla="*/ 46 w 98"/>
                <a:gd name="T1" fmla="*/ 150 h 150"/>
                <a:gd name="T2" fmla="*/ 28 w 98"/>
                <a:gd name="T3" fmla="*/ 144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40 w 98"/>
                <a:gd name="T19" fmla="*/ 0 h 150"/>
                <a:gd name="T20" fmla="*/ 52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20 h 150"/>
                <a:gd name="T44" fmla="*/ 34 w 98"/>
                <a:gd name="T45" fmla="*/ 26 h 150"/>
                <a:gd name="T46" fmla="*/ 26 w 98"/>
                <a:gd name="T47" fmla="*/ 42 h 150"/>
                <a:gd name="T48" fmla="*/ 22 w 98"/>
                <a:gd name="T49" fmla="*/ 78 h 150"/>
                <a:gd name="T50" fmla="*/ 24 w 98"/>
                <a:gd name="T51" fmla="*/ 100 h 150"/>
                <a:gd name="T52" fmla="*/ 30 w 98"/>
                <a:gd name="T53" fmla="*/ 118 h 150"/>
                <a:gd name="T54" fmla="*/ 38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8" y="144"/>
                  </a:lnTo>
                  <a:lnTo>
                    <a:pt x="18" y="140"/>
                  </a:lnTo>
                  <a:lnTo>
                    <a:pt x="12" y="132"/>
                  </a:lnTo>
                  <a:lnTo>
                    <a:pt x="12"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40" y="0"/>
                  </a:lnTo>
                  <a:lnTo>
                    <a:pt x="52" y="0"/>
                  </a:lnTo>
                  <a:lnTo>
                    <a:pt x="52" y="0"/>
                  </a:lnTo>
                  <a:lnTo>
                    <a:pt x="62" y="0"/>
                  </a:lnTo>
                  <a:lnTo>
                    <a:pt x="72" y="4"/>
                  </a:lnTo>
                  <a:lnTo>
                    <a:pt x="80" y="10"/>
                  </a:lnTo>
                  <a:lnTo>
                    <a:pt x="86" y="18"/>
                  </a:lnTo>
                  <a:lnTo>
                    <a:pt x="92" y="28"/>
                  </a:lnTo>
                  <a:lnTo>
                    <a:pt x="96" y="42"/>
                  </a:lnTo>
                  <a:lnTo>
                    <a:pt x="98" y="56"/>
                  </a:lnTo>
                  <a:lnTo>
                    <a:pt x="98" y="74"/>
                  </a:lnTo>
                  <a:lnTo>
                    <a:pt x="98" y="74"/>
                  </a:lnTo>
                  <a:lnTo>
                    <a:pt x="98" y="92"/>
                  </a:lnTo>
                  <a:lnTo>
                    <a:pt x="96" y="106"/>
                  </a:lnTo>
                  <a:lnTo>
                    <a:pt x="92" y="120"/>
                  </a:lnTo>
                  <a:lnTo>
                    <a:pt x="86" y="130"/>
                  </a:lnTo>
                  <a:lnTo>
                    <a:pt x="86" y="130"/>
                  </a:lnTo>
                  <a:lnTo>
                    <a:pt x="78" y="138"/>
                  </a:lnTo>
                  <a:lnTo>
                    <a:pt x="68" y="144"/>
                  </a:lnTo>
                  <a:lnTo>
                    <a:pt x="58" y="148"/>
                  </a:lnTo>
                  <a:lnTo>
                    <a:pt x="46" y="150"/>
                  </a:lnTo>
                  <a:lnTo>
                    <a:pt x="46" y="150"/>
                  </a:lnTo>
                  <a:close/>
                  <a:moveTo>
                    <a:pt x="50" y="18"/>
                  </a:moveTo>
                  <a:lnTo>
                    <a:pt x="50" y="18"/>
                  </a:lnTo>
                  <a:lnTo>
                    <a:pt x="44" y="20"/>
                  </a:lnTo>
                  <a:lnTo>
                    <a:pt x="38" y="22"/>
                  </a:lnTo>
                  <a:lnTo>
                    <a:pt x="34" y="26"/>
                  </a:lnTo>
                  <a:lnTo>
                    <a:pt x="30" y="34"/>
                  </a:lnTo>
                  <a:lnTo>
                    <a:pt x="26" y="42"/>
                  </a:lnTo>
                  <a:lnTo>
                    <a:pt x="24" y="52"/>
                  </a:lnTo>
                  <a:lnTo>
                    <a:pt x="22" y="78"/>
                  </a:lnTo>
                  <a:lnTo>
                    <a:pt x="22" y="78"/>
                  </a:lnTo>
                  <a:lnTo>
                    <a:pt x="24" y="100"/>
                  </a:lnTo>
                  <a:lnTo>
                    <a:pt x="26" y="110"/>
                  </a:lnTo>
                  <a:lnTo>
                    <a:pt x="30" y="118"/>
                  </a:lnTo>
                  <a:lnTo>
                    <a:pt x="32" y="124"/>
                  </a:lnTo>
                  <a:lnTo>
                    <a:pt x="38"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2" name="Freeform 1028"/>
            <p:cNvSpPr>
              <a:spLocks/>
            </p:cNvSpPr>
            <p:nvPr/>
          </p:nvSpPr>
          <p:spPr bwMode="auto">
            <a:xfrm>
              <a:off x="2921183" y="57150"/>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38 h 146"/>
                <a:gd name="T10" fmla="*/ 12 w 46"/>
                <a:gd name="T11" fmla="*/ 52 h 146"/>
                <a:gd name="T12" fmla="*/ 12 w 46"/>
                <a:gd name="T13" fmla="*/ 56 h 146"/>
                <a:gd name="T14" fmla="*/ 6 w 46"/>
                <a:gd name="T15" fmla="*/ 62 h 146"/>
                <a:gd name="T16" fmla="*/ 0 w 46"/>
                <a:gd name="T17" fmla="*/ 80 h 146"/>
                <a:gd name="T18" fmla="*/ 6 w 46"/>
                <a:gd name="T19" fmla="*/ 82 h 146"/>
                <a:gd name="T20" fmla="*/ 12 w 46"/>
                <a:gd name="T21" fmla="*/ 88 h 146"/>
                <a:gd name="T22" fmla="*/ 12 w 46"/>
                <a:gd name="T23" fmla="*/ 92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6 h 146"/>
                <a:gd name="T42" fmla="*/ 34 w 46"/>
                <a:gd name="T43" fmla="*/ 120 h 146"/>
                <a:gd name="T44" fmla="*/ 34 w 46"/>
                <a:gd name="T45" fmla="*/ 116 h 146"/>
                <a:gd name="T46" fmla="*/ 34 w 46"/>
                <a:gd name="T47" fmla="*/ 106 h 146"/>
                <a:gd name="T48" fmla="*/ 36 w 46"/>
                <a:gd name="T49" fmla="*/ 94 h 146"/>
                <a:gd name="T50" fmla="*/ 32 w 46"/>
                <a:gd name="T51" fmla="*/ 78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6"/>
                  </a:lnTo>
                  <a:lnTo>
                    <a:pt x="36" y="124"/>
                  </a:lnTo>
                  <a:lnTo>
                    <a:pt x="34" y="120"/>
                  </a:lnTo>
                  <a:lnTo>
                    <a:pt x="34" y="116"/>
                  </a:lnTo>
                  <a:lnTo>
                    <a:pt x="34" y="116"/>
                  </a:lnTo>
                  <a:lnTo>
                    <a:pt x="34" y="106"/>
                  </a:lnTo>
                  <a:lnTo>
                    <a:pt x="34" y="106"/>
                  </a:lnTo>
                  <a:lnTo>
                    <a:pt x="36" y="94"/>
                  </a:lnTo>
                  <a:lnTo>
                    <a:pt x="36" y="94"/>
                  </a:lnTo>
                  <a:lnTo>
                    <a:pt x="34" y="86"/>
                  </a:lnTo>
                  <a:lnTo>
                    <a:pt x="32" y="78"/>
                  </a:lnTo>
                  <a:lnTo>
                    <a:pt x="26" y="74"/>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3" name="Freeform 1029"/>
            <p:cNvSpPr>
              <a:spLocks/>
            </p:cNvSpPr>
            <p:nvPr/>
          </p:nvSpPr>
          <p:spPr bwMode="auto">
            <a:xfrm>
              <a:off x="2921183" y="57150"/>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38 h 146"/>
                <a:gd name="T10" fmla="*/ 12 w 46"/>
                <a:gd name="T11" fmla="*/ 52 h 146"/>
                <a:gd name="T12" fmla="*/ 12 w 46"/>
                <a:gd name="T13" fmla="*/ 56 h 146"/>
                <a:gd name="T14" fmla="*/ 6 w 46"/>
                <a:gd name="T15" fmla="*/ 62 h 146"/>
                <a:gd name="T16" fmla="*/ 0 w 46"/>
                <a:gd name="T17" fmla="*/ 80 h 146"/>
                <a:gd name="T18" fmla="*/ 6 w 46"/>
                <a:gd name="T19" fmla="*/ 82 h 146"/>
                <a:gd name="T20" fmla="*/ 12 w 46"/>
                <a:gd name="T21" fmla="*/ 88 h 146"/>
                <a:gd name="T22" fmla="*/ 12 w 46"/>
                <a:gd name="T23" fmla="*/ 92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6 h 146"/>
                <a:gd name="T42" fmla="*/ 34 w 46"/>
                <a:gd name="T43" fmla="*/ 120 h 146"/>
                <a:gd name="T44" fmla="*/ 34 w 46"/>
                <a:gd name="T45" fmla="*/ 116 h 146"/>
                <a:gd name="T46" fmla="*/ 34 w 46"/>
                <a:gd name="T47" fmla="*/ 106 h 146"/>
                <a:gd name="T48" fmla="*/ 36 w 46"/>
                <a:gd name="T49" fmla="*/ 94 h 146"/>
                <a:gd name="T50" fmla="*/ 32 w 46"/>
                <a:gd name="T51" fmla="*/ 78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6"/>
                  </a:lnTo>
                  <a:lnTo>
                    <a:pt x="36" y="124"/>
                  </a:lnTo>
                  <a:lnTo>
                    <a:pt x="34" y="120"/>
                  </a:lnTo>
                  <a:lnTo>
                    <a:pt x="34" y="116"/>
                  </a:lnTo>
                  <a:lnTo>
                    <a:pt x="34" y="116"/>
                  </a:lnTo>
                  <a:lnTo>
                    <a:pt x="34" y="106"/>
                  </a:lnTo>
                  <a:lnTo>
                    <a:pt x="34" y="106"/>
                  </a:lnTo>
                  <a:lnTo>
                    <a:pt x="36" y="94"/>
                  </a:lnTo>
                  <a:lnTo>
                    <a:pt x="36" y="94"/>
                  </a:lnTo>
                  <a:lnTo>
                    <a:pt x="34" y="86"/>
                  </a:lnTo>
                  <a:lnTo>
                    <a:pt x="32" y="78"/>
                  </a:lnTo>
                  <a:lnTo>
                    <a:pt x="26" y="74"/>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4" name="Freeform 1030"/>
            <p:cNvSpPr>
              <a:spLocks/>
            </p:cNvSpPr>
            <p:nvPr/>
          </p:nvSpPr>
          <p:spPr bwMode="auto">
            <a:xfrm>
              <a:off x="3016959" y="571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78 h 146"/>
                <a:gd name="T26" fmla="*/ 12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6 w 46"/>
                <a:gd name="T67" fmla="*/ 24 h 146"/>
                <a:gd name="T68" fmla="*/ 34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4" y="132"/>
                  </a:lnTo>
                  <a:lnTo>
                    <a:pt x="36" y="120"/>
                  </a:lnTo>
                  <a:lnTo>
                    <a:pt x="36"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18" y="0"/>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5" name="Freeform 1031"/>
            <p:cNvSpPr>
              <a:spLocks/>
            </p:cNvSpPr>
            <p:nvPr/>
          </p:nvSpPr>
          <p:spPr bwMode="auto">
            <a:xfrm>
              <a:off x="3016959" y="571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78 h 146"/>
                <a:gd name="T26" fmla="*/ 12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6 w 46"/>
                <a:gd name="T67" fmla="*/ 24 h 146"/>
                <a:gd name="T68" fmla="*/ 34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4" y="132"/>
                  </a:lnTo>
                  <a:lnTo>
                    <a:pt x="36" y="120"/>
                  </a:lnTo>
                  <a:lnTo>
                    <a:pt x="36"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6" name="Freeform 1032"/>
            <p:cNvSpPr>
              <a:spLocks noEditPoints="1"/>
            </p:cNvSpPr>
            <p:nvPr/>
          </p:nvSpPr>
          <p:spPr bwMode="auto">
            <a:xfrm>
              <a:off x="4485533" y="50800"/>
              <a:ext cx="159628" cy="238125"/>
            </a:xfrm>
            <a:custGeom>
              <a:avLst/>
              <a:gdLst>
                <a:gd name="T0" fmla="*/ 48 w 100"/>
                <a:gd name="T1" fmla="*/ 150 h 150"/>
                <a:gd name="T2" fmla="*/ 28 w 100"/>
                <a:gd name="T3" fmla="*/ 144 h 150"/>
                <a:gd name="T4" fmla="*/ 12 w 100"/>
                <a:gd name="T5" fmla="*/ 130 h 150"/>
                <a:gd name="T6" fmla="*/ 6 w 100"/>
                <a:gd name="T7" fmla="*/ 120 h 150"/>
                <a:gd name="T8" fmla="*/ 0 w 100"/>
                <a:gd name="T9" fmla="*/ 94 h 150"/>
                <a:gd name="T10" fmla="*/ 0 w 100"/>
                <a:gd name="T11" fmla="*/ 78 h 150"/>
                <a:gd name="T12" fmla="*/ 2 w 100"/>
                <a:gd name="T13" fmla="*/ 44 h 150"/>
                <a:gd name="T14" fmla="*/ 12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4 w 100"/>
                <a:gd name="T45" fmla="*/ 26 h 150"/>
                <a:gd name="T46" fmla="*/ 28 w 100"/>
                <a:gd name="T47" fmla="*/ 40 h 150"/>
                <a:gd name="T48" fmla="*/ 24 w 100"/>
                <a:gd name="T49" fmla="*/ 76 h 150"/>
                <a:gd name="T50" fmla="*/ 26 w 100"/>
                <a:gd name="T51" fmla="*/ 100 h 150"/>
                <a:gd name="T52" fmla="*/ 30 w 100"/>
                <a:gd name="T53" fmla="*/ 116 h 150"/>
                <a:gd name="T54" fmla="*/ 38 w 100"/>
                <a:gd name="T55" fmla="*/ 126 h 150"/>
                <a:gd name="T56" fmla="*/ 50 w 100"/>
                <a:gd name="T57" fmla="*/ 130 h 150"/>
                <a:gd name="T58" fmla="*/ 56 w 100"/>
                <a:gd name="T59" fmla="*/ 130 h 150"/>
                <a:gd name="T60" fmla="*/ 64 w 100"/>
                <a:gd name="T61" fmla="*/ 122 h 150"/>
                <a:gd name="T62" fmla="*/ 72 w 100"/>
                <a:gd name="T63" fmla="*/ 100 h 150"/>
                <a:gd name="T64" fmla="*/ 74 w 100"/>
                <a:gd name="T65" fmla="*/ 76 h 150"/>
                <a:gd name="T66" fmla="*/ 72 w 100"/>
                <a:gd name="T67" fmla="*/ 40 h 150"/>
                <a:gd name="T68" fmla="*/ 66 w 100"/>
                <a:gd name="T69" fmla="*/ 26 h 150"/>
                <a:gd name="T70" fmla="*/ 56 w 100"/>
                <a:gd name="T71" fmla="*/ 18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6" y="148"/>
                  </a:lnTo>
                  <a:lnTo>
                    <a:pt x="28" y="144"/>
                  </a:lnTo>
                  <a:lnTo>
                    <a:pt x="20"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40" y="0"/>
                  </a:lnTo>
                  <a:lnTo>
                    <a:pt x="52" y="0"/>
                  </a:lnTo>
                  <a:lnTo>
                    <a:pt x="52" y="0"/>
                  </a:lnTo>
                  <a:lnTo>
                    <a:pt x="62" y="0"/>
                  </a:lnTo>
                  <a:lnTo>
                    <a:pt x="72" y="4"/>
                  </a:lnTo>
                  <a:lnTo>
                    <a:pt x="80"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6" y="130"/>
                  </a:lnTo>
                  <a:lnTo>
                    <a:pt x="60" y="126"/>
                  </a:lnTo>
                  <a:lnTo>
                    <a:pt x="64" y="122"/>
                  </a:lnTo>
                  <a:lnTo>
                    <a:pt x="68" y="116"/>
                  </a:lnTo>
                  <a:lnTo>
                    <a:pt x="72"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7" name="Freeform 1033"/>
            <p:cNvSpPr>
              <a:spLocks noEditPoints="1"/>
            </p:cNvSpPr>
            <p:nvPr/>
          </p:nvSpPr>
          <p:spPr bwMode="auto">
            <a:xfrm>
              <a:off x="4852676" y="50800"/>
              <a:ext cx="159628"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6 w 100"/>
                <a:gd name="T45" fmla="*/ 26 h 150"/>
                <a:gd name="T46" fmla="*/ 28 w 100"/>
                <a:gd name="T47" fmla="*/ 40 h 150"/>
                <a:gd name="T48" fmla="*/ 26 w 100"/>
                <a:gd name="T49" fmla="*/ 76 h 150"/>
                <a:gd name="T50" fmla="*/ 26 w 100"/>
                <a:gd name="T51" fmla="*/ 100 h 150"/>
                <a:gd name="T52" fmla="*/ 32 w 100"/>
                <a:gd name="T53" fmla="*/ 116 h 150"/>
                <a:gd name="T54" fmla="*/ 40 w 100"/>
                <a:gd name="T55" fmla="*/ 126 h 150"/>
                <a:gd name="T56" fmla="*/ 50 w 100"/>
                <a:gd name="T57" fmla="*/ 130 h 150"/>
                <a:gd name="T58" fmla="*/ 56 w 100"/>
                <a:gd name="T59" fmla="*/ 130 h 150"/>
                <a:gd name="T60" fmla="*/ 66 w 100"/>
                <a:gd name="T61" fmla="*/ 122 h 150"/>
                <a:gd name="T62" fmla="*/ 74 w 100"/>
                <a:gd name="T63" fmla="*/ 100 h 150"/>
                <a:gd name="T64" fmla="*/ 76 w 100"/>
                <a:gd name="T65" fmla="*/ 76 h 150"/>
                <a:gd name="T66" fmla="*/ 70 w 100"/>
                <a:gd name="T67" fmla="*/ 32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38"/>
                  </a:lnTo>
                  <a:lnTo>
                    <a:pt x="14" y="130"/>
                  </a:lnTo>
                  <a:lnTo>
                    <a:pt x="14" y="130"/>
                  </a:lnTo>
                  <a:lnTo>
                    <a:pt x="8" y="120"/>
                  </a:lnTo>
                  <a:lnTo>
                    <a:pt x="4" y="108"/>
                  </a:lnTo>
                  <a:lnTo>
                    <a:pt x="2" y="94"/>
                  </a:lnTo>
                  <a:lnTo>
                    <a:pt x="0" y="78"/>
                  </a:lnTo>
                  <a:lnTo>
                    <a:pt x="0" y="78"/>
                  </a:lnTo>
                  <a:lnTo>
                    <a:pt x="2" y="58"/>
                  </a:lnTo>
                  <a:lnTo>
                    <a:pt x="4" y="44"/>
                  </a:lnTo>
                  <a:lnTo>
                    <a:pt x="8" y="30"/>
                  </a:lnTo>
                  <a:lnTo>
                    <a:pt x="14" y="18"/>
                  </a:lnTo>
                  <a:lnTo>
                    <a:pt x="14" y="18"/>
                  </a:lnTo>
                  <a:lnTo>
                    <a:pt x="20" y="10"/>
                  </a:lnTo>
                  <a:lnTo>
                    <a:pt x="30" y="4"/>
                  </a:lnTo>
                  <a:lnTo>
                    <a:pt x="40" y="0"/>
                  </a:lnTo>
                  <a:lnTo>
                    <a:pt x="52" y="0"/>
                  </a:lnTo>
                  <a:lnTo>
                    <a:pt x="52" y="0"/>
                  </a:lnTo>
                  <a:lnTo>
                    <a:pt x="64" y="0"/>
                  </a:lnTo>
                  <a:lnTo>
                    <a:pt x="72" y="4"/>
                  </a:lnTo>
                  <a:lnTo>
                    <a:pt x="82"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40" y="22"/>
                  </a:lnTo>
                  <a:lnTo>
                    <a:pt x="36" y="26"/>
                  </a:lnTo>
                  <a:lnTo>
                    <a:pt x="32" y="32"/>
                  </a:lnTo>
                  <a:lnTo>
                    <a:pt x="28" y="40"/>
                  </a:lnTo>
                  <a:lnTo>
                    <a:pt x="26" y="50"/>
                  </a:lnTo>
                  <a:lnTo>
                    <a:pt x="26" y="76"/>
                  </a:lnTo>
                  <a:lnTo>
                    <a:pt x="26" y="76"/>
                  </a:lnTo>
                  <a:lnTo>
                    <a:pt x="26" y="100"/>
                  </a:lnTo>
                  <a:lnTo>
                    <a:pt x="28" y="108"/>
                  </a:lnTo>
                  <a:lnTo>
                    <a:pt x="32" y="116"/>
                  </a:lnTo>
                  <a:lnTo>
                    <a:pt x="36" y="122"/>
                  </a:lnTo>
                  <a:lnTo>
                    <a:pt x="40" y="126"/>
                  </a:lnTo>
                  <a:lnTo>
                    <a:pt x="44" y="130"/>
                  </a:lnTo>
                  <a:lnTo>
                    <a:pt x="50" y="130"/>
                  </a:lnTo>
                  <a:lnTo>
                    <a:pt x="50" y="130"/>
                  </a:lnTo>
                  <a:lnTo>
                    <a:pt x="56" y="130"/>
                  </a:lnTo>
                  <a:lnTo>
                    <a:pt x="62" y="126"/>
                  </a:lnTo>
                  <a:lnTo>
                    <a:pt x="66" y="122"/>
                  </a:lnTo>
                  <a:lnTo>
                    <a:pt x="68" y="116"/>
                  </a:lnTo>
                  <a:lnTo>
                    <a:pt x="74" y="100"/>
                  </a:lnTo>
                  <a:lnTo>
                    <a:pt x="76" y="76"/>
                  </a:lnTo>
                  <a:lnTo>
                    <a:pt x="76" y="76"/>
                  </a:lnTo>
                  <a:lnTo>
                    <a:pt x="74" y="50"/>
                  </a:lnTo>
                  <a:lnTo>
                    <a:pt x="70"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8" name="Freeform 1034"/>
            <p:cNvSpPr>
              <a:spLocks/>
            </p:cNvSpPr>
            <p:nvPr/>
          </p:nvSpPr>
          <p:spPr bwMode="auto">
            <a:xfrm>
              <a:off x="4705819" y="603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9" name="Freeform 1035"/>
            <p:cNvSpPr>
              <a:spLocks noEditPoints="1"/>
            </p:cNvSpPr>
            <p:nvPr/>
          </p:nvSpPr>
          <p:spPr bwMode="auto">
            <a:xfrm>
              <a:off x="5076154" y="50800"/>
              <a:ext cx="156435" cy="238125"/>
            </a:xfrm>
            <a:custGeom>
              <a:avLst/>
              <a:gdLst>
                <a:gd name="T0" fmla="*/ 48 w 98"/>
                <a:gd name="T1" fmla="*/ 150 h 150"/>
                <a:gd name="T2" fmla="*/ 28 w 98"/>
                <a:gd name="T3" fmla="*/ 144 h 150"/>
                <a:gd name="T4" fmla="*/ 12 w 98"/>
                <a:gd name="T5" fmla="*/ 132 h 150"/>
                <a:gd name="T6" fmla="*/ 8 w 98"/>
                <a:gd name="T7" fmla="*/ 122 h 150"/>
                <a:gd name="T8" fmla="*/ 0 w 98"/>
                <a:gd name="T9" fmla="*/ 94 h 150"/>
                <a:gd name="T10" fmla="*/ 0 w 98"/>
                <a:gd name="T11" fmla="*/ 78 h 150"/>
                <a:gd name="T12" fmla="*/ 4 w 98"/>
                <a:gd name="T13" fmla="*/ 44 h 150"/>
                <a:gd name="T14" fmla="*/ 12 w 98"/>
                <a:gd name="T15" fmla="*/ 20 h 150"/>
                <a:gd name="T16" fmla="*/ 20 w 98"/>
                <a:gd name="T17" fmla="*/ 10 h 150"/>
                <a:gd name="T18" fmla="*/ 40 w 98"/>
                <a:gd name="T19" fmla="*/ 0 h 150"/>
                <a:gd name="T20" fmla="*/ 52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70 w 98"/>
                <a:gd name="T37" fmla="*/ 144 h 150"/>
                <a:gd name="T38" fmla="*/ 48 w 98"/>
                <a:gd name="T39" fmla="*/ 150 h 150"/>
                <a:gd name="T40" fmla="*/ 50 w 98"/>
                <a:gd name="T41" fmla="*/ 18 h 150"/>
                <a:gd name="T42" fmla="*/ 44 w 98"/>
                <a:gd name="T43" fmla="*/ 20 h 150"/>
                <a:gd name="T44" fmla="*/ 34 w 98"/>
                <a:gd name="T45" fmla="*/ 26 h 150"/>
                <a:gd name="T46" fmla="*/ 26 w 98"/>
                <a:gd name="T47" fmla="*/ 42 h 150"/>
                <a:gd name="T48" fmla="*/ 22 w 98"/>
                <a:gd name="T49" fmla="*/ 78 h 150"/>
                <a:gd name="T50" fmla="*/ 24 w 98"/>
                <a:gd name="T51" fmla="*/ 100 h 150"/>
                <a:gd name="T52" fmla="*/ 30 w 98"/>
                <a:gd name="T53" fmla="*/ 118 h 150"/>
                <a:gd name="T54" fmla="*/ 38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4"/>
                  </a:lnTo>
                  <a:lnTo>
                    <a:pt x="20" y="140"/>
                  </a:lnTo>
                  <a:lnTo>
                    <a:pt x="12" y="132"/>
                  </a:lnTo>
                  <a:lnTo>
                    <a:pt x="12" y="132"/>
                  </a:lnTo>
                  <a:lnTo>
                    <a:pt x="8" y="122"/>
                  </a:lnTo>
                  <a:lnTo>
                    <a:pt x="4" y="108"/>
                  </a:lnTo>
                  <a:lnTo>
                    <a:pt x="0" y="94"/>
                  </a:lnTo>
                  <a:lnTo>
                    <a:pt x="0" y="78"/>
                  </a:lnTo>
                  <a:lnTo>
                    <a:pt x="0" y="78"/>
                  </a:lnTo>
                  <a:lnTo>
                    <a:pt x="0" y="60"/>
                  </a:lnTo>
                  <a:lnTo>
                    <a:pt x="4" y="44"/>
                  </a:lnTo>
                  <a:lnTo>
                    <a:pt x="8" y="30"/>
                  </a:lnTo>
                  <a:lnTo>
                    <a:pt x="12" y="20"/>
                  </a:lnTo>
                  <a:lnTo>
                    <a:pt x="12" y="20"/>
                  </a:lnTo>
                  <a:lnTo>
                    <a:pt x="20" y="10"/>
                  </a:lnTo>
                  <a:lnTo>
                    <a:pt x="28" y="4"/>
                  </a:lnTo>
                  <a:lnTo>
                    <a:pt x="40" y="0"/>
                  </a:lnTo>
                  <a:lnTo>
                    <a:pt x="52" y="0"/>
                  </a:lnTo>
                  <a:lnTo>
                    <a:pt x="52" y="0"/>
                  </a:lnTo>
                  <a:lnTo>
                    <a:pt x="62" y="0"/>
                  </a:lnTo>
                  <a:lnTo>
                    <a:pt x="72" y="4"/>
                  </a:lnTo>
                  <a:lnTo>
                    <a:pt x="80" y="10"/>
                  </a:lnTo>
                  <a:lnTo>
                    <a:pt x="86" y="18"/>
                  </a:lnTo>
                  <a:lnTo>
                    <a:pt x="92" y="28"/>
                  </a:lnTo>
                  <a:lnTo>
                    <a:pt x="96" y="42"/>
                  </a:lnTo>
                  <a:lnTo>
                    <a:pt x="98" y="56"/>
                  </a:lnTo>
                  <a:lnTo>
                    <a:pt x="98" y="74"/>
                  </a:lnTo>
                  <a:lnTo>
                    <a:pt x="98"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6" y="42"/>
                  </a:lnTo>
                  <a:lnTo>
                    <a:pt x="24" y="52"/>
                  </a:lnTo>
                  <a:lnTo>
                    <a:pt x="22" y="78"/>
                  </a:lnTo>
                  <a:lnTo>
                    <a:pt x="22" y="78"/>
                  </a:lnTo>
                  <a:lnTo>
                    <a:pt x="24" y="100"/>
                  </a:lnTo>
                  <a:lnTo>
                    <a:pt x="26" y="110"/>
                  </a:lnTo>
                  <a:lnTo>
                    <a:pt x="30" y="118"/>
                  </a:lnTo>
                  <a:lnTo>
                    <a:pt x="32" y="124"/>
                  </a:lnTo>
                  <a:lnTo>
                    <a:pt x="38"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0" name="Freeform 1036"/>
            <p:cNvSpPr>
              <a:spLocks/>
            </p:cNvSpPr>
            <p:nvPr/>
          </p:nvSpPr>
          <p:spPr bwMode="auto">
            <a:xfrm>
              <a:off x="5299633" y="57150"/>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38 h 146"/>
                <a:gd name="T10" fmla="*/ 12 w 46"/>
                <a:gd name="T11" fmla="*/ 52 h 146"/>
                <a:gd name="T12" fmla="*/ 12 w 46"/>
                <a:gd name="T13" fmla="*/ 56 h 146"/>
                <a:gd name="T14" fmla="*/ 6 w 46"/>
                <a:gd name="T15" fmla="*/ 62 h 146"/>
                <a:gd name="T16" fmla="*/ 0 w 46"/>
                <a:gd name="T17" fmla="*/ 80 h 146"/>
                <a:gd name="T18" fmla="*/ 6 w 46"/>
                <a:gd name="T19" fmla="*/ 82 h 146"/>
                <a:gd name="T20" fmla="*/ 12 w 46"/>
                <a:gd name="T21" fmla="*/ 88 h 146"/>
                <a:gd name="T22" fmla="*/ 12 w 46"/>
                <a:gd name="T23" fmla="*/ 92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6 h 146"/>
                <a:gd name="T42" fmla="*/ 34 w 46"/>
                <a:gd name="T43" fmla="*/ 120 h 146"/>
                <a:gd name="T44" fmla="*/ 34 w 46"/>
                <a:gd name="T45" fmla="*/ 116 h 146"/>
                <a:gd name="T46" fmla="*/ 34 w 46"/>
                <a:gd name="T47" fmla="*/ 106 h 146"/>
                <a:gd name="T48" fmla="*/ 36 w 46"/>
                <a:gd name="T49" fmla="*/ 94 h 146"/>
                <a:gd name="T50" fmla="*/ 32 w 46"/>
                <a:gd name="T51" fmla="*/ 78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6"/>
                  </a:lnTo>
                  <a:lnTo>
                    <a:pt x="36" y="124"/>
                  </a:lnTo>
                  <a:lnTo>
                    <a:pt x="34" y="120"/>
                  </a:lnTo>
                  <a:lnTo>
                    <a:pt x="34" y="116"/>
                  </a:lnTo>
                  <a:lnTo>
                    <a:pt x="34" y="116"/>
                  </a:lnTo>
                  <a:lnTo>
                    <a:pt x="34" y="106"/>
                  </a:lnTo>
                  <a:lnTo>
                    <a:pt x="34" y="106"/>
                  </a:lnTo>
                  <a:lnTo>
                    <a:pt x="36" y="94"/>
                  </a:lnTo>
                  <a:lnTo>
                    <a:pt x="36" y="94"/>
                  </a:lnTo>
                  <a:lnTo>
                    <a:pt x="34" y="86"/>
                  </a:lnTo>
                  <a:lnTo>
                    <a:pt x="32" y="78"/>
                  </a:lnTo>
                  <a:lnTo>
                    <a:pt x="26" y="74"/>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1" name="Freeform 1037"/>
            <p:cNvSpPr>
              <a:spLocks/>
            </p:cNvSpPr>
            <p:nvPr/>
          </p:nvSpPr>
          <p:spPr bwMode="auto">
            <a:xfrm>
              <a:off x="5299633" y="57150"/>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38 h 146"/>
                <a:gd name="T10" fmla="*/ 12 w 46"/>
                <a:gd name="T11" fmla="*/ 52 h 146"/>
                <a:gd name="T12" fmla="*/ 12 w 46"/>
                <a:gd name="T13" fmla="*/ 56 h 146"/>
                <a:gd name="T14" fmla="*/ 6 w 46"/>
                <a:gd name="T15" fmla="*/ 62 h 146"/>
                <a:gd name="T16" fmla="*/ 0 w 46"/>
                <a:gd name="T17" fmla="*/ 80 h 146"/>
                <a:gd name="T18" fmla="*/ 6 w 46"/>
                <a:gd name="T19" fmla="*/ 82 h 146"/>
                <a:gd name="T20" fmla="*/ 12 w 46"/>
                <a:gd name="T21" fmla="*/ 88 h 146"/>
                <a:gd name="T22" fmla="*/ 12 w 46"/>
                <a:gd name="T23" fmla="*/ 92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6 h 146"/>
                <a:gd name="T42" fmla="*/ 34 w 46"/>
                <a:gd name="T43" fmla="*/ 120 h 146"/>
                <a:gd name="T44" fmla="*/ 34 w 46"/>
                <a:gd name="T45" fmla="*/ 116 h 146"/>
                <a:gd name="T46" fmla="*/ 34 w 46"/>
                <a:gd name="T47" fmla="*/ 106 h 146"/>
                <a:gd name="T48" fmla="*/ 36 w 46"/>
                <a:gd name="T49" fmla="*/ 94 h 146"/>
                <a:gd name="T50" fmla="*/ 32 w 46"/>
                <a:gd name="T51" fmla="*/ 78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6"/>
                  </a:lnTo>
                  <a:lnTo>
                    <a:pt x="36" y="124"/>
                  </a:lnTo>
                  <a:lnTo>
                    <a:pt x="34" y="120"/>
                  </a:lnTo>
                  <a:lnTo>
                    <a:pt x="34" y="116"/>
                  </a:lnTo>
                  <a:lnTo>
                    <a:pt x="34" y="116"/>
                  </a:lnTo>
                  <a:lnTo>
                    <a:pt x="34" y="106"/>
                  </a:lnTo>
                  <a:lnTo>
                    <a:pt x="34" y="106"/>
                  </a:lnTo>
                  <a:lnTo>
                    <a:pt x="36" y="94"/>
                  </a:lnTo>
                  <a:lnTo>
                    <a:pt x="36" y="94"/>
                  </a:lnTo>
                  <a:lnTo>
                    <a:pt x="34" y="86"/>
                  </a:lnTo>
                  <a:lnTo>
                    <a:pt x="32" y="78"/>
                  </a:lnTo>
                  <a:lnTo>
                    <a:pt x="26" y="74"/>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2" name="Freeform 1038"/>
            <p:cNvSpPr>
              <a:spLocks/>
            </p:cNvSpPr>
            <p:nvPr/>
          </p:nvSpPr>
          <p:spPr bwMode="auto">
            <a:xfrm>
              <a:off x="5395410" y="571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78 h 146"/>
                <a:gd name="T26" fmla="*/ 12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6 w 46"/>
                <a:gd name="T67" fmla="*/ 24 h 146"/>
                <a:gd name="T68" fmla="*/ 34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4" y="132"/>
                  </a:lnTo>
                  <a:lnTo>
                    <a:pt x="36" y="120"/>
                  </a:lnTo>
                  <a:lnTo>
                    <a:pt x="36"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18" y="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3" name="Freeform 1039"/>
            <p:cNvSpPr>
              <a:spLocks/>
            </p:cNvSpPr>
            <p:nvPr/>
          </p:nvSpPr>
          <p:spPr bwMode="auto">
            <a:xfrm>
              <a:off x="5395410" y="571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78 h 146"/>
                <a:gd name="T26" fmla="*/ 12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6 w 46"/>
                <a:gd name="T67" fmla="*/ 24 h 146"/>
                <a:gd name="T68" fmla="*/ 34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4" y="132"/>
                  </a:lnTo>
                  <a:lnTo>
                    <a:pt x="36" y="120"/>
                  </a:lnTo>
                  <a:lnTo>
                    <a:pt x="36"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4" name="Freeform 1040"/>
            <p:cNvSpPr>
              <a:spLocks noEditPoints="1"/>
            </p:cNvSpPr>
            <p:nvPr/>
          </p:nvSpPr>
          <p:spPr bwMode="auto">
            <a:xfrm>
              <a:off x="5768938" y="50800"/>
              <a:ext cx="159628"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4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4" y="4"/>
                  </a:lnTo>
                  <a:lnTo>
                    <a:pt x="82" y="10"/>
                  </a:lnTo>
                  <a:lnTo>
                    <a:pt x="88" y="18"/>
                  </a:lnTo>
                  <a:lnTo>
                    <a:pt x="94"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6" y="122"/>
                  </a:lnTo>
                  <a:lnTo>
                    <a:pt x="68" y="118"/>
                  </a:lnTo>
                  <a:lnTo>
                    <a:pt x="72" y="110"/>
                  </a:lnTo>
                  <a:lnTo>
                    <a:pt x="74" y="100"/>
                  </a:lnTo>
                  <a:lnTo>
                    <a:pt x="76" y="76"/>
                  </a:lnTo>
                  <a:lnTo>
                    <a:pt x="76" y="76"/>
                  </a:lnTo>
                  <a:lnTo>
                    <a:pt x="74" y="50"/>
                  </a:lnTo>
                  <a:lnTo>
                    <a:pt x="72" y="40"/>
                  </a:lnTo>
                  <a:lnTo>
                    <a:pt x="70"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5" name="Freeform 1041"/>
            <p:cNvSpPr>
              <a:spLocks/>
            </p:cNvSpPr>
            <p:nvPr/>
          </p:nvSpPr>
          <p:spPr bwMode="auto">
            <a:xfrm>
              <a:off x="5979646" y="603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6" name="Freeform 1042"/>
            <p:cNvSpPr>
              <a:spLocks noEditPoints="1"/>
            </p:cNvSpPr>
            <p:nvPr/>
          </p:nvSpPr>
          <p:spPr bwMode="auto">
            <a:xfrm>
              <a:off x="5532689" y="63500"/>
              <a:ext cx="175590" cy="225425"/>
            </a:xfrm>
            <a:custGeom>
              <a:avLst/>
              <a:gdLst>
                <a:gd name="T0" fmla="*/ 66 w 110"/>
                <a:gd name="T1" fmla="*/ 58 h 142"/>
                <a:gd name="T2" fmla="*/ 66 w 110"/>
                <a:gd name="T3" fmla="*/ 58 h 142"/>
                <a:gd name="T4" fmla="*/ 62 w 110"/>
                <a:gd name="T5" fmla="*/ 80 h 142"/>
                <a:gd name="T6" fmla="*/ 44 w 110"/>
                <a:gd name="T7" fmla="*/ 80 h 142"/>
                <a:gd name="T8" fmla="*/ 48 w 110"/>
                <a:gd name="T9" fmla="*/ 58 h 142"/>
                <a:gd name="T10" fmla="*/ 66 w 110"/>
                <a:gd name="T11" fmla="*/ 58 h 142"/>
                <a:gd name="T12" fmla="*/ 98 w 110"/>
                <a:gd name="T13" fmla="*/ 0 h 142"/>
                <a:gd name="T14" fmla="*/ 76 w 110"/>
                <a:gd name="T15" fmla="*/ 0 h 142"/>
                <a:gd name="T16" fmla="*/ 70 w 110"/>
                <a:gd name="T17" fmla="*/ 36 h 142"/>
                <a:gd name="T18" fmla="*/ 50 w 110"/>
                <a:gd name="T19" fmla="*/ 36 h 142"/>
                <a:gd name="T20" fmla="*/ 56 w 110"/>
                <a:gd name="T21" fmla="*/ 0 h 142"/>
                <a:gd name="T22" fmla="*/ 34 w 110"/>
                <a:gd name="T23" fmla="*/ 0 h 142"/>
                <a:gd name="T24" fmla="*/ 28 w 110"/>
                <a:gd name="T25" fmla="*/ 36 h 142"/>
                <a:gd name="T26" fmla="*/ 6 w 110"/>
                <a:gd name="T27" fmla="*/ 36 h 142"/>
                <a:gd name="T28" fmla="*/ 6 w 110"/>
                <a:gd name="T29" fmla="*/ 58 h 142"/>
                <a:gd name="T30" fmla="*/ 26 w 110"/>
                <a:gd name="T31" fmla="*/ 58 h 142"/>
                <a:gd name="T32" fmla="*/ 22 w 110"/>
                <a:gd name="T33" fmla="*/ 80 h 142"/>
                <a:gd name="T34" fmla="*/ 0 w 110"/>
                <a:gd name="T35" fmla="*/ 80 h 142"/>
                <a:gd name="T36" fmla="*/ 0 w 110"/>
                <a:gd name="T37" fmla="*/ 104 h 142"/>
                <a:gd name="T38" fmla="*/ 18 w 110"/>
                <a:gd name="T39" fmla="*/ 104 h 142"/>
                <a:gd name="T40" fmla="*/ 12 w 110"/>
                <a:gd name="T41" fmla="*/ 142 h 142"/>
                <a:gd name="T42" fmla="*/ 34 w 110"/>
                <a:gd name="T43" fmla="*/ 142 h 142"/>
                <a:gd name="T44" fmla="*/ 40 w 110"/>
                <a:gd name="T45" fmla="*/ 104 h 142"/>
                <a:gd name="T46" fmla="*/ 60 w 110"/>
                <a:gd name="T47" fmla="*/ 104 h 142"/>
                <a:gd name="T48" fmla="*/ 54 w 110"/>
                <a:gd name="T49" fmla="*/ 142 h 142"/>
                <a:gd name="T50" fmla="*/ 76 w 110"/>
                <a:gd name="T51" fmla="*/ 142 h 142"/>
                <a:gd name="T52" fmla="*/ 82 w 110"/>
                <a:gd name="T53" fmla="*/ 104 h 142"/>
                <a:gd name="T54" fmla="*/ 104 w 110"/>
                <a:gd name="T55" fmla="*/ 104 h 142"/>
                <a:gd name="T56" fmla="*/ 104 w 110"/>
                <a:gd name="T57" fmla="*/ 80 h 142"/>
                <a:gd name="T58" fmla="*/ 84 w 110"/>
                <a:gd name="T59" fmla="*/ 80 h 142"/>
                <a:gd name="T60" fmla="*/ 88 w 110"/>
                <a:gd name="T61" fmla="*/ 58 h 142"/>
                <a:gd name="T62" fmla="*/ 110 w 110"/>
                <a:gd name="T63" fmla="*/ 58 h 142"/>
                <a:gd name="T64" fmla="*/ 110 w 110"/>
                <a:gd name="T65" fmla="*/ 36 h 142"/>
                <a:gd name="T66" fmla="*/ 92 w 110"/>
                <a:gd name="T67" fmla="*/ 36 h 142"/>
                <a:gd name="T68" fmla="*/ 98 w 110"/>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42">
                  <a:moveTo>
                    <a:pt x="66" y="58"/>
                  </a:moveTo>
                  <a:lnTo>
                    <a:pt x="66" y="58"/>
                  </a:lnTo>
                  <a:lnTo>
                    <a:pt x="62" y="80"/>
                  </a:lnTo>
                  <a:lnTo>
                    <a:pt x="44" y="80"/>
                  </a:lnTo>
                  <a:lnTo>
                    <a:pt x="48" y="58"/>
                  </a:lnTo>
                  <a:lnTo>
                    <a:pt x="66" y="58"/>
                  </a:lnTo>
                  <a:close/>
                  <a:moveTo>
                    <a:pt x="98" y="0"/>
                  </a:moveTo>
                  <a:lnTo>
                    <a:pt x="76" y="0"/>
                  </a:lnTo>
                  <a:lnTo>
                    <a:pt x="70" y="36"/>
                  </a:lnTo>
                  <a:lnTo>
                    <a:pt x="50" y="36"/>
                  </a:lnTo>
                  <a:lnTo>
                    <a:pt x="56" y="0"/>
                  </a:lnTo>
                  <a:lnTo>
                    <a:pt x="34" y="0"/>
                  </a:lnTo>
                  <a:lnTo>
                    <a:pt x="28" y="36"/>
                  </a:lnTo>
                  <a:lnTo>
                    <a:pt x="6" y="36"/>
                  </a:lnTo>
                  <a:lnTo>
                    <a:pt x="6" y="58"/>
                  </a:lnTo>
                  <a:lnTo>
                    <a:pt x="26" y="58"/>
                  </a:lnTo>
                  <a:lnTo>
                    <a:pt x="22" y="80"/>
                  </a:lnTo>
                  <a:lnTo>
                    <a:pt x="0" y="80"/>
                  </a:lnTo>
                  <a:lnTo>
                    <a:pt x="0" y="104"/>
                  </a:lnTo>
                  <a:lnTo>
                    <a:pt x="18" y="104"/>
                  </a:lnTo>
                  <a:lnTo>
                    <a:pt x="12" y="142"/>
                  </a:lnTo>
                  <a:lnTo>
                    <a:pt x="34" y="142"/>
                  </a:lnTo>
                  <a:lnTo>
                    <a:pt x="40" y="104"/>
                  </a:lnTo>
                  <a:lnTo>
                    <a:pt x="60" y="104"/>
                  </a:lnTo>
                  <a:lnTo>
                    <a:pt x="54" y="142"/>
                  </a:lnTo>
                  <a:lnTo>
                    <a:pt x="76" y="142"/>
                  </a:lnTo>
                  <a:lnTo>
                    <a:pt x="82" y="104"/>
                  </a:lnTo>
                  <a:lnTo>
                    <a:pt x="104" y="104"/>
                  </a:lnTo>
                  <a:lnTo>
                    <a:pt x="104" y="80"/>
                  </a:lnTo>
                  <a:lnTo>
                    <a:pt x="84" y="80"/>
                  </a:lnTo>
                  <a:lnTo>
                    <a:pt x="88" y="58"/>
                  </a:lnTo>
                  <a:lnTo>
                    <a:pt x="110" y="58"/>
                  </a:lnTo>
                  <a:lnTo>
                    <a:pt x="110" y="36"/>
                  </a:lnTo>
                  <a:lnTo>
                    <a:pt x="92" y="36"/>
                  </a:lnTo>
                  <a:lnTo>
                    <a:pt x="98"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7" name="Freeform 1043"/>
            <p:cNvSpPr>
              <a:spLocks/>
            </p:cNvSpPr>
            <p:nvPr/>
          </p:nvSpPr>
          <p:spPr bwMode="auto">
            <a:xfrm>
              <a:off x="5602925" y="155575"/>
              <a:ext cx="35118" cy="34925"/>
            </a:xfrm>
            <a:custGeom>
              <a:avLst/>
              <a:gdLst>
                <a:gd name="T0" fmla="*/ 22 w 22"/>
                <a:gd name="T1" fmla="*/ 0 h 22"/>
                <a:gd name="T2" fmla="*/ 22 w 22"/>
                <a:gd name="T3" fmla="*/ 0 h 22"/>
                <a:gd name="T4" fmla="*/ 18 w 22"/>
                <a:gd name="T5" fmla="*/ 22 h 22"/>
                <a:gd name="T6" fmla="*/ 0 w 22"/>
                <a:gd name="T7" fmla="*/ 22 h 22"/>
                <a:gd name="T8" fmla="*/ 4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4"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8" name="Freeform 1044"/>
            <p:cNvSpPr>
              <a:spLocks/>
            </p:cNvSpPr>
            <p:nvPr/>
          </p:nvSpPr>
          <p:spPr bwMode="auto">
            <a:xfrm>
              <a:off x="5532689" y="63500"/>
              <a:ext cx="175590" cy="225425"/>
            </a:xfrm>
            <a:custGeom>
              <a:avLst/>
              <a:gdLst>
                <a:gd name="T0" fmla="*/ 98 w 110"/>
                <a:gd name="T1" fmla="*/ 0 h 142"/>
                <a:gd name="T2" fmla="*/ 76 w 110"/>
                <a:gd name="T3" fmla="*/ 0 h 142"/>
                <a:gd name="T4" fmla="*/ 70 w 110"/>
                <a:gd name="T5" fmla="*/ 36 h 142"/>
                <a:gd name="T6" fmla="*/ 50 w 110"/>
                <a:gd name="T7" fmla="*/ 36 h 142"/>
                <a:gd name="T8" fmla="*/ 56 w 110"/>
                <a:gd name="T9" fmla="*/ 0 h 142"/>
                <a:gd name="T10" fmla="*/ 34 w 110"/>
                <a:gd name="T11" fmla="*/ 0 h 142"/>
                <a:gd name="T12" fmla="*/ 28 w 110"/>
                <a:gd name="T13" fmla="*/ 36 h 142"/>
                <a:gd name="T14" fmla="*/ 6 w 110"/>
                <a:gd name="T15" fmla="*/ 36 h 142"/>
                <a:gd name="T16" fmla="*/ 6 w 110"/>
                <a:gd name="T17" fmla="*/ 58 h 142"/>
                <a:gd name="T18" fmla="*/ 26 w 110"/>
                <a:gd name="T19" fmla="*/ 58 h 142"/>
                <a:gd name="T20" fmla="*/ 22 w 110"/>
                <a:gd name="T21" fmla="*/ 80 h 142"/>
                <a:gd name="T22" fmla="*/ 0 w 110"/>
                <a:gd name="T23" fmla="*/ 80 h 142"/>
                <a:gd name="T24" fmla="*/ 0 w 110"/>
                <a:gd name="T25" fmla="*/ 104 h 142"/>
                <a:gd name="T26" fmla="*/ 18 w 110"/>
                <a:gd name="T27" fmla="*/ 104 h 142"/>
                <a:gd name="T28" fmla="*/ 12 w 110"/>
                <a:gd name="T29" fmla="*/ 142 h 142"/>
                <a:gd name="T30" fmla="*/ 34 w 110"/>
                <a:gd name="T31" fmla="*/ 142 h 142"/>
                <a:gd name="T32" fmla="*/ 40 w 110"/>
                <a:gd name="T33" fmla="*/ 104 h 142"/>
                <a:gd name="T34" fmla="*/ 60 w 110"/>
                <a:gd name="T35" fmla="*/ 104 h 142"/>
                <a:gd name="T36" fmla="*/ 54 w 110"/>
                <a:gd name="T37" fmla="*/ 142 h 142"/>
                <a:gd name="T38" fmla="*/ 76 w 110"/>
                <a:gd name="T39" fmla="*/ 142 h 142"/>
                <a:gd name="T40" fmla="*/ 82 w 110"/>
                <a:gd name="T41" fmla="*/ 104 h 142"/>
                <a:gd name="T42" fmla="*/ 104 w 110"/>
                <a:gd name="T43" fmla="*/ 104 h 142"/>
                <a:gd name="T44" fmla="*/ 104 w 110"/>
                <a:gd name="T45" fmla="*/ 80 h 142"/>
                <a:gd name="T46" fmla="*/ 84 w 110"/>
                <a:gd name="T47" fmla="*/ 80 h 142"/>
                <a:gd name="T48" fmla="*/ 88 w 110"/>
                <a:gd name="T49" fmla="*/ 58 h 142"/>
                <a:gd name="T50" fmla="*/ 110 w 110"/>
                <a:gd name="T51" fmla="*/ 58 h 142"/>
                <a:gd name="T52" fmla="*/ 110 w 110"/>
                <a:gd name="T53" fmla="*/ 36 h 142"/>
                <a:gd name="T54" fmla="*/ 92 w 110"/>
                <a:gd name="T55" fmla="*/ 36 h 142"/>
                <a:gd name="T56" fmla="*/ 98 w 110"/>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142">
                  <a:moveTo>
                    <a:pt x="98" y="0"/>
                  </a:moveTo>
                  <a:lnTo>
                    <a:pt x="76" y="0"/>
                  </a:lnTo>
                  <a:lnTo>
                    <a:pt x="70" y="36"/>
                  </a:lnTo>
                  <a:lnTo>
                    <a:pt x="50" y="36"/>
                  </a:lnTo>
                  <a:lnTo>
                    <a:pt x="56" y="0"/>
                  </a:lnTo>
                  <a:lnTo>
                    <a:pt x="34" y="0"/>
                  </a:lnTo>
                  <a:lnTo>
                    <a:pt x="28" y="36"/>
                  </a:lnTo>
                  <a:lnTo>
                    <a:pt x="6" y="36"/>
                  </a:lnTo>
                  <a:lnTo>
                    <a:pt x="6" y="58"/>
                  </a:lnTo>
                  <a:lnTo>
                    <a:pt x="26" y="58"/>
                  </a:lnTo>
                  <a:lnTo>
                    <a:pt x="22" y="80"/>
                  </a:lnTo>
                  <a:lnTo>
                    <a:pt x="0" y="80"/>
                  </a:lnTo>
                  <a:lnTo>
                    <a:pt x="0" y="104"/>
                  </a:lnTo>
                  <a:lnTo>
                    <a:pt x="18" y="104"/>
                  </a:lnTo>
                  <a:lnTo>
                    <a:pt x="12" y="142"/>
                  </a:lnTo>
                  <a:lnTo>
                    <a:pt x="34" y="142"/>
                  </a:lnTo>
                  <a:lnTo>
                    <a:pt x="40" y="104"/>
                  </a:lnTo>
                  <a:lnTo>
                    <a:pt x="60" y="104"/>
                  </a:lnTo>
                  <a:lnTo>
                    <a:pt x="54" y="142"/>
                  </a:lnTo>
                  <a:lnTo>
                    <a:pt x="76" y="142"/>
                  </a:lnTo>
                  <a:lnTo>
                    <a:pt x="82" y="104"/>
                  </a:lnTo>
                  <a:lnTo>
                    <a:pt x="104" y="104"/>
                  </a:lnTo>
                  <a:lnTo>
                    <a:pt x="104" y="80"/>
                  </a:lnTo>
                  <a:lnTo>
                    <a:pt x="84" y="80"/>
                  </a:lnTo>
                  <a:lnTo>
                    <a:pt x="88" y="58"/>
                  </a:lnTo>
                  <a:lnTo>
                    <a:pt x="110" y="58"/>
                  </a:lnTo>
                  <a:lnTo>
                    <a:pt x="110" y="36"/>
                  </a:lnTo>
                  <a:lnTo>
                    <a:pt x="92" y="36"/>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3" name="Freeform 1079"/>
            <p:cNvSpPr>
              <a:spLocks/>
            </p:cNvSpPr>
            <p:nvPr/>
          </p:nvSpPr>
          <p:spPr bwMode="auto">
            <a:xfrm>
              <a:off x="4041768" y="603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4" name="Freeform 1080"/>
            <p:cNvSpPr>
              <a:spLocks/>
            </p:cNvSpPr>
            <p:nvPr/>
          </p:nvSpPr>
          <p:spPr bwMode="auto">
            <a:xfrm>
              <a:off x="4191818" y="603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5" name="Freeform 1081"/>
            <p:cNvSpPr>
              <a:spLocks/>
            </p:cNvSpPr>
            <p:nvPr/>
          </p:nvSpPr>
          <p:spPr bwMode="auto">
            <a:xfrm>
              <a:off x="4338675" y="603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6" name="Freeform 1082"/>
            <p:cNvSpPr>
              <a:spLocks/>
            </p:cNvSpPr>
            <p:nvPr/>
          </p:nvSpPr>
          <p:spPr bwMode="auto">
            <a:xfrm>
              <a:off x="63850" y="571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7" name="Freeform 1083"/>
            <p:cNvSpPr>
              <a:spLocks noEditPoints="1"/>
            </p:cNvSpPr>
            <p:nvPr/>
          </p:nvSpPr>
          <p:spPr bwMode="auto">
            <a:xfrm>
              <a:off x="6263783" y="3165475"/>
              <a:ext cx="159628" cy="238125"/>
            </a:xfrm>
            <a:custGeom>
              <a:avLst/>
              <a:gdLst>
                <a:gd name="T0" fmla="*/ 48 w 100"/>
                <a:gd name="T1" fmla="*/ 150 h 150"/>
                <a:gd name="T2" fmla="*/ 28 w 100"/>
                <a:gd name="T3" fmla="*/ 146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2 h 150"/>
                <a:gd name="T18" fmla="*/ 40 w 100"/>
                <a:gd name="T19" fmla="*/ 2 h 150"/>
                <a:gd name="T20" fmla="*/ 52 w 100"/>
                <a:gd name="T21" fmla="*/ 0 h 150"/>
                <a:gd name="T22" fmla="*/ 74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2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2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2" y="132"/>
                  </a:lnTo>
                  <a:lnTo>
                    <a:pt x="12" y="132"/>
                  </a:lnTo>
                  <a:lnTo>
                    <a:pt x="8" y="122"/>
                  </a:lnTo>
                  <a:lnTo>
                    <a:pt x="4" y="110"/>
                  </a:lnTo>
                  <a:lnTo>
                    <a:pt x="2" y="94"/>
                  </a:lnTo>
                  <a:lnTo>
                    <a:pt x="0" y="78"/>
                  </a:lnTo>
                  <a:lnTo>
                    <a:pt x="0" y="78"/>
                  </a:lnTo>
                  <a:lnTo>
                    <a:pt x="2" y="60"/>
                  </a:lnTo>
                  <a:lnTo>
                    <a:pt x="4" y="44"/>
                  </a:lnTo>
                  <a:lnTo>
                    <a:pt x="8" y="32"/>
                  </a:lnTo>
                  <a:lnTo>
                    <a:pt x="14" y="20"/>
                  </a:lnTo>
                  <a:lnTo>
                    <a:pt x="14" y="20"/>
                  </a:lnTo>
                  <a:lnTo>
                    <a:pt x="22" y="12"/>
                  </a:lnTo>
                  <a:lnTo>
                    <a:pt x="30" y="6"/>
                  </a:lnTo>
                  <a:lnTo>
                    <a:pt x="40" y="2"/>
                  </a:lnTo>
                  <a:lnTo>
                    <a:pt x="52" y="0"/>
                  </a:lnTo>
                  <a:lnTo>
                    <a:pt x="52" y="0"/>
                  </a:lnTo>
                  <a:lnTo>
                    <a:pt x="64" y="2"/>
                  </a:lnTo>
                  <a:lnTo>
                    <a:pt x="74" y="6"/>
                  </a:lnTo>
                  <a:lnTo>
                    <a:pt x="82" y="10"/>
                  </a:lnTo>
                  <a:lnTo>
                    <a:pt x="88" y="18"/>
                  </a:lnTo>
                  <a:lnTo>
                    <a:pt x="94" y="30"/>
                  </a:lnTo>
                  <a:lnTo>
                    <a:pt x="96" y="42"/>
                  </a:lnTo>
                  <a:lnTo>
                    <a:pt x="98" y="58"/>
                  </a:lnTo>
                  <a:lnTo>
                    <a:pt x="100" y="74"/>
                  </a:lnTo>
                  <a:lnTo>
                    <a:pt x="100" y="74"/>
                  </a:lnTo>
                  <a:lnTo>
                    <a:pt x="98" y="92"/>
                  </a:lnTo>
                  <a:lnTo>
                    <a:pt x="96" y="108"/>
                  </a:lnTo>
                  <a:lnTo>
                    <a:pt x="92" y="120"/>
                  </a:lnTo>
                  <a:lnTo>
                    <a:pt x="86" y="130"/>
                  </a:lnTo>
                  <a:lnTo>
                    <a:pt x="86" y="130"/>
                  </a:lnTo>
                  <a:lnTo>
                    <a:pt x="78" y="140"/>
                  </a:lnTo>
                  <a:lnTo>
                    <a:pt x="70" y="144"/>
                  </a:lnTo>
                  <a:lnTo>
                    <a:pt x="60" y="148"/>
                  </a:lnTo>
                  <a:lnTo>
                    <a:pt x="48" y="150"/>
                  </a:lnTo>
                  <a:lnTo>
                    <a:pt x="48" y="150"/>
                  </a:lnTo>
                  <a:close/>
                  <a:moveTo>
                    <a:pt x="52" y="20"/>
                  </a:moveTo>
                  <a:lnTo>
                    <a:pt x="52" y="20"/>
                  </a:lnTo>
                  <a:lnTo>
                    <a:pt x="44" y="20"/>
                  </a:lnTo>
                  <a:lnTo>
                    <a:pt x="38" y="22"/>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2"/>
                  </a:lnTo>
                  <a:lnTo>
                    <a:pt x="72" y="42"/>
                  </a:lnTo>
                  <a:lnTo>
                    <a:pt x="70" y="34"/>
                  </a:lnTo>
                  <a:lnTo>
                    <a:pt x="66" y="28"/>
                  </a:lnTo>
                  <a:lnTo>
                    <a:pt x="62" y="22"/>
                  </a:lnTo>
                  <a:lnTo>
                    <a:pt x="56" y="20"/>
                  </a:lnTo>
                  <a:lnTo>
                    <a:pt x="52" y="20"/>
                  </a:lnTo>
                  <a:lnTo>
                    <a:pt x="52"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8" name="Freeform 1084"/>
            <p:cNvSpPr>
              <a:spLocks/>
            </p:cNvSpPr>
            <p:nvPr/>
          </p:nvSpPr>
          <p:spPr bwMode="auto">
            <a:xfrm>
              <a:off x="6487262"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9" name="Freeform 1085"/>
            <p:cNvSpPr>
              <a:spLocks/>
            </p:cNvSpPr>
            <p:nvPr/>
          </p:nvSpPr>
          <p:spPr bwMode="auto">
            <a:xfrm>
              <a:off x="6637312" y="3175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0" name="Freeform 1086"/>
            <p:cNvSpPr>
              <a:spLocks/>
            </p:cNvSpPr>
            <p:nvPr/>
          </p:nvSpPr>
          <p:spPr bwMode="auto">
            <a:xfrm>
              <a:off x="6784169" y="3175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1" name="Freeform 1087"/>
            <p:cNvSpPr>
              <a:spLocks/>
            </p:cNvSpPr>
            <p:nvPr/>
          </p:nvSpPr>
          <p:spPr bwMode="auto">
            <a:xfrm>
              <a:off x="6927834"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2" name="Freeform 1088"/>
            <p:cNvSpPr>
              <a:spLocks/>
            </p:cNvSpPr>
            <p:nvPr/>
          </p:nvSpPr>
          <p:spPr bwMode="auto">
            <a:xfrm>
              <a:off x="7314132"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3" name="Freeform 1089"/>
            <p:cNvSpPr>
              <a:spLocks/>
            </p:cNvSpPr>
            <p:nvPr/>
          </p:nvSpPr>
          <p:spPr bwMode="auto">
            <a:xfrm>
              <a:off x="7460990" y="3175000"/>
              <a:ext cx="86199" cy="228600"/>
            </a:xfrm>
            <a:custGeom>
              <a:avLst/>
              <a:gdLst>
                <a:gd name="T0" fmla="*/ 54 w 54"/>
                <a:gd name="T1" fmla="*/ 0 h 144"/>
                <a:gd name="T2" fmla="*/ 54 w 54"/>
                <a:gd name="T3" fmla="*/ 0 h 144"/>
                <a:gd name="T4" fmla="*/ 54 w 54"/>
                <a:gd name="T5" fmla="*/ 144 h 144"/>
                <a:gd name="T6" fmla="*/ 54 w 54"/>
                <a:gd name="T7" fmla="*/ 144 h 144"/>
                <a:gd name="T8" fmla="*/ 32 w 54"/>
                <a:gd name="T9" fmla="*/ 144 h 144"/>
                <a:gd name="T10" fmla="*/ 32 w 54"/>
                <a:gd name="T11" fmla="*/ 144 h 144"/>
                <a:gd name="T12" fmla="*/ 32 w 54"/>
                <a:gd name="T13" fmla="*/ 28 h 144"/>
                <a:gd name="T14" fmla="*/ 32 w 54"/>
                <a:gd name="T15" fmla="*/ 28 h 144"/>
                <a:gd name="T16" fmla="*/ 24 w 54"/>
                <a:gd name="T17" fmla="*/ 32 h 144"/>
                <a:gd name="T18" fmla="*/ 16 w 54"/>
                <a:gd name="T19" fmla="*/ 36 h 144"/>
                <a:gd name="T20" fmla="*/ 16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2" y="144"/>
                  </a:lnTo>
                  <a:lnTo>
                    <a:pt x="32" y="144"/>
                  </a:lnTo>
                  <a:lnTo>
                    <a:pt x="32" y="28"/>
                  </a:lnTo>
                  <a:lnTo>
                    <a:pt x="32" y="28"/>
                  </a:lnTo>
                  <a:lnTo>
                    <a:pt x="24" y="32"/>
                  </a:lnTo>
                  <a:lnTo>
                    <a:pt x="16" y="36"/>
                  </a:lnTo>
                  <a:lnTo>
                    <a:pt x="16"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4" name="Freeform 1090"/>
            <p:cNvSpPr>
              <a:spLocks/>
            </p:cNvSpPr>
            <p:nvPr/>
          </p:nvSpPr>
          <p:spPr bwMode="auto">
            <a:xfrm>
              <a:off x="7611040"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34 w 54"/>
                <a:gd name="T45" fmla="*/ 6 h 144"/>
                <a:gd name="T46" fmla="*/ 34 w 54"/>
                <a:gd name="T47" fmla="*/ 6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34" y="6"/>
                  </a:lnTo>
                  <a:lnTo>
                    <a:pt x="34" y="6"/>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5" name="Freeform 1091"/>
            <p:cNvSpPr>
              <a:spLocks/>
            </p:cNvSpPr>
            <p:nvPr/>
          </p:nvSpPr>
          <p:spPr bwMode="auto">
            <a:xfrm>
              <a:off x="7757897"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8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0" y="16"/>
                  </a:lnTo>
                  <a:lnTo>
                    <a:pt x="10" y="16"/>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6" name="Freeform 1092"/>
            <p:cNvSpPr>
              <a:spLocks/>
            </p:cNvSpPr>
            <p:nvPr/>
          </p:nvSpPr>
          <p:spPr bwMode="auto">
            <a:xfrm>
              <a:off x="7077884" y="3171825"/>
              <a:ext cx="73429" cy="231775"/>
            </a:xfrm>
            <a:custGeom>
              <a:avLst/>
              <a:gdLst>
                <a:gd name="T0" fmla="*/ 46 w 46"/>
                <a:gd name="T1" fmla="*/ 0 h 146"/>
                <a:gd name="T2" fmla="*/ 40 w 46"/>
                <a:gd name="T3" fmla="*/ 0 h 146"/>
                <a:gd name="T4" fmla="*/ 18 w 46"/>
                <a:gd name="T5" fmla="*/ 6 h 146"/>
                <a:gd name="T6" fmla="*/ 12 w 46"/>
                <a:gd name="T7" fmla="*/ 24 h 146"/>
                <a:gd name="T8" fmla="*/ 12 w 46"/>
                <a:gd name="T9" fmla="*/ 40 h 146"/>
                <a:gd name="T10" fmla="*/ 14 w 46"/>
                <a:gd name="T11" fmla="*/ 52 h 146"/>
                <a:gd name="T12" fmla="*/ 12 w 46"/>
                <a:gd name="T13" fmla="*/ 56 h 146"/>
                <a:gd name="T14" fmla="*/ 8 w 46"/>
                <a:gd name="T15" fmla="*/ 64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80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40"/>
                  </a:lnTo>
                  <a:lnTo>
                    <a:pt x="12" y="40"/>
                  </a:lnTo>
                  <a:lnTo>
                    <a:pt x="14" y="52"/>
                  </a:lnTo>
                  <a:lnTo>
                    <a:pt x="14" y="52"/>
                  </a:lnTo>
                  <a:lnTo>
                    <a:pt x="12" y="56"/>
                  </a:lnTo>
                  <a:lnTo>
                    <a:pt x="12" y="60"/>
                  </a:lnTo>
                  <a:lnTo>
                    <a:pt x="8" y="64"/>
                  </a:lnTo>
                  <a:lnTo>
                    <a:pt x="0" y="64"/>
                  </a:lnTo>
                  <a:lnTo>
                    <a:pt x="0" y="80"/>
                  </a:lnTo>
                  <a:lnTo>
                    <a:pt x="0" y="80"/>
                  </a:lnTo>
                  <a:lnTo>
                    <a:pt x="6" y="82"/>
                  </a:lnTo>
                  <a:lnTo>
                    <a:pt x="12" y="86"/>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80"/>
                  </a:lnTo>
                  <a:lnTo>
                    <a:pt x="26" y="76"/>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7" name="Freeform 1093"/>
            <p:cNvSpPr>
              <a:spLocks/>
            </p:cNvSpPr>
            <p:nvPr/>
          </p:nvSpPr>
          <p:spPr bwMode="auto">
            <a:xfrm>
              <a:off x="7077884" y="3171825"/>
              <a:ext cx="73429" cy="231775"/>
            </a:xfrm>
            <a:custGeom>
              <a:avLst/>
              <a:gdLst>
                <a:gd name="T0" fmla="*/ 46 w 46"/>
                <a:gd name="T1" fmla="*/ 0 h 146"/>
                <a:gd name="T2" fmla="*/ 40 w 46"/>
                <a:gd name="T3" fmla="*/ 0 h 146"/>
                <a:gd name="T4" fmla="*/ 18 w 46"/>
                <a:gd name="T5" fmla="*/ 6 h 146"/>
                <a:gd name="T6" fmla="*/ 12 w 46"/>
                <a:gd name="T7" fmla="*/ 24 h 146"/>
                <a:gd name="T8" fmla="*/ 12 w 46"/>
                <a:gd name="T9" fmla="*/ 40 h 146"/>
                <a:gd name="T10" fmla="*/ 14 w 46"/>
                <a:gd name="T11" fmla="*/ 52 h 146"/>
                <a:gd name="T12" fmla="*/ 12 w 46"/>
                <a:gd name="T13" fmla="*/ 56 h 146"/>
                <a:gd name="T14" fmla="*/ 8 w 46"/>
                <a:gd name="T15" fmla="*/ 64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80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40"/>
                  </a:lnTo>
                  <a:lnTo>
                    <a:pt x="12" y="40"/>
                  </a:lnTo>
                  <a:lnTo>
                    <a:pt x="14" y="52"/>
                  </a:lnTo>
                  <a:lnTo>
                    <a:pt x="14" y="52"/>
                  </a:lnTo>
                  <a:lnTo>
                    <a:pt x="12" y="56"/>
                  </a:lnTo>
                  <a:lnTo>
                    <a:pt x="12" y="60"/>
                  </a:lnTo>
                  <a:lnTo>
                    <a:pt x="8" y="64"/>
                  </a:lnTo>
                  <a:lnTo>
                    <a:pt x="0" y="64"/>
                  </a:lnTo>
                  <a:lnTo>
                    <a:pt x="0" y="80"/>
                  </a:lnTo>
                  <a:lnTo>
                    <a:pt x="0" y="80"/>
                  </a:lnTo>
                  <a:lnTo>
                    <a:pt x="6" y="82"/>
                  </a:lnTo>
                  <a:lnTo>
                    <a:pt x="12" y="86"/>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80"/>
                  </a:lnTo>
                  <a:lnTo>
                    <a:pt x="26" y="76"/>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8" name="Freeform 1094"/>
            <p:cNvSpPr>
              <a:spLocks/>
            </p:cNvSpPr>
            <p:nvPr/>
          </p:nvSpPr>
          <p:spPr bwMode="auto">
            <a:xfrm>
              <a:off x="7173660" y="3171825"/>
              <a:ext cx="76621"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4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9" name="Freeform 1095"/>
            <p:cNvSpPr>
              <a:spLocks/>
            </p:cNvSpPr>
            <p:nvPr/>
          </p:nvSpPr>
          <p:spPr bwMode="auto">
            <a:xfrm>
              <a:off x="7173660" y="3171825"/>
              <a:ext cx="76621"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4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0" name="Freeform 1096"/>
            <p:cNvSpPr>
              <a:spLocks/>
            </p:cNvSpPr>
            <p:nvPr/>
          </p:nvSpPr>
          <p:spPr bwMode="auto">
            <a:xfrm>
              <a:off x="8271898" y="317182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4 h 146"/>
                <a:gd name="T18" fmla="*/ 0 w 48"/>
                <a:gd name="T19" fmla="*/ 80 h 146"/>
                <a:gd name="T20" fmla="*/ 12 w 48"/>
                <a:gd name="T21" fmla="*/ 86 h 146"/>
                <a:gd name="T22" fmla="*/ 14 w 48"/>
                <a:gd name="T23" fmla="*/ 92 h 146"/>
                <a:gd name="T24" fmla="*/ 12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6 w 48"/>
                <a:gd name="T43" fmla="*/ 124 h 146"/>
                <a:gd name="T44" fmla="*/ 34 w 48"/>
                <a:gd name="T45" fmla="*/ 116 h 146"/>
                <a:gd name="T46" fmla="*/ 36 w 48"/>
                <a:gd name="T47" fmla="*/ 106 h 146"/>
                <a:gd name="T48" fmla="*/ 36 w 48"/>
                <a:gd name="T49" fmla="*/ 94 h 146"/>
                <a:gd name="T50" fmla="*/ 36 w 48"/>
                <a:gd name="T51" fmla="*/ 86 h 146"/>
                <a:gd name="T52" fmla="*/ 26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4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0"/>
                  </a:lnTo>
                  <a:lnTo>
                    <a:pt x="0" y="80"/>
                  </a:lnTo>
                  <a:lnTo>
                    <a:pt x="6" y="82"/>
                  </a:lnTo>
                  <a:lnTo>
                    <a:pt x="12" y="86"/>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1" name="Freeform 1097"/>
            <p:cNvSpPr>
              <a:spLocks/>
            </p:cNvSpPr>
            <p:nvPr/>
          </p:nvSpPr>
          <p:spPr bwMode="auto">
            <a:xfrm>
              <a:off x="8271898" y="317182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4 h 146"/>
                <a:gd name="T18" fmla="*/ 0 w 48"/>
                <a:gd name="T19" fmla="*/ 80 h 146"/>
                <a:gd name="T20" fmla="*/ 12 w 48"/>
                <a:gd name="T21" fmla="*/ 86 h 146"/>
                <a:gd name="T22" fmla="*/ 14 w 48"/>
                <a:gd name="T23" fmla="*/ 92 h 146"/>
                <a:gd name="T24" fmla="*/ 12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6 w 48"/>
                <a:gd name="T43" fmla="*/ 124 h 146"/>
                <a:gd name="T44" fmla="*/ 34 w 48"/>
                <a:gd name="T45" fmla="*/ 116 h 146"/>
                <a:gd name="T46" fmla="*/ 36 w 48"/>
                <a:gd name="T47" fmla="*/ 106 h 146"/>
                <a:gd name="T48" fmla="*/ 36 w 48"/>
                <a:gd name="T49" fmla="*/ 94 h 146"/>
                <a:gd name="T50" fmla="*/ 36 w 48"/>
                <a:gd name="T51" fmla="*/ 86 h 146"/>
                <a:gd name="T52" fmla="*/ 26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4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0"/>
                  </a:lnTo>
                  <a:lnTo>
                    <a:pt x="0" y="80"/>
                  </a:lnTo>
                  <a:lnTo>
                    <a:pt x="6" y="82"/>
                  </a:lnTo>
                  <a:lnTo>
                    <a:pt x="12" y="86"/>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2" name="Freeform 1098"/>
            <p:cNvSpPr>
              <a:spLocks/>
            </p:cNvSpPr>
            <p:nvPr/>
          </p:nvSpPr>
          <p:spPr bwMode="auto">
            <a:xfrm>
              <a:off x="8367674" y="3171825"/>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6"/>
                  </a:lnTo>
                  <a:lnTo>
                    <a:pt x="16" y="80"/>
                  </a:lnTo>
                  <a:lnTo>
                    <a:pt x="12" y="86"/>
                  </a:lnTo>
                  <a:lnTo>
                    <a:pt x="12" y="94"/>
                  </a:lnTo>
                  <a:lnTo>
                    <a:pt x="12" y="94"/>
                  </a:lnTo>
                  <a:lnTo>
                    <a:pt x="12" y="106"/>
                  </a:lnTo>
                  <a:lnTo>
                    <a:pt x="12" y="106"/>
                  </a:lnTo>
                  <a:lnTo>
                    <a:pt x="14" y="116"/>
                  </a:lnTo>
                  <a:lnTo>
                    <a:pt x="14" y="116"/>
                  </a:lnTo>
                  <a:lnTo>
                    <a:pt x="12" y="120"/>
                  </a:lnTo>
                  <a:lnTo>
                    <a:pt x="12" y="124"/>
                  </a:lnTo>
                  <a:lnTo>
                    <a:pt x="8" y="126"/>
                  </a:lnTo>
                  <a:lnTo>
                    <a:pt x="2" y="128"/>
                  </a:lnTo>
                  <a:lnTo>
                    <a:pt x="2"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3" name="Freeform 1099"/>
            <p:cNvSpPr>
              <a:spLocks/>
            </p:cNvSpPr>
            <p:nvPr/>
          </p:nvSpPr>
          <p:spPr bwMode="auto">
            <a:xfrm>
              <a:off x="8367674" y="3171825"/>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6"/>
                  </a:lnTo>
                  <a:lnTo>
                    <a:pt x="16" y="80"/>
                  </a:lnTo>
                  <a:lnTo>
                    <a:pt x="12" y="86"/>
                  </a:lnTo>
                  <a:lnTo>
                    <a:pt x="12" y="94"/>
                  </a:lnTo>
                  <a:lnTo>
                    <a:pt x="12" y="94"/>
                  </a:lnTo>
                  <a:lnTo>
                    <a:pt x="12" y="106"/>
                  </a:lnTo>
                  <a:lnTo>
                    <a:pt x="12" y="106"/>
                  </a:lnTo>
                  <a:lnTo>
                    <a:pt x="14" y="116"/>
                  </a:lnTo>
                  <a:lnTo>
                    <a:pt x="14" y="116"/>
                  </a:lnTo>
                  <a:lnTo>
                    <a:pt x="12" y="120"/>
                  </a:lnTo>
                  <a:lnTo>
                    <a:pt x="12" y="124"/>
                  </a:lnTo>
                  <a:lnTo>
                    <a:pt x="8" y="126"/>
                  </a:lnTo>
                  <a:lnTo>
                    <a:pt x="2" y="128"/>
                  </a:lnTo>
                  <a:lnTo>
                    <a:pt x="2"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4" name="Freeform 1100"/>
            <p:cNvSpPr>
              <a:spLocks/>
            </p:cNvSpPr>
            <p:nvPr/>
          </p:nvSpPr>
          <p:spPr bwMode="auto">
            <a:xfrm>
              <a:off x="8508146"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0 h 144"/>
                <a:gd name="T24" fmla="*/ 0 w 54"/>
                <a:gd name="T25" fmla="*/ 40 h 144"/>
                <a:gd name="T26" fmla="*/ 0 w 54"/>
                <a:gd name="T27" fmla="*/ 20 h 144"/>
                <a:gd name="T28" fmla="*/ 0 w 54"/>
                <a:gd name="T29" fmla="*/ 20 h 144"/>
                <a:gd name="T30" fmla="*/ 10 w 54"/>
                <a:gd name="T31" fmla="*/ 16 h 144"/>
                <a:gd name="T32" fmla="*/ 10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2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2"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5" name="Freeform 1101"/>
            <p:cNvSpPr>
              <a:spLocks/>
            </p:cNvSpPr>
            <p:nvPr/>
          </p:nvSpPr>
          <p:spPr bwMode="auto">
            <a:xfrm>
              <a:off x="8658196" y="3175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6" name="Freeform 1102"/>
            <p:cNvSpPr>
              <a:spLocks/>
            </p:cNvSpPr>
            <p:nvPr/>
          </p:nvSpPr>
          <p:spPr bwMode="auto">
            <a:xfrm>
              <a:off x="8801861"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10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8 w 52"/>
                <a:gd name="T41" fmla="*/ 10 h 144"/>
                <a:gd name="T42" fmla="*/ 32 w 52"/>
                <a:gd name="T43" fmla="*/ 6 h 144"/>
                <a:gd name="T44" fmla="*/ 32 w 52"/>
                <a:gd name="T45" fmla="*/ 6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10" y="38"/>
                  </a:lnTo>
                  <a:lnTo>
                    <a:pt x="0" y="40"/>
                  </a:lnTo>
                  <a:lnTo>
                    <a:pt x="0" y="40"/>
                  </a:lnTo>
                  <a:lnTo>
                    <a:pt x="0" y="20"/>
                  </a:lnTo>
                  <a:lnTo>
                    <a:pt x="0" y="20"/>
                  </a:lnTo>
                  <a:lnTo>
                    <a:pt x="10" y="18"/>
                  </a:lnTo>
                  <a:lnTo>
                    <a:pt x="10" y="18"/>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7" name="Freeform 1103"/>
            <p:cNvSpPr>
              <a:spLocks/>
            </p:cNvSpPr>
            <p:nvPr/>
          </p:nvSpPr>
          <p:spPr bwMode="auto">
            <a:xfrm>
              <a:off x="9184967"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8" name="Freeform 1104"/>
            <p:cNvSpPr>
              <a:spLocks/>
            </p:cNvSpPr>
            <p:nvPr/>
          </p:nvSpPr>
          <p:spPr bwMode="auto">
            <a:xfrm>
              <a:off x="9335017"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9" name="Freeform 1105"/>
            <p:cNvSpPr>
              <a:spLocks/>
            </p:cNvSpPr>
            <p:nvPr/>
          </p:nvSpPr>
          <p:spPr bwMode="auto">
            <a:xfrm>
              <a:off x="9481874"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8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0" y="16"/>
                  </a:lnTo>
                  <a:lnTo>
                    <a:pt x="10" y="16"/>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0" name="Freeform 1106"/>
            <p:cNvSpPr>
              <a:spLocks noEditPoints="1"/>
            </p:cNvSpPr>
            <p:nvPr/>
          </p:nvSpPr>
          <p:spPr bwMode="auto">
            <a:xfrm>
              <a:off x="9628732" y="3165475"/>
              <a:ext cx="156435" cy="238125"/>
            </a:xfrm>
            <a:custGeom>
              <a:avLst/>
              <a:gdLst>
                <a:gd name="T0" fmla="*/ 48 w 98"/>
                <a:gd name="T1" fmla="*/ 150 h 150"/>
                <a:gd name="T2" fmla="*/ 28 w 98"/>
                <a:gd name="T3" fmla="*/ 146 h 150"/>
                <a:gd name="T4" fmla="*/ 12 w 98"/>
                <a:gd name="T5" fmla="*/ 132 h 150"/>
                <a:gd name="T6" fmla="*/ 6 w 98"/>
                <a:gd name="T7" fmla="*/ 122 h 150"/>
                <a:gd name="T8" fmla="*/ 0 w 98"/>
                <a:gd name="T9" fmla="*/ 94 h 150"/>
                <a:gd name="T10" fmla="*/ 0 w 98"/>
                <a:gd name="T11" fmla="*/ 78 h 150"/>
                <a:gd name="T12" fmla="*/ 4 w 98"/>
                <a:gd name="T13" fmla="*/ 44 h 150"/>
                <a:gd name="T14" fmla="*/ 12 w 98"/>
                <a:gd name="T15" fmla="*/ 20 h 150"/>
                <a:gd name="T16" fmla="*/ 20 w 98"/>
                <a:gd name="T17" fmla="*/ 12 h 150"/>
                <a:gd name="T18" fmla="*/ 40 w 98"/>
                <a:gd name="T19" fmla="*/ 2 h 150"/>
                <a:gd name="T20" fmla="*/ 52 w 98"/>
                <a:gd name="T21" fmla="*/ 0 h 150"/>
                <a:gd name="T22" fmla="*/ 72 w 98"/>
                <a:gd name="T23" fmla="*/ 6 h 150"/>
                <a:gd name="T24" fmla="*/ 88 w 98"/>
                <a:gd name="T25" fmla="*/ 18 h 150"/>
                <a:gd name="T26" fmla="*/ 96 w 98"/>
                <a:gd name="T27" fmla="*/ 42 h 150"/>
                <a:gd name="T28" fmla="*/ 98 w 98"/>
                <a:gd name="T29" fmla="*/ 74 h 150"/>
                <a:gd name="T30" fmla="*/ 98 w 98"/>
                <a:gd name="T31" fmla="*/ 92 h 150"/>
                <a:gd name="T32" fmla="*/ 92 w 98"/>
                <a:gd name="T33" fmla="*/ 120 h 150"/>
                <a:gd name="T34" fmla="*/ 84 w 98"/>
                <a:gd name="T35" fmla="*/ 130 h 150"/>
                <a:gd name="T36" fmla="*/ 68 w 98"/>
                <a:gd name="T37" fmla="*/ 144 h 150"/>
                <a:gd name="T38" fmla="*/ 48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6"/>
                  </a:lnTo>
                  <a:lnTo>
                    <a:pt x="18" y="140"/>
                  </a:lnTo>
                  <a:lnTo>
                    <a:pt x="12" y="132"/>
                  </a:lnTo>
                  <a:lnTo>
                    <a:pt x="12" y="132"/>
                  </a:lnTo>
                  <a:lnTo>
                    <a:pt x="6" y="122"/>
                  </a:lnTo>
                  <a:lnTo>
                    <a:pt x="4" y="110"/>
                  </a:lnTo>
                  <a:lnTo>
                    <a:pt x="0" y="94"/>
                  </a:lnTo>
                  <a:lnTo>
                    <a:pt x="0" y="78"/>
                  </a:lnTo>
                  <a:lnTo>
                    <a:pt x="0" y="78"/>
                  </a:lnTo>
                  <a:lnTo>
                    <a:pt x="0" y="60"/>
                  </a:lnTo>
                  <a:lnTo>
                    <a:pt x="4" y="44"/>
                  </a:lnTo>
                  <a:lnTo>
                    <a:pt x="8" y="32"/>
                  </a:lnTo>
                  <a:lnTo>
                    <a:pt x="12" y="20"/>
                  </a:lnTo>
                  <a:lnTo>
                    <a:pt x="12" y="20"/>
                  </a:lnTo>
                  <a:lnTo>
                    <a:pt x="20" y="12"/>
                  </a:lnTo>
                  <a:lnTo>
                    <a:pt x="30" y="6"/>
                  </a:lnTo>
                  <a:lnTo>
                    <a:pt x="40" y="2"/>
                  </a:lnTo>
                  <a:lnTo>
                    <a:pt x="52" y="0"/>
                  </a:lnTo>
                  <a:lnTo>
                    <a:pt x="52" y="0"/>
                  </a:lnTo>
                  <a:lnTo>
                    <a:pt x="62" y="2"/>
                  </a:lnTo>
                  <a:lnTo>
                    <a:pt x="72" y="6"/>
                  </a:lnTo>
                  <a:lnTo>
                    <a:pt x="80" y="10"/>
                  </a:lnTo>
                  <a:lnTo>
                    <a:pt x="88" y="18"/>
                  </a:lnTo>
                  <a:lnTo>
                    <a:pt x="92" y="30"/>
                  </a:lnTo>
                  <a:lnTo>
                    <a:pt x="96" y="42"/>
                  </a:lnTo>
                  <a:lnTo>
                    <a:pt x="98" y="58"/>
                  </a:lnTo>
                  <a:lnTo>
                    <a:pt x="98" y="74"/>
                  </a:lnTo>
                  <a:lnTo>
                    <a:pt x="98" y="74"/>
                  </a:lnTo>
                  <a:lnTo>
                    <a:pt x="98" y="92"/>
                  </a:lnTo>
                  <a:lnTo>
                    <a:pt x="96" y="108"/>
                  </a:lnTo>
                  <a:lnTo>
                    <a:pt x="92" y="120"/>
                  </a:lnTo>
                  <a:lnTo>
                    <a:pt x="84" y="130"/>
                  </a:lnTo>
                  <a:lnTo>
                    <a:pt x="84" y="130"/>
                  </a:lnTo>
                  <a:lnTo>
                    <a:pt x="78" y="140"/>
                  </a:lnTo>
                  <a:lnTo>
                    <a:pt x="68" y="144"/>
                  </a:lnTo>
                  <a:lnTo>
                    <a:pt x="58" y="148"/>
                  </a:lnTo>
                  <a:lnTo>
                    <a:pt x="48" y="150"/>
                  </a:lnTo>
                  <a:lnTo>
                    <a:pt x="48" y="150"/>
                  </a:lnTo>
                  <a:close/>
                  <a:moveTo>
                    <a:pt x="50" y="20"/>
                  </a:moveTo>
                  <a:lnTo>
                    <a:pt x="50" y="20"/>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4"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2"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1" name="Freeform 1107"/>
            <p:cNvSpPr>
              <a:spLocks noEditPoints="1"/>
            </p:cNvSpPr>
            <p:nvPr/>
          </p:nvSpPr>
          <p:spPr bwMode="auto">
            <a:xfrm>
              <a:off x="9849018" y="316547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4 w 100"/>
                <a:gd name="T23" fmla="*/ 6 h 150"/>
                <a:gd name="T24" fmla="*/ 88 w 100"/>
                <a:gd name="T25" fmla="*/ 18 h 150"/>
                <a:gd name="T26" fmla="*/ 98 w 100"/>
                <a:gd name="T27" fmla="*/ 42 h 150"/>
                <a:gd name="T28" fmla="*/ 100 w 100"/>
                <a:gd name="T29" fmla="*/ 74 h 150"/>
                <a:gd name="T30" fmla="*/ 100 w 100"/>
                <a:gd name="T31" fmla="*/ 92 h 150"/>
                <a:gd name="T32" fmla="*/ 92 w 100"/>
                <a:gd name="T33" fmla="*/ 120 h 150"/>
                <a:gd name="T34" fmla="*/ 88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4" y="6"/>
                  </a:lnTo>
                  <a:lnTo>
                    <a:pt x="82" y="10"/>
                  </a:lnTo>
                  <a:lnTo>
                    <a:pt x="88" y="18"/>
                  </a:lnTo>
                  <a:lnTo>
                    <a:pt x="94" y="30"/>
                  </a:lnTo>
                  <a:lnTo>
                    <a:pt x="98" y="42"/>
                  </a:lnTo>
                  <a:lnTo>
                    <a:pt x="100" y="58"/>
                  </a:lnTo>
                  <a:lnTo>
                    <a:pt x="100" y="74"/>
                  </a:lnTo>
                  <a:lnTo>
                    <a:pt x="100" y="74"/>
                  </a:lnTo>
                  <a:lnTo>
                    <a:pt x="100" y="92"/>
                  </a:lnTo>
                  <a:lnTo>
                    <a:pt x="96" y="108"/>
                  </a:lnTo>
                  <a:lnTo>
                    <a:pt x="92" y="120"/>
                  </a:lnTo>
                  <a:lnTo>
                    <a:pt x="88" y="130"/>
                  </a:lnTo>
                  <a:lnTo>
                    <a:pt x="88" y="130"/>
                  </a:lnTo>
                  <a:lnTo>
                    <a:pt x="80" y="140"/>
                  </a:lnTo>
                  <a:lnTo>
                    <a:pt x="70" y="144"/>
                  </a:lnTo>
                  <a:lnTo>
                    <a:pt x="60" y="148"/>
                  </a:lnTo>
                  <a:lnTo>
                    <a:pt x="48" y="150"/>
                  </a:lnTo>
                  <a:lnTo>
                    <a:pt x="48" y="150"/>
                  </a:lnTo>
                  <a:close/>
                  <a:moveTo>
                    <a:pt x="50" y="20"/>
                  </a:moveTo>
                  <a:lnTo>
                    <a:pt x="50" y="20"/>
                  </a:lnTo>
                  <a:lnTo>
                    <a:pt x="44" y="20"/>
                  </a:lnTo>
                  <a:lnTo>
                    <a:pt x="40" y="22"/>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70" y="118"/>
                  </a:lnTo>
                  <a:lnTo>
                    <a:pt x="72" y="110"/>
                  </a:lnTo>
                  <a:lnTo>
                    <a:pt x="74" y="100"/>
                  </a:lnTo>
                  <a:lnTo>
                    <a:pt x="76" y="76"/>
                  </a:lnTo>
                  <a:lnTo>
                    <a:pt x="76" y="76"/>
                  </a:lnTo>
                  <a:lnTo>
                    <a:pt x="74" y="52"/>
                  </a:lnTo>
                  <a:lnTo>
                    <a:pt x="72" y="42"/>
                  </a:lnTo>
                  <a:lnTo>
                    <a:pt x="70" y="34"/>
                  </a:lnTo>
                  <a:lnTo>
                    <a:pt x="66" y="28"/>
                  </a:lnTo>
                  <a:lnTo>
                    <a:pt x="62"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2" name="Freeform 1108"/>
            <p:cNvSpPr>
              <a:spLocks/>
            </p:cNvSpPr>
            <p:nvPr/>
          </p:nvSpPr>
          <p:spPr bwMode="auto">
            <a:xfrm>
              <a:off x="8948718" y="317182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4 h 146"/>
                <a:gd name="T18" fmla="*/ 0 w 48"/>
                <a:gd name="T19" fmla="*/ 80 h 146"/>
                <a:gd name="T20" fmla="*/ 12 w 48"/>
                <a:gd name="T21" fmla="*/ 86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3" name="Freeform 1109"/>
            <p:cNvSpPr>
              <a:spLocks/>
            </p:cNvSpPr>
            <p:nvPr/>
          </p:nvSpPr>
          <p:spPr bwMode="auto">
            <a:xfrm>
              <a:off x="8948718" y="317182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4 h 146"/>
                <a:gd name="T18" fmla="*/ 0 w 48"/>
                <a:gd name="T19" fmla="*/ 80 h 146"/>
                <a:gd name="T20" fmla="*/ 12 w 48"/>
                <a:gd name="T21" fmla="*/ 86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4" name="Freeform 1110"/>
            <p:cNvSpPr>
              <a:spLocks/>
            </p:cNvSpPr>
            <p:nvPr/>
          </p:nvSpPr>
          <p:spPr bwMode="auto">
            <a:xfrm>
              <a:off x="9044495" y="317182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6 w 48"/>
                <a:gd name="T55" fmla="*/ 86 h 146"/>
                <a:gd name="T56" fmla="*/ 48 w 48"/>
                <a:gd name="T57" fmla="*/ 80 h 146"/>
                <a:gd name="T58" fmla="*/ 48 w 48"/>
                <a:gd name="T59" fmla="*/ 64 h 146"/>
                <a:gd name="T60" fmla="*/ 36 w 48"/>
                <a:gd name="T61" fmla="*/ 60 h 146"/>
                <a:gd name="T62" fmla="*/ 36 w 48"/>
                <a:gd name="T63" fmla="*/ 52 h 146"/>
                <a:gd name="T64" fmla="*/ 36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6" y="86"/>
                  </a:lnTo>
                  <a:lnTo>
                    <a:pt x="40" y="82"/>
                  </a:lnTo>
                  <a:lnTo>
                    <a:pt x="48" y="80"/>
                  </a:lnTo>
                  <a:lnTo>
                    <a:pt x="48" y="64"/>
                  </a:lnTo>
                  <a:lnTo>
                    <a:pt x="48" y="64"/>
                  </a:lnTo>
                  <a:lnTo>
                    <a:pt x="40" y="64"/>
                  </a:lnTo>
                  <a:lnTo>
                    <a:pt x="36" y="60"/>
                  </a:lnTo>
                  <a:lnTo>
                    <a:pt x="36" y="56"/>
                  </a:lnTo>
                  <a:lnTo>
                    <a:pt x="36" y="52"/>
                  </a:lnTo>
                  <a:lnTo>
                    <a:pt x="36" y="52"/>
                  </a:lnTo>
                  <a:lnTo>
                    <a:pt x="36" y="40"/>
                  </a:lnTo>
                  <a:lnTo>
                    <a:pt x="36" y="40"/>
                  </a:lnTo>
                  <a:lnTo>
                    <a:pt x="36" y="24"/>
                  </a:lnTo>
                  <a:lnTo>
                    <a:pt x="36" y="24"/>
                  </a:lnTo>
                  <a:lnTo>
                    <a:pt x="34" y="14"/>
                  </a:lnTo>
                  <a:lnTo>
                    <a:pt x="30"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5" name="Freeform 1111"/>
            <p:cNvSpPr>
              <a:spLocks/>
            </p:cNvSpPr>
            <p:nvPr/>
          </p:nvSpPr>
          <p:spPr bwMode="auto">
            <a:xfrm>
              <a:off x="9044495" y="317182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6 w 48"/>
                <a:gd name="T55" fmla="*/ 86 h 146"/>
                <a:gd name="T56" fmla="*/ 48 w 48"/>
                <a:gd name="T57" fmla="*/ 80 h 146"/>
                <a:gd name="T58" fmla="*/ 48 w 48"/>
                <a:gd name="T59" fmla="*/ 64 h 146"/>
                <a:gd name="T60" fmla="*/ 36 w 48"/>
                <a:gd name="T61" fmla="*/ 60 h 146"/>
                <a:gd name="T62" fmla="*/ 36 w 48"/>
                <a:gd name="T63" fmla="*/ 52 h 146"/>
                <a:gd name="T64" fmla="*/ 36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6" y="86"/>
                  </a:lnTo>
                  <a:lnTo>
                    <a:pt x="40" y="82"/>
                  </a:lnTo>
                  <a:lnTo>
                    <a:pt x="48" y="80"/>
                  </a:lnTo>
                  <a:lnTo>
                    <a:pt x="48" y="64"/>
                  </a:lnTo>
                  <a:lnTo>
                    <a:pt x="48" y="64"/>
                  </a:lnTo>
                  <a:lnTo>
                    <a:pt x="40" y="64"/>
                  </a:lnTo>
                  <a:lnTo>
                    <a:pt x="36" y="60"/>
                  </a:lnTo>
                  <a:lnTo>
                    <a:pt x="36" y="56"/>
                  </a:lnTo>
                  <a:lnTo>
                    <a:pt x="36" y="52"/>
                  </a:lnTo>
                  <a:lnTo>
                    <a:pt x="36" y="52"/>
                  </a:lnTo>
                  <a:lnTo>
                    <a:pt x="36" y="40"/>
                  </a:lnTo>
                  <a:lnTo>
                    <a:pt x="36" y="40"/>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6" name="Freeform 1112"/>
            <p:cNvSpPr>
              <a:spLocks noEditPoints="1"/>
            </p:cNvSpPr>
            <p:nvPr/>
          </p:nvSpPr>
          <p:spPr bwMode="auto">
            <a:xfrm>
              <a:off x="10513068" y="3165475"/>
              <a:ext cx="159628"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2 h 150"/>
                <a:gd name="T20" fmla="*/ 52 w 100"/>
                <a:gd name="T21" fmla="*/ 0 h 150"/>
                <a:gd name="T22" fmla="*/ 74 w 100"/>
                <a:gd name="T23" fmla="*/ 6 h 150"/>
                <a:gd name="T24" fmla="*/ 88 w 100"/>
                <a:gd name="T25" fmla="*/ 18 h 150"/>
                <a:gd name="T26" fmla="*/ 96 w 100"/>
                <a:gd name="T27" fmla="*/ 42 h 150"/>
                <a:gd name="T28" fmla="*/ 100 w 100"/>
                <a:gd name="T29" fmla="*/ 74 h 150"/>
                <a:gd name="T30" fmla="*/ 100 w 100"/>
                <a:gd name="T31" fmla="*/ 92 h 150"/>
                <a:gd name="T32" fmla="*/ 92 w 100"/>
                <a:gd name="T33" fmla="*/ 120 h 150"/>
                <a:gd name="T34" fmla="*/ 86 w 100"/>
                <a:gd name="T35" fmla="*/ 130 h 150"/>
                <a:gd name="T36" fmla="*/ 70 w 100"/>
                <a:gd name="T37" fmla="*/ 144 h 150"/>
                <a:gd name="T38" fmla="*/ 48 w 100"/>
                <a:gd name="T39" fmla="*/ 150 h 150"/>
                <a:gd name="T40" fmla="*/ 52 w 100"/>
                <a:gd name="T41" fmla="*/ 20 h 150"/>
                <a:gd name="T42" fmla="*/ 46 w 100"/>
                <a:gd name="T43" fmla="*/ 20 h 150"/>
                <a:gd name="T44" fmla="*/ 36 w 100"/>
                <a:gd name="T45" fmla="*/ 28 h 150"/>
                <a:gd name="T46" fmla="*/ 28 w 100"/>
                <a:gd name="T47" fmla="*/ 42 h 150"/>
                <a:gd name="T48" fmla="*/ 26 w 100"/>
                <a:gd name="T49" fmla="*/ 76 h 150"/>
                <a:gd name="T50" fmla="*/ 26 w 100"/>
                <a:gd name="T51" fmla="*/ 100 h 150"/>
                <a:gd name="T52" fmla="*/ 32 w 100"/>
                <a:gd name="T53" fmla="*/ 118 h 150"/>
                <a:gd name="T54" fmla="*/ 40 w 100"/>
                <a:gd name="T55" fmla="*/ 128 h 150"/>
                <a:gd name="T56" fmla="*/ 52 w 100"/>
                <a:gd name="T57" fmla="*/ 130 h 150"/>
                <a:gd name="T58" fmla="*/ 56 w 100"/>
                <a:gd name="T59" fmla="*/ 130 h 150"/>
                <a:gd name="T60" fmla="*/ 66 w 100"/>
                <a:gd name="T61" fmla="*/ 124 h 150"/>
                <a:gd name="T62" fmla="*/ 74 w 100"/>
                <a:gd name="T63" fmla="*/ 100 h 150"/>
                <a:gd name="T64" fmla="*/ 76 w 100"/>
                <a:gd name="T65" fmla="*/ 76 h 150"/>
                <a:gd name="T66" fmla="*/ 70 w 100"/>
                <a:gd name="T67" fmla="*/ 34 h 150"/>
                <a:gd name="T68" fmla="*/ 62 w 100"/>
                <a:gd name="T69" fmla="*/ 22 h 150"/>
                <a:gd name="T70" fmla="*/ 52 w 100"/>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40"/>
                  </a:lnTo>
                  <a:lnTo>
                    <a:pt x="14" y="130"/>
                  </a:lnTo>
                  <a:lnTo>
                    <a:pt x="14" y="130"/>
                  </a:lnTo>
                  <a:lnTo>
                    <a:pt x="8" y="120"/>
                  </a:lnTo>
                  <a:lnTo>
                    <a:pt x="4" y="108"/>
                  </a:lnTo>
                  <a:lnTo>
                    <a:pt x="2" y="94"/>
                  </a:lnTo>
                  <a:lnTo>
                    <a:pt x="0" y="78"/>
                  </a:lnTo>
                  <a:lnTo>
                    <a:pt x="0" y="78"/>
                  </a:lnTo>
                  <a:lnTo>
                    <a:pt x="2" y="60"/>
                  </a:lnTo>
                  <a:lnTo>
                    <a:pt x="4" y="44"/>
                  </a:lnTo>
                  <a:lnTo>
                    <a:pt x="8" y="30"/>
                  </a:lnTo>
                  <a:lnTo>
                    <a:pt x="14" y="20"/>
                  </a:lnTo>
                  <a:lnTo>
                    <a:pt x="14" y="20"/>
                  </a:lnTo>
                  <a:lnTo>
                    <a:pt x="22" y="10"/>
                  </a:lnTo>
                  <a:lnTo>
                    <a:pt x="30" y="6"/>
                  </a:lnTo>
                  <a:lnTo>
                    <a:pt x="40" y="2"/>
                  </a:lnTo>
                  <a:lnTo>
                    <a:pt x="52" y="0"/>
                  </a:lnTo>
                  <a:lnTo>
                    <a:pt x="52" y="0"/>
                  </a:lnTo>
                  <a:lnTo>
                    <a:pt x="64" y="2"/>
                  </a:lnTo>
                  <a:lnTo>
                    <a:pt x="74" y="6"/>
                  </a:lnTo>
                  <a:lnTo>
                    <a:pt x="82" y="10"/>
                  </a:lnTo>
                  <a:lnTo>
                    <a:pt x="88" y="18"/>
                  </a:lnTo>
                  <a:lnTo>
                    <a:pt x="94" y="30"/>
                  </a:lnTo>
                  <a:lnTo>
                    <a:pt x="96" y="42"/>
                  </a:lnTo>
                  <a:lnTo>
                    <a:pt x="100" y="56"/>
                  </a:lnTo>
                  <a:lnTo>
                    <a:pt x="100" y="74"/>
                  </a:lnTo>
                  <a:lnTo>
                    <a:pt x="100" y="74"/>
                  </a:lnTo>
                  <a:lnTo>
                    <a:pt x="100" y="92"/>
                  </a:lnTo>
                  <a:lnTo>
                    <a:pt x="96" y="106"/>
                  </a:lnTo>
                  <a:lnTo>
                    <a:pt x="92" y="120"/>
                  </a:lnTo>
                  <a:lnTo>
                    <a:pt x="86" y="130"/>
                  </a:lnTo>
                  <a:lnTo>
                    <a:pt x="86" y="130"/>
                  </a:lnTo>
                  <a:lnTo>
                    <a:pt x="80" y="140"/>
                  </a:lnTo>
                  <a:lnTo>
                    <a:pt x="70" y="144"/>
                  </a:lnTo>
                  <a:lnTo>
                    <a:pt x="60" y="148"/>
                  </a:lnTo>
                  <a:lnTo>
                    <a:pt x="48" y="150"/>
                  </a:lnTo>
                  <a:lnTo>
                    <a:pt x="48" y="150"/>
                  </a:lnTo>
                  <a:close/>
                  <a:moveTo>
                    <a:pt x="52" y="20"/>
                  </a:moveTo>
                  <a:lnTo>
                    <a:pt x="52" y="20"/>
                  </a:lnTo>
                  <a:lnTo>
                    <a:pt x="46" y="20"/>
                  </a:lnTo>
                  <a:lnTo>
                    <a:pt x="40" y="22"/>
                  </a:lnTo>
                  <a:lnTo>
                    <a:pt x="36" y="28"/>
                  </a:lnTo>
                  <a:lnTo>
                    <a:pt x="32" y="34"/>
                  </a:lnTo>
                  <a:lnTo>
                    <a:pt x="28" y="42"/>
                  </a:lnTo>
                  <a:lnTo>
                    <a:pt x="26" y="52"/>
                  </a:lnTo>
                  <a:lnTo>
                    <a:pt x="26" y="76"/>
                  </a:lnTo>
                  <a:lnTo>
                    <a:pt x="26" y="76"/>
                  </a:lnTo>
                  <a:lnTo>
                    <a:pt x="26" y="100"/>
                  </a:lnTo>
                  <a:lnTo>
                    <a:pt x="28" y="110"/>
                  </a:lnTo>
                  <a:lnTo>
                    <a:pt x="32" y="118"/>
                  </a:lnTo>
                  <a:lnTo>
                    <a:pt x="36" y="124"/>
                  </a:lnTo>
                  <a:lnTo>
                    <a:pt x="40" y="128"/>
                  </a:lnTo>
                  <a:lnTo>
                    <a:pt x="46" y="130"/>
                  </a:lnTo>
                  <a:lnTo>
                    <a:pt x="52" y="130"/>
                  </a:lnTo>
                  <a:lnTo>
                    <a:pt x="52" y="130"/>
                  </a:lnTo>
                  <a:lnTo>
                    <a:pt x="56" y="130"/>
                  </a:lnTo>
                  <a:lnTo>
                    <a:pt x="62" y="128"/>
                  </a:lnTo>
                  <a:lnTo>
                    <a:pt x="66" y="124"/>
                  </a:lnTo>
                  <a:lnTo>
                    <a:pt x="70" y="118"/>
                  </a:lnTo>
                  <a:lnTo>
                    <a:pt x="74" y="100"/>
                  </a:lnTo>
                  <a:lnTo>
                    <a:pt x="76" y="76"/>
                  </a:lnTo>
                  <a:lnTo>
                    <a:pt x="76" y="76"/>
                  </a:lnTo>
                  <a:lnTo>
                    <a:pt x="74" y="52"/>
                  </a:lnTo>
                  <a:lnTo>
                    <a:pt x="70" y="34"/>
                  </a:lnTo>
                  <a:lnTo>
                    <a:pt x="66" y="28"/>
                  </a:lnTo>
                  <a:lnTo>
                    <a:pt x="62" y="22"/>
                  </a:lnTo>
                  <a:lnTo>
                    <a:pt x="58" y="20"/>
                  </a:lnTo>
                  <a:lnTo>
                    <a:pt x="52" y="20"/>
                  </a:lnTo>
                  <a:lnTo>
                    <a:pt x="52"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7" name="Freeform 1113"/>
            <p:cNvSpPr>
              <a:spLocks noEditPoints="1"/>
            </p:cNvSpPr>
            <p:nvPr/>
          </p:nvSpPr>
          <p:spPr bwMode="auto">
            <a:xfrm>
              <a:off x="10896889" y="3165475"/>
              <a:ext cx="159628"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6 h 150"/>
                <a:gd name="T50" fmla="*/ 26 w 100"/>
                <a:gd name="T51" fmla="*/ 100 h 150"/>
                <a:gd name="T52" fmla="*/ 32 w 100"/>
                <a:gd name="T53" fmla="*/ 118 h 150"/>
                <a:gd name="T54" fmla="*/ 40 w 100"/>
                <a:gd name="T55" fmla="*/ 128 h 150"/>
                <a:gd name="T56" fmla="*/ 50 w 100"/>
                <a:gd name="T57" fmla="*/ 130 h 150"/>
                <a:gd name="T58" fmla="*/ 56 w 100"/>
                <a:gd name="T59" fmla="*/ 130 h 150"/>
                <a:gd name="T60" fmla="*/ 66 w 100"/>
                <a:gd name="T61" fmla="*/ 124 h 150"/>
                <a:gd name="T62" fmla="*/ 74 w 100"/>
                <a:gd name="T63" fmla="*/ 100 h 150"/>
                <a:gd name="T64" fmla="*/ 74 w 100"/>
                <a:gd name="T65" fmla="*/ 76 h 150"/>
                <a:gd name="T66" fmla="*/ 70 w 100"/>
                <a:gd name="T67" fmla="*/ 34 h 150"/>
                <a:gd name="T68" fmla="*/ 62 w 100"/>
                <a:gd name="T69" fmla="*/ 22 h 150"/>
                <a:gd name="T70" fmla="*/ 50 w 100"/>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40"/>
                  </a:lnTo>
                  <a:lnTo>
                    <a:pt x="14" y="130"/>
                  </a:lnTo>
                  <a:lnTo>
                    <a:pt x="14" y="130"/>
                  </a:lnTo>
                  <a:lnTo>
                    <a:pt x="8" y="120"/>
                  </a:lnTo>
                  <a:lnTo>
                    <a:pt x="4" y="108"/>
                  </a:lnTo>
                  <a:lnTo>
                    <a:pt x="2" y="94"/>
                  </a:lnTo>
                  <a:lnTo>
                    <a:pt x="0" y="78"/>
                  </a:lnTo>
                  <a:lnTo>
                    <a:pt x="0" y="78"/>
                  </a:lnTo>
                  <a:lnTo>
                    <a:pt x="2" y="60"/>
                  </a:lnTo>
                  <a:lnTo>
                    <a:pt x="4" y="44"/>
                  </a:lnTo>
                  <a:lnTo>
                    <a:pt x="8" y="30"/>
                  </a:lnTo>
                  <a:lnTo>
                    <a:pt x="14" y="20"/>
                  </a:lnTo>
                  <a:lnTo>
                    <a:pt x="14" y="20"/>
                  </a:lnTo>
                  <a:lnTo>
                    <a:pt x="20" y="10"/>
                  </a:lnTo>
                  <a:lnTo>
                    <a:pt x="30" y="6"/>
                  </a:lnTo>
                  <a:lnTo>
                    <a:pt x="40" y="2"/>
                  </a:lnTo>
                  <a:lnTo>
                    <a:pt x="52" y="0"/>
                  </a:lnTo>
                  <a:lnTo>
                    <a:pt x="52" y="0"/>
                  </a:lnTo>
                  <a:lnTo>
                    <a:pt x="62" y="2"/>
                  </a:lnTo>
                  <a:lnTo>
                    <a:pt x="72" y="6"/>
                  </a:lnTo>
                  <a:lnTo>
                    <a:pt x="80" y="10"/>
                  </a:lnTo>
                  <a:lnTo>
                    <a:pt x="88" y="18"/>
                  </a:lnTo>
                  <a:lnTo>
                    <a:pt x="92" y="30"/>
                  </a:lnTo>
                  <a:lnTo>
                    <a:pt x="96" y="42"/>
                  </a:lnTo>
                  <a:lnTo>
                    <a:pt x="98" y="56"/>
                  </a:lnTo>
                  <a:lnTo>
                    <a:pt x="100" y="74"/>
                  </a:lnTo>
                  <a:lnTo>
                    <a:pt x="100" y="74"/>
                  </a:lnTo>
                  <a:lnTo>
                    <a:pt x="98" y="92"/>
                  </a:lnTo>
                  <a:lnTo>
                    <a:pt x="96" y="106"/>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40" y="22"/>
                  </a:lnTo>
                  <a:lnTo>
                    <a:pt x="34" y="28"/>
                  </a:lnTo>
                  <a:lnTo>
                    <a:pt x="32" y="34"/>
                  </a:lnTo>
                  <a:lnTo>
                    <a:pt x="28" y="42"/>
                  </a:lnTo>
                  <a:lnTo>
                    <a:pt x="26" y="52"/>
                  </a:lnTo>
                  <a:lnTo>
                    <a:pt x="24" y="76"/>
                  </a:lnTo>
                  <a:lnTo>
                    <a:pt x="24" y="76"/>
                  </a:lnTo>
                  <a:lnTo>
                    <a:pt x="26" y="100"/>
                  </a:lnTo>
                  <a:lnTo>
                    <a:pt x="28" y="110"/>
                  </a:lnTo>
                  <a:lnTo>
                    <a:pt x="32" y="118"/>
                  </a:lnTo>
                  <a:lnTo>
                    <a:pt x="34" y="124"/>
                  </a:lnTo>
                  <a:lnTo>
                    <a:pt x="40" y="128"/>
                  </a:lnTo>
                  <a:lnTo>
                    <a:pt x="44" y="130"/>
                  </a:lnTo>
                  <a:lnTo>
                    <a:pt x="50" y="130"/>
                  </a:lnTo>
                  <a:lnTo>
                    <a:pt x="50" y="130"/>
                  </a:lnTo>
                  <a:lnTo>
                    <a:pt x="56" y="130"/>
                  </a:lnTo>
                  <a:lnTo>
                    <a:pt x="60" y="128"/>
                  </a:lnTo>
                  <a:lnTo>
                    <a:pt x="66" y="124"/>
                  </a:lnTo>
                  <a:lnTo>
                    <a:pt x="68" y="118"/>
                  </a:lnTo>
                  <a:lnTo>
                    <a:pt x="74" y="100"/>
                  </a:lnTo>
                  <a:lnTo>
                    <a:pt x="74" y="76"/>
                  </a:lnTo>
                  <a:lnTo>
                    <a:pt x="74" y="76"/>
                  </a:lnTo>
                  <a:lnTo>
                    <a:pt x="74" y="52"/>
                  </a:lnTo>
                  <a:lnTo>
                    <a:pt x="70" y="34"/>
                  </a:lnTo>
                  <a:lnTo>
                    <a:pt x="66" y="28"/>
                  </a:lnTo>
                  <a:lnTo>
                    <a:pt x="62"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8" name="Freeform 1114"/>
            <p:cNvSpPr>
              <a:spLocks/>
            </p:cNvSpPr>
            <p:nvPr/>
          </p:nvSpPr>
          <p:spPr bwMode="auto">
            <a:xfrm>
              <a:off x="10736547"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9" name="Freeform 1115"/>
            <p:cNvSpPr>
              <a:spLocks noEditPoints="1"/>
            </p:cNvSpPr>
            <p:nvPr/>
          </p:nvSpPr>
          <p:spPr bwMode="auto">
            <a:xfrm>
              <a:off x="11106883" y="3165475"/>
              <a:ext cx="156435" cy="238125"/>
            </a:xfrm>
            <a:custGeom>
              <a:avLst/>
              <a:gdLst>
                <a:gd name="T0" fmla="*/ 46 w 98"/>
                <a:gd name="T1" fmla="*/ 150 h 150"/>
                <a:gd name="T2" fmla="*/ 26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68 w 98"/>
                <a:gd name="T37" fmla="*/ 144 h 150"/>
                <a:gd name="T38" fmla="*/ 46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2" y="0"/>
                  </a:lnTo>
                  <a:lnTo>
                    <a:pt x="52" y="0"/>
                  </a:lnTo>
                  <a:lnTo>
                    <a:pt x="62" y="2"/>
                  </a:lnTo>
                  <a:lnTo>
                    <a:pt x="72" y="6"/>
                  </a:lnTo>
                  <a:lnTo>
                    <a:pt x="80" y="10"/>
                  </a:lnTo>
                  <a:lnTo>
                    <a:pt x="86" y="18"/>
                  </a:lnTo>
                  <a:lnTo>
                    <a:pt x="92" y="30"/>
                  </a:lnTo>
                  <a:lnTo>
                    <a:pt x="96" y="42"/>
                  </a:lnTo>
                  <a:lnTo>
                    <a:pt x="98" y="58"/>
                  </a:lnTo>
                  <a:lnTo>
                    <a:pt x="98" y="74"/>
                  </a:lnTo>
                  <a:lnTo>
                    <a:pt x="98" y="74"/>
                  </a:lnTo>
                  <a:lnTo>
                    <a:pt x="98" y="92"/>
                  </a:lnTo>
                  <a:lnTo>
                    <a:pt x="96" y="108"/>
                  </a:lnTo>
                  <a:lnTo>
                    <a:pt x="92" y="120"/>
                  </a:lnTo>
                  <a:lnTo>
                    <a:pt x="86" y="130"/>
                  </a:lnTo>
                  <a:lnTo>
                    <a:pt x="86" y="130"/>
                  </a:lnTo>
                  <a:lnTo>
                    <a:pt x="78" y="140"/>
                  </a:lnTo>
                  <a:lnTo>
                    <a:pt x="68" y="144"/>
                  </a:lnTo>
                  <a:lnTo>
                    <a:pt x="58" y="148"/>
                  </a:lnTo>
                  <a:lnTo>
                    <a:pt x="46" y="150"/>
                  </a:lnTo>
                  <a:lnTo>
                    <a:pt x="46" y="150"/>
                  </a:lnTo>
                  <a:close/>
                  <a:moveTo>
                    <a:pt x="50" y="20"/>
                  </a:moveTo>
                  <a:lnTo>
                    <a:pt x="50" y="20"/>
                  </a:lnTo>
                  <a:lnTo>
                    <a:pt x="44" y="20"/>
                  </a:lnTo>
                  <a:lnTo>
                    <a:pt x="38" y="22"/>
                  </a:lnTo>
                  <a:lnTo>
                    <a:pt x="34" y="28"/>
                  </a:lnTo>
                  <a:lnTo>
                    <a:pt x="30" y="34"/>
                  </a:lnTo>
                  <a:lnTo>
                    <a:pt x="26" y="42"/>
                  </a:lnTo>
                  <a:lnTo>
                    <a:pt x="24" y="52"/>
                  </a:lnTo>
                  <a:lnTo>
                    <a:pt x="22" y="78"/>
                  </a:lnTo>
                  <a:lnTo>
                    <a:pt x="22" y="78"/>
                  </a:lnTo>
                  <a:lnTo>
                    <a:pt x="24" y="102"/>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0" name="Freeform 1116"/>
            <p:cNvSpPr>
              <a:spLocks/>
            </p:cNvSpPr>
            <p:nvPr/>
          </p:nvSpPr>
          <p:spPr bwMode="auto">
            <a:xfrm>
              <a:off x="11327169" y="317182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1" name="Freeform 1117"/>
            <p:cNvSpPr>
              <a:spLocks/>
            </p:cNvSpPr>
            <p:nvPr/>
          </p:nvSpPr>
          <p:spPr bwMode="auto">
            <a:xfrm>
              <a:off x="11327169" y="317182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2" name="Freeform 1118"/>
            <p:cNvSpPr>
              <a:spLocks/>
            </p:cNvSpPr>
            <p:nvPr/>
          </p:nvSpPr>
          <p:spPr bwMode="auto">
            <a:xfrm>
              <a:off x="11426138" y="3171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6"/>
                  </a:lnTo>
                  <a:lnTo>
                    <a:pt x="38" y="82"/>
                  </a:lnTo>
                  <a:lnTo>
                    <a:pt x="46" y="80"/>
                  </a:lnTo>
                  <a:lnTo>
                    <a:pt x="46" y="64"/>
                  </a:lnTo>
                  <a:lnTo>
                    <a:pt x="46" y="64"/>
                  </a:lnTo>
                  <a:lnTo>
                    <a:pt x="38"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3" name="Freeform 1119"/>
            <p:cNvSpPr>
              <a:spLocks/>
            </p:cNvSpPr>
            <p:nvPr/>
          </p:nvSpPr>
          <p:spPr bwMode="auto">
            <a:xfrm>
              <a:off x="11426138" y="3171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6"/>
                  </a:lnTo>
                  <a:lnTo>
                    <a:pt x="38" y="82"/>
                  </a:lnTo>
                  <a:lnTo>
                    <a:pt x="46" y="80"/>
                  </a:lnTo>
                  <a:lnTo>
                    <a:pt x="46" y="64"/>
                  </a:lnTo>
                  <a:lnTo>
                    <a:pt x="46" y="64"/>
                  </a:lnTo>
                  <a:lnTo>
                    <a:pt x="38"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4" name="Freeform 1120"/>
            <p:cNvSpPr>
              <a:spLocks noEditPoints="1"/>
            </p:cNvSpPr>
            <p:nvPr/>
          </p:nvSpPr>
          <p:spPr bwMode="auto">
            <a:xfrm>
              <a:off x="11799666" y="3165475"/>
              <a:ext cx="159628" cy="238125"/>
            </a:xfrm>
            <a:custGeom>
              <a:avLst/>
              <a:gdLst>
                <a:gd name="T0" fmla="*/ 48 w 100"/>
                <a:gd name="T1" fmla="*/ 150 h 150"/>
                <a:gd name="T2" fmla="*/ 28 w 100"/>
                <a:gd name="T3" fmla="*/ 146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4 w 100"/>
                <a:gd name="T35" fmla="*/ 130 h 150"/>
                <a:gd name="T36" fmla="*/ 68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50 w 100"/>
                <a:gd name="T57" fmla="*/ 130 h 150"/>
                <a:gd name="T58" fmla="*/ 56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0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2" y="132"/>
                  </a:lnTo>
                  <a:lnTo>
                    <a:pt x="12"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6"/>
                  </a:lnTo>
                  <a:lnTo>
                    <a:pt x="80" y="10"/>
                  </a:lnTo>
                  <a:lnTo>
                    <a:pt x="88" y="18"/>
                  </a:lnTo>
                  <a:lnTo>
                    <a:pt x="92" y="30"/>
                  </a:lnTo>
                  <a:lnTo>
                    <a:pt x="96" y="42"/>
                  </a:lnTo>
                  <a:lnTo>
                    <a:pt x="98" y="58"/>
                  </a:lnTo>
                  <a:lnTo>
                    <a:pt x="100" y="74"/>
                  </a:lnTo>
                  <a:lnTo>
                    <a:pt x="100" y="74"/>
                  </a:lnTo>
                  <a:lnTo>
                    <a:pt x="98" y="92"/>
                  </a:lnTo>
                  <a:lnTo>
                    <a:pt x="96" y="108"/>
                  </a:lnTo>
                  <a:lnTo>
                    <a:pt x="92" y="120"/>
                  </a:lnTo>
                  <a:lnTo>
                    <a:pt x="84" y="130"/>
                  </a:lnTo>
                  <a:lnTo>
                    <a:pt x="84" y="130"/>
                  </a:lnTo>
                  <a:lnTo>
                    <a:pt x="78" y="140"/>
                  </a:lnTo>
                  <a:lnTo>
                    <a:pt x="68" y="144"/>
                  </a:lnTo>
                  <a:lnTo>
                    <a:pt x="58" y="148"/>
                  </a:lnTo>
                  <a:lnTo>
                    <a:pt x="48" y="150"/>
                  </a:lnTo>
                  <a:lnTo>
                    <a:pt x="48" y="150"/>
                  </a:lnTo>
                  <a:close/>
                  <a:moveTo>
                    <a:pt x="50" y="20"/>
                  </a:moveTo>
                  <a:lnTo>
                    <a:pt x="50" y="20"/>
                  </a:lnTo>
                  <a:lnTo>
                    <a:pt x="44" y="20"/>
                  </a:lnTo>
                  <a:lnTo>
                    <a:pt x="38" y="22"/>
                  </a:lnTo>
                  <a:lnTo>
                    <a:pt x="34" y="28"/>
                  </a:lnTo>
                  <a:lnTo>
                    <a:pt x="30" y="34"/>
                  </a:lnTo>
                  <a:lnTo>
                    <a:pt x="28" y="42"/>
                  </a:lnTo>
                  <a:lnTo>
                    <a:pt x="24" y="52"/>
                  </a:lnTo>
                  <a:lnTo>
                    <a:pt x="24" y="78"/>
                  </a:lnTo>
                  <a:lnTo>
                    <a:pt x="24" y="78"/>
                  </a:lnTo>
                  <a:lnTo>
                    <a:pt x="24" y="102"/>
                  </a:lnTo>
                  <a:lnTo>
                    <a:pt x="26" y="110"/>
                  </a:lnTo>
                  <a:lnTo>
                    <a:pt x="30" y="118"/>
                  </a:lnTo>
                  <a:lnTo>
                    <a:pt x="34" y="124"/>
                  </a:lnTo>
                  <a:lnTo>
                    <a:pt x="38" y="128"/>
                  </a:lnTo>
                  <a:lnTo>
                    <a:pt x="44" y="130"/>
                  </a:lnTo>
                  <a:lnTo>
                    <a:pt x="50" y="130"/>
                  </a:lnTo>
                  <a:lnTo>
                    <a:pt x="50" y="130"/>
                  </a:lnTo>
                  <a:lnTo>
                    <a:pt x="56" y="130"/>
                  </a:lnTo>
                  <a:lnTo>
                    <a:pt x="60" y="128"/>
                  </a:lnTo>
                  <a:lnTo>
                    <a:pt x="64" y="124"/>
                  </a:lnTo>
                  <a:lnTo>
                    <a:pt x="68" y="118"/>
                  </a:lnTo>
                  <a:lnTo>
                    <a:pt x="72" y="110"/>
                  </a:lnTo>
                  <a:lnTo>
                    <a:pt x="74" y="100"/>
                  </a:lnTo>
                  <a:lnTo>
                    <a:pt x="74" y="76"/>
                  </a:lnTo>
                  <a:lnTo>
                    <a:pt x="74" y="76"/>
                  </a:lnTo>
                  <a:lnTo>
                    <a:pt x="74" y="52"/>
                  </a:lnTo>
                  <a:lnTo>
                    <a:pt x="72" y="42"/>
                  </a:lnTo>
                  <a:lnTo>
                    <a:pt x="68" y="34"/>
                  </a:lnTo>
                  <a:lnTo>
                    <a:pt x="66"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5" name="Freeform 1121"/>
            <p:cNvSpPr>
              <a:spLocks/>
            </p:cNvSpPr>
            <p:nvPr/>
          </p:nvSpPr>
          <p:spPr bwMode="auto">
            <a:xfrm>
              <a:off x="12023145" y="317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6" name="Freeform 1122"/>
            <p:cNvSpPr>
              <a:spLocks noEditPoints="1"/>
            </p:cNvSpPr>
            <p:nvPr/>
          </p:nvSpPr>
          <p:spPr bwMode="auto">
            <a:xfrm>
              <a:off x="6276554" y="2873375"/>
              <a:ext cx="300100" cy="231775"/>
            </a:xfrm>
            <a:custGeom>
              <a:avLst/>
              <a:gdLst>
                <a:gd name="T0" fmla="*/ 120 w 188"/>
                <a:gd name="T1" fmla="*/ 112 h 146"/>
                <a:gd name="T2" fmla="*/ 114 w 188"/>
                <a:gd name="T3" fmla="*/ 130 h 146"/>
                <a:gd name="T4" fmla="*/ 6 w 188"/>
                <a:gd name="T5" fmla="*/ 104 h 146"/>
                <a:gd name="T6" fmla="*/ 24 w 188"/>
                <a:gd name="T7" fmla="*/ 116 h 146"/>
                <a:gd name="T8" fmla="*/ 12 w 188"/>
                <a:gd name="T9" fmla="*/ 120 h 146"/>
                <a:gd name="T10" fmla="*/ 10 w 188"/>
                <a:gd name="T11" fmla="*/ 50 h 146"/>
                <a:gd name="T12" fmla="*/ 8 w 188"/>
                <a:gd name="T13" fmla="*/ 64 h 146"/>
                <a:gd name="T14" fmla="*/ 14 w 188"/>
                <a:gd name="T15" fmla="*/ 64 h 146"/>
                <a:gd name="T16" fmla="*/ 10 w 188"/>
                <a:gd name="T17" fmla="*/ 70 h 146"/>
                <a:gd name="T18" fmla="*/ 2 w 188"/>
                <a:gd name="T19" fmla="*/ 54 h 146"/>
                <a:gd name="T20" fmla="*/ 10 w 188"/>
                <a:gd name="T21" fmla="*/ 50 h 146"/>
                <a:gd name="T22" fmla="*/ 114 w 188"/>
                <a:gd name="T23" fmla="*/ 4 h 146"/>
                <a:gd name="T24" fmla="*/ 150 w 188"/>
                <a:gd name="T25" fmla="*/ 22 h 146"/>
                <a:gd name="T26" fmla="*/ 154 w 188"/>
                <a:gd name="T27" fmla="*/ 42 h 146"/>
                <a:gd name="T28" fmla="*/ 146 w 188"/>
                <a:gd name="T29" fmla="*/ 52 h 146"/>
                <a:gd name="T30" fmla="*/ 152 w 188"/>
                <a:gd name="T31" fmla="*/ 56 h 146"/>
                <a:gd name="T32" fmla="*/ 158 w 188"/>
                <a:gd name="T33" fmla="*/ 60 h 146"/>
                <a:gd name="T34" fmla="*/ 174 w 188"/>
                <a:gd name="T35" fmla="*/ 30 h 146"/>
                <a:gd name="T36" fmla="*/ 184 w 188"/>
                <a:gd name="T37" fmla="*/ 56 h 146"/>
                <a:gd name="T38" fmla="*/ 158 w 188"/>
                <a:gd name="T39" fmla="*/ 88 h 146"/>
                <a:gd name="T40" fmla="*/ 130 w 188"/>
                <a:gd name="T41" fmla="*/ 98 h 146"/>
                <a:gd name="T42" fmla="*/ 142 w 188"/>
                <a:gd name="T43" fmla="*/ 92 h 146"/>
                <a:gd name="T44" fmla="*/ 136 w 188"/>
                <a:gd name="T45" fmla="*/ 102 h 146"/>
                <a:gd name="T46" fmla="*/ 106 w 188"/>
                <a:gd name="T47" fmla="*/ 88 h 146"/>
                <a:gd name="T48" fmla="*/ 100 w 188"/>
                <a:gd name="T49" fmla="*/ 128 h 146"/>
                <a:gd name="T50" fmla="*/ 76 w 188"/>
                <a:gd name="T51" fmla="*/ 140 h 146"/>
                <a:gd name="T52" fmla="*/ 78 w 188"/>
                <a:gd name="T53" fmla="*/ 118 h 146"/>
                <a:gd name="T54" fmla="*/ 66 w 188"/>
                <a:gd name="T55" fmla="*/ 116 h 146"/>
                <a:gd name="T56" fmla="*/ 54 w 188"/>
                <a:gd name="T57" fmla="*/ 112 h 146"/>
                <a:gd name="T58" fmla="*/ 48 w 188"/>
                <a:gd name="T59" fmla="*/ 138 h 146"/>
                <a:gd name="T60" fmla="*/ 24 w 188"/>
                <a:gd name="T61" fmla="*/ 130 h 146"/>
                <a:gd name="T62" fmla="*/ 18 w 188"/>
                <a:gd name="T63" fmla="*/ 96 h 146"/>
                <a:gd name="T64" fmla="*/ 30 w 188"/>
                <a:gd name="T65" fmla="*/ 46 h 146"/>
                <a:gd name="T66" fmla="*/ 44 w 188"/>
                <a:gd name="T67" fmla="*/ 54 h 146"/>
                <a:gd name="T68" fmla="*/ 50 w 188"/>
                <a:gd name="T69" fmla="*/ 84 h 146"/>
                <a:gd name="T70" fmla="*/ 64 w 188"/>
                <a:gd name="T71" fmla="*/ 98 h 146"/>
                <a:gd name="T72" fmla="*/ 94 w 188"/>
                <a:gd name="T73" fmla="*/ 84 h 146"/>
                <a:gd name="T74" fmla="*/ 92 w 188"/>
                <a:gd name="T75" fmla="*/ 60 h 146"/>
                <a:gd name="T76" fmla="*/ 72 w 188"/>
                <a:gd name="T77" fmla="*/ 92 h 146"/>
                <a:gd name="T78" fmla="*/ 52 w 188"/>
                <a:gd name="T79" fmla="*/ 84 h 146"/>
                <a:gd name="T80" fmla="*/ 44 w 188"/>
                <a:gd name="T81" fmla="*/ 66 h 146"/>
                <a:gd name="T82" fmla="*/ 76 w 188"/>
                <a:gd name="T83" fmla="*/ 24 h 146"/>
                <a:gd name="T84" fmla="*/ 112 w 188"/>
                <a:gd name="T85" fmla="*/ 0 h 146"/>
                <a:gd name="T86" fmla="*/ 72 w 188"/>
                <a:gd name="T87" fmla="*/ 22 h 146"/>
                <a:gd name="T88" fmla="*/ 34 w 188"/>
                <a:gd name="T89" fmla="*/ 40 h 146"/>
                <a:gd name="T90" fmla="*/ 12 w 188"/>
                <a:gd name="T91" fmla="*/ 54 h 146"/>
                <a:gd name="T92" fmla="*/ 4 w 188"/>
                <a:gd name="T93" fmla="*/ 50 h 146"/>
                <a:gd name="T94" fmla="*/ 12 w 188"/>
                <a:gd name="T95" fmla="*/ 72 h 146"/>
                <a:gd name="T96" fmla="*/ 6 w 188"/>
                <a:gd name="T97" fmla="*/ 102 h 146"/>
                <a:gd name="T98" fmla="*/ 22 w 188"/>
                <a:gd name="T99" fmla="*/ 128 h 146"/>
                <a:gd name="T100" fmla="*/ 34 w 188"/>
                <a:gd name="T101" fmla="*/ 142 h 146"/>
                <a:gd name="T102" fmla="*/ 52 w 188"/>
                <a:gd name="T103" fmla="*/ 136 h 146"/>
                <a:gd name="T104" fmla="*/ 64 w 188"/>
                <a:gd name="T105" fmla="*/ 128 h 146"/>
                <a:gd name="T106" fmla="*/ 88 w 188"/>
                <a:gd name="T107" fmla="*/ 142 h 146"/>
                <a:gd name="T108" fmla="*/ 120 w 188"/>
                <a:gd name="T109" fmla="*/ 132 h 146"/>
                <a:gd name="T110" fmla="*/ 120 w 188"/>
                <a:gd name="T111" fmla="*/ 104 h 146"/>
                <a:gd name="T112" fmla="*/ 134 w 188"/>
                <a:gd name="T113" fmla="*/ 104 h 146"/>
                <a:gd name="T114" fmla="*/ 152 w 188"/>
                <a:gd name="T115" fmla="*/ 90 h 146"/>
                <a:gd name="T116" fmla="*/ 184 w 188"/>
                <a:gd name="T117" fmla="*/ 72 h 146"/>
                <a:gd name="T118" fmla="*/ 180 w 188"/>
                <a:gd name="T119" fmla="*/ 24 h 146"/>
                <a:gd name="T120" fmla="*/ 162 w 188"/>
                <a:gd name="T121" fmla="*/ 34 h 146"/>
                <a:gd name="T122" fmla="*/ 138 w 188"/>
                <a:gd name="T12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46">
                  <a:moveTo>
                    <a:pt x="104" y="130"/>
                  </a:moveTo>
                  <a:lnTo>
                    <a:pt x="104" y="130"/>
                  </a:lnTo>
                  <a:lnTo>
                    <a:pt x="104" y="130"/>
                  </a:lnTo>
                  <a:lnTo>
                    <a:pt x="104" y="130"/>
                  </a:lnTo>
                  <a:lnTo>
                    <a:pt x="118" y="102"/>
                  </a:lnTo>
                  <a:lnTo>
                    <a:pt x="118" y="102"/>
                  </a:lnTo>
                  <a:lnTo>
                    <a:pt x="120" y="112"/>
                  </a:lnTo>
                  <a:lnTo>
                    <a:pt x="120" y="112"/>
                  </a:lnTo>
                  <a:lnTo>
                    <a:pt x="120" y="126"/>
                  </a:lnTo>
                  <a:lnTo>
                    <a:pt x="120" y="126"/>
                  </a:lnTo>
                  <a:lnTo>
                    <a:pt x="118" y="130"/>
                  </a:lnTo>
                  <a:lnTo>
                    <a:pt x="118" y="130"/>
                  </a:lnTo>
                  <a:lnTo>
                    <a:pt x="118" y="130"/>
                  </a:lnTo>
                  <a:lnTo>
                    <a:pt x="118" y="130"/>
                  </a:lnTo>
                  <a:lnTo>
                    <a:pt x="114" y="130"/>
                  </a:lnTo>
                  <a:lnTo>
                    <a:pt x="114" y="130"/>
                  </a:lnTo>
                  <a:lnTo>
                    <a:pt x="104" y="130"/>
                  </a:lnTo>
                  <a:lnTo>
                    <a:pt x="104" y="130"/>
                  </a:lnTo>
                  <a:lnTo>
                    <a:pt x="104" y="130"/>
                  </a:lnTo>
                  <a:close/>
                  <a:moveTo>
                    <a:pt x="6" y="112"/>
                  </a:moveTo>
                  <a:lnTo>
                    <a:pt x="6" y="112"/>
                  </a:lnTo>
                  <a:lnTo>
                    <a:pt x="6" y="108"/>
                  </a:lnTo>
                  <a:lnTo>
                    <a:pt x="6" y="108"/>
                  </a:lnTo>
                  <a:lnTo>
                    <a:pt x="6" y="104"/>
                  </a:lnTo>
                  <a:lnTo>
                    <a:pt x="6" y="104"/>
                  </a:lnTo>
                  <a:lnTo>
                    <a:pt x="14" y="100"/>
                  </a:lnTo>
                  <a:lnTo>
                    <a:pt x="14" y="100"/>
                  </a:lnTo>
                  <a:lnTo>
                    <a:pt x="14" y="100"/>
                  </a:lnTo>
                  <a:lnTo>
                    <a:pt x="14" y="100"/>
                  </a:lnTo>
                  <a:lnTo>
                    <a:pt x="14" y="100"/>
                  </a:lnTo>
                  <a:lnTo>
                    <a:pt x="14" y="100"/>
                  </a:lnTo>
                  <a:lnTo>
                    <a:pt x="24" y="116"/>
                  </a:lnTo>
                  <a:lnTo>
                    <a:pt x="24" y="116"/>
                  </a:lnTo>
                  <a:lnTo>
                    <a:pt x="24" y="120"/>
                  </a:lnTo>
                  <a:lnTo>
                    <a:pt x="20" y="122"/>
                  </a:lnTo>
                  <a:lnTo>
                    <a:pt x="20" y="122"/>
                  </a:lnTo>
                  <a:lnTo>
                    <a:pt x="20" y="122"/>
                  </a:lnTo>
                  <a:lnTo>
                    <a:pt x="20" y="122"/>
                  </a:lnTo>
                  <a:lnTo>
                    <a:pt x="16" y="122"/>
                  </a:lnTo>
                  <a:lnTo>
                    <a:pt x="12" y="120"/>
                  </a:lnTo>
                  <a:lnTo>
                    <a:pt x="6" y="112"/>
                  </a:lnTo>
                  <a:close/>
                  <a:moveTo>
                    <a:pt x="10" y="50"/>
                  </a:moveTo>
                  <a:lnTo>
                    <a:pt x="10" y="50"/>
                  </a:lnTo>
                  <a:lnTo>
                    <a:pt x="10" y="50"/>
                  </a:lnTo>
                  <a:lnTo>
                    <a:pt x="10" y="50"/>
                  </a:lnTo>
                  <a:lnTo>
                    <a:pt x="10" y="50"/>
                  </a:lnTo>
                  <a:lnTo>
                    <a:pt x="10" y="50"/>
                  </a:lnTo>
                  <a:lnTo>
                    <a:pt x="10" y="50"/>
                  </a:lnTo>
                  <a:lnTo>
                    <a:pt x="10" y="50"/>
                  </a:lnTo>
                  <a:lnTo>
                    <a:pt x="10" y="50"/>
                  </a:lnTo>
                  <a:lnTo>
                    <a:pt x="10" y="50"/>
                  </a:lnTo>
                  <a:lnTo>
                    <a:pt x="10" y="50"/>
                  </a:lnTo>
                  <a:lnTo>
                    <a:pt x="10" y="50"/>
                  </a:lnTo>
                  <a:lnTo>
                    <a:pt x="6" y="60"/>
                  </a:lnTo>
                  <a:lnTo>
                    <a:pt x="6" y="60"/>
                  </a:lnTo>
                  <a:lnTo>
                    <a:pt x="8" y="64"/>
                  </a:lnTo>
                  <a:lnTo>
                    <a:pt x="8" y="64"/>
                  </a:lnTo>
                  <a:lnTo>
                    <a:pt x="8" y="66"/>
                  </a:lnTo>
                  <a:lnTo>
                    <a:pt x="8" y="66"/>
                  </a:lnTo>
                  <a:lnTo>
                    <a:pt x="10" y="66"/>
                  </a:lnTo>
                  <a:lnTo>
                    <a:pt x="10" y="66"/>
                  </a:lnTo>
                  <a:lnTo>
                    <a:pt x="12" y="64"/>
                  </a:lnTo>
                  <a:lnTo>
                    <a:pt x="12" y="64"/>
                  </a:lnTo>
                  <a:lnTo>
                    <a:pt x="14" y="64"/>
                  </a:lnTo>
                  <a:lnTo>
                    <a:pt x="14" y="64"/>
                  </a:lnTo>
                  <a:lnTo>
                    <a:pt x="14" y="64"/>
                  </a:lnTo>
                  <a:lnTo>
                    <a:pt x="14" y="64"/>
                  </a:lnTo>
                  <a:lnTo>
                    <a:pt x="14" y="64"/>
                  </a:lnTo>
                  <a:lnTo>
                    <a:pt x="14" y="64"/>
                  </a:lnTo>
                  <a:lnTo>
                    <a:pt x="12" y="68"/>
                  </a:lnTo>
                  <a:lnTo>
                    <a:pt x="12" y="68"/>
                  </a:lnTo>
                  <a:lnTo>
                    <a:pt x="10" y="70"/>
                  </a:lnTo>
                  <a:lnTo>
                    <a:pt x="10" y="70"/>
                  </a:lnTo>
                  <a:lnTo>
                    <a:pt x="8" y="68"/>
                  </a:lnTo>
                  <a:lnTo>
                    <a:pt x="8" y="68"/>
                  </a:lnTo>
                  <a:lnTo>
                    <a:pt x="6" y="68"/>
                  </a:lnTo>
                  <a:lnTo>
                    <a:pt x="6" y="68"/>
                  </a:lnTo>
                  <a:lnTo>
                    <a:pt x="4" y="62"/>
                  </a:lnTo>
                  <a:lnTo>
                    <a:pt x="2" y="58"/>
                  </a:lnTo>
                  <a:lnTo>
                    <a:pt x="2" y="54"/>
                  </a:lnTo>
                  <a:lnTo>
                    <a:pt x="2" y="54"/>
                  </a:lnTo>
                  <a:lnTo>
                    <a:pt x="8" y="50"/>
                  </a:lnTo>
                  <a:lnTo>
                    <a:pt x="8" y="50"/>
                  </a:lnTo>
                  <a:lnTo>
                    <a:pt x="8" y="50"/>
                  </a:lnTo>
                  <a:lnTo>
                    <a:pt x="8" y="50"/>
                  </a:lnTo>
                  <a:lnTo>
                    <a:pt x="8" y="50"/>
                  </a:lnTo>
                  <a:lnTo>
                    <a:pt x="8" y="50"/>
                  </a:lnTo>
                  <a:lnTo>
                    <a:pt x="10" y="50"/>
                  </a:lnTo>
                  <a:close/>
                  <a:moveTo>
                    <a:pt x="82" y="20"/>
                  </a:moveTo>
                  <a:lnTo>
                    <a:pt x="82" y="20"/>
                  </a:lnTo>
                  <a:lnTo>
                    <a:pt x="86" y="16"/>
                  </a:lnTo>
                  <a:lnTo>
                    <a:pt x="88" y="12"/>
                  </a:lnTo>
                  <a:lnTo>
                    <a:pt x="96" y="8"/>
                  </a:lnTo>
                  <a:lnTo>
                    <a:pt x="96" y="8"/>
                  </a:lnTo>
                  <a:lnTo>
                    <a:pt x="114" y="4"/>
                  </a:lnTo>
                  <a:lnTo>
                    <a:pt x="114" y="4"/>
                  </a:lnTo>
                  <a:lnTo>
                    <a:pt x="122" y="4"/>
                  </a:lnTo>
                  <a:lnTo>
                    <a:pt x="130" y="8"/>
                  </a:lnTo>
                  <a:lnTo>
                    <a:pt x="130" y="8"/>
                  </a:lnTo>
                  <a:lnTo>
                    <a:pt x="144" y="20"/>
                  </a:lnTo>
                  <a:lnTo>
                    <a:pt x="144" y="20"/>
                  </a:lnTo>
                  <a:lnTo>
                    <a:pt x="146" y="22"/>
                  </a:lnTo>
                  <a:lnTo>
                    <a:pt x="146" y="22"/>
                  </a:lnTo>
                  <a:lnTo>
                    <a:pt x="150" y="22"/>
                  </a:lnTo>
                  <a:lnTo>
                    <a:pt x="152" y="26"/>
                  </a:lnTo>
                  <a:lnTo>
                    <a:pt x="158" y="32"/>
                  </a:lnTo>
                  <a:lnTo>
                    <a:pt x="158" y="32"/>
                  </a:lnTo>
                  <a:lnTo>
                    <a:pt x="148" y="34"/>
                  </a:lnTo>
                  <a:lnTo>
                    <a:pt x="148" y="34"/>
                  </a:lnTo>
                  <a:lnTo>
                    <a:pt x="150" y="40"/>
                  </a:lnTo>
                  <a:lnTo>
                    <a:pt x="154" y="42"/>
                  </a:lnTo>
                  <a:lnTo>
                    <a:pt x="154" y="42"/>
                  </a:lnTo>
                  <a:lnTo>
                    <a:pt x="156" y="40"/>
                  </a:lnTo>
                  <a:lnTo>
                    <a:pt x="156" y="40"/>
                  </a:lnTo>
                  <a:lnTo>
                    <a:pt x="158" y="44"/>
                  </a:lnTo>
                  <a:lnTo>
                    <a:pt x="158" y="44"/>
                  </a:lnTo>
                  <a:lnTo>
                    <a:pt x="148" y="46"/>
                  </a:lnTo>
                  <a:lnTo>
                    <a:pt x="146" y="48"/>
                  </a:lnTo>
                  <a:lnTo>
                    <a:pt x="146" y="52"/>
                  </a:lnTo>
                  <a:lnTo>
                    <a:pt x="146" y="52"/>
                  </a:lnTo>
                  <a:lnTo>
                    <a:pt x="148" y="48"/>
                  </a:lnTo>
                  <a:lnTo>
                    <a:pt x="148" y="48"/>
                  </a:lnTo>
                  <a:lnTo>
                    <a:pt x="152" y="44"/>
                  </a:lnTo>
                  <a:lnTo>
                    <a:pt x="152" y="44"/>
                  </a:lnTo>
                  <a:lnTo>
                    <a:pt x="150" y="56"/>
                  </a:lnTo>
                  <a:lnTo>
                    <a:pt x="150" y="56"/>
                  </a:lnTo>
                  <a:lnTo>
                    <a:pt x="152" y="56"/>
                  </a:lnTo>
                  <a:lnTo>
                    <a:pt x="152" y="56"/>
                  </a:lnTo>
                  <a:lnTo>
                    <a:pt x="156" y="48"/>
                  </a:lnTo>
                  <a:lnTo>
                    <a:pt x="156" y="48"/>
                  </a:lnTo>
                  <a:lnTo>
                    <a:pt x="158" y="46"/>
                  </a:lnTo>
                  <a:lnTo>
                    <a:pt x="158" y="46"/>
                  </a:lnTo>
                  <a:lnTo>
                    <a:pt x="160" y="50"/>
                  </a:lnTo>
                  <a:lnTo>
                    <a:pt x="160" y="50"/>
                  </a:lnTo>
                  <a:lnTo>
                    <a:pt x="158" y="60"/>
                  </a:lnTo>
                  <a:lnTo>
                    <a:pt x="158" y="60"/>
                  </a:lnTo>
                  <a:lnTo>
                    <a:pt x="162" y="50"/>
                  </a:lnTo>
                  <a:lnTo>
                    <a:pt x="162" y="42"/>
                  </a:lnTo>
                  <a:lnTo>
                    <a:pt x="162" y="42"/>
                  </a:lnTo>
                  <a:lnTo>
                    <a:pt x="162" y="38"/>
                  </a:lnTo>
                  <a:lnTo>
                    <a:pt x="164" y="36"/>
                  </a:lnTo>
                  <a:lnTo>
                    <a:pt x="164" y="36"/>
                  </a:lnTo>
                  <a:lnTo>
                    <a:pt x="168" y="34"/>
                  </a:lnTo>
                  <a:lnTo>
                    <a:pt x="174" y="30"/>
                  </a:lnTo>
                  <a:lnTo>
                    <a:pt x="174" y="30"/>
                  </a:lnTo>
                  <a:lnTo>
                    <a:pt x="176" y="28"/>
                  </a:lnTo>
                  <a:lnTo>
                    <a:pt x="176" y="28"/>
                  </a:lnTo>
                  <a:lnTo>
                    <a:pt x="180" y="30"/>
                  </a:lnTo>
                  <a:lnTo>
                    <a:pt x="180" y="30"/>
                  </a:lnTo>
                  <a:lnTo>
                    <a:pt x="184" y="40"/>
                  </a:lnTo>
                  <a:lnTo>
                    <a:pt x="184" y="40"/>
                  </a:lnTo>
                  <a:lnTo>
                    <a:pt x="184" y="56"/>
                  </a:lnTo>
                  <a:lnTo>
                    <a:pt x="184" y="62"/>
                  </a:lnTo>
                  <a:lnTo>
                    <a:pt x="182" y="70"/>
                  </a:lnTo>
                  <a:lnTo>
                    <a:pt x="182" y="70"/>
                  </a:lnTo>
                  <a:lnTo>
                    <a:pt x="178" y="78"/>
                  </a:lnTo>
                  <a:lnTo>
                    <a:pt x="172" y="84"/>
                  </a:lnTo>
                  <a:lnTo>
                    <a:pt x="166" y="88"/>
                  </a:lnTo>
                  <a:lnTo>
                    <a:pt x="158" y="88"/>
                  </a:lnTo>
                  <a:lnTo>
                    <a:pt x="158" y="88"/>
                  </a:lnTo>
                  <a:lnTo>
                    <a:pt x="150" y="88"/>
                  </a:lnTo>
                  <a:lnTo>
                    <a:pt x="150" y="88"/>
                  </a:lnTo>
                  <a:lnTo>
                    <a:pt x="140" y="86"/>
                  </a:lnTo>
                  <a:lnTo>
                    <a:pt x="132" y="82"/>
                  </a:lnTo>
                  <a:lnTo>
                    <a:pt x="132" y="82"/>
                  </a:lnTo>
                  <a:lnTo>
                    <a:pt x="130" y="96"/>
                  </a:lnTo>
                  <a:lnTo>
                    <a:pt x="130" y="96"/>
                  </a:lnTo>
                  <a:lnTo>
                    <a:pt x="130" y="98"/>
                  </a:lnTo>
                  <a:lnTo>
                    <a:pt x="132" y="98"/>
                  </a:lnTo>
                  <a:lnTo>
                    <a:pt x="132" y="98"/>
                  </a:lnTo>
                  <a:lnTo>
                    <a:pt x="134" y="100"/>
                  </a:lnTo>
                  <a:lnTo>
                    <a:pt x="134" y="100"/>
                  </a:lnTo>
                  <a:lnTo>
                    <a:pt x="138" y="98"/>
                  </a:lnTo>
                  <a:lnTo>
                    <a:pt x="138" y="98"/>
                  </a:lnTo>
                  <a:lnTo>
                    <a:pt x="140" y="94"/>
                  </a:lnTo>
                  <a:lnTo>
                    <a:pt x="142" y="92"/>
                  </a:lnTo>
                  <a:lnTo>
                    <a:pt x="142" y="92"/>
                  </a:lnTo>
                  <a:lnTo>
                    <a:pt x="144" y="90"/>
                  </a:lnTo>
                  <a:lnTo>
                    <a:pt x="144" y="90"/>
                  </a:lnTo>
                  <a:lnTo>
                    <a:pt x="144" y="94"/>
                  </a:lnTo>
                  <a:lnTo>
                    <a:pt x="142" y="98"/>
                  </a:lnTo>
                  <a:lnTo>
                    <a:pt x="140" y="100"/>
                  </a:lnTo>
                  <a:lnTo>
                    <a:pt x="136" y="102"/>
                  </a:lnTo>
                  <a:lnTo>
                    <a:pt x="136" y="102"/>
                  </a:lnTo>
                  <a:lnTo>
                    <a:pt x="134" y="102"/>
                  </a:lnTo>
                  <a:lnTo>
                    <a:pt x="134" y="102"/>
                  </a:lnTo>
                  <a:lnTo>
                    <a:pt x="130" y="100"/>
                  </a:lnTo>
                  <a:lnTo>
                    <a:pt x="126" y="98"/>
                  </a:lnTo>
                  <a:lnTo>
                    <a:pt x="126" y="98"/>
                  </a:lnTo>
                  <a:lnTo>
                    <a:pt x="116" y="92"/>
                  </a:lnTo>
                  <a:lnTo>
                    <a:pt x="106" y="88"/>
                  </a:lnTo>
                  <a:lnTo>
                    <a:pt x="106" y="88"/>
                  </a:lnTo>
                  <a:lnTo>
                    <a:pt x="112" y="92"/>
                  </a:lnTo>
                  <a:lnTo>
                    <a:pt x="112" y="92"/>
                  </a:lnTo>
                  <a:lnTo>
                    <a:pt x="114" y="96"/>
                  </a:lnTo>
                  <a:lnTo>
                    <a:pt x="114" y="96"/>
                  </a:lnTo>
                  <a:lnTo>
                    <a:pt x="110" y="112"/>
                  </a:lnTo>
                  <a:lnTo>
                    <a:pt x="106" y="120"/>
                  </a:lnTo>
                  <a:lnTo>
                    <a:pt x="100" y="128"/>
                  </a:lnTo>
                  <a:lnTo>
                    <a:pt x="100" y="128"/>
                  </a:lnTo>
                  <a:lnTo>
                    <a:pt x="90" y="136"/>
                  </a:lnTo>
                  <a:lnTo>
                    <a:pt x="90" y="136"/>
                  </a:lnTo>
                  <a:lnTo>
                    <a:pt x="86" y="140"/>
                  </a:lnTo>
                  <a:lnTo>
                    <a:pt x="86" y="140"/>
                  </a:lnTo>
                  <a:lnTo>
                    <a:pt x="84" y="142"/>
                  </a:lnTo>
                  <a:lnTo>
                    <a:pt x="80" y="142"/>
                  </a:lnTo>
                  <a:lnTo>
                    <a:pt x="80" y="142"/>
                  </a:lnTo>
                  <a:lnTo>
                    <a:pt x="76" y="140"/>
                  </a:lnTo>
                  <a:lnTo>
                    <a:pt x="76" y="140"/>
                  </a:lnTo>
                  <a:lnTo>
                    <a:pt x="68" y="128"/>
                  </a:lnTo>
                  <a:lnTo>
                    <a:pt x="68" y="128"/>
                  </a:lnTo>
                  <a:lnTo>
                    <a:pt x="68" y="126"/>
                  </a:lnTo>
                  <a:lnTo>
                    <a:pt x="72" y="122"/>
                  </a:lnTo>
                  <a:lnTo>
                    <a:pt x="72" y="122"/>
                  </a:lnTo>
                  <a:lnTo>
                    <a:pt x="78" y="118"/>
                  </a:lnTo>
                  <a:lnTo>
                    <a:pt x="78" y="118"/>
                  </a:lnTo>
                  <a:lnTo>
                    <a:pt x="78" y="110"/>
                  </a:lnTo>
                  <a:lnTo>
                    <a:pt x="78" y="110"/>
                  </a:lnTo>
                  <a:lnTo>
                    <a:pt x="78" y="112"/>
                  </a:lnTo>
                  <a:lnTo>
                    <a:pt x="76" y="114"/>
                  </a:lnTo>
                  <a:lnTo>
                    <a:pt x="70" y="116"/>
                  </a:lnTo>
                  <a:lnTo>
                    <a:pt x="70" y="116"/>
                  </a:lnTo>
                  <a:lnTo>
                    <a:pt x="66" y="116"/>
                  </a:lnTo>
                  <a:lnTo>
                    <a:pt x="66" y="116"/>
                  </a:lnTo>
                  <a:lnTo>
                    <a:pt x="62" y="116"/>
                  </a:lnTo>
                  <a:lnTo>
                    <a:pt x="62" y="116"/>
                  </a:lnTo>
                  <a:lnTo>
                    <a:pt x="56" y="116"/>
                  </a:lnTo>
                  <a:lnTo>
                    <a:pt x="54" y="114"/>
                  </a:lnTo>
                  <a:lnTo>
                    <a:pt x="54" y="110"/>
                  </a:lnTo>
                  <a:lnTo>
                    <a:pt x="54" y="110"/>
                  </a:lnTo>
                  <a:lnTo>
                    <a:pt x="54" y="112"/>
                  </a:lnTo>
                  <a:lnTo>
                    <a:pt x="54" y="112"/>
                  </a:lnTo>
                  <a:lnTo>
                    <a:pt x="54" y="114"/>
                  </a:lnTo>
                  <a:lnTo>
                    <a:pt x="54" y="114"/>
                  </a:lnTo>
                  <a:lnTo>
                    <a:pt x="52" y="122"/>
                  </a:lnTo>
                  <a:lnTo>
                    <a:pt x="50" y="130"/>
                  </a:lnTo>
                  <a:lnTo>
                    <a:pt x="50" y="130"/>
                  </a:lnTo>
                  <a:lnTo>
                    <a:pt x="48" y="134"/>
                  </a:lnTo>
                  <a:lnTo>
                    <a:pt x="48" y="138"/>
                  </a:lnTo>
                  <a:lnTo>
                    <a:pt x="48" y="138"/>
                  </a:lnTo>
                  <a:lnTo>
                    <a:pt x="46" y="138"/>
                  </a:lnTo>
                  <a:lnTo>
                    <a:pt x="44" y="140"/>
                  </a:lnTo>
                  <a:lnTo>
                    <a:pt x="44" y="140"/>
                  </a:lnTo>
                  <a:lnTo>
                    <a:pt x="28" y="136"/>
                  </a:lnTo>
                  <a:lnTo>
                    <a:pt x="28" y="136"/>
                  </a:lnTo>
                  <a:lnTo>
                    <a:pt x="24" y="134"/>
                  </a:lnTo>
                  <a:lnTo>
                    <a:pt x="24" y="130"/>
                  </a:lnTo>
                  <a:lnTo>
                    <a:pt x="24" y="130"/>
                  </a:lnTo>
                  <a:lnTo>
                    <a:pt x="26" y="126"/>
                  </a:lnTo>
                  <a:lnTo>
                    <a:pt x="28" y="122"/>
                  </a:lnTo>
                  <a:lnTo>
                    <a:pt x="28" y="122"/>
                  </a:lnTo>
                  <a:lnTo>
                    <a:pt x="28" y="118"/>
                  </a:lnTo>
                  <a:lnTo>
                    <a:pt x="26" y="114"/>
                  </a:lnTo>
                  <a:lnTo>
                    <a:pt x="26" y="114"/>
                  </a:lnTo>
                  <a:lnTo>
                    <a:pt x="22" y="106"/>
                  </a:lnTo>
                  <a:lnTo>
                    <a:pt x="18" y="96"/>
                  </a:lnTo>
                  <a:lnTo>
                    <a:pt x="16" y="88"/>
                  </a:lnTo>
                  <a:lnTo>
                    <a:pt x="14" y="78"/>
                  </a:lnTo>
                  <a:lnTo>
                    <a:pt x="14" y="78"/>
                  </a:lnTo>
                  <a:lnTo>
                    <a:pt x="16" y="68"/>
                  </a:lnTo>
                  <a:lnTo>
                    <a:pt x="20" y="60"/>
                  </a:lnTo>
                  <a:lnTo>
                    <a:pt x="24" y="52"/>
                  </a:lnTo>
                  <a:lnTo>
                    <a:pt x="30" y="46"/>
                  </a:lnTo>
                  <a:lnTo>
                    <a:pt x="30" y="46"/>
                  </a:lnTo>
                  <a:lnTo>
                    <a:pt x="42" y="38"/>
                  </a:lnTo>
                  <a:lnTo>
                    <a:pt x="56" y="34"/>
                  </a:lnTo>
                  <a:lnTo>
                    <a:pt x="56" y="34"/>
                  </a:lnTo>
                  <a:lnTo>
                    <a:pt x="58" y="34"/>
                  </a:lnTo>
                  <a:lnTo>
                    <a:pt x="58" y="34"/>
                  </a:lnTo>
                  <a:lnTo>
                    <a:pt x="48" y="50"/>
                  </a:lnTo>
                  <a:lnTo>
                    <a:pt x="48" y="50"/>
                  </a:lnTo>
                  <a:lnTo>
                    <a:pt x="44" y="54"/>
                  </a:lnTo>
                  <a:lnTo>
                    <a:pt x="42" y="60"/>
                  </a:lnTo>
                  <a:lnTo>
                    <a:pt x="42" y="60"/>
                  </a:lnTo>
                  <a:lnTo>
                    <a:pt x="42" y="64"/>
                  </a:lnTo>
                  <a:lnTo>
                    <a:pt x="42" y="68"/>
                  </a:lnTo>
                  <a:lnTo>
                    <a:pt x="46" y="74"/>
                  </a:lnTo>
                  <a:lnTo>
                    <a:pt x="46" y="74"/>
                  </a:lnTo>
                  <a:lnTo>
                    <a:pt x="50" y="80"/>
                  </a:lnTo>
                  <a:lnTo>
                    <a:pt x="50" y="84"/>
                  </a:lnTo>
                  <a:lnTo>
                    <a:pt x="48" y="86"/>
                  </a:lnTo>
                  <a:lnTo>
                    <a:pt x="48" y="86"/>
                  </a:lnTo>
                  <a:lnTo>
                    <a:pt x="48" y="90"/>
                  </a:lnTo>
                  <a:lnTo>
                    <a:pt x="48" y="90"/>
                  </a:lnTo>
                  <a:lnTo>
                    <a:pt x="56" y="96"/>
                  </a:lnTo>
                  <a:lnTo>
                    <a:pt x="60" y="98"/>
                  </a:lnTo>
                  <a:lnTo>
                    <a:pt x="64" y="98"/>
                  </a:lnTo>
                  <a:lnTo>
                    <a:pt x="64" y="98"/>
                  </a:lnTo>
                  <a:lnTo>
                    <a:pt x="68" y="98"/>
                  </a:lnTo>
                  <a:lnTo>
                    <a:pt x="72" y="96"/>
                  </a:lnTo>
                  <a:lnTo>
                    <a:pt x="72" y="96"/>
                  </a:lnTo>
                  <a:lnTo>
                    <a:pt x="82" y="92"/>
                  </a:lnTo>
                  <a:lnTo>
                    <a:pt x="92" y="88"/>
                  </a:lnTo>
                  <a:lnTo>
                    <a:pt x="92" y="88"/>
                  </a:lnTo>
                  <a:lnTo>
                    <a:pt x="94" y="84"/>
                  </a:lnTo>
                  <a:lnTo>
                    <a:pt x="94" y="84"/>
                  </a:lnTo>
                  <a:lnTo>
                    <a:pt x="96" y="78"/>
                  </a:lnTo>
                  <a:lnTo>
                    <a:pt x="98" y="72"/>
                  </a:lnTo>
                  <a:lnTo>
                    <a:pt x="96" y="58"/>
                  </a:lnTo>
                  <a:lnTo>
                    <a:pt x="96" y="58"/>
                  </a:lnTo>
                  <a:lnTo>
                    <a:pt x="92" y="44"/>
                  </a:lnTo>
                  <a:lnTo>
                    <a:pt x="92" y="44"/>
                  </a:lnTo>
                  <a:lnTo>
                    <a:pt x="92" y="60"/>
                  </a:lnTo>
                  <a:lnTo>
                    <a:pt x="92" y="60"/>
                  </a:lnTo>
                  <a:lnTo>
                    <a:pt x="92" y="80"/>
                  </a:lnTo>
                  <a:lnTo>
                    <a:pt x="92" y="80"/>
                  </a:lnTo>
                  <a:lnTo>
                    <a:pt x="92" y="84"/>
                  </a:lnTo>
                  <a:lnTo>
                    <a:pt x="88" y="86"/>
                  </a:lnTo>
                  <a:lnTo>
                    <a:pt x="88" y="86"/>
                  </a:lnTo>
                  <a:lnTo>
                    <a:pt x="80" y="88"/>
                  </a:lnTo>
                  <a:lnTo>
                    <a:pt x="72" y="92"/>
                  </a:lnTo>
                  <a:lnTo>
                    <a:pt x="72" y="92"/>
                  </a:lnTo>
                  <a:lnTo>
                    <a:pt x="62" y="96"/>
                  </a:lnTo>
                  <a:lnTo>
                    <a:pt x="62" y="96"/>
                  </a:lnTo>
                  <a:lnTo>
                    <a:pt x="58" y="94"/>
                  </a:lnTo>
                  <a:lnTo>
                    <a:pt x="54" y="90"/>
                  </a:lnTo>
                  <a:lnTo>
                    <a:pt x="54" y="90"/>
                  </a:lnTo>
                  <a:lnTo>
                    <a:pt x="52" y="86"/>
                  </a:lnTo>
                  <a:lnTo>
                    <a:pt x="52" y="84"/>
                  </a:lnTo>
                  <a:lnTo>
                    <a:pt x="52" y="84"/>
                  </a:lnTo>
                  <a:lnTo>
                    <a:pt x="56" y="76"/>
                  </a:lnTo>
                  <a:lnTo>
                    <a:pt x="56" y="76"/>
                  </a:lnTo>
                  <a:lnTo>
                    <a:pt x="60" y="68"/>
                  </a:lnTo>
                  <a:lnTo>
                    <a:pt x="60" y="68"/>
                  </a:lnTo>
                  <a:lnTo>
                    <a:pt x="52" y="78"/>
                  </a:lnTo>
                  <a:lnTo>
                    <a:pt x="52" y="78"/>
                  </a:lnTo>
                  <a:lnTo>
                    <a:pt x="44" y="66"/>
                  </a:lnTo>
                  <a:lnTo>
                    <a:pt x="44" y="66"/>
                  </a:lnTo>
                  <a:lnTo>
                    <a:pt x="44" y="62"/>
                  </a:lnTo>
                  <a:lnTo>
                    <a:pt x="44" y="62"/>
                  </a:lnTo>
                  <a:lnTo>
                    <a:pt x="48" y="56"/>
                  </a:lnTo>
                  <a:lnTo>
                    <a:pt x="52" y="50"/>
                  </a:lnTo>
                  <a:lnTo>
                    <a:pt x="52" y="50"/>
                  </a:lnTo>
                  <a:lnTo>
                    <a:pt x="72" y="26"/>
                  </a:lnTo>
                  <a:lnTo>
                    <a:pt x="72" y="26"/>
                  </a:lnTo>
                  <a:lnTo>
                    <a:pt x="76" y="24"/>
                  </a:lnTo>
                  <a:lnTo>
                    <a:pt x="80" y="22"/>
                  </a:lnTo>
                  <a:lnTo>
                    <a:pt x="86" y="22"/>
                  </a:lnTo>
                  <a:lnTo>
                    <a:pt x="86" y="22"/>
                  </a:lnTo>
                  <a:lnTo>
                    <a:pt x="90" y="20"/>
                  </a:lnTo>
                  <a:lnTo>
                    <a:pt x="90" y="20"/>
                  </a:lnTo>
                  <a:lnTo>
                    <a:pt x="82" y="20"/>
                  </a:lnTo>
                  <a:close/>
                  <a:moveTo>
                    <a:pt x="112" y="0"/>
                  </a:moveTo>
                  <a:lnTo>
                    <a:pt x="112" y="0"/>
                  </a:lnTo>
                  <a:lnTo>
                    <a:pt x="106" y="0"/>
                  </a:lnTo>
                  <a:lnTo>
                    <a:pt x="98" y="4"/>
                  </a:lnTo>
                  <a:lnTo>
                    <a:pt x="92" y="6"/>
                  </a:lnTo>
                  <a:lnTo>
                    <a:pt x="84" y="12"/>
                  </a:lnTo>
                  <a:lnTo>
                    <a:pt x="84" y="12"/>
                  </a:lnTo>
                  <a:lnTo>
                    <a:pt x="80" y="18"/>
                  </a:lnTo>
                  <a:lnTo>
                    <a:pt x="76" y="20"/>
                  </a:lnTo>
                  <a:lnTo>
                    <a:pt x="72" y="22"/>
                  </a:lnTo>
                  <a:lnTo>
                    <a:pt x="72" y="22"/>
                  </a:lnTo>
                  <a:lnTo>
                    <a:pt x="70" y="22"/>
                  </a:lnTo>
                  <a:lnTo>
                    <a:pt x="70" y="22"/>
                  </a:lnTo>
                  <a:lnTo>
                    <a:pt x="62" y="28"/>
                  </a:lnTo>
                  <a:lnTo>
                    <a:pt x="54" y="32"/>
                  </a:lnTo>
                  <a:lnTo>
                    <a:pt x="54" y="32"/>
                  </a:lnTo>
                  <a:lnTo>
                    <a:pt x="42" y="34"/>
                  </a:lnTo>
                  <a:lnTo>
                    <a:pt x="34" y="40"/>
                  </a:lnTo>
                  <a:lnTo>
                    <a:pt x="24" y="46"/>
                  </a:lnTo>
                  <a:lnTo>
                    <a:pt x="18" y="56"/>
                  </a:lnTo>
                  <a:lnTo>
                    <a:pt x="18" y="56"/>
                  </a:lnTo>
                  <a:lnTo>
                    <a:pt x="12" y="62"/>
                  </a:lnTo>
                  <a:lnTo>
                    <a:pt x="12" y="62"/>
                  </a:lnTo>
                  <a:lnTo>
                    <a:pt x="8" y="64"/>
                  </a:lnTo>
                  <a:lnTo>
                    <a:pt x="8" y="64"/>
                  </a:lnTo>
                  <a:lnTo>
                    <a:pt x="12" y="54"/>
                  </a:lnTo>
                  <a:lnTo>
                    <a:pt x="12" y="54"/>
                  </a:lnTo>
                  <a:lnTo>
                    <a:pt x="14" y="56"/>
                  </a:lnTo>
                  <a:lnTo>
                    <a:pt x="14" y="56"/>
                  </a:lnTo>
                  <a:lnTo>
                    <a:pt x="14" y="50"/>
                  </a:lnTo>
                  <a:lnTo>
                    <a:pt x="14" y="50"/>
                  </a:lnTo>
                  <a:lnTo>
                    <a:pt x="12" y="44"/>
                  </a:lnTo>
                  <a:lnTo>
                    <a:pt x="12" y="44"/>
                  </a:lnTo>
                  <a:lnTo>
                    <a:pt x="4" y="50"/>
                  </a:lnTo>
                  <a:lnTo>
                    <a:pt x="2" y="52"/>
                  </a:lnTo>
                  <a:lnTo>
                    <a:pt x="0" y="58"/>
                  </a:lnTo>
                  <a:lnTo>
                    <a:pt x="0" y="58"/>
                  </a:lnTo>
                  <a:lnTo>
                    <a:pt x="2" y="62"/>
                  </a:lnTo>
                  <a:lnTo>
                    <a:pt x="4" y="68"/>
                  </a:lnTo>
                  <a:lnTo>
                    <a:pt x="4" y="68"/>
                  </a:lnTo>
                  <a:lnTo>
                    <a:pt x="8" y="70"/>
                  </a:lnTo>
                  <a:lnTo>
                    <a:pt x="12" y="72"/>
                  </a:lnTo>
                  <a:lnTo>
                    <a:pt x="12" y="72"/>
                  </a:lnTo>
                  <a:lnTo>
                    <a:pt x="12" y="84"/>
                  </a:lnTo>
                  <a:lnTo>
                    <a:pt x="12" y="84"/>
                  </a:lnTo>
                  <a:lnTo>
                    <a:pt x="12" y="90"/>
                  </a:lnTo>
                  <a:lnTo>
                    <a:pt x="12" y="94"/>
                  </a:lnTo>
                  <a:lnTo>
                    <a:pt x="10" y="98"/>
                  </a:lnTo>
                  <a:lnTo>
                    <a:pt x="6" y="102"/>
                  </a:lnTo>
                  <a:lnTo>
                    <a:pt x="6" y="102"/>
                  </a:lnTo>
                  <a:lnTo>
                    <a:pt x="2" y="106"/>
                  </a:lnTo>
                  <a:lnTo>
                    <a:pt x="4" y="112"/>
                  </a:lnTo>
                  <a:lnTo>
                    <a:pt x="4" y="112"/>
                  </a:lnTo>
                  <a:lnTo>
                    <a:pt x="6" y="118"/>
                  </a:lnTo>
                  <a:lnTo>
                    <a:pt x="10" y="120"/>
                  </a:lnTo>
                  <a:lnTo>
                    <a:pt x="10" y="120"/>
                  </a:lnTo>
                  <a:lnTo>
                    <a:pt x="16" y="124"/>
                  </a:lnTo>
                  <a:lnTo>
                    <a:pt x="22" y="128"/>
                  </a:lnTo>
                  <a:lnTo>
                    <a:pt x="22" y="128"/>
                  </a:lnTo>
                  <a:lnTo>
                    <a:pt x="22" y="130"/>
                  </a:lnTo>
                  <a:lnTo>
                    <a:pt x="22" y="130"/>
                  </a:lnTo>
                  <a:lnTo>
                    <a:pt x="22" y="136"/>
                  </a:lnTo>
                  <a:lnTo>
                    <a:pt x="22" y="138"/>
                  </a:lnTo>
                  <a:lnTo>
                    <a:pt x="24" y="138"/>
                  </a:lnTo>
                  <a:lnTo>
                    <a:pt x="24" y="138"/>
                  </a:lnTo>
                  <a:lnTo>
                    <a:pt x="34" y="142"/>
                  </a:lnTo>
                  <a:lnTo>
                    <a:pt x="42" y="144"/>
                  </a:lnTo>
                  <a:lnTo>
                    <a:pt x="42" y="144"/>
                  </a:lnTo>
                  <a:lnTo>
                    <a:pt x="44" y="144"/>
                  </a:lnTo>
                  <a:lnTo>
                    <a:pt x="44" y="144"/>
                  </a:lnTo>
                  <a:lnTo>
                    <a:pt x="48" y="142"/>
                  </a:lnTo>
                  <a:lnTo>
                    <a:pt x="50" y="142"/>
                  </a:lnTo>
                  <a:lnTo>
                    <a:pt x="52" y="136"/>
                  </a:lnTo>
                  <a:lnTo>
                    <a:pt x="52" y="136"/>
                  </a:lnTo>
                  <a:lnTo>
                    <a:pt x="52" y="130"/>
                  </a:lnTo>
                  <a:lnTo>
                    <a:pt x="52" y="130"/>
                  </a:lnTo>
                  <a:lnTo>
                    <a:pt x="58" y="120"/>
                  </a:lnTo>
                  <a:lnTo>
                    <a:pt x="58" y="120"/>
                  </a:lnTo>
                  <a:lnTo>
                    <a:pt x="68" y="120"/>
                  </a:lnTo>
                  <a:lnTo>
                    <a:pt x="68" y="120"/>
                  </a:lnTo>
                  <a:lnTo>
                    <a:pt x="64" y="124"/>
                  </a:lnTo>
                  <a:lnTo>
                    <a:pt x="64" y="128"/>
                  </a:lnTo>
                  <a:lnTo>
                    <a:pt x="64" y="128"/>
                  </a:lnTo>
                  <a:lnTo>
                    <a:pt x="74" y="144"/>
                  </a:lnTo>
                  <a:lnTo>
                    <a:pt x="74" y="144"/>
                  </a:lnTo>
                  <a:lnTo>
                    <a:pt x="78" y="146"/>
                  </a:lnTo>
                  <a:lnTo>
                    <a:pt x="80" y="146"/>
                  </a:lnTo>
                  <a:lnTo>
                    <a:pt x="80" y="146"/>
                  </a:lnTo>
                  <a:lnTo>
                    <a:pt x="86" y="144"/>
                  </a:lnTo>
                  <a:lnTo>
                    <a:pt x="88" y="142"/>
                  </a:lnTo>
                  <a:lnTo>
                    <a:pt x="88" y="142"/>
                  </a:lnTo>
                  <a:lnTo>
                    <a:pt x="98" y="134"/>
                  </a:lnTo>
                  <a:lnTo>
                    <a:pt x="98" y="134"/>
                  </a:lnTo>
                  <a:lnTo>
                    <a:pt x="100" y="132"/>
                  </a:lnTo>
                  <a:lnTo>
                    <a:pt x="100" y="132"/>
                  </a:lnTo>
                  <a:lnTo>
                    <a:pt x="116" y="134"/>
                  </a:lnTo>
                  <a:lnTo>
                    <a:pt x="116" y="134"/>
                  </a:lnTo>
                  <a:lnTo>
                    <a:pt x="120" y="132"/>
                  </a:lnTo>
                  <a:lnTo>
                    <a:pt x="122" y="130"/>
                  </a:lnTo>
                  <a:lnTo>
                    <a:pt x="124" y="128"/>
                  </a:lnTo>
                  <a:lnTo>
                    <a:pt x="124" y="124"/>
                  </a:lnTo>
                  <a:lnTo>
                    <a:pt x="124" y="124"/>
                  </a:lnTo>
                  <a:lnTo>
                    <a:pt x="122" y="114"/>
                  </a:lnTo>
                  <a:lnTo>
                    <a:pt x="122" y="114"/>
                  </a:lnTo>
                  <a:lnTo>
                    <a:pt x="120" y="104"/>
                  </a:lnTo>
                  <a:lnTo>
                    <a:pt x="120" y="104"/>
                  </a:lnTo>
                  <a:lnTo>
                    <a:pt x="118" y="96"/>
                  </a:lnTo>
                  <a:lnTo>
                    <a:pt x="118" y="96"/>
                  </a:lnTo>
                  <a:lnTo>
                    <a:pt x="118" y="96"/>
                  </a:lnTo>
                  <a:lnTo>
                    <a:pt x="118" y="96"/>
                  </a:lnTo>
                  <a:lnTo>
                    <a:pt x="124" y="102"/>
                  </a:lnTo>
                  <a:lnTo>
                    <a:pt x="124" y="102"/>
                  </a:lnTo>
                  <a:lnTo>
                    <a:pt x="128" y="104"/>
                  </a:lnTo>
                  <a:lnTo>
                    <a:pt x="134" y="104"/>
                  </a:lnTo>
                  <a:lnTo>
                    <a:pt x="134" y="104"/>
                  </a:lnTo>
                  <a:lnTo>
                    <a:pt x="140" y="102"/>
                  </a:lnTo>
                  <a:lnTo>
                    <a:pt x="144" y="100"/>
                  </a:lnTo>
                  <a:lnTo>
                    <a:pt x="146" y="96"/>
                  </a:lnTo>
                  <a:lnTo>
                    <a:pt x="146" y="96"/>
                  </a:lnTo>
                  <a:lnTo>
                    <a:pt x="148" y="92"/>
                  </a:lnTo>
                  <a:lnTo>
                    <a:pt x="152" y="90"/>
                  </a:lnTo>
                  <a:lnTo>
                    <a:pt x="152" y="90"/>
                  </a:lnTo>
                  <a:lnTo>
                    <a:pt x="154" y="92"/>
                  </a:lnTo>
                  <a:lnTo>
                    <a:pt x="154" y="92"/>
                  </a:lnTo>
                  <a:lnTo>
                    <a:pt x="158" y="92"/>
                  </a:lnTo>
                  <a:lnTo>
                    <a:pt x="158" y="92"/>
                  </a:lnTo>
                  <a:lnTo>
                    <a:pt x="168" y="90"/>
                  </a:lnTo>
                  <a:lnTo>
                    <a:pt x="174" y="86"/>
                  </a:lnTo>
                  <a:lnTo>
                    <a:pt x="180" y="80"/>
                  </a:lnTo>
                  <a:lnTo>
                    <a:pt x="184" y="72"/>
                  </a:lnTo>
                  <a:lnTo>
                    <a:pt x="184" y="72"/>
                  </a:lnTo>
                  <a:lnTo>
                    <a:pt x="188" y="58"/>
                  </a:lnTo>
                  <a:lnTo>
                    <a:pt x="188" y="46"/>
                  </a:lnTo>
                  <a:lnTo>
                    <a:pt x="188" y="46"/>
                  </a:lnTo>
                  <a:lnTo>
                    <a:pt x="186" y="38"/>
                  </a:lnTo>
                  <a:lnTo>
                    <a:pt x="182" y="28"/>
                  </a:lnTo>
                  <a:lnTo>
                    <a:pt x="182" y="28"/>
                  </a:lnTo>
                  <a:lnTo>
                    <a:pt x="180" y="24"/>
                  </a:lnTo>
                  <a:lnTo>
                    <a:pt x="176" y="24"/>
                  </a:lnTo>
                  <a:lnTo>
                    <a:pt x="176" y="24"/>
                  </a:lnTo>
                  <a:lnTo>
                    <a:pt x="174" y="24"/>
                  </a:lnTo>
                  <a:lnTo>
                    <a:pt x="170" y="28"/>
                  </a:lnTo>
                  <a:lnTo>
                    <a:pt x="170" y="28"/>
                  </a:lnTo>
                  <a:lnTo>
                    <a:pt x="166" y="32"/>
                  </a:lnTo>
                  <a:lnTo>
                    <a:pt x="166" y="32"/>
                  </a:lnTo>
                  <a:lnTo>
                    <a:pt x="162" y="34"/>
                  </a:lnTo>
                  <a:lnTo>
                    <a:pt x="162" y="34"/>
                  </a:lnTo>
                  <a:lnTo>
                    <a:pt x="160" y="30"/>
                  </a:lnTo>
                  <a:lnTo>
                    <a:pt x="160" y="30"/>
                  </a:lnTo>
                  <a:lnTo>
                    <a:pt x="156" y="26"/>
                  </a:lnTo>
                  <a:lnTo>
                    <a:pt x="152" y="22"/>
                  </a:lnTo>
                  <a:lnTo>
                    <a:pt x="152" y="22"/>
                  </a:lnTo>
                  <a:lnTo>
                    <a:pt x="138" y="10"/>
                  </a:lnTo>
                  <a:lnTo>
                    <a:pt x="138" y="10"/>
                  </a:lnTo>
                  <a:lnTo>
                    <a:pt x="132" y="6"/>
                  </a:lnTo>
                  <a:lnTo>
                    <a:pt x="126" y="2"/>
                  </a:lnTo>
                  <a:lnTo>
                    <a:pt x="1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7" name="Freeform 1123"/>
            <p:cNvSpPr>
              <a:spLocks/>
            </p:cNvSpPr>
            <p:nvPr/>
          </p:nvSpPr>
          <p:spPr bwMode="auto">
            <a:xfrm>
              <a:off x="6442566" y="3035300"/>
              <a:ext cx="25540" cy="44450"/>
            </a:xfrm>
            <a:custGeom>
              <a:avLst/>
              <a:gdLst>
                <a:gd name="T0" fmla="*/ 0 w 16"/>
                <a:gd name="T1" fmla="*/ 28 h 28"/>
                <a:gd name="T2" fmla="*/ 0 w 16"/>
                <a:gd name="T3" fmla="*/ 28 h 28"/>
                <a:gd name="T4" fmla="*/ 0 w 16"/>
                <a:gd name="T5" fmla="*/ 28 h 28"/>
                <a:gd name="T6" fmla="*/ 0 w 16"/>
                <a:gd name="T7" fmla="*/ 28 h 28"/>
                <a:gd name="T8" fmla="*/ 14 w 16"/>
                <a:gd name="T9" fmla="*/ 0 h 28"/>
                <a:gd name="T10" fmla="*/ 14 w 16"/>
                <a:gd name="T11" fmla="*/ 0 h 28"/>
                <a:gd name="T12" fmla="*/ 16 w 16"/>
                <a:gd name="T13" fmla="*/ 10 h 28"/>
                <a:gd name="T14" fmla="*/ 16 w 16"/>
                <a:gd name="T15" fmla="*/ 10 h 28"/>
                <a:gd name="T16" fmla="*/ 16 w 16"/>
                <a:gd name="T17" fmla="*/ 24 h 28"/>
                <a:gd name="T18" fmla="*/ 16 w 16"/>
                <a:gd name="T19" fmla="*/ 24 h 28"/>
                <a:gd name="T20" fmla="*/ 14 w 16"/>
                <a:gd name="T21" fmla="*/ 28 h 28"/>
                <a:gd name="T22" fmla="*/ 14 w 16"/>
                <a:gd name="T23" fmla="*/ 28 h 28"/>
                <a:gd name="T24" fmla="*/ 14 w 16"/>
                <a:gd name="T25" fmla="*/ 28 h 28"/>
                <a:gd name="T26" fmla="*/ 14 w 16"/>
                <a:gd name="T27" fmla="*/ 28 h 28"/>
                <a:gd name="T28" fmla="*/ 10 w 16"/>
                <a:gd name="T29" fmla="*/ 28 h 28"/>
                <a:gd name="T30" fmla="*/ 10 w 16"/>
                <a:gd name="T31" fmla="*/ 28 h 28"/>
                <a:gd name="T32" fmla="*/ 0 w 16"/>
                <a:gd name="T33" fmla="*/ 28 h 28"/>
                <a:gd name="T34" fmla="*/ 0 w 16"/>
                <a:gd name="T35" fmla="*/ 28 h 28"/>
                <a:gd name="T36" fmla="*/ 0 w 16"/>
                <a:gd name="T3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8">
                  <a:moveTo>
                    <a:pt x="0" y="28"/>
                  </a:moveTo>
                  <a:lnTo>
                    <a:pt x="0" y="28"/>
                  </a:lnTo>
                  <a:lnTo>
                    <a:pt x="0" y="28"/>
                  </a:lnTo>
                  <a:lnTo>
                    <a:pt x="0" y="28"/>
                  </a:lnTo>
                  <a:lnTo>
                    <a:pt x="14" y="0"/>
                  </a:lnTo>
                  <a:lnTo>
                    <a:pt x="14" y="0"/>
                  </a:lnTo>
                  <a:lnTo>
                    <a:pt x="16" y="10"/>
                  </a:lnTo>
                  <a:lnTo>
                    <a:pt x="16" y="10"/>
                  </a:lnTo>
                  <a:lnTo>
                    <a:pt x="16" y="24"/>
                  </a:lnTo>
                  <a:lnTo>
                    <a:pt x="16" y="24"/>
                  </a:lnTo>
                  <a:lnTo>
                    <a:pt x="14" y="28"/>
                  </a:lnTo>
                  <a:lnTo>
                    <a:pt x="14" y="28"/>
                  </a:lnTo>
                  <a:lnTo>
                    <a:pt x="14" y="28"/>
                  </a:lnTo>
                  <a:lnTo>
                    <a:pt x="14" y="28"/>
                  </a:lnTo>
                  <a:lnTo>
                    <a:pt x="10" y="28"/>
                  </a:lnTo>
                  <a:lnTo>
                    <a:pt x="10" y="28"/>
                  </a:lnTo>
                  <a:lnTo>
                    <a:pt x="0" y="28"/>
                  </a:lnTo>
                  <a:lnTo>
                    <a:pt x="0" y="28"/>
                  </a:lnTo>
                  <a:lnTo>
                    <a:pt x="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8" name="Freeform 1124"/>
            <p:cNvSpPr>
              <a:spLocks/>
            </p:cNvSpPr>
            <p:nvPr/>
          </p:nvSpPr>
          <p:spPr bwMode="auto">
            <a:xfrm>
              <a:off x="6286131" y="3032125"/>
              <a:ext cx="28733" cy="34925"/>
            </a:xfrm>
            <a:custGeom>
              <a:avLst/>
              <a:gdLst>
                <a:gd name="T0" fmla="*/ 0 w 18"/>
                <a:gd name="T1" fmla="*/ 12 h 22"/>
                <a:gd name="T2" fmla="*/ 0 w 18"/>
                <a:gd name="T3" fmla="*/ 12 h 22"/>
                <a:gd name="T4" fmla="*/ 0 w 18"/>
                <a:gd name="T5" fmla="*/ 8 h 22"/>
                <a:gd name="T6" fmla="*/ 0 w 18"/>
                <a:gd name="T7" fmla="*/ 8 h 22"/>
                <a:gd name="T8" fmla="*/ 0 w 18"/>
                <a:gd name="T9" fmla="*/ 4 h 22"/>
                <a:gd name="T10" fmla="*/ 0 w 18"/>
                <a:gd name="T11" fmla="*/ 4 h 22"/>
                <a:gd name="T12" fmla="*/ 8 w 18"/>
                <a:gd name="T13" fmla="*/ 0 h 22"/>
                <a:gd name="T14" fmla="*/ 8 w 18"/>
                <a:gd name="T15" fmla="*/ 0 h 22"/>
                <a:gd name="T16" fmla="*/ 8 w 18"/>
                <a:gd name="T17" fmla="*/ 0 h 22"/>
                <a:gd name="T18" fmla="*/ 8 w 18"/>
                <a:gd name="T19" fmla="*/ 0 h 22"/>
                <a:gd name="T20" fmla="*/ 8 w 18"/>
                <a:gd name="T21" fmla="*/ 0 h 22"/>
                <a:gd name="T22" fmla="*/ 8 w 18"/>
                <a:gd name="T23" fmla="*/ 0 h 22"/>
                <a:gd name="T24" fmla="*/ 18 w 18"/>
                <a:gd name="T25" fmla="*/ 16 h 22"/>
                <a:gd name="T26" fmla="*/ 18 w 18"/>
                <a:gd name="T27" fmla="*/ 16 h 22"/>
                <a:gd name="T28" fmla="*/ 18 w 18"/>
                <a:gd name="T29" fmla="*/ 20 h 22"/>
                <a:gd name="T30" fmla="*/ 14 w 18"/>
                <a:gd name="T31" fmla="*/ 22 h 22"/>
                <a:gd name="T32" fmla="*/ 14 w 18"/>
                <a:gd name="T33" fmla="*/ 22 h 22"/>
                <a:gd name="T34" fmla="*/ 14 w 18"/>
                <a:gd name="T35" fmla="*/ 22 h 22"/>
                <a:gd name="T36" fmla="*/ 14 w 18"/>
                <a:gd name="T37" fmla="*/ 22 h 22"/>
                <a:gd name="T38" fmla="*/ 10 w 18"/>
                <a:gd name="T39" fmla="*/ 22 h 22"/>
                <a:gd name="T40" fmla="*/ 6 w 18"/>
                <a:gd name="T41" fmla="*/ 20 h 22"/>
                <a:gd name="T42" fmla="*/ 0 w 18"/>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2">
                  <a:moveTo>
                    <a:pt x="0" y="12"/>
                  </a:moveTo>
                  <a:lnTo>
                    <a:pt x="0" y="12"/>
                  </a:lnTo>
                  <a:lnTo>
                    <a:pt x="0" y="8"/>
                  </a:lnTo>
                  <a:lnTo>
                    <a:pt x="0" y="8"/>
                  </a:lnTo>
                  <a:lnTo>
                    <a:pt x="0" y="4"/>
                  </a:lnTo>
                  <a:lnTo>
                    <a:pt x="0" y="4"/>
                  </a:lnTo>
                  <a:lnTo>
                    <a:pt x="8" y="0"/>
                  </a:lnTo>
                  <a:lnTo>
                    <a:pt x="8" y="0"/>
                  </a:lnTo>
                  <a:lnTo>
                    <a:pt x="8" y="0"/>
                  </a:lnTo>
                  <a:lnTo>
                    <a:pt x="8" y="0"/>
                  </a:lnTo>
                  <a:lnTo>
                    <a:pt x="8" y="0"/>
                  </a:lnTo>
                  <a:lnTo>
                    <a:pt x="8" y="0"/>
                  </a:lnTo>
                  <a:lnTo>
                    <a:pt x="18" y="16"/>
                  </a:lnTo>
                  <a:lnTo>
                    <a:pt x="18" y="16"/>
                  </a:lnTo>
                  <a:lnTo>
                    <a:pt x="18" y="20"/>
                  </a:lnTo>
                  <a:lnTo>
                    <a:pt x="14" y="22"/>
                  </a:lnTo>
                  <a:lnTo>
                    <a:pt x="14" y="22"/>
                  </a:lnTo>
                  <a:lnTo>
                    <a:pt x="14" y="22"/>
                  </a:lnTo>
                  <a:lnTo>
                    <a:pt x="14" y="22"/>
                  </a:lnTo>
                  <a:lnTo>
                    <a:pt x="10" y="22"/>
                  </a:lnTo>
                  <a:lnTo>
                    <a:pt x="6" y="20"/>
                  </a:lnTo>
                  <a:lnTo>
                    <a:pt x="0"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9" name="Freeform 1125"/>
            <p:cNvSpPr>
              <a:spLocks/>
            </p:cNvSpPr>
            <p:nvPr/>
          </p:nvSpPr>
          <p:spPr bwMode="auto">
            <a:xfrm>
              <a:off x="6279746" y="2952750"/>
              <a:ext cx="19155" cy="31750"/>
            </a:xfrm>
            <a:custGeom>
              <a:avLst/>
              <a:gdLst>
                <a:gd name="T0" fmla="*/ 8 w 12"/>
                <a:gd name="T1" fmla="*/ 0 h 20"/>
                <a:gd name="T2" fmla="*/ 8 w 12"/>
                <a:gd name="T3" fmla="*/ 0 h 20"/>
                <a:gd name="T4" fmla="*/ 8 w 12"/>
                <a:gd name="T5" fmla="*/ 0 h 20"/>
                <a:gd name="T6" fmla="*/ 8 w 12"/>
                <a:gd name="T7" fmla="*/ 0 h 20"/>
                <a:gd name="T8" fmla="*/ 8 w 12"/>
                <a:gd name="T9" fmla="*/ 0 h 20"/>
                <a:gd name="T10" fmla="*/ 8 w 12"/>
                <a:gd name="T11" fmla="*/ 0 h 20"/>
                <a:gd name="T12" fmla="*/ 8 w 12"/>
                <a:gd name="T13" fmla="*/ 0 h 20"/>
                <a:gd name="T14" fmla="*/ 8 w 12"/>
                <a:gd name="T15" fmla="*/ 0 h 20"/>
                <a:gd name="T16" fmla="*/ 8 w 12"/>
                <a:gd name="T17" fmla="*/ 0 h 20"/>
                <a:gd name="T18" fmla="*/ 8 w 12"/>
                <a:gd name="T19" fmla="*/ 0 h 20"/>
                <a:gd name="T20" fmla="*/ 8 w 12"/>
                <a:gd name="T21" fmla="*/ 0 h 20"/>
                <a:gd name="T22" fmla="*/ 8 w 12"/>
                <a:gd name="T23" fmla="*/ 0 h 20"/>
                <a:gd name="T24" fmla="*/ 4 w 12"/>
                <a:gd name="T25" fmla="*/ 10 h 20"/>
                <a:gd name="T26" fmla="*/ 4 w 12"/>
                <a:gd name="T27" fmla="*/ 10 h 20"/>
                <a:gd name="T28" fmla="*/ 6 w 12"/>
                <a:gd name="T29" fmla="*/ 14 h 20"/>
                <a:gd name="T30" fmla="*/ 6 w 12"/>
                <a:gd name="T31" fmla="*/ 14 h 20"/>
                <a:gd name="T32" fmla="*/ 6 w 12"/>
                <a:gd name="T33" fmla="*/ 16 h 20"/>
                <a:gd name="T34" fmla="*/ 6 w 12"/>
                <a:gd name="T35" fmla="*/ 16 h 20"/>
                <a:gd name="T36" fmla="*/ 8 w 12"/>
                <a:gd name="T37" fmla="*/ 16 h 20"/>
                <a:gd name="T38" fmla="*/ 8 w 12"/>
                <a:gd name="T39" fmla="*/ 16 h 20"/>
                <a:gd name="T40" fmla="*/ 10 w 12"/>
                <a:gd name="T41" fmla="*/ 14 h 20"/>
                <a:gd name="T42" fmla="*/ 10 w 12"/>
                <a:gd name="T43" fmla="*/ 14 h 20"/>
                <a:gd name="T44" fmla="*/ 12 w 12"/>
                <a:gd name="T45" fmla="*/ 14 h 20"/>
                <a:gd name="T46" fmla="*/ 12 w 12"/>
                <a:gd name="T47" fmla="*/ 14 h 20"/>
                <a:gd name="T48" fmla="*/ 12 w 12"/>
                <a:gd name="T49" fmla="*/ 14 h 20"/>
                <a:gd name="T50" fmla="*/ 12 w 12"/>
                <a:gd name="T51" fmla="*/ 14 h 20"/>
                <a:gd name="T52" fmla="*/ 12 w 12"/>
                <a:gd name="T53" fmla="*/ 14 h 20"/>
                <a:gd name="T54" fmla="*/ 12 w 12"/>
                <a:gd name="T55" fmla="*/ 14 h 20"/>
                <a:gd name="T56" fmla="*/ 10 w 12"/>
                <a:gd name="T57" fmla="*/ 18 h 20"/>
                <a:gd name="T58" fmla="*/ 10 w 12"/>
                <a:gd name="T59" fmla="*/ 18 h 20"/>
                <a:gd name="T60" fmla="*/ 8 w 12"/>
                <a:gd name="T61" fmla="*/ 20 h 20"/>
                <a:gd name="T62" fmla="*/ 8 w 12"/>
                <a:gd name="T63" fmla="*/ 20 h 20"/>
                <a:gd name="T64" fmla="*/ 6 w 12"/>
                <a:gd name="T65" fmla="*/ 18 h 20"/>
                <a:gd name="T66" fmla="*/ 6 w 12"/>
                <a:gd name="T67" fmla="*/ 18 h 20"/>
                <a:gd name="T68" fmla="*/ 4 w 12"/>
                <a:gd name="T69" fmla="*/ 18 h 20"/>
                <a:gd name="T70" fmla="*/ 4 w 12"/>
                <a:gd name="T71" fmla="*/ 18 h 20"/>
                <a:gd name="T72" fmla="*/ 2 w 12"/>
                <a:gd name="T73" fmla="*/ 12 h 20"/>
                <a:gd name="T74" fmla="*/ 0 w 12"/>
                <a:gd name="T75" fmla="*/ 8 h 20"/>
                <a:gd name="T76" fmla="*/ 0 w 12"/>
                <a:gd name="T77" fmla="*/ 4 h 20"/>
                <a:gd name="T78" fmla="*/ 0 w 12"/>
                <a:gd name="T79" fmla="*/ 4 h 20"/>
                <a:gd name="T80" fmla="*/ 6 w 12"/>
                <a:gd name="T81" fmla="*/ 0 h 20"/>
                <a:gd name="T82" fmla="*/ 6 w 12"/>
                <a:gd name="T83" fmla="*/ 0 h 20"/>
                <a:gd name="T84" fmla="*/ 6 w 12"/>
                <a:gd name="T85" fmla="*/ 0 h 20"/>
                <a:gd name="T86" fmla="*/ 6 w 12"/>
                <a:gd name="T87" fmla="*/ 0 h 20"/>
                <a:gd name="T88" fmla="*/ 6 w 12"/>
                <a:gd name="T89" fmla="*/ 0 h 20"/>
                <a:gd name="T90" fmla="*/ 6 w 12"/>
                <a:gd name="T91" fmla="*/ 0 h 20"/>
                <a:gd name="T92" fmla="*/ 8 w 12"/>
                <a:gd name="T9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 h="20">
                  <a:moveTo>
                    <a:pt x="8" y="0"/>
                  </a:moveTo>
                  <a:lnTo>
                    <a:pt x="8" y="0"/>
                  </a:lnTo>
                  <a:lnTo>
                    <a:pt x="8" y="0"/>
                  </a:lnTo>
                  <a:lnTo>
                    <a:pt x="8" y="0"/>
                  </a:lnTo>
                  <a:lnTo>
                    <a:pt x="8" y="0"/>
                  </a:lnTo>
                  <a:lnTo>
                    <a:pt x="8" y="0"/>
                  </a:lnTo>
                  <a:lnTo>
                    <a:pt x="8" y="0"/>
                  </a:lnTo>
                  <a:lnTo>
                    <a:pt x="8" y="0"/>
                  </a:lnTo>
                  <a:lnTo>
                    <a:pt x="8" y="0"/>
                  </a:lnTo>
                  <a:lnTo>
                    <a:pt x="8" y="0"/>
                  </a:lnTo>
                  <a:lnTo>
                    <a:pt x="8" y="0"/>
                  </a:lnTo>
                  <a:lnTo>
                    <a:pt x="8" y="0"/>
                  </a:lnTo>
                  <a:lnTo>
                    <a:pt x="4" y="10"/>
                  </a:lnTo>
                  <a:lnTo>
                    <a:pt x="4" y="10"/>
                  </a:lnTo>
                  <a:lnTo>
                    <a:pt x="6" y="14"/>
                  </a:lnTo>
                  <a:lnTo>
                    <a:pt x="6" y="14"/>
                  </a:lnTo>
                  <a:lnTo>
                    <a:pt x="6" y="16"/>
                  </a:lnTo>
                  <a:lnTo>
                    <a:pt x="6" y="16"/>
                  </a:lnTo>
                  <a:lnTo>
                    <a:pt x="8" y="16"/>
                  </a:lnTo>
                  <a:lnTo>
                    <a:pt x="8" y="16"/>
                  </a:lnTo>
                  <a:lnTo>
                    <a:pt x="10" y="14"/>
                  </a:lnTo>
                  <a:lnTo>
                    <a:pt x="10" y="14"/>
                  </a:lnTo>
                  <a:lnTo>
                    <a:pt x="12" y="14"/>
                  </a:lnTo>
                  <a:lnTo>
                    <a:pt x="12" y="14"/>
                  </a:lnTo>
                  <a:lnTo>
                    <a:pt x="12" y="14"/>
                  </a:lnTo>
                  <a:lnTo>
                    <a:pt x="12" y="14"/>
                  </a:lnTo>
                  <a:lnTo>
                    <a:pt x="12" y="14"/>
                  </a:lnTo>
                  <a:lnTo>
                    <a:pt x="12" y="14"/>
                  </a:lnTo>
                  <a:lnTo>
                    <a:pt x="10" y="18"/>
                  </a:lnTo>
                  <a:lnTo>
                    <a:pt x="10" y="18"/>
                  </a:lnTo>
                  <a:lnTo>
                    <a:pt x="8" y="20"/>
                  </a:lnTo>
                  <a:lnTo>
                    <a:pt x="8" y="20"/>
                  </a:lnTo>
                  <a:lnTo>
                    <a:pt x="6" y="18"/>
                  </a:lnTo>
                  <a:lnTo>
                    <a:pt x="6" y="18"/>
                  </a:lnTo>
                  <a:lnTo>
                    <a:pt x="4" y="18"/>
                  </a:lnTo>
                  <a:lnTo>
                    <a:pt x="4" y="18"/>
                  </a:lnTo>
                  <a:lnTo>
                    <a:pt x="2" y="12"/>
                  </a:lnTo>
                  <a:lnTo>
                    <a:pt x="0" y="8"/>
                  </a:lnTo>
                  <a:lnTo>
                    <a:pt x="0" y="4"/>
                  </a:lnTo>
                  <a:lnTo>
                    <a:pt x="0" y="4"/>
                  </a:lnTo>
                  <a:lnTo>
                    <a:pt x="6" y="0"/>
                  </a:lnTo>
                  <a:lnTo>
                    <a:pt x="6" y="0"/>
                  </a:lnTo>
                  <a:lnTo>
                    <a:pt x="6" y="0"/>
                  </a:lnTo>
                  <a:lnTo>
                    <a:pt x="6" y="0"/>
                  </a:lnTo>
                  <a:lnTo>
                    <a:pt x="6" y="0"/>
                  </a:lnTo>
                  <a:lnTo>
                    <a:pt x="6"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0" name="Freeform 1126"/>
            <p:cNvSpPr>
              <a:spLocks/>
            </p:cNvSpPr>
            <p:nvPr/>
          </p:nvSpPr>
          <p:spPr bwMode="auto">
            <a:xfrm>
              <a:off x="6298901" y="2879725"/>
              <a:ext cx="271367" cy="219075"/>
            </a:xfrm>
            <a:custGeom>
              <a:avLst/>
              <a:gdLst>
                <a:gd name="T0" fmla="*/ 74 w 170"/>
                <a:gd name="T1" fmla="*/ 8 h 138"/>
                <a:gd name="T2" fmla="*/ 100 w 170"/>
                <a:gd name="T3" fmla="*/ 0 h 138"/>
                <a:gd name="T4" fmla="*/ 130 w 170"/>
                <a:gd name="T5" fmla="*/ 16 h 138"/>
                <a:gd name="T6" fmla="*/ 136 w 170"/>
                <a:gd name="T7" fmla="*/ 18 h 138"/>
                <a:gd name="T8" fmla="*/ 134 w 170"/>
                <a:gd name="T9" fmla="*/ 30 h 138"/>
                <a:gd name="T10" fmla="*/ 140 w 170"/>
                <a:gd name="T11" fmla="*/ 38 h 138"/>
                <a:gd name="T12" fmla="*/ 144 w 170"/>
                <a:gd name="T13" fmla="*/ 40 h 138"/>
                <a:gd name="T14" fmla="*/ 132 w 170"/>
                <a:gd name="T15" fmla="*/ 48 h 138"/>
                <a:gd name="T16" fmla="*/ 138 w 170"/>
                <a:gd name="T17" fmla="*/ 40 h 138"/>
                <a:gd name="T18" fmla="*/ 138 w 170"/>
                <a:gd name="T19" fmla="*/ 52 h 138"/>
                <a:gd name="T20" fmla="*/ 144 w 170"/>
                <a:gd name="T21" fmla="*/ 42 h 138"/>
                <a:gd name="T22" fmla="*/ 144 w 170"/>
                <a:gd name="T23" fmla="*/ 56 h 138"/>
                <a:gd name="T24" fmla="*/ 148 w 170"/>
                <a:gd name="T25" fmla="*/ 34 h 138"/>
                <a:gd name="T26" fmla="*/ 160 w 170"/>
                <a:gd name="T27" fmla="*/ 26 h 138"/>
                <a:gd name="T28" fmla="*/ 166 w 170"/>
                <a:gd name="T29" fmla="*/ 26 h 138"/>
                <a:gd name="T30" fmla="*/ 170 w 170"/>
                <a:gd name="T31" fmla="*/ 52 h 138"/>
                <a:gd name="T32" fmla="*/ 164 w 170"/>
                <a:gd name="T33" fmla="*/ 74 h 138"/>
                <a:gd name="T34" fmla="*/ 144 w 170"/>
                <a:gd name="T35" fmla="*/ 84 h 138"/>
                <a:gd name="T36" fmla="*/ 118 w 170"/>
                <a:gd name="T37" fmla="*/ 78 h 138"/>
                <a:gd name="T38" fmla="*/ 116 w 170"/>
                <a:gd name="T39" fmla="*/ 94 h 138"/>
                <a:gd name="T40" fmla="*/ 120 w 170"/>
                <a:gd name="T41" fmla="*/ 96 h 138"/>
                <a:gd name="T42" fmla="*/ 128 w 170"/>
                <a:gd name="T43" fmla="*/ 88 h 138"/>
                <a:gd name="T44" fmla="*/ 130 w 170"/>
                <a:gd name="T45" fmla="*/ 90 h 138"/>
                <a:gd name="T46" fmla="*/ 122 w 170"/>
                <a:gd name="T47" fmla="*/ 98 h 138"/>
                <a:gd name="T48" fmla="*/ 112 w 170"/>
                <a:gd name="T49" fmla="*/ 94 h 138"/>
                <a:gd name="T50" fmla="*/ 92 w 170"/>
                <a:gd name="T51" fmla="*/ 84 h 138"/>
                <a:gd name="T52" fmla="*/ 100 w 170"/>
                <a:gd name="T53" fmla="*/ 92 h 138"/>
                <a:gd name="T54" fmla="*/ 86 w 170"/>
                <a:gd name="T55" fmla="*/ 124 h 138"/>
                <a:gd name="T56" fmla="*/ 72 w 170"/>
                <a:gd name="T57" fmla="*/ 136 h 138"/>
                <a:gd name="T58" fmla="*/ 62 w 170"/>
                <a:gd name="T59" fmla="*/ 136 h 138"/>
                <a:gd name="T60" fmla="*/ 54 w 170"/>
                <a:gd name="T61" fmla="*/ 122 h 138"/>
                <a:gd name="T62" fmla="*/ 64 w 170"/>
                <a:gd name="T63" fmla="*/ 114 h 138"/>
                <a:gd name="T64" fmla="*/ 62 w 170"/>
                <a:gd name="T65" fmla="*/ 110 h 138"/>
                <a:gd name="T66" fmla="*/ 52 w 170"/>
                <a:gd name="T67" fmla="*/ 112 h 138"/>
                <a:gd name="T68" fmla="*/ 40 w 170"/>
                <a:gd name="T69" fmla="*/ 110 h 138"/>
                <a:gd name="T70" fmla="*/ 40 w 170"/>
                <a:gd name="T71" fmla="*/ 108 h 138"/>
                <a:gd name="T72" fmla="*/ 36 w 170"/>
                <a:gd name="T73" fmla="*/ 126 h 138"/>
                <a:gd name="T74" fmla="*/ 34 w 170"/>
                <a:gd name="T75" fmla="*/ 134 h 138"/>
                <a:gd name="T76" fmla="*/ 14 w 170"/>
                <a:gd name="T77" fmla="*/ 132 h 138"/>
                <a:gd name="T78" fmla="*/ 10 w 170"/>
                <a:gd name="T79" fmla="*/ 126 h 138"/>
                <a:gd name="T80" fmla="*/ 14 w 170"/>
                <a:gd name="T81" fmla="*/ 114 h 138"/>
                <a:gd name="T82" fmla="*/ 4 w 170"/>
                <a:gd name="T83" fmla="*/ 92 h 138"/>
                <a:gd name="T84" fmla="*/ 2 w 170"/>
                <a:gd name="T85" fmla="*/ 64 h 138"/>
                <a:gd name="T86" fmla="*/ 16 w 170"/>
                <a:gd name="T87" fmla="*/ 42 h 138"/>
                <a:gd name="T88" fmla="*/ 44 w 170"/>
                <a:gd name="T89" fmla="*/ 30 h 138"/>
                <a:gd name="T90" fmla="*/ 30 w 170"/>
                <a:gd name="T91" fmla="*/ 50 h 138"/>
                <a:gd name="T92" fmla="*/ 28 w 170"/>
                <a:gd name="T93" fmla="*/ 64 h 138"/>
                <a:gd name="T94" fmla="*/ 36 w 170"/>
                <a:gd name="T95" fmla="*/ 80 h 138"/>
                <a:gd name="T96" fmla="*/ 34 w 170"/>
                <a:gd name="T97" fmla="*/ 86 h 138"/>
                <a:gd name="T98" fmla="*/ 50 w 170"/>
                <a:gd name="T99" fmla="*/ 94 h 138"/>
                <a:gd name="T100" fmla="*/ 68 w 170"/>
                <a:gd name="T101" fmla="*/ 88 h 138"/>
                <a:gd name="T102" fmla="*/ 80 w 170"/>
                <a:gd name="T103" fmla="*/ 80 h 138"/>
                <a:gd name="T104" fmla="*/ 82 w 170"/>
                <a:gd name="T105" fmla="*/ 54 h 138"/>
                <a:gd name="T106" fmla="*/ 78 w 170"/>
                <a:gd name="T107" fmla="*/ 56 h 138"/>
                <a:gd name="T108" fmla="*/ 74 w 170"/>
                <a:gd name="T109" fmla="*/ 82 h 138"/>
                <a:gd name="T110" fmla="*/ 58 w 170"/>
                <a:gd name="T111" fmla="*/ 88 h 138"/>
                <a:gd name="T112" fmla="*/ 40 w 170"/>
                <a:gd name="T113" fmla="*/ 86 h 138"/>
                <a:gd name="T114" fmla="*/ 38 w 170"/>
                <a:gd name="T115" fmla="*/ 80 h 138"/>
                <a:gd name="T116" fmla="*/ 46 w 170"/>
                <a:gd name="T117" fmla="*/ 64 h 138"/>
                <a:gd name="T118" fmla="*/ 30 w 170"/>
                <a:gd name="T119" fmla="*/ 62 h 138"/>
                <a:gd name="T120" fmla="*/ 38 w 170"/>
                <a:gd name="T121" fmla="*/ 46 h 138"/>
                <a:gd name="T122" fmla="*/ 62 w 170"/>
                <a:gd name="T123" fmla="*/ 20 h 138"/>
                <a:gd name="T124" fmla="*/ 76 w 170"/>
                <a:gd name="T125"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138">
                  <a:moveTo>
                    <a:pt x="68" y="16"/>
                  </a:moveTo>
                  <a:lnTo>
                    <a:pt x="68" y="16"/>
                  </a:lnTo>
                  <a:lnTo>
                    <a:pt x="72" y="12"/>
                  </a:lnTo>
                  <a:lnTo>
                    <a:pt x="74" y="8"/>
                  </a:lnTo>
                  <a:lnTo>
                    <a:pt x="82" y="4"/>
                  </a:lnTo>
                  <a:lnTo>
                    <a:pt x="82" y="4"/>
                  </a:lnTo>
                  <a:lnTo>
                    <a:pt x="100" y="0"/>
                  </a:lnTo>
                  <a:lnTo>
                    <a:pt x="100" y="0"/>
                  </a:lnTo>
                  <a:lnTo>
                    <a:pt x="108" y="0"/>
                  </a:lnTo>
                  <a:lnTo>
                    <a:pt x="116" y="4"/>
                  </a:lnTo>
                  <a:lnTo>
                    <a:pt x="116" y="4"/>
                  </a:lnTo>
                  <a:lnTo>
                    <a:pt x="130" y="16"/>
                  </a:lnTo>
                  <a:lnTo>
                    <a:pt x="130" y="16"/>
                  </a:lnTo>
                  <a:lnTo>
                    <a:pt x="132" y="18"/>
                  </a:lnTo>
                  <a:lnTo>
                    <a:pt x="132" y="18"/>
                  </a:lnTo>
                  <a:lnTo>
                    <a:pt x="136" y="18"/>
                  </a:lnTo>
                  <a:lnTo>
                    <a:pt x="138" y="22"/>
                  </a:lnTo>
                  <a:lnTo>
                    <a:pt x="144" y="28"/>
                  </a:lnTo>
                  <a:lnTo>
                    <a:pt x="144" y="28"/>
                  </a:lnTo>
                  <a:lnTo>
                    <a:pt x="134" y="30"/>
                  </a:lnTo>
                  <a:lnTo>
                    <a:pt x="134" y="30"/>
                  </a:lnTo>
                  <a:lnTo>
                    <a:pt x="136" y="36"/>
                  </a:lnTo>
                  <a:lnTo>
                    <a:pt x="140" y="38"/>
                  </a:lnTo>
                  <a:lnTo>
                    <a:pt x="140" y="38"/>
                  </a:lnTo>
                  <a:lnTo>
                    <a:pt x="142" y="36"/>
                  </a:lnTo>
                  <a:lnTo>
                    <a:pt x="142" y="36"/>
                  </a:lnTo>
                  <a:lnTo>
                    <a:pt x="144" y="40"/>
                  </a:lnTo>
                  <a:lnTo>
                    <a:pt x="144" y="40"/>
                  </a:lnTo>
                  <a:lnTo>
                    <a:pt x="134" y="42"/>
                  </a:lnTo>
                  <a:lnTo>
                    <a:pt x="132" y="44"/>
                  </a:lnTo>
                  <a:lnTo>
                    <a:pt x="132" y="48"/>
                  </a:lnTo>
                  <a:lnTo>
                    <a:pt x="132" y="48"/>
                  </a:lnTo>
                  <a:lnTo>
                    <a:pt x="134" y="44"/>
                  </a:lnTo>
                  <a:lnTo>
                    <a:pt x="134" y="44"/>
                  </a:lnTo>
                  <a:lnTo>
                    <a:pt x="138" y="40"/>
                  </a:lnTo>
                  <a:lnTo>
                    <a:pt x="138" y="40"/>
                  </a:lnTo>
                  <a:lnTo>
                    <a:pt x="136" y="52"/>
                  </a:lnTo>
                  <a:lnTo>
                    <a:pt x="136" y="52"/>
                  </a:lnTo>
                  <a:lnTo>
                    <a:pt x="138" y="52"/>
                  </a:lnTo>
                  <a:lnTo>
                    <a:pt x="138" y="52"/>
                  </a:lnTo>
                  <a:lnTo>
                    <a:pt x="142" y="44"/>
                  </a:lnTo>
                  <a:lnTo>
                    <a:pt x="142" y="44"/>
                  </a:lnTo>
                  <a:lnTo>
                    <a:pt x="144" y="42"/>
                  </a:lnTo>
                  <a:lnTo>
                    <a:pt x="144" y="42"/>
                  </a:lnTo>
                  <a:lnTo>
                    <a:pt x="146" y="46"/>
                  </a:lnTo>
                  <a:lnTo>
                    <a:pt x="146" y="46"/>
                  </a:lnTo>
                  <a:lnTo>
                    <a:pt x="144" y="56"/>
                  </a:lnTo>
                  <a:lnTo>
                    <a:pt x="144" y="56"/>
                  </a:lnTo>
                  <a:lnTo>
                    <a:pt x="148" y="46"/>
                  </a:lnTo>
                  <a:lnTo>
                    <a:pt x="148" y="38"/>
                  </a:lnTo>
                  <a:lnTo>
                    <a:pt x="148" y="38"/>
                  </a:lnTo>
                  <a:lnTo>
                    <a:pt x="148" y="34"/>
                  </a:lnTo>
                  <a:lnTo>
                    <a:pt x="150" y="32"/>
                  </a:lnTo>
                  <a:lnTo>
                    <a:pt x="150" y="32"/>
                  </a:lnTo>
                  <a:lnTo>
                    <a:pt x="154" y="30"/>
                  </a:lnTo>
                  <a:lnTo>
                    <a:pt x="160" y="26"/>
                  </a:lnTo>
                  <a:lnTo>
                    <a:pt x="160" y="26"/>
                  </a:lnTo>
                  <a:lnTo>
                    <a:pt x="162" y="24"/>
                  </a:lnTo>
                  <a:lnTo>
                    <a:pt x="162" y="24"/>
                  </a:lnTo>
                  <a:lnTo>
                    <a:pt x="166" y="26"/>
                  </a:lnTo>
                  <a:lnTo>
                    <a:pt x="166" y="26"/>
                  </a:lnTo>
                  <a:lnTo>
                    <a:pt x="170" y="36"/>
                  </a:lnTo>
                  <a:lnTo>
                    <a:pt x="170" y="36"/>
                  </a:lnTo>
                  <a:lnTo>
                    <a:pt x="170" y="52"/>
                  </a:lnTo>
                  <a:lnTo>
                    <a:pt x="170" y="58"/>
                  </a:lnTo>
                  <a:lnTo>
                    <a:pt x="168" y="66"/>
                  </a:lnTo>
                  <a:lnTo>
                    <a:pt x="168" y="66"/>
                  </a:lnTo>
                  <a:lnTo>
                    <a:pt x="164" y="74"/>
                  </a:lnTo>
                  <a:lnTo>
                    <a:pt x="158" y="80"/>
                  </a:lnTo>
                  <a:lnTo>
                    <a:pt x="152" y="84"/>
                  </a:lnTo>
                  <a:lnTo>
                    <a:pt x="144" y="84"/>
                  </a:lnTo>
                  <a:lnTo>
                    <a:pt x="144" y="84"/>
                  </a:lnTo>
                  <a:lnTo>
                    <a:pt x="136" y="84"/>
                  </a:lnTo>
                  <a:lnTo>
                    <a:pt x="136" y="84"/>
                  </a:lnTo>
                  <a:lnTo>
                    <a:pt x="126" y="82"/>
                  </a:lnTo>
                  <a:lnTo>
                    <a:pt x="118" y="78"/>
                  </a:lnTo>
                  <a:lnTo>
                    <a:pt x="118" y="78"/>
                  </a:lnTo>
                  <a:lnTo>
                    <a:pt x="116" y="92"/>
                  </a:lnTo>
                  <a:lnTo>
                    <a:pt x="116" y="92"/>
                  </a:lnTo>
                  <a:lnTo>
                    <a:pt x="116" y="94"/>
                  </a:lnTo>
                  <a:lnTo>
                    <a:pt x="118" y="94"/>
                  </a:lnTo>
                  <a:lnTo>
                    <a:pt x="118" y="94"/>
                  </a:lnTo>
                  <a:lnTo>
                    <a:pt x="120" y="96"/>
                  </a:lnTo>
                  <a:lnTo>
                    <a:pt x="120" y="96"/>
                  </a:lnTo>
                  <a:lnTo>
                    <a:pt x="124" y="94"/>
                  </a:lnTo>
                  <a:lnTo>
                    <a:pt x="124" y="94"/>
                  </a:lnTo>
                  <a:lnTo>
                    <a:pt x="126" y="90"/>
                  </a:lnTo>
                  <a:lnTo>
                    <a:pt x="128" y="88"/>
                  </a:lnTo>
                  <a:lnTo>
                    <a:pt x="128" y="88"/>
                  </a:lnTo>
                  <a:lnTo>
                    <a:pt x="130" y="86"/>
                  </a:lnTo>
                  <a:lnTo>
                    <a:pt x="130" y="86"/>
                  </a:lnTo>
                  <a:lnTo>
                    <a:pt x="130" y="90"/>
                  </a:lnTo>
                  <a:lnTo>
                    <a:pt x="128" y="94"/>
                  </a:lnTo>
                  <a:lnTo>
                    <a:pt x="126" y="96"/>
                  </a:lnTo>
                  <a:lnTo>
                    <a:pt x="122" y="98"/>
                  </a:lnTo>
                  <a:lnTo>
                    <a:pt x="122" y="98"/>
                  </a:lnTo>
                  <a:lnTo>
                    <a:pt x="120" y="98"/>
                  </a:lnTo>
                  <a:lnTo>
                    <a:pt x="120" y="98"/>
                  </a:lnTo>
                  <a:lnTo>
                    <a:pt x="116" y="96"/>
                  </a:lnTo>
                  <a:lnTo>
                    <a:pt x="112" y="94"/>
                  </a:lnTo>
                  <a:lnTo>
                    <a:pt x="112" y="94"/>
                  </a:lnTo>
                  <a:lnTo>
                    <a:pt x="102" y="88"/>
                  </a:lnTo>
                  <a:lnTo>
                    <a:pt x="92" y="84"/>
                  </a:lnTo>
                  <a:lnTo>
                    <a:pt x="92" y="84"/>
                  </a:lnTo>
                  <a:lnTo>
                    <a:pt x="98" y="88"/>
                  </a:lnTo>
                  <a:lnTo>
                    <a:pt x="98" y="88"/>
                  </a:lnTo>
                  <a:lnTo>
                    <a:pt x="100" y="92"/>
                  </a:lnTo>
                  <a:lnTo>
                    <a:pt x="100" y="92"/>
                  </a:lnTo>
                  <a:lnTo>
                    <a:pt x="96" y="108"/>
                  </a:lnTo>
                  <a:lnTo>
                    <a:pt x="92" y="116"/>
                  </a:lnTo>
                  <a:lnTo>
                    <a:pt x="86" y="124"/>
                  </a:lnTo>
                  <a:lnTo>
                    <a:pt x="86" y="124"/>
                  </a:lnTo>
                  <a:lnTo>
                    <a:pt x="76" y="132"/>
                  </a:lnTo>
                  <a:lnTo>
                    <a:pt x="76" y="132"/>
                  </a:lnTo>
                  <a:lnTo>
                    <a:pt x="72" y="136"/>
                  </a:lnTo>
                  <a:lnTo>
                    <a:pt x="72" y="136"/>
                  </a:lnTo>
                  <a:lnTo>
                    <a:pt x="70" y="138"/>
                  </a:lnTo>
                  <a:lnTo>
                    <a:pt x="66" y="138"/>
                  </a:lnTo>
                  <a:lnTo>
                    <a:pt x="66" y="138"/>
                  </a:lnTo>
                  <a:lnTo>
                    <a:pt x="62" y="136"/>
                  </a:lnTo>
                  <a:lnTo>
                    <a:pt x="62" y="136"/>
                  </a:lnTo>
                  <a:lnTo>
                    <a:pt x="54" y="124"/>
                  </a:lnTo>
                  <a:lnTo>
                    <a:pt x="54" y="124"/>
                  </a:lnTo>
                  <a:lnTo>
                    <a:pt x="54" y="122"/>
                  </a:lnTo>
                  <a:lnTo>
                    <a:pt x="58" y="118"/>
                  </a:lnTo>
                  <a:lnTo>
                    <a:pt x="58" y="118"/>
                  </a:lnTo>
                  <a:lnTo>
                    <a:pt x="64" y="114"/>
                  </a:lnTo>
                  <a:lnTo>
                    <a:pt x="64" y="114"/>
                  </a:lnTo>
                  <a:lnTo>
                    <a:pt x="64" y="106"/>
                  </a:lnTo>
                  <a:lnTo>
                    <a:pt x="64" y="106"/>
                  </a:lnTo>
                  <a:lnTo>
                    <a:pt x="64" y="108"/>
                  </a:lnTo>
                  <a:lnTo>
                    <a:pt x="62" y="110"/>
                  </a:lnTo>
                  <a:lnTo>
                    <a:pt x="56" y="112"/>
                  </a:lnTo>
                  <a:lnTo>
                    <a:pt x="56" y="112"/>
                  </a:lnTo>
                  <a:lnTo>
                    <a:pt x="52" y="112"/>
                  </a:lnTo>
                  <a:lnTo>
                    <a:pt x="52" y="112"/>
                  </a:lnTo>
                  <a:lnTo>
                    <a:pt x="48" y="112"/>
                  </a:lnTo>
                  <a:lnTo>
                    <a:pt x="48" y="112"/>
                  </a:lnTo>
                  <a:lnTo>
                    <a:pt x="42" y="112"/>
                  </a:lnTo>
                  <a:lnTo>
                    <a:pt x="40" y="110"/>
                  </a:lnTo>
                  <a:lnTo>
                    <a:pt x="40" y="106"/>
                  </a:lnTo>
                  <a:lnTo>
                    <a:pt x="40" y="106"/>
                  </a:lnTo>
                  <a:lnTo>
                    <a:pt x="40" y="108"/>
                  </a:lnTo>
                  <a:lnTo>
                    <a:pt x="40" y="108"/>
                  </a:lnTo>
                  <a:lnTo>
                    <a:pt x="40" y="110"/>
                  </a:lnTo>
                  <a:lnTo>
                    <a:pt x="40" y="110"/>
                  </a:lnTo>
                  <a:lnTo>
                    <a:pt x="38" y="118"/>
                  </a:lnTo>
                  <a:lnTo>
                    <a:pt x="36" y="126"/>
                  </a:lnTo>
                  <a:lnTo>
                    <a:pt x="36" y="126"/>
                  </a:lnTo>
                  <a:lnTo>
                    <a:pt x="34" y="130"/>
                  </a:lnTo>
                  <a:lnTo>
                    <a:pt x="34" y="134"/>
                  </a:lnTo>
                  <a:lnTo>
                    <a:pt x="34" y="134"/>
                  </a:lnTo>
                  <a:lnTo>
                    <a:pt x="32" y="134"/>
                  </a:lnTo>
                  <a:lnTo>
                    <a:pt x="30" y="136"/>
                  </a:lnTo>
                  <a:lnTo>
                    <a:pt x="30" y="136"/>
                  </a:lnTo>
                  <a:lnTo>
                    <a:pt x="14" y="132"/>
                  </a:lnTo>
                  <a:lnTo>
                    <a:pt x="14" y="132"/>
                  </a:lnTo>
                  <a:lnTo>
                    <a:pt x="10" y="130"/>
                  </a:lnTo>
                  <a:lnTo>
                    <a:pt x="10" y="126"/>
                  </a:lnTo>
                  <a:lnTo>
                    <a:pt x="10" y="126"/>
                  </a:lnTo>
                  <a:lnTo>
                    <a:pt x="12" y="122"/>
                  </a:lnTo>
                  <a:lnTo>
                    <a:pt x="14" y="118"/>
                  </a:lnTo>
                  <a:lnTo>
                    <a:pt x="14" y="118"/>
                  </a:lnTo>
                  <a:lnTo>
                    <a:pt x="14" y="114"/>
                  </a:lnTo>
                  <a:lnTo>
                    <a:pt x="12" y="110"/>
                  </a:lnTo>
                  <a:lnTo>
                    <a:pt x="12" y="110"/>
                  </a:lnTo>
                  <a:lnTo>
                    <a:pt x="8" y="102"/>
                  </a:lnTo>
                  <a:lnTo>
                    <a:pt x="4" y="92"/>
                  </a:lnTo>
                  <a:lnTo>
                    <a:pt x="2" y="84"/>
                  </a:lnTo>
                  <a:lnTo>
                    <a:pt x="0" y="74"/>
                  </a:lnTo>
                  <a:lnTo>
                    <a:pt x="0" y="74"/>
                  </a:lnTo>
                  <a:lnTo>
                    <a:pt x="2" y="64"/>
                  </a:lnTo>
                  <a:lnTo>
                    <a:pt x="6" y="56"/>
                  </a:lnTo>
                  <a:lnTo>
                    <a:pt x="10" y="48"/>
                  </a:lnTo>
                  <a:lnTo>
                    <a:pt x="16" y="42"/>
                  </a:lnTo>
                  <a:lnTo>
                    <a:pt x="16" y="42"/>
                  </a:lnTo>
                  <a:lnTo>
                    <a:pt x="28" y="34"/>
                  </a:lnTo>
                  <a:lnTo>
                    <a:pt x="42" y="30"/>
                  </a:lnTo>
                  <a:lnTo>
                    <a:pt x="42" y="30"/>
                  </a:lnTo>
                  <a:lnTo>
                    <a:pt x="44" y="30"/>
                  </a:lnTo>
                  <a:lnTo>
                    <a:pt x="44" y="30"/>
                  </a:lnTo>
                  <a:lnTo>
                    <a:pt x="34" y="46"/>
                  </a:lnTo>
                  <a:lnTo>
                    <a:pt x="34" y="46"/>
                  </a:lnTo>
                  <a:lnTo>
                    <a:pt x="30" y="50"/>
                  </a:lnTo>
                  <a:lnTo>
                    <a:pt x="28" y="56"/>
                  </a:lnTo>
                  <a:lnTo>
                    <a:pt x="28" y="56"/>
                  </a:lnTo>
                  <a:lnTo>
                    <a:pt x="28" y="60"/>
                  </a:lnTo>
                  <a:lnTo>
                    <a:pt x="28" y="64"/>
                  </a:lnTo>
                  <a:lnTo>
                    <a:pt x="32" y="70"/>
                  </a:lnTo>
                  <a:lnTo>
                    <a:pt x="32" y="70"/>
                  </a:lnTo>
                  <a:lnTo>
                    <a:pt x="36" y="76"/>
                  </a:lnTo>
                  <a:lnTo>
                    <a:pt x="36" y="80"/>
                  </a:lnTo>
                  <a:lnTo>
                    <a:pt x="34" y="82"/>
                  </a:lnTo>
                  <a:lnTo>
                    <a:pt x="34" y="82"/>
                  </a:lnTo>
                  <a:lnTo>
                    <a:pt x="34" y="86"/>
                  </a:lnTo>
                  <a:lnTo>
                    <a:pt x="34" y="86"/>
                  </a:lnTo>
                  <a:lnTo>
                    <a:pt x="42" y="92"/>
                  </a:lnTo>
                  <a:lnTo>
                    <a:pt x="46" y="94"/>
                  </a:lnTo>
                  <a:lnTo>
                    <a:pt x="50" y="94"/>
                  </a:lnTo>
                  <a:lnTo>
                    <a:pt x="50" y="94"/>
                  </a:lnTo>
                  <a:lnTo>
                    <a:pt x="54" y="94"/>
                  </a:lnTo>
                  <a:lnTo>
                    <a:pt x="58" y="92"/>
                  </a:lnTo>
                  <a:lnTo>
                    <a:pt x="58" y="92"/>
                  </a:lnTo>
                  <a:lnTo>
                    <a:pt x="68" y="88"/>
                  </a:lnTo>
                  <a:lnTo>
                    <a:pt x="78" y="84"/>
                  </a:lnTo>
                  <a:lnTo>
                    <a:pt x="78" y="84"/>
                  </a:lnTo>
                  <a:lnTo>
                    <a:pt x="80" y="80"/>
                  </a:lnTo>
                  <a:lnTo>
                    <a:pt x="80" y="80"/>
                  </a:lnTo>
                  <a:lnTo>
                    <a:pt x="82" y="74"/>
                  </a:lnTo>
                  <a:lnTo>
                    <a:pt x="84" y="68"/>
                  </a:lnTo>
                  <a:lnTo>
                    <a:pt x="82" y="54"/>
                  </a:lnTo>
                  <a:lnTo>
                    <a:pt x="82" y="54"/>
                  </a:lnTo>
                  <a:lnTo>
                    <a:pt x="78" y="40"/>
                  </a:lnTo>
                  <a:lnTo>
                    <a:pt x="78" y="40"/>
                  </a:lnTo>
                  <a:lnTo>
                    <a:pt x="78" y="56"/>
                  </a:lnTo>
                  <a:lnTo>
                    <a:pt x="78" y="56"/>
                  </a:lnTo>
                  <a:lnTo>
                    <a:pt x="78" y="76"/>
                  </a:lnTo>
                  <a:lnTo>
                    <a:pt x="78" y="76"/>
                  </a:lnTo>
                  <a:lnTo>
                    <a:pt x="78" y="80"/>
                  </a:lnTo>
                  <a:lnTo>
                    <a:pt x="74" y="82"/>
                  </a:lnTo>
                  <a:lnTo>
                    <a:pt x="74" y="82"/>
                  </a:lnTo>
                  <a:lnTo>
                    <a:pt x="66" y="84"/>
                  </a:lnTo>
                  <a:lnTo>
                    <a:pt x="58" y="88"/>
                  </a:lnTo>
                  <a:lnTo>
                    <a:pt x="58" y="88"/>
                  </a:lnTo>
                  <a:lnTo>
                    <a:pt x="48" y="92"/>
                  </a:lnTo>
                  <a:lnTo>
                    <a:pt x="48" y="92"/>
                  </a:lnTo>
                  <a:lnTo>
                    <a:pt x="44" y="90"/>
                  </a:lnTo>
                  <a:lnTo>
                    <a:pt x="40" y="86"/>
                  </a:lnTo>
                  <a:lnTo>
                    <a:pt x="40" y="86"/>
                  </a:lnTo>
                  <a:lnTo>
                    <a:pt x="38" y="82"/>
                  </a:lnTo>
                  <a:lnTo>
                    <a:pt x="38" y="80"/>
                  </a:lnTo>
                  <a:lnTo>
                    <a:pt x="38" y="80"/>
                  </a:lnTo>
                  <a:lnTo>
                    <a:pt x="42" y="72"/>
                  </a:lnTo>
                  <a:lnTo>
                    <a:pt x="42" y="72"/>
                  </a:lnTo>
                  <a:lnTo>
                    <a:pt x="46" y="64"/>
                  </a:lnTo>
                  <a:lnTo>
                    <a:pt x="46" y="64"/>
                  </a:lnTo>
                  <a:lnTo>
                    <a:pt x="38" y="74"/>
                  </a:lnTo>
                  <a:lnTo>
                    <a:pt x="38" y="74"/>
                  </a:lnTo>
                  <a:lnTo>
                    <a:pt x="30" y="62"/>
                  </a:lnTo>
                  <a:lnTo>
                    <a:pt x="30" y="62"/>
                  </a:lnTo>
                  <a:lnTo>
                    <a:pt x="30" y="58"/>
                  </a:lnTo>
                  <a:lnTo>
                    <a:pt x="30" y="58"/>
                  </a:lnTo>
                  <a:lnTo>
                    <a:pt x="34" y="52"/>
                  </a:lnTo>
                  <a:lnTo>
                    <a:pt x="38" y="46"/>
                  </a:lnTo>
                  <a:lnTo>
                    <a:pt x="38" y="46"/>
                  </a:lnTo>
                  <a:lnTo>
                    <a:pt x="58" y="22"/>
                  </a:lnTo>
                  <a:lnTo>
                    <a:pt x="58" y="22"/>
                  </a:lnTo>
                  <a:lnTo>
                    <a:pt x="62" y="20"/>
                  </a:lnTo>
                  <a:lnTo>
                    <a:pt x="66" y="18"/>
                  </a:lnTo>
                  <a:lnTo>
                    <a:pt x="72" y="18"/>
                  </a:lnTo>
                  <a:lnTo>
                    <a:pt x="72" y="18"/>
                  </a:lnTo>
                  <a:lnTo>
                    <a:pt x="76" y="16"/>
                  </a:lnTo>
                  <a:lnTo>
                    <a:pt x="76" y="16"/>
                  </a:lnTo>
                  <a:lnTo>
                    <a:pt x="6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1" name="Freeform 1127"/>
            <p:cNvSpPr>
              <a:spLocks/>
            </p:cNvSpPr>
            <p:nvPr/>
          </p:nvSpPr>
          <p:spPr bwMode="auto">
            <a:xfrm>
              <a:off x="6276554" y="2873375"/>
              <a:ext cx="300100" cy="231775"/>
            </a:xfrm>
            <a:custGeom>
              <a:avLst/>
              <a:gdLst>
                <a:gd name="T0" fmla="*/ 106 w 188"/>
                <a:gd name="T1" fmla="*/ 0 h 146"/>
                <a:gd name="T2" fmla="*/ 84 w 188"/>
                <a:gd name="T3" fmla="*/ 12 h 146"/>
                <a:gd name="T4" fmla="*/ 76 w 188"/>
                <a:gd name="T5" fmla="*/ 20 h 146"/>
                <a:gd name="T6" fmla="*/ 70 w 188"/>
                <a:gd name="T7" fmla="*/ 22 h 146"/>
                <a:gd name="T8" fmla="*/ 54 w 188"/>
                <a:gd name="T9" fmla="*/ 32 h 146"/>
                <a:gd name="T10" fmla="*/ 34 w 188"/>
                <a:gd name="T11" fmla="*/ 40 h 146"/>
                <a:gd name="T12" fmla="*/ 18 w 188"/>
                <a:gd name="T13" fmla="*/ 56 h 146"/>
                <a:gd name="T14" fmla="*/ 8 w 188"/>
                <a:gd name="T15" fmla="*/ 64 h 146"/>
                <a:gd name="T16" fmla="*/ 12 w 188"/>
                <a:gd name="T17" fmla="*/ 54 h 146"/>
                <a:gd name="T18" fmla="*/ 14 w 188"/>
                <a:gd name="T19" fmla="*/ 50 h 146"/>
                <a:gd name="T20" fmla="*/ 12 w 188"/>
                <a:gd name="T21" fmla="*/ 44 h 146"/>
                <a:gd name="T22" fmla="*/ 0 w 188"/>
                <a:gd name="T23" fmla="*/ 58 h 146"/>
                <a:gd name="T24" fmla="*/ 4 w 188"/>
                <a:gd name="T25" fmla="*/ 68 h 146"/>
                <a:gd name="T26" fmla="*/ 12 w 188"/>
                <a:gd name="T27" fmla="*/ 72 h 146"/>
                <a:gd name="T28" fmla="*/ 12 w 188"/>
                <a:gd name="T29" fmla="*/ 84 h 146"/>
                <a:gd name="T30" fmla="*/ 10 w 188"/>
                <a:gd name="T31" fmla="*/ 98 h 146"/>
                <a:gd name="T32" fmla="*/ 2 w 188"/>
                <a:gd name="T33" fmla="*/ 106 h 146"/>
                <a:gd name="T34" fmla="*/ 6 w 188"/>
                <a:gd name="T35" fmla="*/ 118 h 146"/>
                <a:gd name="T36" fmla="*/ 16 w 188"/>
                <a:gd name="T37" fmla="*/ 124 h 146"/>
                <a:gd name="T38" fmla="*/ 22 w 188"/>
                <a:gd name="T39" fmla="*/ 130 h 146"/>
                <a:gd name="T40" fmla="*/ 22 w 188"/>
                <a:gd name="T41" fmla="*/ 138 h 146"/>
                <a:gd name="T42" fmla="*/ 34 w 188"/>
                <a:gd name="T43" fmla="*/ 142 h 146"/>
                <a:gd name="T44" fmla="*/ 44 w 188"/>
                <a:gd name="T45" fmla="*/ 144 h 146"/>
                <a:gd name="T46" fmla="*/ 50 w 188"/>
                <a:gd name="T47" fmla="*/ 142 h 146"/>
                <a:gd name="T48" fmla="*/ 52 w 188"/>
                <a:gd name="T49" fmla="*/ 130 h 146"/>
                <a:gd name="T50" fmla="*/ 58 w 188"/>
                <a:gd name="T51" fmla="*/ 120 h 146"/>
                <a:gd name="T52" fmla="*/ 64 w 188"/>
                <a:gd name="T53" fmla="*/ 124 h 146"/>
                <a:gd name="T54" fmla="*/ 74 w 188"/>
                <a:gd name="T55" fmla="*/ 144 h 146"/>
                <a:gd name="T56" fmla="*/ 80 w 188"/>
                <a:gd name="T57" fmla="*/ 146 h 146"/>
                <a:gd name="T58" fmla="*/ 88 w 188"/>
                <a:gd name="T59" fmla="*/ 142 h 146"/>
                <a:gd name="T60" fmla="*/ 98 w 188"/>
                <a:gd name="T61" fmla="*/ 134 h 146"/>
                <a:gd name="T62" fmla="*/ 116 w 188"/>
                <a:gd name="T63" fmla="*/ 134 h 146"/>
                <a:gd name="T64" fmla="*/ 122 w 188"/>
                <a:gd name="T65" fmla="*/ 130 h 146"/>
                <a:gd name="T66" fmla="*/ 124 w 188"/>
                <a:gd name="T67" fmla="*/ 124 h 146"/>
                <a:gd name="T68" fmla="*/ 120 w 188"/>
                <a:gd name="T69" fmla="*/ 104 h 146"/>
                <a:gd name="T70" fmla="*/ 118 w 188"/>
                <a:gd name="T71" fmla="*/ 96 h 146"/>
                <a:gd name="T72" fmla="*/ 124 w 188"/>
                <a:gd name="T73" fmla="*/ 102 h 146"/>
                <a:gd name="T74" fmla="*/ 134 w 188"/>
                <a:gd name="T75" fmla="*/ 104 h 146"/>
                <a:gd name="T76" fmla="*/ 144 w 188"/>
                <a:gd name="T77" fmla="*/ 100 h 146"/>
                <a:gd name="T78" fmla="*/ 148 w 188"/>
                <a:gd name="T79" fmla="*/ 92 h 146"/>
                <a:gd name="T80" fmla="*/ 154 w 188"/>
                <a:gd name="T81" fmla="*/ 92 h 146"/>
                <a:gd name="T82" fmla="*/ 158 w 188"/>
                <a:gd name="T83" fmla="*/ 92 h 146"/>
                <a:gd name="T84" fmla="*/ 180 w 188"/>
                <a:gd name="T85" fmla="*/ 80 h 146"/>
                <a:gd name="T86" fmla="*/ 188 w 188"/>
                <a:gd name="T87" fmla="*/ 58 h 146"/>
                <a:gd name="T88" fmla="*/ 186 w 188"/>
                <a:gd name="T89" fmla="*/ 38 h 146"/>
                <a:gd name="T90" fmla="*/ 180 w 188"/>
                <a:gd name="T91" fmla="*/ 24 h 146"/>
                <a:gd name="T92" fmla="*/ 174 w 188"/>
                <a:gd name="T93" fmla="*/ 24 h 146"/>
                <a:gd name="T94" fmla="*/ 166 w 188"/>
                <a:gd name="T95" fmla="*/ 32 h 146"/>
                <a:gd name="T96" fmla="*/ 162 w 188"/>
                <a:gd name="T97" fmla="*/ 34 h 146"/>
                <a:gd name="T98" fmla="*/ 156 w 188"/>
                <a:gd name="T99" fmla="*/ 26 h 146"/>
                <a:gd name="T100" fmla="*/ 138 w 188"/>
                <a:gd name="T101" fmla="*/ 10 h 146"/>
                <a:gd name="T102" fmla="*/ 126 w 188"/>
                <a:gd name="T10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146">
                  <a:moveTo>
                    <a:pt x="112" y="0"/>
                  </a:moveTo>
                  <a:lnTo>
                    <a:pt x="112" y="0"/>
                  </a:lnTo>
                  <a:lnTo>
                    <a:pt x="106" y="0"/>
                  </a:lnTo>
                  <a:lnTo>
                    <a:pt x="98" y="4"/>
                  </a:lnTo>
                  <a:lnTo>
                    <a:pt x="92" y="6"/>
                  </a:lnTo>
                  <a:lnTo>
                    <a:pt x="84" y="12"/>
                  </a:lnTo>
                  <a:lnTo>
                    <a:pt x="84" y="12"/>
                  </a:lnTo>
                  <a:lnTo>
                    <a:pt x="80" y="18"/>
                  </a:lnTo>
                  <a:lnTo>
                    <a:pt x="76" y="20"/>
                  </a:lnTo>
                  <a:lnTo>
                    <a:pt x="72" y="22"/>
                  </a:lnTo>
                  <a:lnTo>
                    <a:pt x="72" y="22"/>
                  </a:lnTo>
                  <a:lnTo>
                    <a:pt x="70" y="22"/>
                  </a:lnTo>
                  <a:lnTo>
                    <a:pt x="70" y="22"/>
                  </a:lnTo>
                  <a:lnTo>
                    <a:pt x="62" y="28"/>
                  </a:lnTo>
                  <a:lnTo>
                    <a:pt x="54" y="32"/>
                  </a:lnTo>
                  <a:lnTo>
                    <a:pt x="54" y="32"/>
                  </a:lnTo>
                  <a:lnTo>
                    <a:pt x="42" y="34"/>
                  </a:lnTo>
                  <a:lnTo>
                    <a:pt x="34" y="40"/>
                  </a:lnTo>
                  <a:lnTo>
                    <a:pt x="24" y="46"/>
                  </a:lnTo>
                  <a:lnTo>
                    <a:pt x="18" y="56"/>
                  </a:lnTo>
                  <a:lnTo>
                    <a:pt x="18" y="56"/>
                  </a:lnTo>
                  <a:lnTo>
                    <a:pt x="12" y="62"/>
                  </a:lnTo>
                  <a:lnTo>
                    <a:pt x="12" y="62"/>
                  </a:lnTo>
                  <a:lnTo>
                    <a:pt x="8" y="64"/>
                  </a:lnTo>
                  <a:lnTo>
                    <a:pt x="8" y="64"/>
                  </a:lnTo>
                  <a:lnTo>
                    <a:pt x="12" y="54"/>
                  </a:lnTo>
                  <a:lnTo>
                    <a:pt x="12" y="54"/>
                  </a:lnTo>
                  <a:lnTo>
                    <a:pt x="14" y="56"/>
                  </a:lnTo>
                  <a:lnTo>
                    <a:pt x="14" y="56"/>
                  </a:lnTo>
                  <a:lnTo>
                    <a:pt x="14" y="50"/>
                  </a:lnTo>
                  <a:lnTo>
                    <a:pt x="14" y="50"/>
                  </a:lnTo>
                  <a:lnTo>
                    <a:pt x="12" y="44"/>
                  </a:lnTo>
                  <a:lnTo>
                    <a:pt x="12" y="44"/>
                  </a:lnTo>
                  <a:lnTo>
                    <a:pt x="4" y="50"/>
                  </a:lnTo>
                  <a:lnTo>
                    <a:pt x="2" y="52"/>
                  </a:lnTo>
                  <a:lnTo>
                    <a:pt x="0" y="58"/>
                  </a:lnTo>
                  <a:lnTo>
                    <a:pt x="0" y="58"/>
                  </a:lnTo>
                  <a:lnTo>
                    <a:pt x="2" y="62"/>
                  </a:lnTo>
                  <a:lnTo>
                    <a:pt x="4" y="68"/>
                  </a:lnTo>
                  <a:lnTo>
                    <a:pt x="4" y="68"/>
                  </a:lnTo>
                  <a:lnTo>
                    <a:pt x="8" y="70"/>
                  </a:lnTo>
                  <a:lnTo>
                    <a:pt x="12" y="72"/>
                  </a:lnTo>
                  <a:lnTo>
                    <a:pt x="12" y="72"/>
                  </a:lnTo>
                  <a:lnTo>
                    <a:pt x="12" y="84"/>
                  </a:lnTo>
                  <a:lnTo>
                    <a:pt x="12" y="84"/>
                  </a:lnTo>
                  <a:lnTo>
                    <a:pt x="12" y="90"/>
                  </a:lnTo>
                  <a:lnTo>
                    <a:pt x="12" y="94"/>
                  </a:lnTo>
                  <a:lnTo>
                    <a:pt x="10" y="98"/>
                  </a:lnTo>
                  <a:lnTo>
                    <a:pt x="6" y="102"/>
                  </a:lnTo>
                  <a:lnTo>
                    <a:pt x="6" y="102"/>
                  </a:lnTo>
                  <a:lnTo>
                    <a:pt x="2" y="106"/>
                  </a:lnTo>
                  <a:lnTo>
                    <a:pt x="4" y="112"/>
                  </a:lnTo>
                  <a:lnTo>
                    <a:pt x="4" y="112"/>
                  </a:lnTo>
                  <a:lnTo>
                    <a:pt x="6" y="118"/>
                  </a:lnTo>
                  <a:lnTo>
                    <a:pt x="10" y="120"/>
                  </a:lnTo>
                  <a:lnTo>
                    <a:pt x="10" y="120"/>
                  </a:lnTo>
                  <a:lnTo>
                    <a:pt x="16" y="124"/>
                  </a:lnTo>
                  <a:lnTo>
                    <a:pt x="22" y="128"/>
                  </a:lnTo>
                  <a:lnTo>
                    <a:pt x="22" y="128"/>
                  </a:lnTo>
                  <a:lnTo>
                    <a:pt x="22" y="130"/>
                  </a:lnTo>
                  <a:lnTo>
                    <a:pt x="22" y="130"/>
                  </a:lnTo>
                  <a:lnTo>
                    <a:pt x="22" y="136"/>
                  </a:lnTo>
                  <a:lnTo>
                    <a:pt x="22" y="138"/>
                  </a:lnTo>
                  <a:lnTo>
                    <a:pt x="24" y="138"/>
                  </a:lnTo>
                  <a:lnTo>
                    <a:pt x="24" y="138"/>
                  </a:lnTo>
                  <a:lnTo>
                    <a:pt x="34" y="142"/>
                  </a:lnTo>
                  <a:lnTo>
                    <a:pt x="42" y="144"/>
                  </a:lnTo>
                  <a:lnTo>
                    <a:pt x="42" y="144"/>
                  </a:lnTo>
                  <a:lnTo>
                    <a:pt x="44" y="144"/>
                  </a:lnTo>
                  <a:lnTo>
                    <a:pt x="44" y="144"/>
                  </a:lnTo>
                  <a:lnTo>
                    <a:pt x="48" y="142"/>
                  </a:lnTo>
                  <a:lnTo>
                    <a:pt x="50" y="142"/>
                  </a:lnTo>
                  <a:lnTo>
                    <a:pt x="52" y="136"/>
                  </a:lnTo>
                  <a:lnTo>
                    <a:pt x="52" y="136"/>
                  </a:lnTo>
                  <a:lnTo>
                    <a:pt x="52" y="130"/>
                  </a:lnTo>
                  <a:lnTo>
                    <a:pt x="52" y="130"/>
                  </a:lnTo>
                  <a:lnTo>
                    <a:pt x="58" y="120"/>
                  </a:lnTo>
                  <a:lnTo>
                    <a:pt x="58" y="120"/>
                  </a:lnTo>
                  <a:lnTo>
                    <a:pt x="68" y="120"/>
                  </a:lnTo>
                  <a:lnTo>
                    <a:pt x="68" y="120"/>
                  </a:lnTo>
                  <a:lnTo>
                    <a:pt x="64" y="124"/>
                  </a:lnTo>
                  <a:lnTo>
                    <a:pt x="64" y="128"/>
                  </a:lnTo>
                  <a:lnTo>
                    <a:pt x="64" y="128"/>
                  </a:lnTo>
                  <a:lnTo>
                    <a:pt x="74" y="144"/>
                  </a:lnTo>
                  <a:lnTo>
                    <a:pt x="74" y="144"/>
                  </a:lnTo>
                  <a:lnTo>
                    <a:pt x="78" y="146"/>
                  </a:lnTo>
                  <a:lnTo>
                    <a:pt x="80" y="146"/>
                  </a:lnTo>
                  <a:lnTo>
                    <a:pt x="80" y="146"/>
                  </a:lnTo>
                  <a:lnTo>
                    <a:pt x="86" y="144"/>
                  </a:lnTo>
                  <a:lnTo>
                    <a:pt x="88" y="142"/>
                  </a:lnTo>
                  <a:lnTo>
                    <a:pt x="88" y="142"/>
                  </a:lnTo>
                  <a:lnTo>
                    <a:pt x="98" y="134"/>
                  </a:lnTo>
                  <a:lnTo>
                    <a:pt x="98" y="134"/>
                  </a:lnTo>
                  <a:lnTo>
                    <a:pt x="100" y="132"/>
                  </a:lnTo>
                  <a:lnTo>
                    <a:pt x="100" y="132"/>
                  </a:lnTo>
                  <a:lnTo>
                    <a:pt x="116" y="134"/>
                  </a:lnTo>
                  <a:lnTo>
                    <a:pt x="116" y="134"/>
                  </a:lnTo>
                  <a:lnTo>
                    <a:pt x="120" y="132"/>
                  </a:lnTo>
                  <a:lnTo>
                    <a:pt x="122" y="130"/>
                  </a:lnTo>
                  <a:lnTo>
                    <a:pt x="124" y="128"/>
                  </a:lnTo>
                  <a:lnTo>
                    <a:pt x="124" y="124"/>
                  </a:lnTo>
                  <a:lnTo>
                    <a:pt x="124" y="124"/>
                  </a:lnTo>
                  <a:lnTo>
                    <a:pt x="122" y="114"/>
                  </a:lnTo>
                  <a:lnTo>
                    <a:pt x="122" y="114"/>
                  </a:lnTo>
                  <a:lnTo>
                    <a:pt x="120" y="104"/>
                  </a:lnTo>
                  <a:lnTo>
                    <a:pt x="120" y="104"/>
                  </a:lnTo>
                  <a:lnTo>
                    <a:pt x="118" y="96"/>
                  </a:lnTo>
                  <a:lnTo>
                    <a:pt x="118" y="96"/>
                  </a:lnTo>
                  <a:lnTo>
                    <a:pt x="118" y="96"/>
                  </a:lnTo>
                  <a:lnTo>
                    <a:pt x="118" y="96"/>
                  </a:lnTo>
                  <a:lnTo>
                    <a:pt x="124" y="102"/>
                  </a:lnTo>
                  <a:lnTo>
                    <a:pt x="124" y="102"/>
                  </a:lnTo>
                  <a:lnTo>
                    <a:pt x="128" y="104"/>
                  </a:lnTo>
                  <a:lnTo>
                    <a:pt x="134" y="104"/>
                  </a:lnTo>
                  <a:lnTo>
                    <a:pt x="134" y="104"/>
                  </a:lnTo>
                  <a:lnTo>
                    <a:pt x="140" y="102"/>
                  </a:lnTo>
                  <a:lnTo>
                    <a:pt x="144" y="100"/>
                  </a:lnTo>
                  <a:lnTo>
                    <a:pt x="146" y="96"/>
                  </a:lnTo>
                  <a:lnTo>
                    <a:pt x="146" y="96"/>
                  </a:lnTo>
                  <a:lnTo>
                    <a:pt x="148" y="92"/>
                  </a:lnTo>
                  <a:lnTo>
                    <a:pt x="152" y="90"/>
                  </a:lnTo>
                  <a:lnTo>
                    <a:pt x="152" y="90"/>
                  </a:lnTo>
                  <a:lnTo>
                    <a:pt x="154" y="92"/>
                  </a:lnTo>
                  <a:lnTo>
                    <a:pt x="154" y="92"/>
                  </a:lnTo>
                  <a:lnTo>
                    <a:pt x="158" y="92"/>
                  </a:lnTo>
                  <a:lnTo>
                    <a:pt x="158" y="92"/>
                  </a:lnTo>
                  <a:lnTo>
                    <a:pt x="168" y="90"/>
                  </a:lnTo>
                  <a:lnTo>
                    <a:pt x="174" y="86"/>
                  </a:lnTo>
                  <a:lnTo>
                    <a:pt x="180" y="80"/>
                  </a:lnTo>
                  <a:lnTo>
                    <a:pt x="184" y="72"/>
                  </a:lnTo>
                  <a:lnTo>
                    <a:pt x="184" y="72"/>
                  </a:lnTo>
                  <a:lnTo>
                    <a:pt x="188" y="58"/>
                  </a:lnTo>
                  <a:lnTo>
                    <a:pt x="188" y="46"/>
                  </a:lnTo>
                  <a:lnTo>
                    <a:pt x="188" y="46"/>
                  </a:lnTo>
                  <a:lnTo>
                    <a:pt x="186" y="38"/>
                  </a:lnTo>
                  <a:lnTo>
                    <a:pt x="182" y="28"/>
                  </a:lnTo>
                  <a:lnTo>
                    <a:pt x="182" y="28"/>
                  </a:lnTo>
                  <a:lnTo>
                    <a:pt x="180" y="24"/>
                  </a:lnTo>
                  <a:lnTo>
                    <a:pt x="176" y="24"/>
                  </a:lnTo>
                  <a:lnTo>
                    <a:pt x="176" y="24"/>
                  </a:lnTo>
                  <a:lnTo>
                    <a:pt x="174" y="24"/>
                  </a:lnTo>
                  <a:lnTo>
                    <a:pt x="170" y="28"/>
                  </a:lnTo>
                  <a:lnTo>
                    <a:pt x="170" y="28"/>
                  </a:lnTo>
                  <a:lnTo>
                    <a:pt x="166" y="32"/>
                  </a:lnTo>
                  <a:lnTo>
                    <a:pt x="166" y="32"/>
                  </a:lnTo>
                  <a:lnTo>
                    <a:pt x="162" y="34"/>
                  </a:lnTo>
                  <a:lnTo>
                    <a:pt x="162" y="34"/>
                  </a:lnTo>
                  <a:lnTo>
                    <a:pt x="160" y="30"/>
                  </a:lnTo>
                  <a:lnTo>
                    <a:pt x="160" y="30"/>
                  </a:lnTo>
                  <a:lnTo>
                    <a:pt x="156" y="26"/>
                  </a:lnTo>
                  <a:lnTo>
                    <a:pt x="152" y="22"/>
                  </a:lnTo>
                  <a:lnTo>
                    <a:pt x="152" y="22"/>
                  </a:lnTo>
                  <a:lnTo>
                    <a:pt x="138" y="10"/>
                  </a:lnTo>
                  <a:lnTo>
                    <a:pt x="138" y="10"/>
                  </a:lnTo>
                  <a:lnTo>
                    <a:pt x="132" y="6"/>
                  </a:lnTo>
                  <a:lnTo>
                    <a:pt x="126" y="2"/>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2" name="Freeform 1128"/>
            <p:cNvSpPr>
              <a:spLocks/>
            </p:cNvSpPr>
            <p:nvPr/>
          </p:nvSpPr>
          <p:spPr bwMode="auto">
            <a:xfrm>
              <a:off x="6286131" y="3032125"/>
              <a:ext cx="28733" cy="34925"/>
            </a:xfrm>
            <a:custGeom>
              <a:avLst/>
              <a:gdLst>
                <a:gd name="T0" fmla="*/ 8 w 18"/>
                <a:gd name="T1" fmla="*/ 0 h 22"/>
                <a:gd name="T2" fmla="*/ 8 w 18"/>
                <a:gd name="T3" fmla="*/ 0 h 22"/>
                <a:gd name="T4" fmla="*/ 2 w 18"/>
                <a:gd name="T5" fmla="*/ 6 h 22"/>
                <a:gd name="T6" fmla="*/ 2 w 18"/>
                <a:gd name="T7" fmla="*/ 6 h 22"/>
                <a:gd name="T8" fmla="*/ 0 w 18"/>
                <a:gd name="T9" fmla="*/ 10 h 22"/>
                <a:gd name="T10" fmla="*/ 0 w 18"/>
                <a:gd name="T11" fmla="*/ 10 h 22"/>
                <a:gd name="T12" fmla="*/ 0 w 18"/>
                <a:gd name="T13" fmla="*/ 12 h 22"/>
                <a:gd name="T14" fmla="*/ 0 w 18"/>
                <a:gd name="T15" fmla="*/ 12 h 22"/>
                <a:gd name="T16" fmla="*/ 6 w 18"/>
                <a:gd name="T17" fmla="*/ 18 h 22"/>
                <a:gd name="T18" fmla="*/ 10 w 18"/>
                <a:gd name="T19" fmla="*/ 20 h 22"/>
                <a:gd name="T20" fmla="*/ 14 w 18"/>
                <a:gd name="T21" fmla="*/ 22 h 22"/>
                <a:gd name="T22" fmla="*/ 14 w 18"/>
                <a:gd name="T23" fmla="*/ 22 h 22"/>
                <a:gd name="T24" fmla="*/ 14 w 18"/>
                <a:gd name="T25" fmla="*/ 22 h 22"/>
                <a:gd name="T26" fmla="*/ 14 w 18"/>
                <a:gd name="T27" fmla="*/ 22 h 22"/>
                <a:gd name="T28" fmla="*/ 18 w 18"/>
                <a:gd name="T29" fmla="*/ 20 h 22"/>
                <a:gd name="T30" fmla="*/ 16 w 18"/>
                <a:gd name="T31" fmla="*/ 16 h 22"/>
                <a:gd name="T32" fmla="*/ 16 w 18"/>
                <a:gd name="T33" fmla="*/ 16 h 22"/>
                <a:gd name="T34" fmla="*/ 8 w 18"/>
                <a:gd name="T3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2">
                  <a:moveTo>
                    <a:pt x="8" y="0"/>
                  </a:moveTo>
                  <a:lnTo>
                    <a:pt x="8" y="0"/>
                  </a:lnTo>
                  <a:lnTo>
                    <a:pt x="2" y="6"/>
                  </a:lnTo>
                  <a:lnTo>
                    <a:pt x="2" y="6"/>
                  </a:lnTo>
                  <a:lnTo>
                    <a:pt x="0" y="10"/>
                  </a:lnTo>
                  <a:lnTo>
                    <a:pt x="0" y="10"/>
                  </a:lnTo>
                  <a:lnTo>
                    <a:pt x="0" y="12"/>
                  </a:lnTo>
                  <a:lnTo>
                    <a:pt x="0" y="12"/>
                  </a:lnTo>
                  <a:lnTo>
                    <a:pt x="6" y="18"/>
                  </a:lnTo>
                  <a:lnTo>
                    <a:pt x="10" y="20"/>
                  </a:lnTo>
                  <a:lnTo>
                    <a:pt x="14" y="22"/>
                  </a:lnTo>
                  <a:lnTo>
                    <a:pt x="14" y="22"/>
                  </a:lnTo>
                  <a:lnTo>
                    <a:pt x="14" y="22"/>
                  </a:lnTo>
                  <a:lnTo>
                    <a:pt x="14" y="22"/>
                  </a:lnTo>
                  <a:lnTo>
                    <a:pt x="18" y="20"/>
                  </a:lnTo>
                  <a:lnTo>
                    <a:pt x="16" y="16"/>
                  </a:lnTo>
                  <a:lnTo>
                    <a:pt x="16" y="16"/>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3" name="Freeform 1129"/>
            <p:cNvSpPr>
              <a:spLocks/>
            </p:cNvSpPr>
            <p:nvPr/>
          </p:nvSpPr>
          <p:spPr bwMode="auto">
            <a:xfrm>
              <a:off x="6286131" y="3032125"/>
              <a:ext cx="28733" cy="34925"/>
            </a:xfrm>
            <a:custGeom>
              <a:avLst/>
              <a:gdLst>
                <a:gd name="T0" fmla="*/ 8 w 18"/>
                <a:gd name="T1" fmla="*/ 0 h 22"/>
                <a:gd name="T2" fmla="*/ 8 w 18"/>
                <a:gd name="T3" fmla="*/ 0 h 22"/>
                <a:gd name="T4" fmla="*/ 2 w 18"/>
                <a:gd name="T5" fmla="*/ 6 h 22"/>
                <a:gd name="T6" fmla="*/ 2 w 18"/>
                <a:gd name="T7" fmla="*/ 6 h 22"/>
                <a:gd name="T8" fmla="*/ 0 w 18"/>
                <a:gd name="T9" fmla="*/ 10 h 22"/>
                <a:gd name="T10" fmla="*/ 0 w 18"/>
                <a:gd name="T11" fmla="*/ 10 h 22"/>
                <a:gd name="T12" fmla="*/ 0 w 18"/>
                <a:gd name="T13" fmla="*/ 12 h 22"/>
                <a:gd name="T14" fmla="*/ 0 w 18"/>
                <a:gd name="T15" fmla="*/ 12 h 22"/>
                <a:gd name="T16" fmla="*/ 6 w 18"/>
                <a:gd name="T17" fmla="*/ 18 h 22"/>
                <a:gd name="T18" fmla="*/ 10 w 18"/>
                <a:gd name="T19" fmla="*/ 20 h 22"/>
                <a:gd name="T20" fmla="*/ 14 w 18"/>
                <a:gd name="T21" fmla="*/ 22 h 22"/>
                <a:gd name="T22" fmla="*/ 14 w 18"/>
                <a:gd name="T23" fmla="*/ 22 h 22"/>
                <a:gd name="T24" fmla="*/ 14 w 18"/>
                <a:gd name="T25" fmla="*/ 22 h 22"/>
                <a:gd name="T26" fmla="*/ 14 w 18"/>
                <a:gd name="T27" fmla="*/ 22 h 22"/>
                <a:gd name="T28" fmla="*/ 18 w 18"/>
                <a:gd name="T29" fmla="*/ 20 h 22"/>
                <a:gd name="T30" fmla="*/ 16 w 18"/>
                <a:gd name="T31" fmla="*/ 16 h 22"/>
                <a:gd name="T32" fmla="*/ 16 w 18"/>
                <a:gd name="T33" fmla="*/ 16 h 22"/>
                <a:gd name="T34" fmla="*/ 8 w 18"/>
                <a:gd name="T3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2">
                  <a:moveTo>
                    <a:pt x="8" y="0"/>
                  </a:moveTo>
                  <a:lnTo>
                    <a:pt x="8" y="0"/>
                  </a:lnTo>
                  <a:lnTo>
                    <a:pt x="2" y="6"/>
                  </a:lnTo>
                  <a:lnTo>
                    <a:pt x="2" y="6"/>
                  </a:lnTo>
                  <a:lnTo>
                    <a:pt x="0" y="10"/>
                  </a:lnTo>
                  <a:lnTo>
                    <a:pt x="0" y="10"/>
                  </a:lnTo>
                  <a:lnTo>
                    <a:pt x="0" y="12"/>
                  </a:lnTo>
                  <a:lnTo>
                    <a:pt x="0" y="12"/>
                  </a:lnTo>
                  <a:lnTo>
                    <a:pt x="6" y="18"/>
                  </a:lnTo>
                  <a:lnTo>
                    <a:pt x="10" y="20"/>
                  </a:lnTo>
                  <a:lnTo>
                    <a:pt x="14" y="22"/>
                  </a:lnTo>
                  <a:lnTo>
                    <a:pt x="14" y="22"/>
                  </a:lnTo>
                  <a:lnTo>
                    <a:pt x="14" y="22"/>
                  </a:lnTo>
                  <a:lnTo>
                    <a:pt x="14" y="22"/>
                  </a:lnTo>
                  <a:lnTo>
                    <a:pt x="18" y="20"/>
                  </a:lnTo>
                  <a:lnTo>
                    <a:pt x="16" y="16"/>
                  </a:lnTo>
                  <a:lnTo>
                    <a:pt x="16" y="1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4" name="Freeform 1130"/>
            <p:cNvSpPr>
              <a:spLocks/>
            </p:cNvSpPr>
            <p:nvPr/>
          </p:nvSpPr>
          <p:spPr bwMode="auto">
            <a:xfrm>
              <a:off x="6286131" y="3032125"/>
              <a:ext cx="12770" cy="19050"/>
            </a:xfrm>
            <a:custGeom>
              <a:avLst/>
              <a:gdLst>
                <a:gd name="T0" fmla="*/ 8 w 8"/>
                <a:gd name="T1" fmla="*/ 0 h 12"/>
                <a:gd name="T2" fmla="*/ 8 w 8"/>
                <a:gd name="T3" fmla="*/ 0 h 12"/>
                <a:gd name="T4" fmla="*/ 0 w 8"/>
                <a:gd name="T5" fmla="*/ 4 h 12"/>
                <a:gd name="T6" fmla="*/ 0 w 8"/>
                <a:gd name="T7" fmla="*/ 4 h 12"/>
                <a:gd name="T8" fmla="*/ 0 w 8"/>
                <a:gd name="T9" fmla="*/ 8 h 12"/>
                <a:gd name="T10" fmla="*/ 0 w 8"/>
                <a:gd name="T11" fmla="*/ 8 h 12"/>
                <a:gd name="T12" fmla="*/ 0 w 8"/>
                <a:gd name="T13" fmla="*/ 12 h 12"/>
                <a:gd name="T14" fmla="*/ 0 w 8"/>
                <a:gd name="T15" fmla="*/ 12 h 12"/>
                <a:gd name="T16" fmla="*/ 0 w 8"/>
                <a:gd name="T17" fmla="*/ 10 h 12"/>
                <a:gd name="T18" fmla="*/ 0 w 8"/>
                <a:gd name="T19" fmla="*/ 10 h 12"/>
                <a:gd name="T20" fmla="*/ 2 w 8"/>
                <a:gd name="T21" fmla="*/ 6 h 12"/>
                <a:gd name="T22" fmla="*/ 2 w 8"/>
                <a:gd name="T23" fmla="*/ 6 h 12"/>
                <a:gd name="T24" fmla="*/ 8 w 8"/>
                <a:gd name="T25" fmla="*/ 0 h 12"/>
                <a:gd name="T26" fmla="*/ 8 w 8"/>
                <a:gd name="T27" fmla="*/ 0 h 12"/>
                <a:gd name="T28" fmla="*/ 8 w 8"/>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2">
                  <a:moveTo>
                    <a:pt x="8" y="0"/>
                  </a:moveTo>
                  <a:lnTo>
                    <a:pt x="8" y="0"/>
                  </a:lnTo>
                  <a:lnTo>
                    <a:pt x="0" y="4"/>
                  </a:lnTo>
                  <a:lnTo>
                    <a:pt x="0" y="4"/>
                  </a:lnTo>
                  <a:lnTo>
                    <a:pt x="0" y="8"/>
                  </a:lnTo>
                  <a:lnTo>
                    <a:pt x="0" y="8"/>
                  </a:lnTo>
                  <a:lnTo>
                    <a:pt x="0" y="12"/>
                  </a:lnTo>
                  <a:lnTo>
                    <a:pt x="0" y="12"/>
                  </a:lnTo>
                  <a:lnTo>
                    <a:pt x="0" y="10"/>
                  </a:lnTo>
                  <a:lnTo>
                    <a:pt x="0" y="10"/>
                  </a:lnTo>
                  <a:lnTo>
                    <a:pt x="2" y="6"/>
                  </a:lnTo>
                  <a:lnTo>
                    <a:pt x="2" y="6"/>
                  </a:lnTo>
                  <a:lnTo>
                    <a:pt x="8" y="0"/>
                  </a:lnTo>
                  <a:lnTo>
                    <a:pt x="8" y="0"/>
                  </a:lnTo>
                  <a:lnTo>
                    <a:pt x="8"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5" name="Freeform 1131"/>
            <p:cNvSpPr>
              <a:spLocks/>
            </p:cNvSpPr>
            <p:nvPr/>
          </p:nvSpPr>
          <p:spPr bwMode="auto">
            <a:xfrm>
              <a:off x="6286131" y="3032125"/>
              <a:ext cx="12770" cy="19050"/>
            </a:xfrm>
            <a:custGeom>
              <a:avLst/>
              <a:gdLst>
                <a:gd name="T0" fmla="*/ 8 w 8"/>
                <a:gd name="T1" fmla="*/ 0 h 12"/>
                <a:gd name="T2" fmla="*/ 8 w 8"/>
                <a:gd name="T3" fmla="*/ 0 h 12"/>
                <a:gd name="T4" fmla="*/ 0 w 8"/>
                <a:gd name="T5" fmla="*/ 4 h 12"/>
                <a:gd name="T6" fmla="*/ 0 w 8"/>
                <a:gd name="T7" fmla="*/ 4 h 12"/>
                <a:gd name="T8" fmla="*/ 0 w 8"/>
                <a:gd name="T9" fmla="*/ 8 h 12"/>
                <a:gd name="T10" fmla="*/ 0 w 8"/>
                <a:gd name="T11" fmla="*/ 8 h 12"/>
                <a:gd name="T12" fmla="*/ 0 w 8"/>
                <a:gd name="T13" fmla="*/ 12 h 12"/>
                <a:gd name="T14" fmla="*/ 0 w 8"/>
                <a:gd name="T15" fmla="*/ 12 h 12"/>
                <a:gd name="T16" fmla="*/ 0 w 8"/>
                <a:gd name="T17" fmla="*/ 10 h 12"/>
                <a:gd name="T18" fmla="*/ 0 w 8"/>
                <a:gd name="T19" fmla="*/ 10 h 12"/>
                <a:gd name="T20" fmla="*/ 2 w 8"/>
                <a:gd name="T21" fmla="*/ 6 h 12"/>
                <a:gd name="T22" fmla="*/ 2 w 8"/>
                <a:gd name="T23" fmla="*/ 6 h 12"/>
                <a:gd name="T24" fmla="*/ 8 w 8"/>
                <a:gd name="T25" fmla="*/ 0 h 12"/>
                <a:gd name="T26" fmla="*/ 8 w 8"/>
                <a:gd name="T27" fmla="*/ 0 h 12"/>
                <a:gd name="T28" fmla="*/ 8 w 8"/>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2">
                  <a:moveTo>
                    <a:pt x="8" y="0"/>
                  </a:moveTo>
                  <a:lnTo>
                    <a:pt x="8" y="0"/>
                  </a:lnTo>
                  <a:lnTo>
                    <a:pt x="0" y="4"/>
                  </a:lnTo>
                  <a:lnTo>
                    <a:pt x="0" y="4"/>
                  </a:lnTo>
                  <a:lnTo>
                    <a:pt x="0" y="8"/>
                  </a:lnTo>
                  <a:lnTo>
                    <a:pt x="0" y="8"/>
                  </a:lnTo>
                  <a:lnTo>
                    <a:pt x="0" y="12"/>
                  </a:lnTo>
                  <a:lnTo>
                    <a:pt x="0" y="12"/>
                  </a:lnTo>
                  <a:lnTo>
                    <a:pt x="0" y="10"/>
                  </a:lnTo>
                  <a:lnTo>
                    <a:pt x="0" y="10"/>
                  </a:lnTo>
                  <a:lnTo>
                    <a:pt x="2" y="6"/>
                  </a:lnTo>
                  <a:lnTo>
                    <a:pt x="2" y="6"/>
                  </a:lnTo>
                  <a:lnTo>
                    <a:pt x="8"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6" name="Freeform 1132"/>
            <p:cNvSpPr>
              <a:spLocks/>
            </p:cNvSpPr>
            <p:nvPr/>
          </p:nvSpPr>
          <p:spPr bwMode="auto">
            <a:xfrm>
              <a:off x="6442566" y="3038475"/>
              <a:ext cx="25540" cy="41275"/>
            </a:xfrm>
            <a:custGeom>
              <a:avLst/>
              <a:gdLst>
                <a:gd name="T0" fmla="*/ 14 w 16"/>
                <a:gd name="T1" fmla="*/ 0 h 26"/>
                <a:gd name="T2" fmla="*/ 14 w 16"/>
                <a:gd name="T3" fmla="*/ 0 h 26"/>
                <a:gd name="T4" fmla="*/ 0 w 16"/>
                <a:gd name="T5" fmla="*/ 26 h 26"/>
                <a:gd name="T6" fmla="*/ 0 w 16"/>
                <a:gd name="T7" fmla="*/ 26 h 26"/>
                <a:gd name="T8" fmla="*/ 10 w 16"/>
                <a:gd name="T9" fmla="*/ 26 h 26"/>
                <a:gd name="T10" fmla="*/ 10 w 16"/>
                <a:gd name="T11" fmla="*/ 26 h 26"/>
                <a:gd name="T12" fmla="*/ 14 w 16"/>
                <a:gd name="T13" fmla="*/ 26 h 26"/>
                <a:gd name="T14" fmla="*/ 14 w 16"/>
                <a:gd name="T15" fmla="*/ 26 h 26"/>
                <a:gd name="T16" fmla="*/ 14 w 16"/>
                <a:gd name="T17" fmla="*/ 26 h 26"/>
                <a:gd name="T18" fmla="*/ 14 w 16"/>
                <a:gd name="T19" fmla="*/ 26 h 26"/>
                <a:gd name="T20" fmla="*/ 16 w 16"/>
                <a:gd name="T21" fmla="*/ 22 h 26"/>
                <a:gd name="T22" fmla="*/ 16 w 16"/>
                <a:gd name="T23" fmla="*/ 22 h 26"/>
                <a:gd name="T24" fmla="*/ 16 w 16"/>
                <a:gd name="T25" fmla="*/ 8 h 26"/>
                <a:gd name="T26" fmla="*/ 16 w 16"/>
                <a:gd name="T27" fmla="*/ 8 h 26"/>
                <a:gd name="T28" fmla="*/ 14 w 16"/>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6">
                  <a:moveTo>
                    <a:pt x="14" y="0"/>
                  </a:moveTo>
                  <a:lnTo>
                    <a:pt x="14" y="0"/>
                  </a:lnTo>
                  <a:lnTo>
                    <a:pt x="0" y="26"/>
                  </a:lnTo>
                  <a:lnTo>
                    <a:pt x="0" y="26"/>
                  </a:lnTo>
                  <a:lnTo>
                    <a:pt x="10" y="26"/>
                  </a:lnTo>
                  <a:lnTo>
                    <a:pt x="10" y="26"/>
                  </a:lnTo>
                  <a:lnTo>
                    <a:pt x="14" y="26"/>
                  </a:lnTo>
                  <a:lnTo>
                    <a:pt x="14" y="26"/>
                  </a:lnTo>
                  <a:lnTo>
                    <a:pt x="14" y="26"/>
                  </a:lnTo>
                  <a:lnTo>
                    <a:pt x="14" y="26"/>
                  </a:lnTo>
                  <a:lnTo>
                    <a:pt x="16" y="22"/>
                  </a:lnTo>
                  <a:lnTo>
                    <a:pt x="16" y="22"/>
                  </a:lnTo>
                  <a:lnTo>
                    <a:pt x="16" y="8"/>
                  </a:lnTo>
                  <a:lnTo>
                    <a:pt x="16" y="8"/>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7" name="Freeform 1133"/>
            <p:cNvSpPr>
              <a:spLocks/>
            </p:cNvSpPr>
            <p:nvPr/>
          </p:nvSpPr>
          <p:spPr bwMode="auto">
            <a:xfrm>
              <a:off x="6442566" y="3038475"/>
              <a:ext cx="25540" cy="41275"/>
            </a:xfrm>
            <a:custGeom>
              <a:avLst/>
              <a:gdLst>
                <a:gd name="T0" fmla="*/ 14 w 16"/>
                <a:gd name="T1" fmla="*/ 0 h 26"/>
                <a:gd name="T2" fmla="*/ 14 w 16"/>
                <a:gd name="T3" fmla="*/ 0 h 26"/>
                <a:gd name="T4" fmla="*/ 0 w 16"/>
                <a:gd name="T5" fmla="*/ 26 h 26"/>
                <a:gd name="T6" fmla="*/ 0 w 16"/>
                <a:gd name="T7" fmla="*/ 26 h 26"/>
                <a:gd name="T8" fmla="*/ 10 w 16"/>
                <a:gd name="T9" fmla="*/ 26 h 26"/>
                <a:gd name="T10" fmla="*/ 10 w 16"/>
                <a:gd name="T11" fmla="*/ 26 h 26"/>
                <a:gd name="T12" fmla="*/ 14 w 16"/>
                <a:gd name="T13" fmla="*/ 26 h 26"/>
                <a:gd name="T14" fmla="*/ 14 w 16"/>
                <a:gd name="T15" fmla="*/ 26 h 26"/>
                <a:gd name="T16" fmla="*/ 14 w 16"/>
                <a:gd name="T17" fmla="*/ 26 h 26"/>
                <a:gd name="T18" fmla="*/ 14 w 16"/>
                <a:gd name="T19" fmla="*/ 26 h 26"/>
                <a:gd name="T20" fmla="*/ 16 w 16"/>
                <a:gd name="T21" fmla="*/ 22 h 26"/>
                <a:gd name="T22" fmla="*/ 16 w 16"/>
                <a:gd name="T23" fmla="*/ 22 h 26"/>
                <a:gd name="T24" fmla="*/ 16 w 16"/>
                <a:gd name="T25" fmla="*/ 8 h 26"/>
                <a:gd name="T26" fmla="*/ 16 w 16"/>
                <a:gd name="T27" fmla="*/ 8 h 26"/>
                <a:gd name="T28" fmla="*/ 14 w 16"/>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6">
                  <a:moveTo>
                    <a:pt x="14" y="0"/>
                  </a:moveTo>
                  <a:lnTo>
                    <a:pt x="14" y="0"/>
                  </a:lnTo>
                  <a:lnTo>
                    <a:pt x="0" y="26"/>
                  </a:lnTo>
                  <a:lnTo>
                    <a:pt x="0" y="26"/>
                  </a:lnTo>
                  <a:lnTo>
                    <a:pt x="10" y="26"/>
                  </a:lnTo>
                  <a:lnTo>
                    <a:pt x="10" y="26"/>
                  </a:lnTo>
                  <a:lnTo>
                    <a:pt x="14" y="26"/>
                  </a:lnTo>
                  <a:lnTo>
                    <a:pt x="14" y="26"/>
                  </a:lnTo>
                  <a:lnTo>
                    <a:pt x="14" y="26"/>
                  </a:lnTo>
                  <a:lnTo>
                    <a:pt x="14" y="26"/>
                  </a:lnTo>
                  <a:lnTo>
                    <a:pt x="16" y="22"/>
                  </a:lnTo>
                  <a:lnTo>
                    <a:pt x="16" y="22"/>
                  </a:lnTo>
                  <a:lnTo>
                    <a:pt x="16" y="8"/>
                  </a:lnTo>
                  <a:lnTo>
                    <a:pt x="16"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8" name="Freeform 1134"/>
            <p:cNvSpPr>
              <a:spLocks/>
            </p:cNvSpPr>
            <p:nvPr/>
          </p:nvSpPr>
          <p:spPr bwMode="auto">
            <a:xfrm>
              <a:off x="6442566" y="3035300"/>
              <a:ext cx="25540" cy="44450"/>
            </a:xfrm>
            <a:custGeom>
              <a:avLst/>
              <a:gdLst>
                <a:gd name="T0" fmla="*/ 14 w 16"/>
                <a:gd name="T1" fmla="*/ 0 h 28"/>
                <a:gd name="T2" fmla="*/ 14 w 16"/>
                <a:gd name="T3" fmla="*/ 0 h 28"/>
                <a:gd name="T4" fmla="*/ 0 w 16"/>
                <a:gd name="T5" fmla="*/ 28 h 28"/>
                <a:gd name="T6" fmla="*/ 0 w 16"/>
                <a:gd name="T7" fmla="*/ 28 h 28"/>
                <a:gd name="T8" fmla="*/ 0 w 16"/>
                <a:gd name="T9" fmla="*/ 28 h 28"/>
                <a:gd name="T10" fmla="*/ 0 w 16"/>
                <a:gd name="T11" fmla="*/ 28 h 28"/>
                <a:gd name="T12" fmla="*/ 14 w 16"/>
                <a:gd name="T13" fmla="*/ 2 h 28"/>
                <a:gd name="T14" fmla="*/ 14 w 16"/>
                <a:gd name="T15" fmla="*/ 2 h 28"/>
                <a:gd name="T16" fmla="*/ 16 w 16"/>
                <a:gd name="T17" fmla="*/ 10 h 28"/>
                <a:gd name="T18" fmla="*/ 16 w 16"/>
                <a:gd name="T19" fmla="*/ 10 h 28"/>
                <a:gd name="T20" fmla="*/ 16 w 16"/>
                <a:gd name="T21" fmla="*/ 24 h 28"/>
                <a:gd name="T22" fmla="*/ 16 w 16"/>
                <a:gd name="T23" fmla="*/ 24 h 28"/>
                <a:gd name="T24" fmla="*/ 14 w 16"/>
                <a:gd name="T25" fmla="*/ 28 h 28"/>
                <a:gd name="T26" fmla="*/ 14 w 16"/>
                <a:gd name="T27" fmla="*/ 28 h 28"/>
                <a:gd name="T28" fmla="*/ 14 w 16"/>
                <a:gd name="T29" fmla="*/ 28 h 28"/>
                <a:gd name="T30" fmla="*/ 14 w 16"/>
                <a:gd name="T31" fmla="*/ 28 h 28"/>
                <a:gd name="T32" fmla="*/ 14 w 16"/>
                <a:gd name="T33" fmla="*/ 28 h 28"/>
                <a:gd name="T34" fmla="*/ 14 w 16"/>
                <a:gd name="T35" fmla="*/ 28 h 28"/>
                <a:gd name="T36" fmla="*/ 16 w 16"/>
                <a:gd name="T37" fmla="*/ 24 h 28"/>
                <a:gd name="T38" fmla="*/ 16 w 16"/>
                <a:gd name="T39" fmla="*/ 24 h 28"/>
                <a:gd name="T40" fmla="*/ 16 w 16"/>
                <a:gd name="T41" fmla="*/ 10 h 28"/>
                <a:gd name="T42" fmla="*/ 16 w 16"/>
                <a:gd name="T43" fmla="*/ 10 h 28"/>
                <a:gd name="T44" fmla="*/ 14 w 16"/>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8">
                  <a:moveTo>
                    <a:pt x="14" y="0"/>
                  </a:moveTo>
                  <a:lnTo>
                    <a:pt x="14" y="0"/>
                  </a:lnTo>
                  <a:lnTo>
                    <a:pt x="0" y="28"/>
                  </a:lnTo>
                  <a:lnTo>
                    <a:pt x="0" y="28"/>
                  </a:lnTo>
                  <a:lnTo>
                    <a:pt x="0" y="28"/>
                  </a:lnTo>
                  <a:lnTo>
                    <a:pt x="0" y="28"/>
                  </a:lnTo>
                  <a:lnTo>
                    <a:pt x="14" y="2"/>
                  </a:lnTo>
                  <a:lnTo>
                    <a:pt x="14" y="2"/>
                  </a:lnTo>
                  <a:lnTo>
                    <a:pt x="16" y="10"/>
                  </a:lnTo>
                  <a:lnTo>
                    <a:pt x="16" y="10"/>
                  </a:lnTo>
                  <a:lnTo>
                    <a:pt x="16" y="24"/>
                  </a:lnTo>
                  <a:lnTo>
                    <a:pt x="16" y="24"/>
                  </a:lnTo>
                  <a:lnTo>
                    <a:pt x="14" y="28"/>
                  </a:lnTo>
                  <a:lnTo>
                    <a:pt x="14" y="28"/>
                  </a:lnTo>
                  <a:lnTo>
                    <a:pt x="14" y="28"/>
                  </a:lnTo>
                  <a:lnTo>
                    <a:pt x="14" y="28"/>
                  </a:lnTo>
                  <a:lnTo>
                    <a:pt x="14" y="28"/>
                  </a:lnTo>
                  <a:lnTo>
                    <a:pt x="14" y="28"/>
                  </a:lnTo>
                  <a:lnTo>
                    <a:pt x="16" y="24"/>
                  </a:lnTo>
                  <a:lnTo>
                    <a:pt x="16" y="24"/>
                  </a:lnTo>
                  <a:lnTo>
                    <a:pt x="16" y="10"/>
                  </a:lnTo>
                  <a:lnTo>
                    <a:pt x="16" y="10"/>
                  </a:lnTo>
                  <a:lnTo>
                    <a:pt x="1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9" name="Freeform 1135"/>
            <p:cNvSpPr>
              <a:spLocks/>
            </p:cNvSpPr>
            <p:nvPr/>
          </p:nvSpPr>
          <p:spPr bwMode="auto">
            <a:xfrm>
              <a:off x="6442566" y="3035300"/>
              <a:ext cx="25540" cy="44450"/>
            </a:xfrm>
            <a:custGeom>
              <a:avLst/>
              <a:gdLst>
                <a:gd name="T0" fmla="*/ 14 w 16"/>
                <a:gd name="T1" fmla="*/ 0 h 28"/>
                <a:gd name="T2" fmla="*/ 14 w 16"/>
                <a:gd name="T3" fmla="*/ 0 h 28"/>
                <a:gd name="T4" fmla="*/ 0 w 16"/>
                <a:gd name="T5" fmla="*/ 28 h 28"/>
                <a:gd name="T6" fmla="*/ 0 w 16"/>
                <a:gd name="T7" fmla="*/ 28 h 28"/>
                <a:gd name="T8" fmla="*/ 0 w 16"/>
                <a:gd name="T9" fmla="*/ 28 h 28"/>
                <a:gd name="T10" fmla="*/ 0 w 16"/>
                <a:gd name="T11" fmla="*/ 28 h 28"/>
                <a:gd name="T12" fmla="*/ 14 w 16"/>
                <a:gd name="T13" fmla="*/ 2 h 28"/>
                <a:gd name="T14" fmla="*/ 14 w 16"/>
                <a:gd name="T15" fmla="*/ 2 h 28"/>
                <a:gd name="T16" fmla="*/ 16 w 16"/>
                <a:gd name="T17" fmla="*/ 10 h 28"/>
                <a:gd name="T18" fmla="*/ 16 w 16"/>
                <a:gd name="T19" fmla="*/ 10 h 28"/>
                <a:gd name="T20" fmla="*/ 16 w 16"/>
                <a:gd name="T21" fmla="*/ 24 h 28"/>
                <a:gd name="T22" fmla="*/ 16 w 16"/>
                <a:gd name="T23" fmla="*/ 24 h 28"/>
                <a:gd name="T24" fmla="*/ 14 w 16"/>
                <a:gd name="T25" fmla="*/ 28 h 28"/>
                <a:gd name="T26" fmla="*/ 14 w 16"/>
                <a:gd name="T27" fmla="*/ 28 h 28"/>
                <a:gd name="T28" fmla="*/ 14 w 16"/>
                <a:gd name="T29" fmla="*/ 28 h 28"/>
                <a:gd name="T30" fmla="*/ 14 w 16"/>
                <a:gd name="T31" fmla="*/ 28 h 28"/>
                <a:gd name="T32" fmla="*/ 14 w 16"/>
                <a:gd name="T33" fmla="*/ 28 h 28"/>
                <a:gd name="T34" fmla="*/ 14 w 16"/>
                <a:gd name="T35" fmla="*/ 28 h 28"/>
                <a:gd name="T36" fmla="*/ 16 w 16"/>
                <a:gd name="T37" fmla="*/ 24 h 28"/>
                <a:gd name="T38" fmla="*/ 16 w 16"/>
                <a:gd name="T39" fmla="*/ 24 h 28"/>
                <a:gd name="T40" fmla="*/ 16 w 16"/>
                <a:gd name="T41" fmla="*/ 10 h 28"/>
                <a:gd name="T42" fmla="*/ 16 w 16"/>
                <a:gd name="T43" fmla="*/ 10 h 28"/>
                <a:gd name="T44" fmla="*/ 14 w 16"/>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8">
                  <a:moveTo>
                    <a:pt x="14" y="0"/>
                  </a:moveTo>
                  <a:lnTo>
                    <a:pt x="14" y="0"/>
                  </a:lnTo>
                  <a:lnTo>
                    <a:pt x="0" y="28"/>
                  </a:lnTo>
                  <a:lnTo>
                    <a:pt x="0" y="28"/>
                  </a:lnTo>
                  <a:lnTo>
                    <a:pt x="0" y="28"/>
                  </a:lnTo>
                  <a:lnTo>
                    <a:pt x="0" y="28"/>
                  </a:lnTo>
                  <a:lnTo>
                    <a:pt x="14" y="2"/>
                  </a:lnTo>
                  <a:lnTo>
                    <a:pt x="14" y="2"/>
                  </a:lnTo>
                  <a:lnTo>
                    <a:pt x="16" y="10"/>
                  </a:lnTo>
                  <a:lnTo>
                    <a:pt x="16" y="10"/>
                  </a:lnTo>
                  <a:lnTo>
                    <a:pt x="16" y="24"/>
                  </a:lnTo>
                  <a:lnTo>
                    <a:pt x="16" y="24"/>
                  </a:lnTo>
                  <a:lnTo>
                    <a:pt x="14" y="28"/>
                  </a:lnTo>
                  <a:lnTo>
                    <a:pt x="14" y="28"/>
                  </a:lnTo>
                  <a:lnTo>
                    <a:pt x="14" y="28"/>
                  </a:lnTo>
                  <a:lnTo>
                    <a:pt x="14" y="28"/>
                  </a:lnTo>
                  <a:lnTo>
                    <a:pt x="14" y="28"/>
                  </a:lnTo>
                  <a:lnTo>
                    <a:pt x="14" y="28"/>
                  </a:lnTo>
                  <a:lnTo>
                    <a:pt x="16" y="24"/>
                  </a:lnTo>
                  <a:lnTo>
                    <a:pt x="16" y="24"/>
                  </a:lnTo>
                  <a:lnTo>
                    <a:pt x="16" y="10"/>
                  </a:lnTo>
                  <a:lnTo>
                    <a:pt x="16" y="1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0" name="Freeform 1136"/>
            <p:cNvSpPr>
              <a:spLocks/>
            </p:cNvSpPr>
            <p:nvPr/>
          </p:nvSpPr>
          <p:spPr bwMode="auto">
            <a:xfrm>
              <a:off x="6279746" y="2952750"/>
              <a:ext cx="19155" cy="31750"/>
            </a:xfrm>
            <a:custGeom>
              <a:avLst/>
              <a:gdLst>
                <a:gd name="T0" fmla="*/ 8 w 12"/>
                <a:gd name="T1" fmla="*/ 0 h 20"/>
                <a:gd name="T2" fmla="*/ 8 w 12"/>
                <a:gd name="T3" fmla="*/ 0 h 20"/>
                <a:gd name="T4" fmla="*/ 6 w 12"/>
                <a:gd name="T5" fmla="*/ 0 h 20"/>
                <a:gd name="T6" fmla="*/ 6 w 12"/>
                <a:gd name="T7" fmla="*/ 0 h 20"/>
                <a:gd name="T8" fmla="*/ 0 w 12"/>
                <a:gd name="T9" fmla="*/ 4 h 20"/>
                <a:gd name="T10" fmla="*/ 0 w 12"/>
                <a:gd name="T11" fmla="*/ 4 h 20"/>
                <a:gd name="T12" fmla="*/ 2 w 12"/>
                <a:gd name="T13" fmla="*/ 12 h 20"/>
                <a:gd name="T14" fmla="*/ 4 w 12"/>
                <a:gd name="T15" fmla="*/ 18 h 20"/>
                <a:gd name="T16" fmla="*/ 4 w 12"/>
                <a:gd name="T17" fmla="*/ 18 h 20"/>
                <a:gd name="T18" fmla="*/ 6 w 12"/>
                <a:gd name="T19" fmla="*/ 18 h 20"/>
                <a:gd name="T20" fmla="*/ 6 w 12"/>
                <a:gd name="T21" fmla="*/ 18 h 20"/>
                <a:gd name="T22" fmla="*/ 8 w 12"/>
                <a:gd name="T23" fmla="*/ 20 h 20"/>
                <a:gd name="T24" fmla="*/ 8 w 12"/>
                <a:gd name="T25" fmla="*/ 20 h 20"/>
                <a:gd name="T26" fmla="*/ 10 w 12"/>
                <a:gd name="T27" fmla="*/ 18 h 20"/>
                <a:gd name="T28" fmla="*/ 10 w 12"/>
                <a:gd name="T29" fmla="*/ 18 h 20"/>
                <a:gd name="T30" fmla="*/ 12 w 12"/>
                <a:gd name="T31" fmla="*/ 14 h 20"/>
                <a:gd name="T32" fmla="*/ 12 w 12"/>
                <a:gd name="T33" fmla="*/ 14 h 20"/>
                <a:gd name="T34" fmla="*/ 10 w 12"/>
                <a:gd name="T35" fmla="*/ 14 h 20"/>
                <a:gd name="T36" fmla="*/ 10 w 12"/>
                <a:gd name="T37" fmla="*/ 14 h 20"/>
                <a:gd name="T38" fmla="*/ 8 w 12"/>
                <a:gd name="T39" fmla="*/ 16 h 20"/>
                <a:gd name="T40" fmla="*/ 8 w 12"/>
                <a:gd name="T41" fmla="*/ 16 h 20"/>
                <a:gd name="T42" fmla="*/ 6 w 12"/>
                <a:gd name="T43" fmla="*/ 16 h 20"/>
                <a:gd name="T44" fmla="*/ 6 w 12"/>
                <a:gd name="T45" fmla="*/ 16 h 20"/>
                <a:gd name="T46" fmla="*/ 6 w 12"/>
                <a:gd name="T47" fmla="*/ 14 h 20"/>
                <a:gd name="T48" fmla="*/ 6 w 12"/>
                <a:gd name="T49" fmla="*/ 14 h 20"/>
                <a:gd name="T50" fmla="*/ 4 w 12"/>
                <a:gd name="T51" fmla="*/ 10 h 20"/>
                <a:gd name="T52" fmla="*/ 4 w 12"/>
                <a:gd name="T53" fmla="*/ 10 h 20"/>
                <a:gd name="T54" fmla="*/ 8 w 12"/>
                <a:gd name="T55" fmla="*/ 0 h 20"/>
                <a:gd name="T56" fmla="*/ 8 w 12"/>
                <a:gd name="T57" fmla="*/ 0 h 20"/>
                <a:gd name="T58" fmla="*/ 8 w 12"/>
                <a:gd name="T5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0">
                  <a:moveTo>
                    <a:pt x="8" y="0"/>
                  </a:moveTo>
                  <a:lnTo>
                    <a:pt x="8" y="0"/>
                  </a:lnTo>
                  <a:lnTo>
                    <a:pt x="6" y="0"/>
                  </a:lnTo>
                  <a:lnTo>
                    <a:pt x="6" y="0"/>
                  </a:lnTo>
                  <a:lnTo>
                    <a:pt x="0" y="4"/>
                  </a:lnTo>
                  <a:lnTo>
                    <a:pt x="0" y="4"/>
                  </a:lnTo>
                  <a:lnTo>
                    <a:pt x="2" y="12"/>
                  </a:lnTo>
                  <a:lnTo>
                    <a:pt x="4" y="18"/>
                  </a:lnTo>
                  <a:lnTo>
                    <a:pt x="4" y="18"/>
                  </a:lnTo>
                  <a:lnTo>
                    <a:pt x="6" y="18"/>
                  </a:lnTo>
                  <a:lnTo>
                    <a:pt x="6" y="18"/>
                  </a:lnTo>
                  <a:lnTo>
                    <a:pt x="8" y="20"/>
                  </a:lnTo>
                  <a:lnTo>
                    <a:pt x="8" y="20"/>
                  </a:lnTo>
                  <a:lnTo>
                    <a:pt x="10" y="18"/>
                  </a:lnTo>
                  <a:lnTo>
                    <a:pt x="10" y="18"/>
                  </a:lnTo>
                  <a:lnTo>
                    <a:pt x="12" y="14"/>
                  </a:lnTo>
                  <a:lnTo>
                    <a:pt x="12" y="14"/>
                  </a:lnTo>
                  <a:lnTo>
                    <a:pt x="10" y="14"/>
                  </a:lnTo>
                  <a:lnTo>
                    <a:pt x="10" y="14"/>
                  </a:lnTo>
                  <a:lnTo>
                    <a:pt x="8" y="16"/>
                  </a:lnTo>
                  <a:lnTo>
                    <a:pt x="8" y="16"/>
                  </a:lnTo>
                  <a:lnTo>
                    <a:pt x="6" y="16"/>
                  </a:lnTo>
                  <a:lnTo>
                    <a:pt x="6" y="16"/>
                  </a:lnTo>
                  <a:lnTo>
                    <a:pt x="6" y="14"/>
                  </a:lnTo>
                  <a:lnTo>
                    <a:pt x="6" y="14"/>
                  </a:lnTo>
                  <a:lnTo>
                    <a:pt x="4" y="10"/>
                  </a:lnTo>
                  <a:lnTo>
                    <a:pt x="4" y="10"/>
                  </a:lnTo>
                  <a:lnTo>
                    <a:pt x="8" y="0"/>
                  </a:lnTo>
                  <a:lnTo>
                    <a:pt x="8" y="0"/>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1" name="Freeform 1137"/>
            <p:cNvSpPr>
              <a:spLocks/>
            </p:cNvSpPr>
            <p:nvPr/>
          </p:nvSpPr>
          <p:spPr bwMode="auto">
            <a:xfrm>
              <a:off x="6279746" y="2952750"/>
              <a:ext cx="19155" cy="31750"/>
            </a:xfrm>
            <a:custGeom>
              <a:avLst/>
              <a:gdLst>
                <a:gd name="T0" fmla="*/ 8 w 12"/>
                <a:gd name="T1" fmla="*/ 0 h 20"/>
                <a:gd name="T2" fmla="*/ 8 w 12"/>
                <a:gd name="T3" fmla="*/ 0 h 20"/>
                <a:gd name="T4" fmla="*/ 6 w 12"/>
                <a:gd name="T5" fmla="*/ 0 h 20"/>
                <a:gd name="T6" fmla="*/ 6 w 12"/>
                <a:gd name="T7" fmla="*/ 0 h 20"/>
                <a:gd name="T8" fmla="*/ 0 w 12"/>
                <a:gd name="T9" fmla="*/ 4 h 20"/>
                <a:gd name="T10" fmla="*/ 0 w 12"/>
                <a:gd name="T11" fmla="*/ 4 h 20"/>
                <a:gd name="T12" fmla="*/ 2 w 12"/>
                <a:gd name="T13" fmla="*/ 12 h 20"/>
                <a:gd name="T14" fmla="*/ 4 w 12"/>
                <a:gd name="T15" fmla="*/ 18 h 20"/>
                <a:gd name="T16" fmla="*/ 4 w 12"/>
                <a:gd name="T17" fmla="*/ 18 h 20"/>
                <a:gd name="T18" fmla="*/ 6 w 12"/>
                <a:gd name="T19" fmla="*/ 18 h 20"/>
                <a:gd name="T20" fmla="*/ 6 w 12"/>
                <a:gd name="T21" fmla="*/ 18 h 20"/>
                <a:gd name="T22" fmla="*/ 8 w 12"/>
                <a:gd name="T23" fmla="*/ 20 h 20"/>
                <a:gd name="T24" fmla="*/ 8 w 12"/>
                <a:gd name="T25" fmla="*/ 20 h 20"/>
                <a:gd name="T26" fmla="*/ 10 w 12"/>
                <a:gd name="T27" fmla="*/ 18 h 20"/>
                <a:gd name="T28" fmla="*/ 10 w 12"/>
                <a:gd name="T29" fmla="*/ 18 h 20"/>
                <a:gd name="T30" fmla="*/ 12 w 12"/>
                <a:gd name="T31" fmla="*/ 14 h 20"/>
                <a:gd name="T32" fmla="*/ 12 w 12"/>
                <a:gd name="T33" fmla="*/ 14 h 20"/>
                <a:gd name="T34" fmla="*/ 10 w 12"/>
                <a:gd name="T35" fmla="*/ 14 h 20"/>
                <a:gd name="T36" fmla="*/ 10 w 12"/>
                <a:gd name="T37" fmla="*/ 14 h 20"/>
                <a:gd name="T38" fmla="*/ 8 w 12"/>
                <a:gd name="T39" fmla="*/ 16 h 20"/>
                <a:gd name="T40" fmla="*/ 8 w 12"/>
                <a:gd name="T41" fmla="*/ 16 h 20"/>
                <a:gd name="T42" fmla="*/ 6 w 12"/>
                <a:gd name="T43" fmla="*/ 16 h 20"/>
                <a:gd name="T44" fmla="*/ 6 w 12"/>
                <a:gd name="T45" fmla="*/ 16 h 20"/>
                <a:gd name="T46" fmla="*/ 6 w 12"/>
                <a:gd name="T47" fmla="*/ 14 h 20"/>
                <a:gd name="T48" fmla="*/ 6 w 12"/>
                <a:gd name="T49" fmla="*/ 14 h 20"/>
                <a:gd name="T50" fmla="*/ 4 w 12"/>
                <a:gd name="T51" fmla="*/ 10 h 20"/>
                <a:gd name="T52" fmla="*/ 4 w 12"/>
                <a:gd name="T53" fmla="*/ 10 h 20"/>
                <a:gd name="T54" fmla="*/ 8 w 12"/>
                <a:gd name="T55" fmla="*/ 0 h 20"/>
                <a:gd name="T56" fmla="*/ 8 w 12"/>
                <a:gd name="T57" fmla="*/ 0 h 20"/>
                <a:gd name="T58" fmla="*/ 8 w 12"/>
                <a:gd name="T5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0">
                  <a:moveTo>
                    <a:pt x="8" y="0"/>
                  </a:moveTo>
                  <a:lnTo>
                    <a:pt x="8" y="0"/>
                  </a:lnTo>
                  <a:lnTo>
                    <a:pt x="6" y="0"/>
                  </a:lnTo>
                  <a:lnTo>
                    <a:pt x="6" y="0"/>
                  </a:lnTo>
                  <a:lnTo>
                    <a:pt x="0" y="4"/>
                  </a:lnTo>
                  <a:lnTo>
                    <a:pt x="0" y="4"/>
                  </a:lnTo>
                  <a:lnTo>
                    <a:pt x="2" y="12"/>
                  </a:lnTo>
                  <a:lnTo>
                    <a:pt x="4" y="18"/>
                  </a:lnTo>
                  <a:lnTo>
                    <a:pt x="4" y="18"/>
                  </a:lnTo>
                  <a:lnTo>
                    <a:pt x="6" y="18"/>
                  </a:lnTo>
                  <a:lnTo>
                    <a:pt x="6" y="18"/>
                  </a:lnTo>
                  <a:lnTo>
                    <a:pt x="8" y="20"/>
                  </a:lnTo>
                  <a:lnTo>
                    <a:pt x="8" y="20"/>
                  </a:lnTo>
                  <a:lnTo>
                    <a:pt x="10" y="18"/>
                  </a:lnTo>
                  <a:lnTo>
                    <a:pt x="10" y="18"/>
                  </a:lnTo>
                  <a:lnTo>
                    <a:pt x="12" y="14"/>
                  </a:lnTo>
                  <a:lnTo>
                    <a:pt x="12" y="14"/>
                  </a:lnTo>
                  <a:lnTo>
                    <a:pt x="10" y="14"/>
                  </a:lnTo>
                  <a:lnTo>
                    <a:pt x="10" y="14"/>
                  </a:lnTo>
                  <a:lnTo>
                    <a:pt x="8" y="16"/>
                  </a:lnTo>
                  <a:lnTo>
                    <a:pt x="8" y="16"/>
                  </a:lnTo>
                  <a:lnTo>
                    <a:pt x="6" y="16"/>
                  </a:lnTo>
                  <a:lnTo>
                    <a:pt x="6" y="16"/>
                  </a:lnTo>
                  <a:lnTo>
                    <a:pt x="6" y="14"/>
                  </a:lnTo>
                  <a:lnTo>
                    <a:pt x="6" y="14"/>
                  </a:lnTo>
                  <a:lnTo>
                    <a:pt x="4" y="10"/>
                  </a:lnTo>
                  <a:lnTo>
                    <a:pt x="4" y="10"/>
                  </a:lnTo>
                  <a:lnTo>
                    <a:pt x="8"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2" name="Freeform 1138"/>
            <p:cNvSpPr>
              <a:spLocks noEditPoints="1"/>
            </p:cNvSpPr>
            <p:nvPr/>
          </p:nvSpPr>
          <p:spPr bwMode="auto">
            <a:xfrm>
              <a:off x="6286131" y="2952750"/>
              <a:ext cx="12770" cy="31750"/>
            </a:xfrm>
            <a:custGeom>
              <a:avLst/>
              <a:gdLst>
                <a:gd name="T0" fmla="*/ 6 w 8"/>
                <a:gd name="T1" fmla="*/ 18 h 20"/>
                <a:gd name="T2" fmla="*/ 6 w 8"/>
                <a:gd name="T3" fmla="*/ 18 h 20"/>
                <a:gd name="T4" fmla="*/ 4 w 8"/>
                <a:gd name="T5" fmla="*/ 20 h 20"/>
                <a:gd name="T6" fmla="*/ 4 w 8"/>
                <a:gd name="T7" fmla="*/ 20 h 20"/>
                <a:gd name="T8" fmla="*/ 2 w 8"/>
                <a:gd name="T9" fmla="*/ 18 h 20"/>
                <a:gd name="T10" fmla="*/ 2 w 8"/>
                <a:gd name="T11" fmla="*/ 18 h 20"/>
                <a:gd name="T12" fmla="*/ 0 w 8"/>
                <a:gd name="T13" fmla="*/ 18 h 20"/>
                <a:gd name="T14" fmla="*/ 0 w 8"/>
                <a:gd name="T15" fmla="*/ 18 h 20"/>
                <a:gd name="T16" fmla="*/ 2 w 8"/>
                <a:gd name="T17" fmla="*/ 18 h 20"/>
                <a:gd name="T18" fmla="*/ 2 w 8"/>
                <a:gd name="T19" fmla="*/ 18 h 20"/>
                <a:gd name="T20" fmla="*/ 4 w 8"/>
                <a:gd name="T21" fmla="*/ 20 h 20"/>
                <a:gd name="T22" fmla="*/ 4 w 8"/>
                <a:gd name="T23" fmla="*/ 20 h 20"/>
                <a:gd name="T24" fmla="*/ 6 w 8"/>
                <a:gd name="T25" fmla="*/ 18 h 20"/>
                <a:gd name="T26" fmla="*/ 8 w 8"/>
                <a:gd name="T27" fmla="*/ 14 h 20"/>
                <a:gd name="T28" fmla="*/ 8 w 8"/>
                <a:gd name="T29" fmla="*/ 14 h 20"/>
                <a:gd name="T30" fmla="*/ 6 w 8"/>
                <a:gd name="T31" fmla="*/ 14 h 20"/>
                <a:gd name="T32" fmla="*/ 6 w 8"/>
                <a:gd name="T33" fmla="*/ 14 h 20"/>
                <a:gd name="T34" fmla="*/ 8 w 8"/>
                <a:gd name="T35" fmla="*/ 14 h 20"/>
                <a:gd name="T36" fmla="*/ 8 w 8"/>
                <a:gd name="T37" fmla="*/ 14 h 20"/>
                <a:gd name="T38" fmla="*/ 8 w 8"/>
                <a:gd name="T39" fmla="*/ 14 h 20"/>
                <a:gd name="T40" fmla="*/ 4 w 8"/>
                <a:gd name="T41" fmla="*/ 0 h 20"/>
                <a:gd name="T42" fmla="*/ 4 w 8"/>
                <a:gd name="T43" fmla="*/ 0 h 20"/>
                <a:gd name="T44" fmla="*/ 0 w 8"/>
                <a:gd name="T45" fmla="*/ 10 h 20"/>
                <a:gd name="T46" fmla="*/ 0 w 8"/>
                <a:gd name="T47" fmla="*/ 10 h 20"/>
                <a:gd name="T48" fmla="*/ 2 w 8"/>
                <a:gd name="T49" fmla="*/ 14 h 20"/>
                <a:gd name="T50" fmla="*/ 2 w 8"/>
                <a:gd name="T51" fmla="*/ 14 h 20"/>
                <a:gd name="T52" fmla="*/ 2 w 8"/>
                <a:gd name="T53" fmla="*/ 16 h 20"/>
                <a:gd name="T54" fmla="*/ 2 w 8"/>
                <a:gd name="T55" fmla="*/ 16 h 20"/>
                <a:gd name="T56" fmla="*/ 2 w 8"/>
                <a:gd name="T57" fmla="*/ 14 h 20"/>
                <a:gd name="T58" fmla="*/ 2 w 8"/>
                <a:gd name="T59" fmla="*/ 14 h 20"/>
                <a:gd name="T60" fmla="*/ 0 w 8"/>
                <a:gd name="T61" fmla="*/ 10 h 20"/>
                <a:gd name="T62" fmla="*/ 0 w 8"/>
                <a:gd name="T63" fmla="*/ 10 h 20"/>
                <a:gd name="T64" fmla="*/ 4 w 8"/>
                <a:gd name="T65" fmla="*/ 0 h 20"/>
                <a:gd name="T66" fmla="*/ 4 w 8"/>
                <a:gd name="T67" fmla="*/ 0 h 20"/>
                <a:gd name="T68" fmla="*/ 4 w 8"/>
                <a:gd name="T69" fmla="*/ 0 h 20"/>
                <a:gd name="T70" fmla="*/ 2 w 8"/>
                <a:gd name="T71" fmla="*/ 0 h 20"/>
                <a:gd name="T72" fmla="*/ 2 w 8"/>
                <a:gd name="T73" fmla="*/ 0 h 20"/>
                <a:gd name="T74" fmla="*/ 2 w 8"/>
                <a:gd name="T75" fmla="*/ 0 h 20"/>
                <a:gd name="T76" fmla="*/ 2 w 8"/>
                <a:gd name="T77" fmla="*/ 0 h 20"/>
                <a:gd name="T78" fmla="*/ 4 w 8"/>
                <a:gd name="T79" fmla="*/ 0 h 20"/>
                <a:gd name="T80" fmla="*/ 4 w 8"/>
                <a:gd name="T81" fmla="*/ 0 h 20"/>
                <a:gd name="T82" fmla="*/ 4 w 8"/>
                <a:gd name="T8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 h="20">
                  <a:moveTo>
                    <a:pt x="6" y="18"/>
                  </a:moveTo>
                  <a:lnTo>
                    <a:pt x="6" y="18"/>
                  </a:lnTo>
                  <a:lnTo>
                    <a:pt x="4" y="20"/>
                  </a:lnTo>
                  <a:lnTo>
                    <a:pt x="4" y="20"/>
                  </a:lnTo>
                  <a:lnTo>
                    <a:pt x="2" y="18"/>
                  </a:lnTo>
                  <a:lnTo>
                    <a:pt x="2" y="18"/>
                  </a:lnTo>
                  <a:lnTo>
                    <a:pt x="0" y="18"/>
                  </a:lnTo>
                  <a:lnTo>
                    <a:pt x="0" y="18"/>
                  </a:lnTo>
                  <a:lnTo>
                    <a:pt x="2" y="18"/>
                  </a:lnTo>
                  <a:lnTo>
                    <a:pt x="2" y="18"/>
                  </a:lnTo>
                  <a:lnTo>
                    <a:pt x="4" y="20"/>
                  </a:lnTo>
                  <a:lnTo>
                    <a:pt x="4" y="20"/>
                  </a:lnTo>
                  <a:lnTo>
                    <a:pt x="6" y="18"/>
                  </a:lnTo>
                  <a:close/>
                  <a:moveTo>
                    <a:pt x="8" y="14"/>
                  </a:moveTo>
                  <a:lnTo>
                    <a:pt x="8" y="14"/>
                  </a:lnTo>
                  <a:lnTo>
                    <a:pt x="6" y="14"/>
                  </a:lnTo>
                  <a:lnTo>
                    <a:pt x="6" y="14"/>
                  </a:lnTo>
                  <a:lnTo>
                    <a:pt x="8" y="14"/>
                  </a:lnTo>
                  <a:lnTo>
                    <a:pt x="8" y="14"/>
                  </a:lnTo>
                  <a:lnTo>
                    <a:pt x="8" y="14"/>
                  </a:lnTo>
                  <a:close/>
                  <a:moveTo>
                    <a:pt x="4" y="0"/>
                  </a:moveTo>
                  <a:lnTo>
                    <a:pt x="4" y="0"/>
                  </a:lnTo>
                  <a:lnTo>
                    <a:pt x="0" y="10"/>
                  </a:lnTo>
                  <a:lnTo>
                    <a:pt x="0" y="10"/>
                  </a:lnTo>
                  <a:lnTo>
                    <a:pt x="2" y="14"/>
                  </a:lnTo>
                  <a:lnTo>
                    <a:pt x="2" y="14"/>
                  </a:lnTo>
                  <a:lnTo>
                    <a:pt x="2" y="16"/>
                  </a:lnTo>
                  <a:lnTo>
                    <a:pt x="2" y="16"/>
                  </a:lnTo>
                  <a:lnTo>
                    <a:pt x="2" y="14"/>
                  </a:lnTo>
                  <a:lnTo>
                    <a:pt x="2" y="14"/>
                  </a:lnTo>
                  <a:lnTo>
                    <a:pt x="0" y="10"/>
                  </a:lnTo>
                  <a:lnTo>
                    <a:pt x="0" y="10"/>
                  </a:lnTo>
                  <a:lnTo>
                    <a:pt x="4" y="0"/>
                  </a:lnTo>
                  <a:close/>
                  <a:moveTo>
                    <a:pt x="4" y="0"/>
                  </a:moveTo>
                  <a:lnTo>
                    <a:pt x="4" y="0"/>
                  </a:lnTo>
                  <a:lnTo>
                    <a:pt x="2" y="0"/>
                  </a:lnTo>
                  <a:lnTo>
                    <a:pt x="2" y="0"/>
                  </a:lnTo>
                  <a:lnTo>
                    <a:pt x="2" y="0"/>
                  </a:lnTo>
                  <a:lnTo>
                    <a:pt x="2" y="0"/>
                  </a:lnTo>
                  <a:lnTo>
                    <a:pt x="4" y="0"/>
                  </a:lnTo>
                  <a:lnTo>
                    <a:pt x="4" y="0"/>
                  </a:lnTo>
                  <a:lnTo>
                    <a:pt x="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3" name="Freeform 1139"/>
            <p:cNvSpPr>
              <a:spLocks/>
            </p:cNvSpPr>
            <p:nvPr/>
          </p:nvSpPr>
          <p:spPr bwMode="auto">
            <a:xfrm>
              <a:off x="6286131" y="2981325"/>
              <a:ext cx="9578" cy="3175"/>
            </a:xfrm>
            <a:custGeom>
              <a:avLst/>
              <a:gdLst>
                <a:gd name="T0" fmla="*/ 6 w 6"/>
                <a:gd name="T1" fmla="*/ 0 h 2"/>
                <a:gd name="T2" fmla="*/ 6 w 6"/>
                <a:gd name="T3" fmla="*/ 0 h 2"/>
                <a:gd name="T4" fmla="*/ 4 w 6"/>
                <a:gd name="T5" fmla="*/ 2 h 2"/>
                <a:gd name="T6" fmla="*/ 4 w 6"/>
                <a:gd name="T7" fmla="*/ 2 h 2"/>
                <a:gd name="T8" fmla="*/ 2 w 6"/>
                <a:gd name="T9" fmla="*/ 0 h 2"/>
                <a:gd name="T10" fmla="*/ 2 w 6"/>
                <a:gd name="T11" fmla="*/ 0 h 2"/>
                <a:gd name="T12" fmla="*/ 0 w 6"/>
                <a:gd name="T13" fmla="*/ 0 h 2"/>
                <a:gd name="T14" fmla="*/ 0 w 6"/>
                <a:gd name="T15" fmla="*/ 0 h 2"/>
                <a:gd name="T16" fmla="*/ 2 w 6"/>
                <a:gd name="T17" fmla="*/ 0 h 2"/>
                <a:gd name="T18" fmla="*/ 2 w 6"/>
                <a:gd name="T19" fmla="*/ 0 h 2"/>
                <a:gd name="T20" fmla="*/ 4 w 6"/>
                <a:gd name="T21" fmla="*/ 2 h 2"/>
                <a:gd name="T22" fmla="*/ 4 w 6"/>
                <a:gd name="T23" fmla="*/ 2 h 2"/>
                <a:gd name="T24" fmla="*/ 6 w 6"/>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
                  <a:moveTo>
                    <a:pt x="6" y="0"/>
                  </a:moveTo>
                  <a:lnTo>
                    <a:pt x="6" y="0"/>
                  </a:lnTo>
                  <a:lnTo>
                    <a:pt x="4" y="2"/>
                  </a:lnTo>
                  <a:lnTo>
                    <a:pt x="4" y="2"/>
                  </a:lnTo>
                  <a:lnTo>
                    <a:pt x="2" y="0"/>
                  </a:lnTo>
                  <a:lnTo>
                    <a:pt x="2" y="0"/>
                  </a:lnTo>
                  <a:lnTo>
                    <a:pt x="0" y="0"/>
                  </a:lnTo>
                  <a:lnTo>
                    <a:pt x="0" y="0"/>
                  </a:lnTo>
                  <a:lnTo>
                    <a:pt x="2" y="0"/>
                  </a:lnTo>
                  <a:lnTo>
                    <a:pt x="2" y="0"/>
                  </a:lnTo>
                  <a:lnTo>
                    <a:pt x="4" y="2"/>
                  </a:lnTo>
                  <a:lnTo>
                    <a:pt x="4"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4" name="Freeform 1140"/>
            <p:cNvSpPr>
              <a:spLocks/>
            </p:cNvSpPr>
            <p:nvPr/>
          </p:nvSpPr>
          <p:spPr bwMode="auto">
            <a:xfrm>
              <a:off x="6295709" y="2974975"/>
              <a:ext cx="3193" cy="0"/>
            </a:xfrm>
            <a:custGeom>
              <a:avLst/>
              <a:gdLst>
                <a:gd name="T0" fmla="*/ 2 w 2"/>
                <a:gd name="T1" fmla="*/ 2 w 2"/>
                <a:gd name="T2" fmla="*/ 0 w 2"/>
                <a:gd name="T3" fmla="*/ 0 w 2"/>
                <a:gd name="T4" fmla="*/ 2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0" y="0"/>
                  </a:ln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5" name="Freeform 1141"/>
            <p:cNvSpPr>
              <a:spLocks/>
            </p:cNvSpPr>
            <p:nvPr/>
          </p:nvSpPr>
          <p:spPr bwMode="auto">
            <a:xfrm>
              <a:off x="6286131" y="2952750"/>
              <a:ext cx="6385" cy="25400"/>
            </a:xfrm>
            <a:custGeom>
              <a:avLst/>
              <a:gdLst>
                <a:gd name="T0" fmla="*/ 4 w 4"/>
                <a:gd name="T1" fmla="*/ 0 h 16"/>
                <a:gd name="T2" fmla="*/ 4 w 4"/>
                <a:gd name="T3" fmla="*/ 0 h 16"/>
                <a:gd name="T4" fmla="*/ 0 w 4"/>
                <a:gd name="T5" fmla="*/ 10 h 16"/>
                <a:gd name="T6" fmla="*/ 0 w 4"/>
                <a:gd name="T7" fmla="*/ 10 h 16"/>
                <a:gd name="T8" fmla="*/ 2 w 4"/>
                <a:gd name="T9" fmla="*/ 14 h 16"/>
                <a:gd name="T10" fmla="*/ 2 w 4"/>
                <a:gd name="T11" fmla="*/ 14 h 16"/>
                <a:gd name="T12" fmla="*/ 2 w 4"/>
                <a:gd name="T13" fmla="*/ 16 h 16"/>
                <a:gd name="T14" fmla="*/ 2 w 4"/>
                <a:gd name="T15" fmla="*/ 16 h 16"/>
                <a:gd name="T16" fmla="*/ 2 w 4"/>
                <a:gd name="T17" fmla="*/ 14 h 16"/>
                <a:gd name="T18" fmla="*/ 2 w 4"/>
                <a:gd name="T19" fmla="*/ 14 h 16"/>
                <a:gd name="T20" fmla="*/ 0 w 4"/>
                <a:gd name="T21" fmla="*/ 10 h 16"/>
                <a:gd name="T22" fmla="*/ 0 w 4"/>
                <a:gd name="T23" fmla="*/ 10 h 16"/>
                <a:gd name="T24" fmla="*/ 4 w 4"/>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6">
                  <a:moveTo>
                    <a:pt x="4" y="0"/>
                  </a:moveTo>
                  <a:lnTo>
                    <a:pt x="4" y="0"/>
                  </a:lnTo>
                  <a:lnTo>
                    <a:pt x="0" y="10"/>
                  </a:lnTo>
                  <a:lnTo>
                    <a:pt x="0" y="10"/>
                  </a:lnTo>
                  <a:lnTo>
                    <a:pt x="2" y="14"/>
                  </a:lnTo>
                  <a:lnTo>
                    <a:pt x="2" y="14"/>
                  </a:lnTo>
                  <a:lnTo>
                    <a:pt x="2" y="16"/>
                  </a:lnTo>
                  <a:lnTo>
                    <a:pt x="2" y="16"/>
                  </a:lnTo>
                  <a:lnTo>
                    <a:pt x="2" y="14"/>
                  </a:lnTo>
                  <a:lnTo>
                    <a:pt x="2" y="14"/>
                  </a:lnTo>
                  <a:lnTo>
                    <a:pt x="0" y="10"/>
                  </a:lnTo>
                  <a:lnTo>
                    <a:pt x="0" y="1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6" name="Freeform 1142"/>
            <p:cNvSpPr>
              <a:spLocks/>
            </p:cNvSpPr>
            <p:nvPr/>
          </p:nvSpPr>
          <p:spPr bwMode="auto">
            <a:xfrm>
              <a:off x="6289324" y="2952750"/>
              <a:ext cx="3193" cy="0"/>
            </a:xfrm>
            <a:custGeom>
              <a:avLst/>
              <a:gdLst>
                <a:gd name="T0" fmla="*/ 2 w 2"/>
                <a:gd name="T1" fmla="*/ 2 w 2"/>
                <a:gd name="T2" fmla="*/ 0 w 2"/>
                <a:gd name="T3" fmla="*/ 0 w 2"/>
                <a:gd name="T4" fmla="*/ 0 w 2"/>
                <a:gd name="T5" fmla="*/ 0 w 2"/>
                <a:gd name="T6" fmla="*/ 2 w 2"/>
                <a:gd name="T7" fmla="*/ 2 w 2"/>
                <a:gd name="T8"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2" y="0"/>
                  </a:moveTo>
                  <a:lnTo>
                    <a:pt x="2" y="0"/>
                  </a:lnTo>
                  <a:lnTo>
                    <a:pt x="0" y="0"/>
                  </a:lnTo>
                  <a:lnTo>
                    <a:pt x="0" y="0"/>
                  </a:lnTo>
                  <a:lnTo>
                    <a:pt x="0" y="0"/>
                  </a:ln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7" name="Freeform 1143"/>
            <p:cNvSpPr>
              <a:spLocks noEditPoints="1"/>
            </p:cNvSpPr>
            <p:nvPr/>
          </p:nvSpPr>
          <p:spPr bwMode="auto">
            <a:xfrm>
              <a:off x="6461721" y="2933700"/>
              <a:ext cx="31926" cy="22225"/>
            </a:xfrm>
            <a:custGeom>
              <a:avLst/>
              <a:gdLst>
                <a:gd name="T0" fmla="*/ 6 w 20"/>
                <a:gd name="T1" fmla="*/ 10 h 14"/>
                <a:gd name="T2" fmla="*/ 6 w 20"/>
                <a:gd name="T3" fmla="*/ 10 h 14"/>
                <a:gd name="T4" fmla="*/ 6 w 20"/>
                <a:gd name="T5" fmla="*/ 10 h 14"/>
                <a:gd name="T6" fmla="*/ 6 w 20"/>
                <a:gd name="T7" fmla="*/ 10 h 14"/>
                <a:gd name="T8" fmla="*/ 8 w 20"/>
                <a:gd name="T9" fmla="*/ 6 h 14"/>
                <a:gd name="T10" fmla="*/ 8 w 20"/>
                <a:gd name="T11" fmla="*/ 6 h 14"/>
                <a:gd name="T12" fmla="*/ 12 w 20"/>
                <a:gd name="T13" fmla="*/ 8 h 14"/>
                <a:gd name="T14" fmla="*/ 12 w 20"/>
                <a:gd name="T15" fmla="*/ 8 h 14"/>
                <a:gd name="T16" fmla="*/ 12 w 20"/>
                <a:gd name="T17" fmla="*/ 8 h 14"/>
                <a:gd name="T18" fmla="*/ 12 w 20"/>
                <a:gd name="T19" fmla="*/ 8 h 14"/>
                <a:gd name="T20" fmla="*/ 12 w 20"/>
                <a:gd name="T21" fmla="*/ 8 h 14"/>
                <a:gd name="T22" fmla="*/ 12 w 20"/>
                <a:gd name="T23" fmla="*/ 8 h 14"/>
                <a:gd name="T24" fmla="*/ 8 w 20"/>
                <a:gd name="T25" fmla="*/ 12 h 14"/>
                <a:gd name="T26" fmla="*/ 8 w 20"/>
                <a:gd name="T27" fmla="*/ 12 h 14"/>
                <a:gd name="T28" fmla="*/ 6 w 20"/>
                <a:gd name="T29" fmla="*/ 10 h 14"/>
                <a:gd name="T30" fmla="*/ 14 w 20"/>
                <a:gd name="T31" fmla="*/ 0 h 14"/>
                <a:gd name="T32" fmla="*/ 14 w 20"/>
                <a:gd name="T33" fmla="*/ 0 h 14"/>
                <a:gd name="T34" fmla="*/ 8 w 20"/>
                <a:gd name="T35" fmla="*/ 2 h 14"/>
                <a:gd name="T36" fmla="*/ 0 w 20"/>
                <a:gd name="T37" fmla="*/ 10 h 14"/>
                <a:gd name="T38" fmla="*/ 0 w 20"/>
                <a:gd name="T39" fmla="*/ 10 h 14"/>
                <a:gd name="T40" fmla="*/ 4 w 20"/>
                <a:gd name="T41" fmla="*/ 8 h 14"/>
                <a:gd name="T42" fmla="*/ 4 w 20"/>
                <a:gd name="T43" fmla="*/ 8 h 14"/>
                <a:gd name="T44" fmla="*/ 8 w 20"/>
                <a:gd name="T45" fmla="*/ 14 h 14"/>
                <a:gd name="T46" fmla="*/ 8 w 20"/>
                <a:gd name="T47" fmla="*/ 14 h 14"/>
                <a:gd name="T48" fmla="*/ 20 w 20"/>
                <a:gd name="T49" fmla="*/ 6 h 14"/>
                <a:gd name="T50" fmla="*/ 20 w 20"/>
                <a:gd name="T51" fmla="*/ 6 h 14"/>
                <a:gd name="T52" fmla="*/ 16 w 20"/>
                <a:gd name="T53" fmla="*/ 4 h 14"/>
                <a:gd name="T54" fmla="*/ 14 w 20"/>
                <a:gd name="T5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14">
                  <a:moveTo>
                    <a:pt x="6" y="10"/>
                  </a:moveTo>
                  <a:lnTo>
                    <a:pt x="6" y="10"/>
                  </a:lnTo>
                  <a:lnTo>
                    <a:pt x="6" y="10"/>
                  </a:lnTo>
                  <a:lnTo>
                    <a:pt x="6" y="10"/>
                  </a:lnTo>
                  <a:lnTo>
                    <a:pt x="8" y="6"/>
                  </a:lnTo>
                  <a:lnTo>
                    <a:pt x="8" y="6"/>
                  </a:lnTo>
                  <a:lnTo>
                    <a:pt x="12" y="8"/>
                  </a:lnTo>
                  <a:lnTo>
                    <a:pt x="12" y="8"/>
                  </a:lnTo>
                  <a:lnTo>
                    <a:pt x="12" y="8"/>
                  </a:lnTo>
                  <a:lnTo>
                    <a:pt x="12" y="8"/>
                  </a:lnTo>
                  <a:lnTo>
                    <a:pt x="12" y="8"/>
                  </a:lnTo>
                  <a:lnTo>
                    <a:pt x="12" y="8"/>
                  </a:lnTo>
                  <a:lnTo>
                    <a:pt x="8" y="12"/>
                  </a:lnTo>
                  <a:lnTo>
                    <a:pt x="8" y="12"/>
                  </a:lnTo>
                  <a:lnTo>
                    <a:pt x="6" y="10"/>
                  </a:lnTo>
                  <a:close/>
                  <a:moveTo>
                    <a:pt x="14" y="0"/>
                  </a:moveTo>
                  <a:lnTo>
                    <a:pt x="14" y="0"/>
                  </a:lnTo>
                  <a:lnTo>
                    <a:pt x="8" y="2"/>
                  </a:lnTo>
                  <a:lnTo>
                    <a:pt x="0" y="10"/>
                  </a:lnTo>
                  <a:lnTo>
                    <a:pt x="0" y="10"/>
                  </a:lnTo>
                  <a:lnTo>
                    <a:pt x="4" y="8"/>
                  </a:lnTo>
                  <a:lnTo>
                    <a:pt x="4" y="8"/>
                  </a:lnTo>
                  <a:lnTo>
                    <a:pt x="8" y="14"/>
                  </a:lnTo>
                  <a:lnTo>
                    <a:pt x="8" y="14"/>
                  </a:lnTo>
                  <a:lnTo>
                    <a:pt x="20" y="6"/>
                  </a:lnTo>
                  <a:lnTo>
                    <a:pt x="20" y="6"/>
                  </a:lnTo>
                  <a:lnTo>
                    <a:pt x="16" y="4"/>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8" name="Freeform 1144"/>
            <p:cNvSpPr>
              <a:spLocks/>
            </p:cNvSpPr>
            <p:nvPr/>
          </p:nvSpPr>
          <p:spPr bwMode="auto">
            <a:xfrm>
              <a:off x="6471299" y="2943225"/>
              <a:ext cx="9578" cy="9525"/>
            </a:xfrm>
            <a:custGeom>
              <a:avLst/>
              <a:gdLst>
                <a:gd name="T0" fmla="*/ 0 w 6"/>
                <a:gd name="T1" fmla="*/ 4 h 6"/>
                <a:gd name="T2" fmla="*/ 0 w 6"/>
                <a:gd name="T3" fmla="*/ 4 h 6"/>
                <a:gd name="T4" fmla="*/ 0 w 6"/>
                <a:gd name="T5" fmla="*/ 4 h 6"/>
                <a:gd name="T6" fmla="*/ 0 w 6"/>
                <a:gd name="T7" fmla="*/ 4 h 6"/>
                <a:gd name="T8" fmla="*/ 2 w 6"/>
                <a:gd name="T9" fmla="*/ 0 h 6"/>
                <a:gd name="T10" fmla="*/ 2 w 6"/>
                <a:gd name="T11" fmla="*/ 0 h 6"/>
                <a:gd name="T12" fmla="*/ 6 w 6"/>
                <a:gd name="T13" fmla="*/ 2 h 6"/>
                <a:gd name="T14" fmla="*/ 6 w 6"/>
                <a:gd name="T15" fmla="*/ 2 h 6"/>
                <a:gd name="T16" fmla="*/ 6 w 6"/>
                <a:gd name="T17" fmla="*/ 2 h 6"/>
                <a:gd name="T18" fmla="*/ 6 w 6"/>
                <a:gd name="T19" fmla="*/ 2 h 6"/>
                <a:gd name="T20" fmla="*/ 6 w 6"/>
                <a:gd name="T21" fmla="*/ 2 h 6"/>
                <a:gd name="T22" fmla="*/ 6 w 6"/>
                <a:gd name="T23" fmla="*/ 2 h 6"/>
                <a:gd name="T24" fmla="*/ 2 w 6"/>
                <a:gd name="T25" fmla="*/ 6 h 6"/>
                <a:gd name="T26" fmla="*/ 2 w 6"/>
                <a:gd name="T27" fmla="*/ 6 h 6"/>
                <a:gd name="T28" fmla="*/ 0 w 6"/>
                <a:gd name="T2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4"/>
                  </a:moveTo>
                  <a:lnTo>
                    <a:pt x="0" y="4"/>
                  </a:lnTo>
                  <a:lnTo>
                    <a:pt x="0" y="4"/>
                  </a:lnTo>
                  <a:lnTo>
                    <a:pt x="0" y="4"/>
                  </a:lnTo>
                  <a:lnTo>
                    <a:pt x="2" y="0"/>
                  </a:lnTo>
                  <a:lnTo>
                    <a:pt x="2" y="0"/>
                  </a:lnTo>
                  <a:lnTo>
                    <a:pt x="6" y="2"/>
                  </a:lnTo>
                  <a:lnTo>
                    <a:pt x="6" y="2"/>
                  </a:lnTo>
                  <a:lnTo>
                    <a:pt x="6" y="2"/>
                  </a:lnTo>
                  <a:lnTo>
                    <a:pt x="6" y="2"/>
                  </a:lnTo>
                  <a:lnTo>
                    <a:pt x="6" y="2"/>
                  </a:lnTo>
                  <a:lnTo>
                    <a:pt x="6" y="2"/>
                  </a:lnTo>
                  <a:lnTo>
                    <a:pt x="2" y="6"/>
                  </a:lnTo>
                  <a:lnTo>
                    <a:pt x="2" y="6"/>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9" name="Freeform 1145"/>
            <p:cNvSpPr>
              <a:spLocks/>
            </p:cNvSpPr>
            <p:nvPr/>
          </p:nvSpPr>
          <p:spPr bwMode="auto">
            <a:xfrm>
              <a:off x="6461721" y="2933700"/>
              <a:ext cx="31926" cy="22225"/>
            </a:xfrm>
            <a:custGeom>
              <a:avLst/>
              <a:gdLst>
                <a:gd name="T0" fmla="*/ 14 w 20"/>
                <a:gd name="T1" fmla="*/ 0 h 14"/>
                <a:gd name="T2" fmla="*/ 14 w 20"/>
                <a:gd name="T3" fmla="*/ 0 h 14"/>
                <a:gd name="T4" fmla="*/ 8 w 20"/>
                <a:gd name="T5" fmla="*/ 2 h 14"/>
                <a:gd name="T6" fmla="*/ 0 w 20"/>
                <a:gd name="T7" fmla="*/ 10 h 14"/>
                <a:gd name="T8" fmla="*/ 0 w 20"/>
                <a:gd name="T9" fmla="*/ 10 h 14"/>
                <a:gd name="T10" fmla="*/ 4 w 20"/>
                <a:gd name="T11" fmla="*/ 8 h 14"/>
                <a:gd name="T12" fmla="*/ 4 w 20"/>
                <a:gd name="T13" fmla="*/ 8 h 14"/>
                <a:gd name="T14" fmla="*/ 8 w 20"/>
                <a:gd name="T15" fmla="*/ 14 h 14"/>
                <a:gd name="T16" fmla="*/ 8 w 20"/>
                <a:gd name="T17" fmla="*/ 14 h 14"/>
                <a:gd name="T18" fmla="*/ 20 w 20"/>
                <a:gd name="T19" fmla="*/ 6 h 14"/>
                <a:gd name="T20" fmla="*/ 20 w 20"/>
                <a:gd name="T21" fmla="*/ 6 h 14"/>
                <a:gd name="T22" fmla="*/ 16 w 20"/>
                <a:gd name="T23" fmla="*/ 4 h 14"/>
                <a:gd name="T24" fmla="*/ 14 w 20"/>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14" y="0"/>
                  </a:moveTo>
                  <a:lnTo>
                    <a:pt x="14" y="0"/>
                  </a:lnTo>
                  <a:lnTo>
                    <a:pt x="8" y="2"/>
                  </a:lnTo>
                  <a:lnTo>
                    <a:pt x="0" y="10"/>
                  </a:lnTo>
                  <a:lnTo>
                    <a:pt x="0" y="10"/>
                  </a:lnTo>
                  <a:lnTo>
                    <a:pt x="4" y="8"/>
                  </a:lnTo>
                  <a:lnTo>
                    <a:pt x="4" y="8"/>
                  </a:lnTo>
                  <a:lnTo>
                    <a:pt x="8" y="14"/>
                  </a:lnTo>
                  <a:lnTo>
                    <a:pt x="8" y="14"/>
                  </a:lnTo>
                  <a:lnTo>
                    <a:pt x="20" y="6"/>
                  </a:lnTo>
                  <a:lnTo>
                    <a:pt x="20" y="6"/>
                  </a:lnTo>
                  <a:lnTo>
                    <a:pt x="16" y="4"/>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0" name="Freeform 1146"/>
            <p:cNvSpPr>
              <a:spLocks/>
            </p:cNvSpPr>
            <p:nvPr/>
          </p:nvSpPr>
          <p:spPr bwMode="auto">
            <a:xfrm>
              <a:off x="6388293" y="2917825"/>
              <a:ext cx="31926" cy="28575"/>
            </a:xfrm>
            <a:custGeom>
              <a:avLst/>
              <a:gdLst>
                <a:gd name="T0" fmla="*/ 16 w 20"/>
                <a:gd name="T1" fmla="*/ 0 h 18"/>
                <a:gd name="T2" fmla="*/ 16 w 20"/>
                <a:gd name="T3" fmla="*/ 0 h 18"/>
                <a:gd name="T4" fmla="*/ 10 w 20"/>
                <a:gd name="T5" fmla="*/ 0 h 18"/>
                <a:gd name="T6" fmla="*/ 6 w 20"/>
                <a:gd name="T7" fmla="*/ 4 h 18"/>
                <a:gd name="T8" fmla="*/ 2 w 20"/>
                <a:gd name="T9" fmla="*/ 10 h 18"/>
                <a:gd name="T10" fmla="*/ 0 w 20"/>
                <a:gd name="T11" fmla="*/ 18 h 18"/>
                <a:gd name="T12" fmla="*/ 0 w 20"/>
                <a:gd name="T13" fmla="*/ 18 h 18"/>
                <a:gd name="T14" fmla="*/ 8 w 20"/>
                <a:gd name="T15" fmla="*/ 6 h 18"/>
                <a:gd name="T16" fmla="*/ 8 w 20"/>
                <a:gd name="T17" fmla="*/ 6 h 18"/>
                <a:gd name="T18" fmla="*/ 8 w 20"/>
                <a:gd name="T19" fmla="*/ 6 h 18"/>
                <a:gd name="T20" fmla="*/ 8 w 20"/>
                <a:gd name="T21" fmla="*/ 10 h 18"/>
                <a:gd name="T22" fmla="*/ 8 w 20"/>
                <a:gd name="T23" fmla="*/ 10 h 18"/>
                <a:gd name="T24" fmla="*/ 14 w 20"/>
                <a:gd name="T25" fmla="*/ 4 h 18"/>
                <a:gd name="T26" fmla="*/ 16 w 20"/>
                <a:gd name="T27" fmla="*/ 0 h 18"/>
                <a:gd name="T28" fmla="*/ 20 w 20"/>
                <a:gd name="T29" fmla="*/ 0 h 18"/>
                <a:gd name="T30" fmla="*/ 20 w 20"/>
                <a:gd name="T31" fmla="*/ 0 h 18"/>
                <a:gd name="T32" fmla="*/ 16 w 20"/>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8">
                  <a:moveTo>
                    <a:pt x="16" y="0"/>
                  </a:moveTo>
                  <a:lnTo>
                    <a:pt x="16" y="0"/>
                  </a:lnTo>
                  <a:lnTo>
                    <a:pt x="10" y="0"/>
                  </a:lnTo>
                  <a:lnTo>
                    <a:pt x="6" y="4"/>
                  </a:lnTo>
                  <a:lnTo>
                    <a:pt x="2" y="10"/>
                  </a:lnTo>
                  <a:lnTo>
                    <a:pt x="0" y="18"/>
                  </a:lnTo>
                  <a:lnTo>
                    <a:pt x="0" y="18"/>
                  </a:lnTo>
                  <a:lnTo>
                    <a:pt x="8" y="6"/>
                  </a:lnTo>
                  <a:lnTo>
                    <a:pt x="8" y="6"/>
                  </a:lnTo>
                  <a:lnTo>
                    <a:pt x="8" y="6"/>
                  </a:lnTo>
                  <a:lnTo>
                    <a:pt x="8" y="10"/>
                  </a:lnTo>
                  <a:lnTo>
                    <a:pt x="8" y="10"/>
                  </a:lnTo>
                  <a:lnTo>
                    <a:pt x="14" y="4"/>
                  </a:lnTo>
                  <a:lnTo>
                    <a:pt x="16" y="0"/>
                  </a:lnTo>
                  <a:lnTo>
                    <a:pt x="20" y="0"/>
                  </a:lnTo>
                  <a:lnTo>
                    <a:pt x="20" y="0"/>
                  </a:lnTo>
                  <a:lnTo>
                    <a:pt x="1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1" name="Freeform 1147"/>
            <p:cNvSpPr>
              <a:spLocks/>
            </p:cNvSpPr>
            <p:nvPr/>
          </p:nvSpPr>
          <p:spPr bwMode="auto">
            <a:xfrm>
              <a:off x="6388293" y="2917825"/>
              <a:ext cx="31926" cy="28575"/>
            </a:xfrm>
            <a:custGeom>
              <a:avLst/>
              <a:gdLst>
                <a:gd name="T0" fmla="*/ 16 w 20"/>
                <a:gd name="T1" fmla="*/ 0 h 18"/>
                <a:gd name="T2" fmla="*/ 16 w 20"/>
                <a:gd name="T3" fmla="*/ 0 h 18"/>
                <a:gd name="T4" fmla="*/ 10 w 20"/>
                <a:gd name="T5" fmla="*/ 0 h 18"/>
                <a:gd name="T6" fmla="*/ 6 w 20"/>
                <a:gd name="T7" fmla="*/ 4 h 18"/>
                <a:gd name="T8" fmla="*/ 2 w 20"/>
                <a:gd name="T9" fmla="*/ 10 h 18"/>
                <a:gd name="T10" fmla="*/ 0 w 20"/>
                <a:gd name="T11" fmla="*/ 18 h 18"/>
                <a:gd name="T12" fmla="*/ 0 w 20"/>
                <a:gd name="T13" fmla="*/ 18 h 18"/>
                <a:gd name="T14" fmla="*/ 8 w 20"/>
                <a:gd name="T15" fmla="*/ 6 h 18"/>
                <a:gd name="T16" fmla="*/ 8 w 20"/>
                <a:gd name="T17" fmla="*/ 6 h 18"/>
                <a:gd name="T18" fmla="*/ 8 w 20"/>
                <a:gd name="T19" fmla="*/ 6 h 18"/>
                <a:gd name="T20" fmla="*/ 8 w 20"/>
                <a:gd name="T21" fmla="*/ 10 h 18"/>
                <a:gd name="T22" fmla="*/ 8 w 20"/>
                <a:gd name="T23" fmla="*/ 10 h 18"/>
                <a:gd name="T24" fmla="*/ 14 w 20"/>
                <a:gd name="T25" fmla="*/ 4 h 18"/>
                <a:gd name="T26" fmla="*/ 16 w 20"/>
                <a:gd name="T27" fmla="*/ 0 h 18"/>
                <a:gd name="T28" fmla="*/ 20 w 20"/>
                <a:gd name="T29" fmla="*/ 0 h 18"/>
                <a:gd name="T30" fmla="*/ 20 w 20"/>
                <a:gd name="T31" fmla="*/ 0 h 18"/>
                <a:gd name="T32" fmla="*/ 16 w 20"/>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8">
                  <a:moveTo>
                    <a:pt x="16" y="0"/>
                  </a:moveTo>
                  <a:lnTo>
                    <a:pt x="16" y="0"/>
                  </a:lnTo>
                  <a:lnTo>
                    <a:pt x="10" y="0"/>
                  </a:lnTo>
                  <a:lnTo>
                    <a:pt x="6" y="4"/>
                  </a:lnTo>
                  <a:lnTo>
                    <a:pt x="2" y="10"/>
                  </a:lnTo>
                  <a:lnTo>
                    <a:pt x="0" y="18"/>
                  </a:lnTo>
                  <a:lnTo>
                    <a:pt x="0" y="18"/>
                  </a:lnTo>
                  <a:lnTo>
                    <a:pt x="8" y="6"/>
                  </a:lnTo>
                  <a:lnTo>
                    <a:pt x="8" y="6"/>
                  </a:lnTo>
                  <a:lnTo>
                    <a:pt x="8" y="6"/>
                  </a:lnTo>
                  <a:lnTo>
                    <a:pt x="8" y="10"/>
                  </a:lnTo>
                  <a:lnTo>
                    <a:pt x="8" y="10"/>
                  </a:lnTo>
                  <a:lnTo>
                    <a:pt x="14" y="4"/>
                  </a:lnTo>
                  <a:lnTo>
                    <a:pt x="16" y="0"/>
                  </a:lnTo>
                  <a:lnTo>
                    <a:pt x="20" y="0"/>
                  </a:lnTo>
                  <a:lnTo>
                    <a:pt x="20"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2" name="Freeform 1148"/>
            <p:cNvSpPr>
              <a:spLocks/>
            </p:cNvSpPr>
            <p:nvPr/>
          </p:nvSpPr>
          <p:spPr bwMode="auto">
            <a:xfrm>
              <a:off x="6541535" y="2921000"/>
              <a:ext cx="19155" cy="12700"/>
            </a:xfrm>
            <a:custGeom>
              <a:avLst/>
              <a:gdLst>
                <a:gd name="T0" fmla="*/ 12 w 12"/>
                <a:gd name="T1" fmla="*/ 0 h 8"/>
                <a:gd name="T2" fmla="*/ 12 w 12"/>
                <a:gd name="T3" fmla="*/ 0 h 8"/>
                <a:gd name="T4" fmla="*/ 0 w 12"/>
                <a:gd name="T5" fmla="*/ 8 h 8"/>
                <a:gd name="T6" fmla="*/ 0 w 12"/>
                <a:gd name="T7" fmla="*/ 8 h 8"/>
                <a:gd name="T8" fmla="*/ 0 w 12"/>
                <a:gd name="T9" fmla="*/ 8 h 8"/>
                <a:gd name="T10" fmla="*/ 0 w 12"/>
                <a:gd name="T11" fmla="*/ 8 h 8"/>
                <a:gd name="T12" fmla="*/ 6 w 12"/>
                <a:gd name="T13" fmla="*/ 6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8"/>
                  </a:lnTo>
                  <a:lnTo>
                    <a:pt x="0" y="8"/>
                  </a:lnTo>
                  <a:lnTo>
                    <a:pt x="0" y="8"/>
                  </a:lnTo>
                  <a:lnTo>
                    <a:pt x="0" y="8"/>
                  </a:lnTo>
                  <a:lnTo>
                    <a:pt x="6" y="6"/>
                  </a:lnTo>
                  <a:lnTo>
                    <a:pt x="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3" name="Freeform 1149"/>
            <p:cNvSpPr>
              <a:spLocks/>
            </p:cNvSpPr>
            <p:nvPr/>
          </p:nvSpPr>
          <p:spPr bwMode="auto">
            <a:xfrm>
              <a:off x="6541535" y="2921000"/>
              <a:ext cx="19155" cy="12700"/>
            </a:xfrm>
            <a:custGeom>
              <a:avLst/>
              <a:gdLst>
                <a:gd name="T0" fmla="*/ 12 w 12"/>
                <a:gd name="T1" fmla="*/ 0 h 8"/>
                <a:gd name="T2" fmla="*/ 12 w 12"/>
                <a:gd name="T3" fmla="*/ 0 h 8"/>
                <a:gd name="T4" fmla="*/ 0 w 12"/>
                <a:gd name="T5" fmla="*/ 8 h 8"/>
                <a:gd name="T6" fmla="*/ 0 w 12"/>
                <a:gd name="T7" fmla="*/ 8 h 8"/>
                <a:gd name="T8" fmla="*/ 0 w 12"/>
                <a:gd name="T9" fmla="*/ 8 h 8"/>
                <a:gd name="T10" fmla="*/ 0 w 12"/>
                <a:gd name="T11" fmla="*/ 8 h 8"/>
                <a:gd name="T12" fmla="*/ 6 w 12"/>
                <a:gd name="T13" fmla="*/ 6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8"/>
                  </a:lnTo>
                  <a:lnTo>
                    <a:pt x="0" y="8"/>
                  </a:lnTo>
                  <a:lnTo>
                    <a:pt x="0" y="8"/>
                  </a:lnTo>
                  <a:lnTo>
                    <a:pt x="0" y="8"/>
                  </a:lnTo>
                  <a:lnTo>
                    <a:pt x="6" y="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4" name="Freeform 1150"/>
            <p:cNvSpPr>
              <a:spLocks/>
            </p:cNvSpPr>
            <p:nvPr/>
          </p:nvSpPr>
          <p:spPr bwMode="auto">
            <a:xfrm>
              <a:off x="6452144" y="2917825"/>
              <a:ext cx="12770" cy="9525"/>
            </a:xfrm>
            <a:custGeom>
              <a:avLst/>
              <a:gdLst>
                <a:gd name="T0" fmla="*/ 8 w 8"/>
                <a:gd name="T1" fmla="*/ 0 h 6"/>
                <a:gd name="T2" fmla="*/ 8 w 8"/>
                <a:gd name="T3" fmla="*/ 0 h 6"/>
                <a:gd name="T4" fmla="*/ 2 w 8"/>
                <a:gd name="T5" fmla="*/ 2 h 6"/>
                <a:gd name="T6" fmla="*/ 0 w 8"/>
                <a:gd name="T7" fmla="*/ 4 h 6"/>
                <a:gd name="T8" fmla="*/ 0 w 8"/>
                <a:gd name="T9" fmla="*/ 6 h 6"/>
                <a:gd name="T10" fmla="*/ 0 w 8"/>
                <a:gd name="T11" fmla="*/ 6 h 6"/>
                <a:gd name="T12" fmla="*/ 8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8" y="0"/>
                  </a:moveTo>
                  <a:lnTo>
                    <a:pt x="8" y="0"/>
                  </a:lnTo>
                  <a:lnTo>
                    <a:pt x="2" y="2"/>
                  </a:lnTo>
                  <a:lnTo>
                    <a:pt x="0" y="4"/>
                  </a:lnTo>
                  <a:lnTo>
                    <a:pt x="0" y="6"/>
                  </a:lnTo>
                  <a:lnTo>
                    <a:pt x="0" y="6"/>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5" name="Freeform 1151"/>
            <p:cNvSpPr>
              <a:spLocks/>
            </p:cNvSpPr>
            <p:nvPr/>
          </p:nvSpPr>
          <p:spPr bwMode="auto">
            <a:xfrm>
              <a:off x="6452144" y="2917825"/>
              <a:ext cx="12770" cy="9525"/>
            </a:xfrm>
            <a:custGeom>
              <a:avLst/>
              <a:gdLst>
                <a:gd name="T0" fmla="*/ 8 w 8"/>
                <a:gd name="T1" fmla="*/ 0 h 6"/>
                <a:gd name="T2" fmla="*/ 8 w 8"/>
                <a:gd name="T3" fmla="*/ 0 h 6"/>
                <a:gd name="T4" fmla="*/ 2 w 8"/>
                <a:gd name="T5" fmla="*/ 2 h 6"/>
                <a:gd name="T6" fmla="*/ 0 w 8"/>
                <a:gd name="T7" fmla="*/ 4 h 6"/>
                <a:gd name="T8" fmla="*/ 0 w 8"/>
                <a:gd name="T9" fmla="*/ 6 h 6"/>
                <a:gd name="T10" fmla="*/ 0 w 8"/>
                <a:gd name="T11" fmla="*/ 6 h 6"/>
                <a:gd name="T12" fmla="*/ 8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8" y="0"/>
                  </a:moveTo>
                  <a:lnTo>
                    <a:pt x="8" y="0"/>
                  </a:lnTo>
                  <a:lnTo>
                    <a:pt x="2" y="2"/>
                  </a:lnTo>
                  <a:lnTo>
                    <a:pt x="0" y="4"/>
                  </a:lnTo>
                  <a:lnTo>
                    <a:pt x="0" y="6"/>
                  </a:lnTo>
                  <a:lnTo>
                    <a:pt x="0" y="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6" name="Freeform 1152"/>
            <p:cNvSpPr>
              <a:spLocks/>
            </p:cNvSpPr>
            <p:nvPr/>
          </p:nvSpPr>
          <p:spPr bwMode="auto">
            <a:xfrm>
              <a:off x="6477684" y="2997200"/>
              <a:ext cx="6385" cy="3175"/>
            </a:xfrm>
            <a:custGeom>
              <a:avLst/>
              <a:gdLst>
                <a:gd name="T0" fmla="*/ 4 w 4"/>
                <a:gd name="T1" fmla="*/ 0 h 2"/>
                <a:gd name="T2" fmla="*/ 4 w 4"/>
                <a:gd name="T3" fmla="*/ 0 h 2"/>
                <a:gd name="T4" fmla="*/ 0 w 4"/>
                <a:gd name="T5" fmla="*/ 0 h 2"/>
                <a:gd name="T6" fmla="*/ 0 w 4"/>
                <a:gd name="T7" fmla="*/ 2 h 2"/>
                <a:gd name="T8" fmla="*/ 0 w 4"/>
                <a:gd name="T9" fmla="*/ 2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lnTo>
                    <a:pt x="4" y="0"/>
                  </a:lnTo>
                  <a:lnTo>
                    <a:pt x="0" y="0"/>
                  </a:lnTo>
                  <a:lnTo>
                    <a:pt x="0" y="2"/>
                  </a:lnTo>
                  <a:lnTo>
                    <a:pt x="0" y="2"/>
                  </a:lnTo>
                  <a:lnTo>
                    <a:pt x="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7" name="Freeform 1153"/>
            <p:cNvSpPr>
              <a:spLocks/>
            </p:cNvSpPr>
            <p:nvPr/>
          </p:nvSpPr>
          <p:spPr bwMode="auto">
            <a:xfrm>
              <a:off x="6477684" y="2997200"/>
              <a:ext cx="6385" cy="3175"/>
            </a:xfrm>
            <a:custGeom>
              <a:avLst/>
              <a:gdLst>
                <a:gd name="T0" fmla="*/ 4 w 4"/>
                <a:gd name="T1" fmla="*/ 0 h 2"/>
                <a:gd name="T2" fmla="*/ 4 w 4"/>
                <a:gd name="T3" fmla="*/ 0 h 2"/>
                <a:gd name="T4" fmla="*/ 0 w 4"/>
                <a:gd name="T5" fmla="*/ 0 h 2"/>
                <a:gd name="T6" fmla="*/ 0 w 4"/>
                <a:gd name="T7" fmla="*/ 2 h 2"/>
                <a:gd name="T8" fmla="*/ 0 w 4"/>
                <a:gd name="T9" fmla="*/ 2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lnTo>
                    <a:pt x="4" y="0"/>
                  </a:lnTo>
                  <a:lnTo>
                    <a:pt x="0" y="0"/>
                  </a:lnTo>
                  <a:lnTo>
                    <a:pt x="0" y="2"/>
                  </a:lnTo>
                  <a:lnTo>
                    <a:pt x="0" y="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8" name="Freeform 1154"/>
            <p:cNvSpPr>
              <a:spLocks/>
            </p:cNvSpPr>
            <p:nvPr/>
          </p:nvSpPr>
          <p:spPr bwMode="auto">
            <a:xfrm>
              <a:off x="6471299" y="2946400"/>
              <a:ext cx="9578" cy="6350"/>
            </a:xfrm>
            <a:custGeom>
              <a:avLst/>
              <a:gdLst>
                <a:gd name="T0" fmla="*/ 2 w 6"/>
                <a:gd name="T1" fmla="*/ 0 h 4"/>
                <a:gd name="T2" fmla="*/ 2 w 6"/>
                <a:gd name="T3" fmla="*/ 0 h 4"/>
                <a:gd name="T4" fmla="*/ 0 w 6"/>
                <a:gd name="T5" fmla="*/ 2 h 4"/>
                <a:gd name="T6" fmla="*/ 0 w 6"/>
                <a:gd name="T7" fmla="*/ 2 h 4"/>
                <a:gd name="T8" fmla="*/ 0 w 6"/>
                <a:gd name="T9" fmla="*/ 2 h 4"/>
                <a:gd name="T10" fmla="*/ 0 w 6"/>
                <a:gd name="T11" fmla="*/ 2 h 4"/>
                <a:gd name="T12" fmla="*/ 2 w 6"/>
                <a:gd name="T13" fmla="*/ 4 h 4"/>
                <a:gd name="T14" fmla="*/ 2 w 6"/>
                <a:gd name="T15" fmla="*/ 4 h 4"/>
                <a:gd name="T16" fmla="*/ 6 w 6"/>
                <a:gd name="T17" fmla="*/ 0 h 4"/>
                <a:gd name="T18" fmla="*/ 6 w 6"/>
                <a:gd name="T19" fmla="*/ 0 h 4"/>
                <a:gd name="T20" fmla="*/ 2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0"/>
                  </a:moveTo>
                  <a:lnTo>
                    <a:pt x="2" y="0"/>
                  </a:lnTo>
                  <a:lnTo>
                    <a:pt x="0" y="2"/>
                  </a:lnTo>
                  <a:lnTo>
                    <a:pt x="0" y="2"/>
                  </a:lnTo>
                  <a:lnTo>
                    <a:pt x="0" y="2"/>
                  </a:lnTo>
                  <a:lnTo>
                    <a:pt x="0" y="2"/>
                  </a:lnTo>
                  <a:lnTo>
                    <a:pt x="2" y="4"/>
                  </a:lnTo>
                  <a:lnTo>
                    <a:pt x="2" y="4"/>
                  </a:lnTo>
                  <a:lnTo>
                    <a:pt x="6" y="0"/>
                  </a:lnTo>
                  <a:lnTo>
                    <a:pt x="6" y="0"/>
                  </a:lnTo>
                  <a:lnTo>
                    <a:pt x="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9" name="Freeform 1155"/>
            <p:cNvSpPr>
              <a:spLocks/>
            </p:cNvSpPr>
            <p:nvPr/>
          </p:nvSpPr>
          <p:spPr bwMode="auto">
            <a:xfrm>
              <a:off x="6471299" y="2946400"/>
              <a:ext cx="9578" cy="6350"/>
            </a:xfrm>
            <a:custGeom>
              <a:avLst/>
              <a:gdLst>
                <a:gd name="T0" fmla="*/ 2 w 6"/>
                <a:gd name="T1" fmla="*/ 0 h 4"/>
                <a:gd name="T2" fmla="*/ 2 w 6"/>
                <a:gd name="T3" fmla="*/ 0 h 4"/>
                <a:gd name="T4" fmla="*/ 0 w 6"/>
                <a:gd name="T5" fmla="*/ 2 h 4"/>
                <a:gd name="T6" fmla="*/ 0 w 6"/>
                <a:gd name="T7" fmla="*/ 2 h 4"/>
                <a:gd name="T8" fmla="*/ 0 w 6"/>
                <a:gd name="T9" fmla="*/ 2 h 4"/>
                <a:gd name="T10" fmla="*/ 0 w 6"/>
                <a:gd name="T11" fmla="*/ 2 h 4"/>
                <a:gd name="T12" fmla="*/ 2 w 6"/>
                <a:gd name="T13" fmla="*/ 4 h 4"/>
                <a:gd name="T14" fmla="*/ 2 w 6"/>
                <a:gd name="T15" fmla="*/ 4 h 4"/>
                <a:gd name="T16" fmla="*/ 6 w 6"/>
                <a:gd name="T17" fmla="*/ 0 h 4"/>
                <a:gd name="T18" fmla="*/ 6 w 6"/>
                <a:gd name="T19" fmla="*/ 0 h 4"/>
                <a:gd name="T20" fmla="*/ 2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0"/>
                  </a:moveTo>
                  <a:lnTo>
                    <a:pt x="2" y="0"/>
                  </a:lnTo>
                  <a:lnTo>
                    <a:pt x="0" y="2"/>
                  </a:lnTo>
                  <a:lnTo>
                    <a:pt x="0" y="2"/>
                  </a:lnTo>
                  <a:lnTo>
                    <a:pt x="0" y="2"/>
                  </a:lnTo>
                  <a:lnTo>
                    <a:pt x="0" y="2"/>
                  </a:lnTo>
                  <a:lnTo>
                    <a:pt x="2" y="4"/>
                  </a:lnTo>
                  <a:lnTo>
                    <a:pt x="2" y="4"/>
                  </a:lnTo>
                  <a:lnTo>
                    <a:pt x="6" y="0"/>
                  </a:lnTo>
                  <a:lnTo>
                    <a:pt x="6"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0" name="Freeform 1156"/>
            <p:cNvSpPr>
              <a:spLocks/>
            </p:cNvSpPr>
            <p:nvPr/>
          </p:nvSpPr>
          <p:spPr bwMode="auto">
            <a:xfrm>
              <a:off x="6471299" y="2946400"/>
              <a:ext cx="9578" cy="6350"/>
            </a:xfrm>
            <a:custGeom>
              <a:avLst/>
              <a:gdLst>
                <a:gd name="T0" fmla="*/ 6 w 6"/>
                <a:gd name="T1" fmla="*/ 0 h 4"/>
                <a:gd name="T2" fmla="*/ 6 w 6"/>
                <a:gd name="T3" fmla="*/ 0 h 4"/>
                <a:gd name="T4" fmla="*/ 2 w 6"/>
                <a:gd name="T5" fmla="*/ 4 h 4"/>
                <a:gd name="T6" fmla="*/ 2 w 6"/>
                <a:gd name="T7" fmla="*/ 4 h 4"/>
                <a:gd name="T8" fmla="*/ 0 w 6"/>
                <a:gd name="T9" fmla="*/ 2 h 4"/>
                <a:gd name="T10" fmla="*/ 0 w 6"/>
                <a:gd name="T11" fmla="*/ 2 h 4"/>
                <a:gd name="T12" fmla="*/ 2 w 6"/>
                <a:gd name="T13" fmla="*/ 4 h 4"/>
                <a:gd name="T14" fmla="*/ 2 w 6"/>
                <a:gd name="T15" fmla="*/ 4 h 4"/>
                <a:gd name="T16" fmla="*/ 6 w 6"/>
                <a:gd name="T17" fmla="*/ 0 h 4"/>
                <a:gd name="T18" fmla="*/ 6 w 6"/>
                <a:gd name="T19" fmla="*/ 0 h 4"/>
                <a:gd name="T20" fmla="*/ 6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6" y="0"/>
                  </a:moveTo>
                  <a:lnTo>
                    <a:pt x="6" y="0"/>
                  </a:lnTo>
                  <a:lnTo>
                    <a:pt x="2" y="4"/>
                  </a:lnTo>
                  <a:lnTo>
                    <a:pt x="2" y="4"/>
                  </a:lnTo>
                  <a:lnTo>
                    <a:pt x="0" y="2"/>
                  </a:lnTo>
                  <a:lnTo>
                    <a:pt x="0" y="2"/>
                  </a:lnTo>
                  <a:lnTo>
                    <a:pt x="2" y="4"/>
                  </a:lnTo>
                  <a:lnTo>
                    <a:pt x="2" y="4"/>
                  </a:lnTo>
                  <a:lnTo>
                    <a:pt x="6" y="0"/>
                  </a:lnTo>
                  <a:lnTo>
                    <a:pt x="6" y="0"/>
                  </a:lnTo>
                  <a:lnTo>
                    <a:pt x="6"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1" name="Freeform 1157"/>
            <p:cNvSpPr>
              <a:spLocks/>
            </p:cNvSpPr>
            <p:nvPr/>
          </p:nvSpPr>
          <p:spPr bwMode="auto">
            <a:xfrm>
              <a:off x="6471299" y="2946400"/>
              <a:ext cx="9578" cy="6350"/>
            </a:xfrm>
            <a:custGeom>
              <a:avLst/>
              <a:gdLst>
                <a:gd name="T0" fmla="*/ 6 w 6"/>
                <a:gd name="T1" fmla="*/ 0 h 4"/>
                <a:gd name="T2" fmla="*/ 6 w 6"/>
                <a:gd name="T3" fmla="*/ 0 h 4"/>
                <a:gd name="T4" fmla="*/ 2 w 6"/>
                <a:gd name="T5" fmla="*/ 4 h 4"/>
                <a:gd name="T6" fmla="*/ 2 w 6"/>
                <a:gd name="T7" fmla="*/ 4 h 4"/>
                <a:gd name="T8" fmla="*/ 0 w 6"/>
                <a:gd name="T9" fmla="*/ 2 h 4"/>
                <a:gd name="T10" fmla="*/ 0 w 6"/>
                <a:gd name="T11" fmla="*/ 2 h 4"/>
                <a:gd name="T12" fmla="*/ 2 w 6"/>
                <a:gd name="T13" fmla="*/ 4 h 4"/>
                <a:gd name="T14" fmla="*/ 2 w 6"/>
                <a:gd name="T15" fmla="*/ 4 h 4"/>
                <a:gd name="T16" fmla="*/ 6 w 6"/>
                <a:gd name="T17" fmla="*/ 0 h 4"/>
                <a:gd name="T18" fmla="*/ 6 w 6"/>
                <a:gd name="T19" fmla="*/ 0 h 4"/>
                <a:gd name="T20" fmla="*/ 6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6" y="0"/>
                  </a:moveTo>
                  <a:lnTo>
                    <a:pt x="6" y="0"/>
                  </a:lnTo>
                  <a:lnTo>
                    <a:pt x="2" y="4"/>
                  </a:lnTo>
                  <a:lnTo>
                    <a:pt x="2" y="4"/>
                  </a:lnTo>
                  <a:lnTo>
                    <a:pt x="0" y="2"/>
                  </a:lnTo>
                  <a:lnTo>
                    <a:pt x="0" y="2"/>
                  </a:lnTo>
                  <a:lnTo>
                    <a:pt x="2" y="4"/>
                  </a:lnTo>
                  <a:lnTo>
                    <a:pt x="2" y="4"/>
                  </a:lnTo>
                  <a:lnTo>
                    <a:pt x="6" y="0"/>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2" name="Freeform 1158"/>
            <p:cNvSpPr>
              <a:spLocks noEditPoints="1"/>
            </p:cNvSpPr>
            <p:nvPr/>
          </p:nvSpPr>
          <p:spPr bwMode="auto">
            <a:xfrm>
              <a:off x="11563417" y="3178175"/>
              <a:ext cx="172398" cy="225425"/>
            </a:xfrm>
            <a:custGeom>
              <a:avLst/>
              <a:gdLst>
                <a:gd name="T0" fmla="*/ 66 w 108"/>
                <a:gd name="T1" fmla="*/ 58 h 142"/>
                <a:gd name="T2" fmla="*/ 66 w 108"/>
                <a:gd name="T3" fmla="*/ 58 h 142"/>
                <a:gd name="T4" fmla="*/ 62 w 108"/>
                <a:gd name="T5" fmla="*/ 80 h 142"/>
                <a:gd name="T6" fmla="*/ 44 w 108"/>
                <a:gd name="T7" fmla="*/ 80 h 142"/>
                <a:gd name="T8" fmla="*/ 46 w 108"/>
                <a:gd name="T9" fmla="*/ 58 h 142"/>
                <a:gd name="T10" fmla="*/ 66 w 108"/>
                <a:gd name="T11" fmla="*/ 58 h 142"/>
                <a:gd name="T12" fmla="*/ 96 w 108"/>
                <a:gd name="T13" fmla="*/ 0 h 142"/>
                <a:gd name="T14" fmla="*/ 74 w 108"/>
                <a:gd name="T15" fmla="*/ 0 h 142"/>
                <a:gd name="T16" fmla="*/ 68 w 108"/>
                <a:gd name="T17" fmla="*/ 36 h 142"/>
                <a:gd name="T18" fmla="*/ 50 w 108"/>
                <a:gd name="T19" fmla="*/ 36 h 142"/>
                <a:gd name="T20" fmla="*/ 56 w 108"/>
                <a:gd name="T21" fmla="*/ 0 h 142"/>
                <a:gd name="T22" fmla="*/ 34 w 108"/>
                <a:gd name="T23" fmla="*/ 0 h 142"/>
                <a:gd name="T24" fmla="*/ 28 w 108"/>
                <a:gd name="T25" fmla="*/ 36 h 142"/>
                <a:gd name="T26" fmla="*/ 6 w 108"/>
                <a:gd name="T27" fmla="*/ 36 h 142"/>
                <a:gd name="T28" fmla="*/ 6 w 108"/>
                <a:gd name="T29" fmla="*/ 58 h 142"/>
                <a:gd name="T30" fmla="*/ 24 w 108"/>
                <a:gd name="T31" fmla="*/ 58 h 142"/>
                <a:gd name="T32" fmla="*/ 22 w 108"/>
                <a:gd name="T33" fmla="*/ 80 h 142"/>
                <a:gd name="T34" fmla="*/ 0 w 108"/>
                <a:gd name="T35" fmla="*/ 80 h 142"/>
                <a:gd name="T36" fmla="*/ 0 w 108"/>
                <a:gd name="T37" fmla="*/ 104 h 142"/>
                <a:gd name="T38" fmla="*/ 18 w 108"/>
                <a:gd name="T39" fmla="*/ 104 h 142"/>
                <a:gd name="T40" fmla="*/ 12 w 108"/>
                <a:gd name="T41" fmla="*/ 142 h 142"/>
                <a:gd name="T42" fmla="*/ 34 w 108"/>
                <a:gd name="T43" fmla="*/ 142 h 142"/>
                <a:gd name="T44" fmla="*/ 40 w 108"/>
                <a:gd name="T45" fmla="*/ 104 h 142"/>
                <a:gd name="T46" fmla="*/ 58 w 108"/>
                <a:gd name="T47" fmla="*/ 104 h 142"/>
                <a:gd name="T48" fmla="*/ 52 w 108"/>
                <a:gd name="T49" fmla="*/ 142 h 142"/>
                <a:gd name="T50" fmla="*/ 76 w 108"/>
                <a:gd name="T51" fmla="*/ 142 h 142"/>
                <a:gd name="T52" fmla="*/ 80 w 108"/>
                <a:gd name="T53" fmla="*/ 104 h 142"/>
                <a:gd name="T54" fmla="*/ 102 w 108"/>
                <a:gd name="T55" fmla="*/ 104 h 142"/>
                <a:gd name="T56" fmla="*/ 102 w 108"/>
                <a:gd name="T57" fmla="*/ 80 h 142"/>
                <a:gd name="T58" fmla="*/ 84 w 108"/>
                <a:gd name="T59" fmla="*/ 80 h 142"/>
                <a:gd name="T60" fmla="*/ 88 w 108"/>
                <a:gd name="T61" fmla="*/ 58 h 142"/>
                <a:gd name="T62" fmla="*/ 108 w 108"/>
                <a:gd name="T63" fmla="*/ 58 h 142"/>
                <a:gd name="T64" fmla="*/ 108 w 108"/>
                <a:gd name="T65" fmla="*/ 36 h 142"/>
                <a:gd name="T66" fmla="*/ 90 w 108"/>
                <a:gd name="T67" fmla="*/ 36 h 142"/>
                <a:gd name="T68" fmla="*/ 96 w 108"/>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42">
                  <a:moveTo>
                    <a:pt x="66" y="58"/>
                  </a:moveTo>
                  <a:lnTo>
                    <a:pt x="66" y="58"/>
                  </a:lnTo>
                  <a:lnTo>
                    <a:pt x="62" y="80"/>
                  </a:lnTo>
                  <a:lnTo>
                    <a:pt x="44" y="80"/>
                  </a:lnTo>
                  <a:lnTo>
                    <a:pt x="46" y="58"/>
                  </a:lnTo>
                  <a:lnTo>
                    <a:pt x="66" y="58"/>
                  </a:lnTo>
                  <a:close/>
                  <a:moveTo>
                    <a:pt x="96" y="0"/>
                  </a:moveTo>
                  <a:lnTo>
                    <a:pt x="74" y="0"/>
                  </a:lnTo>
                  <a:lnTo>
                    <a:pt x="68" y="36"/>
                  </a:lnTo>
                  <a:lnTo>
                    <a:pt x="50" y="36"/>
                  </a:lnTo>
                  <a:lnTo>
                    <a:pt x="56" y="0"/>
                  </a:lnTo>
                  <a:lnTo>
                    <a:pt x="34" y="0"/>
                  </a:lnTo>
                  <a:lnTo>
                    <a:pt x="28" y="36"/>
                  </a:lnTo>
                  <a:lnTo>
                    <a:pt x="6" y="36"/>
                  </a:lnTo>
                  <a:lnTo>
                    <a:pt x="6" y="58"/>
                  </a:lnTo>
                  <a:lnTo>
                    <a:pt x="24" y="58"/>
                  </a:lnTo>
                  <a:lnTo>
                    <a:pt x="22" y="80"/>
                  </a:lnTo>
                  <a:lnTo>
                    <a:pt x="0" y="80"/>
                  </a:lnTo>
                  <a:lnTo>
                    <a:pt x="0" y="104"/>
                  </a:lnTo>
                  <a:lnTo>
                    <a:pt x="18" y="104"/>
                  </a:lnTo>
                  <a:lnTo>
                    <a:pt x="12" y="142"/>
                  </a:lnTo>
                  <a:lnTo>
                    <a:pt x="34" y="142"/>
                  </a:lnTo>
                  <a:lnTo>
                    <a:pt x="40"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3" name="Freeform 1159"/>
            <p:cNvSpPr>
              <a:spLocks/>
            </p:cNvSpPr>
            <p:nvPr/>
          </p:nvSpPr>
          <p:spPr bwMode="auto">
            <a:xfrm>
              <a:off x="11633654" y="3270250"/>
              <a:ext cx="35118"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4" name="Freeform 1160"/>
            <p:cNvSpPr>
              <a:spLocks/>
            </p:cNvSpPr>
            <p:nvPr/>
          </p:nvSpPr>
          <p:spPr bwMode="auto">
            <a:xfrm>
              <a:off x="11563417" y="3178175"/>
              <a:ext cx="172398"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4 w 108"/>
                <a:gd name="T11" fmla="*/ 0 h 142"/>
                <a:gd name="T12" fmla="*/ 28 w 108"/>
                <a:gd name="T13" fmla="*/ 36 h 142"/>
                <a:gd name="T14" fmla="*/ 6 w 108"/>
                <a:gd name="T15" fmla="*/ 36 h 142"/>
                <a:gd name="T16" fmla="*/ 6 w 108"/>
                <a:gd name="T17" fmla="*/ 58 h 142"/>
                <a:gd name="T18" fmla="*/ 24 w 108"/>
                <a:gd name="T19" fmla="*/ 58 h 142"/>
                <a:gd name="T20" fmla="*/ 22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40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4" y="0"/>
                  </a:lnTo>
                  <a:lnTo>
                    <a:pt x="28" y="36"/>
                  </a:lnTo>
                  <a:lnTo>
                    <a:pt x="6" y="36"/>
                  </a:lnTo>
                  <a:lnTo>
                    <a:pt x="6" y="58"/>
                  </a:lnTo>
                  <a:lnTo>
                    <a:pt x="24" y="58"/>
                  </a:lnTo>
                  <a:lnTo>
                    <a:pt x="22" y="80"/>
                  </a:lnTo>
                  <a:lnTo>
                    <a:pt x="0" y="80"/>
                  </a:lnTo>
                  <a:lnTo>
                    <a:pt x="0" y="104"/>
                  </a:lnTo>
                  <a:lnTo>
                    <a:pt x="18" y="104"/>
                  </a:lnTo>
                  <a:lnTo>
                    <a:pt x="12" y="142"/>
                  </a:lnTo>
                  <a:lnTo>
                    <a:pt x="34" y="142"/>
                  </a:lnTo>
                  <a:lnTo>
                    <a:pt x="40"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5" name="Freeform 1201"/>
            <p:cNvSpPr>
              <a:spLocks/>
            </p:cNvSpPr>
            <p:nvPr/>
          </p:nvSpPr>
          <p:spPr bwMode="auto">
            <a:xfrm>
              <a:off x="10072496" y="317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6" name="Freeform 1202"/>
            <p:cNvSpPr>
              <a:spLocks/>
            </p:cNvSpPr>
            <p:nvPr/>
          </p:nvSpPr>
          <p:spPr bwMode="auto">
            <a:xfrm>
              <a:off x="10219354" y="3175000"/>
              <a:ext cx="86199" cy="228600"/>
            </a:xfrm>
            <a:custGeom>
              <a:avLst/>
              <a:gdLst>
                <a:gd name="T0" fmla="*/ 54 w 54"/>
                <a:gd name="T1" fmla="*/ 0 h 144"/>
                <a:gd name="T2" fmla="*/ 54 w 54"/>
                <a:gd name="T3" fmla="*/ 0 h 144"/>
                <a:gd name="T4" fmla="*/ 54 w 54"/>
                <a:gd name="T5" fmla="*/ 144 h 144"/>
                <a:gd name="T6" fmla="*/ 54 w 54"/>
                <a:gd name="T7" fmla="*/ 144 h 144"/>
                <a:gd name="T8" fmla="*/ 32 w 54"/>
                <a:gd name="T9" fmla="*/ 144 h 144"/>
                <a:gd name="T10" fmla="*/ 32 w 54"/>
                <a:gd name="T11" fmla="*/ 144 h 144"/>
                <a:gd name="T12" fmla="*/ 32 w 54"/>
                <a:gd name="T13" fmla="*/ 28 h 144"/>
                <a:gd name="T14" fmla="*/ 32 w 54"/>
                <a:gd name="T15" fmla="*/ 28 h 144"/>
                <a:gd name="T16" fmla="*/ 24 w 54"/>
                <a:gd name="T17" fmla="*/ 32 h 144"/>
                <a:gd name="T18" fmla="*/ 16 w 54"/>
                <a:gd name="T19" fmla="*/ 36 h 144"/>
                <a:gd name="T20" fmla="*/ 16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2" y="144"/>
                  </a:lnTo>
                  <a:lnTo>
                    <a:pt x="32" y="144"/>
                  </a:lnTo>
                  <a:lnTo>
                    <a:pt x="32" y="28"/>
                  </a:lnTo>
                  <a:lnTo>
                    <a:pt x="32" y="28"/>
                  </a:lnTo>
                  <a:lnTo>
                    <a:pt x="24" y="32"/>
                  </a:lnTo>
                  <a:lnTo>
                    <a:pt x="16" y="36"/>
                  </a:lnTo>
                  <a:lnTo>
                    <a:pt x="16"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7" name="Freeform 1203"/>
            <p:cNvSpPr>
              <a:spLocks/>
            </p:cNvSpPr>
            <p:nvPr/>
          </p:nvSpPr>
          <p:spPr bwMode="auto">
            <a:xfrm>
              <a:off x="10369403" y="3175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8" name="Freeform 1204"/>
            <p:cNvSpPr>
              <a:spLocks/>
            </p:cNvSpPr>
            <p:nvPr/>
          </p:nvSpPr>
          <p:spPr bwMode="auto">
            <a:xfrm>
              <a:off x="11027069" y="2879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9" name="Freeform 1205"/>
            <p:cNvSpPr>
              <a:spLocks/>
            </p:cNvSpPr>
            <p:nvPr/>
          </p:nvSpPr>
          <p:spPr bwMode="auto">
            <a:xfrm>
              <a:off x="11170734"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0" name="Freeform 1206"/>
            <p:cNvSpPr>
              <a:spLocks/>
            </p:cNvSpPr>
            <p:nvPr/>
          </p:nvSpPr>
          <p:spPr bwMode="auto">
            <a:xfrm>
              <a:off x="11317591" y="2879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2 w 50"/>
                <a:gd name="T37" fmla="*/ 12 h 144"/>
                <a:gd name="T38" fmla="*/ 22 w 50"/>
                <a:gd name="T39" fmla="*/ 12 h 144"/>
                <a:gd name="T40" fmla="*/ 26 w 50"/>
                <a:gd name="T41" fmla="*/ 10 h 144"/>
                <a:gd name="T42" fmla="*/ 32 w 50"/>
                <a:gd name="T43" fmla="*/ 6 h 144"/>
                <a:gd name="T44" fmla="*/ 32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1" name="Freeform 1207"/>
            <p:cNvSpPr>
              <a:spLocks/>
            </p:cNvSpPr>
            <p:nvPr/>
          </p:nvSpPr>
          <p:spPr bwMode="auto">
            <a:xfrm>
              <a:off x="11461256"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0 w 54"/>
                <a:gd name="T35" fmla="*/ 18 h 144"/>
                <a:gd name="T36" fmla="*/ 10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2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2" y="12"/>
                  </a:lnTo>
                  <a:lnTo>
                    <a:pt x="22" y="12"/>
                  </a:lnTo>
                  <a:lnTo>
                    <a:pt x="26" y="10"/>
                  </a:lnTo>
                  <a:lnTo>
                    <a:pt x="32" y="6"/>
                  </a:lnTo>
                  <a:lnTo>
                    <a:pt x="32" y="6"/>
                  </a:lnTo>
                  <a:lnTo>
                    <a:pt x="38" y="4"/>
                  </a:lnTo>
                  <a:lnTo>
                    <a:pt x="42"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2" name="Freeform 1208"/>
            <p:cNvSpPr>
              <a:spLocks/>
            </p:cNvSpPr>
            <p:nvPr/>
          </p:nvSpPr>
          <p:spPr bwMode="auto">
            <a:xfrm>
              <a:off x="11841169"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3" name="Freeform 1209"/>
            <p:cNvSpPr>
              <a:spLocks/>
            </p:cNvSpPr>
            <p:nvPr/>
          </p:nvSpPr>
          <p:spPr bwMode="auto">
            <a:xfrm>
              <a:off x="11988027"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4" name="Freeform 1211"/>
            <p:cNvSpPr>
              <a:spLocks/>
            </p:cNvSpPr>
            <p:nvPr/>
          </p:nvSpPr>
          <p:spPr bwMode="auto">
            <a:xfrm>
              <a:off x="11608116" y="2876550"/>
              <a:ext cx="73429" cy="231775"/>
            </a:xfrm>
            <a:custGeom>
              <a:avLst/>
              <a:gdLst>
                <a:gd name="T0" fmla="*/ 46 w 46"/>
                <a:gd name="T1" fmla="*/ 0 h 146"/>
                <a:gd name="T2" fmla="*/ 40 w 46"/>
                <a:gd name="T3" fmla="*/ 0 h 146"/>
                <a:gd name="T4" fmla="*/ 18 w 46"/>
                <a:gd name="T5" fmla="*/ 6 h 146"/>
                <a:gd name="T6" fmla="*/ 10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0 w 46"/>
                <a:gd name="T27" fmla="*/ 120 h 146"/>
                <a:gd name="T28" fmla="*/ 14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4 w 46"/>
                <a:gd name="T47" fmla="*/ 106 h 146"/>
                <a:gd name="T48" fmla="*/ 36 w 46"/>
                <a:gd name="T49" fmla="*/ 94 h 146"/>
                <a:gd name="T50" fmla="*/ 32 w 46"/>
                <a:gd name="T51" fmla="*/ 78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2" y="14"/>
                  </a:lnTo>
                  <a:lnTo>
                    <a:pt x="10" y="24"/>
                  </a:lnTo>
                  <a:lnTo>
                    <a:pt x="10" y="24"/>
                  </a:lnTo>
                  <a:lnTo>
                    <a:pt x="12" y="38"/>
                  </a:lnTo>
                  <a:lnTo>
                    <a:pt x="12" y="38"/>
                  </a:lnTo>
                  <a:lnTo>
                    <a:pt x="14" y="52"/>
                  </a:lnTo>
                  <a:lnTo>
                    <a:pt x="14" y="52"/>
                  </a:lnTo>
                  <a:lnTo>
                    <a:pt x="12" y="56"/>
                  </a:lnTo>
                  <a:lnTo>
                    <a:pt x="10" y="60"/>
                  </a:lnTo>
                  <a:lnTo>
                    <a:pt x="8" y="62"/>
                  </a:lnTo>
                  <a:lnTo>
                    <a:pt x="0" y="64"/>
                  </a:lnTo>
                  <a:lnTo>
                    <a:pt x="0" y="80"/>
                  </a:lnTo>
                  <a:lnTo>
                    <a:pt x="0" y="80"/>
                  </a:lnTo>
                  <a:lnTo>
                    <a:pt x="6" y="82"/>
                  </a:lnTo>
                  <a:lnTo>
                    <a:pt x="10" y="84"/>
                  </a:lnTo>
                  <a:lnTo>
                    <a:pt x="12" y="88"/>
                  </a:lnTo>
                  <a:lnTo>
                    <a:pt x="14" y="92"/>
                  </a:lnTo>
                  <a:lnTo>
                    <a:pt x="14" y="92"/>
                  </a:lnTo>
                  <a:lnTo>
                    <a:pt x="12" y="106"/>
                  </a:lnTo>
                  <a:lnTo>
                    <a:pt x="12" y="106"/>
                  </a:lnTo>
                  <a:lnTo>
                    <a:pt x="10" y="120"/>
                  </a:lnTo>
                  <a:lnTo>
                    <a:pt x="10" y="120"/>
                  </a:lnTo>
                  <a:lnTo>
                    <a:pt x="12" y="126"/>
                  </a:lnTo>
                  <a:lnTo>
                    <a:pt x="14"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4" y="106"/>
                  </a:lnTo>
                  <a:lnTo>
                    <a:pt x="34" y="106"/>
                  </a:lnTo>
                  <a:lnTo>
                    <a:pt x="36" y="94"/>
                  </a:lnTo>
                  <a:lnTo>
                    <a:pt x="36" y="94"/>
                  </a:lnTo>
                  <a:lnTo>
                    <a:pt x="34" y="86"/>
                  </a:lnTo>
                  <a:lnTo>
                    <a:pt x="32" y="78"/>
                  </a:lnTo>
                  <a:lnTo>
                    <a:pt x="26" y="74"/>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5" name="Freeform 1212"/>
            <p:cNvSpPr>
              <a:spLocks/>
            </p:cNvSpPr>
            <p:nvPr/>
          </p:nvSpPr>
          <p:spPr bwMode="auto">
            <a:xfrm>
              <a:off x="11608116" y="2876550"/>
              <a:ext cx="73429" cy="231775"/>
            </a:xfrm>
            <a:custGeom>
              <a:avLst/>
              <a:gdLst>
                <a:gd name="T0" fmla="*/ 46 w 46"/>
                <a:gd name="T1" fmla="*/ 0 h 146"/>
                <a:gd name="T2" fmla="*/ 40 w 46"/>
                <a:gd name="T3" fmla="*/ 0 h 146"/>
                <a:gd name="T4" fmla="*/ 18 w 46"/>
                <a:gd name="T5" fmla="*/ 6 h 146"/>
                <a:gd name="T6" fmla="*/ 10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0 w 46"/>
                <a:gd name="T27" fmla="*/ 120 h 146"/>
                <a:gd name="T28" fmla="*/ 14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4 w 46"/>
                <a:gd name="T47" fmla="*/ 106 h 146"/>
                <a:gd name="T48" fmla="*/ 36 w 46"/>
                <a:gd name="T49" fmla="*/ 94 h 146"/>
                <a:gd name="T50" fmla="*/ 32 w 46"/>
                <a:gd name="T51" fmla="*/ 78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2" y="14"/>
                  </a:lnTo>
                  <a:lnTo>
                    <a:pt x="10" y="24"/>
                  </a:lnTo>
                  <a:lnTo>
                    <a:pt x="10" y="24"/>
                  </a:lnTo>
                  <a:lnTo>
                    <a:pt x="12" y="38"/>
                  </a:lnTo>
                  <a:lnTo>
                    <a:pt x="12" y="38"/>
                  </a:lnTo>
                  <a:lnTo>
                    <a:pt x="14" y="52"/>
                  </a:lnTo>
                  <a:lnTo>
                    <a:pt x="14" y="52"/>
                  </a:lnTo>
                  <a:lnTo>
                    <a:pt x="12" y="56"/>
                  </a:lnTo>
                  <a:lnTo>
                    <a:pt x="10" y="60"/>
                  </a:lnTo>
                  <a:lnTo>
                    <a:pt x="8" y="62"/>
                  </a:lnTo>
                  <a:lnTo>
                    <a:pt x="0" y="64"/>
                  </a:lnTo>
                  <a:lnTo>
                    <a:pt x="0" y="80"/>
                  </a:lnTo>
                  <a:lnTo>
                    <a:pt x="0" y="80"/>
                  </a:lnTo>
                  <a:lnTo>
                    <a:pt x="6" y="82"/>
                  </a:lnTo>
                  <a:lnTo>
                    <a:pt x="10" y="84"/>
                  </a:lnTo>
                  <a:lnTo>
                    <a:pt x="12" y="88"/>
                  </a:lnTo>
                  <a:lnTo>
                    <a:pt x="14" y="92"/>
                  </a:lnTo>
                  <a:lnTo>
                    <a:pt x="14" y="92"/>
                  </a:lnTo>
                  <a:lnTo>
                    <a:pt x="12" y="106"/>
                  </a:lnTo>
                  <a:lnTo>
                    <a:pt x="12" y="106"/>
                  </a:lnTo>
                  <a:lnTo>
                    <a:pt x="10" y="120"/>
                  </a:lnTo>
                  <a:lnTo>
                    <a:pt x="10" y="120"/>
                  </a:lnTo>
                  <a:lnTo>
                    <a:pt x="12" y="126"/>
                  </a:lnTo>
                  <a:lnTo>
                    <a:pt x="14"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4" y="106"/>
                  </a:lnTo>
                  <a:lnTo>
                    <a:pt x="34" y="106"/>
                  </a:lnTo>
                  <a:lnTo>
                    <a:pt x="36" y="94"/>
                  </a:lnTo>
                  <a:lnTo>
                    <a:pt x="36" y="94"/>
                  </a:lnTo>
                  <a:lnTo>
                    <a:pt x="34" y="86"/>
                  </a:lnTo>
                  <a:lnTo>
                    <a:pt x="32" y="78"/>
                  </a:lnTo>
                  <a:lnTo>
                    <a:pt x="26" y="74"/>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6" name="Freeform 1213"/>
            <p:cNvSpPr>
              <a:spLocks/>
            </p:cNvSpPr>
            <p:nvPr/>
          </p:nvSpPr>
          <p:spPr bwMode="auto">
            <a:xfrm>
              <a:off x="11703893" y="2876550"/>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78 h 146"/>
                <a:gd name="T26" fmla="*/ 12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6 w 46"/>
                <a:gd name="T67" fmla="*/ 24 h 146"/>
                <a:gd name="T68" fmla="*/ 34 w 46"/>
                <a:gd name="T69" fmla="*/ 14 h 146"/>
                <a:gd name="T70" fmla="*/ 20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8" y="146"/>
                  </a:lnTo>
                  <a:lnTo>
                    <a:pt x="8"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7" name="Freeform 1214"/>
            <p:cNvSpPr>
              <a:spLocks/>
            </p:cNvSpPr>
            <p:nvPr/>
          </p:nvSpPr>
          <p:spPr bwMode="auto">
            <a:xfrm>
              <a:off x="11703893" y="2876550"/>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78 h 146"/>
                <a:gd name="T26" fmla="*/ 12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6 w 46"/>
                <a:gd name="T67" fmla="*/ 24 h 146"/>
                <a:gd name="T68" fmla="*/ 34 w 46"/>
                <a:gd name="T69" fmla="*/ 14 h 146"/>
                <a:gd name="T70" fmla="*/ 20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8" y="146"/>
                  </a:lnTo>
                  <a:lnTo>
                    <a:pt x="8"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8" name="Freeform 1215"/>
            <p:cNvSpPr>
              <a:spLocks noEditPoints="1"/>
            </p:cNvSpPr>
            <p:nvPr/>
          </p:nvSpPr>
          <p:spPr bwMode="auto">
            <a:xfrm>
              <a:off x="9785169" y="2870200"/>
              <a:ext cx="156435" cy="238125"/>
            </a:xfrm>
            <a:custGeom>
              <a:avLst/>
              <a:gdLst>
                <a:gd name="T0" fmla="*/ 48 w 98"/>
                <a:gd name="T1" fmla="*/ 150 h 150"/>
                <a:gd name="T2" fmla="*/ 28 w 98"/>
                <a:gd name="T3" fmla="*/ 144 h 150"/>
                <a:gd name="T4" fmla="*/ 12 w 98"/>
                <a:gd name="T5" fmla="*/ 132 h 150"/>
                <a:gd name="T6" fmla="*/ 6 w 98"/>
                <a:gd name="T7" fmla="*/ 122 h 150"/>
                <a:gd name="T8" fmla="*/ 0 w 98"/>
                <a:gd name="T9" fmla="*/ 94 h 150"/>
                <a:gd name="T10" fmla="*/ 0 w 98"/>
                <a:gd name="T11" fmla="*/ 78 h 150"/>
                <a:gd name="T12" fmla="*/ 4 w 98"/>
                <a:gd name="T13" fmla="*/ 44 h 150"/>
                <a:gd name="T14" fmla="*/ 12 w 98"/>
                <a:gd name="T15" fmla="*/ 20 h 150"/>
                <a:gd name="T16" fmla="*/ 20 w 98"/>
                <a:gd name="T17" fmla="*/ 10 h 150"/>
                <a:gd name="T18" fmla="*/ 40 w 98"/>
                <a:gd name="T19" fmla="*/ 0 h 150"/>
                <a:gd name="T20" fmla="*/ 52 w 98"/>
                <a:gd name="T21" fmla="*/ 0 h 150"/>
                <a:gd name="T22" fmla="*/ 72 w 98"/>
                <a:gd name="T23" fmla="*/ 4 h 150"/>
                <a:gd name="T24" fmla="*/ 88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8 w 98"/>
                <a:gd name="T39" fmla="*/ 150 h 150"/>
                <a:gd name="T40" fmla="*/ 50 w 98"/>
                <a:gd name="T41" fmla="*/ 18 h 150"/>
                <a:gd name="T42" fmla="*/ 44 w 98"/>
                <a:gd name="T43" fmla="*/ 20 h 150"/>
                <a:gd name="T44" fmla="*/ 34 w 98"/>
                <a:gd name="T45" fmla="*/ 26 h 150"/>
                <a:gd name="T46" fmla="*/ 26 w 98"/>
                <a:gd name="T47" fmla="*/ 42 h 150"/>
                <a:gd name="T48" fmla="*/ 22 w 98"/>
                <a:gd name="T49" fmla="*/ 78 h 150"/>
                <a:gd name="T50" fmla="*/ 24 w 98"/>
                <a:gd name="T51" fmla="*/ 100 h 150"/>
                <a:gd name="T52" fmla="*/ 30 w 98"/>
                <a:gd name="T53" fmla="*/ 118 h 150"/>
                <a:gd name="T54" fmla="*/ 38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4"/>
                  </a:lnTo>
                  <a:lnTo>
                    <a:pt x="18" y="140"/>
                  </a:lnTo>
                  <a:lnTo>
                    <a:pt x="12" y="132"/>
                  </a:lnTo>
                  <a:lnTo>
                    <a:pt x="12" y="132"/>
                  </a:lnTo>
                  <a:lnTo>
                    <a:pt x="6" y="122"/>
                  </a:lnTo>
                  <a:lnTo>
                    <a:pt x="4" y="108"/>
                  </a:lnTo>
                  <a:lnTo>
                    <a:pt x="0" y="94"/>
                  </a:lnTo>
                  <a:lnTo>
                    <a:pt x="0" y="78"/>
                  </a:lnTo>
                  <a:lnTo>
                    <a:pt x="0" y="78"/>
                  </a:lnTo>
                  <a:lnTo>
                    <a:pt x="0" y="60"/>
                  </a:lnTo>
                  <a:lnTo>
                    <a:pt x="4" y="44"/>
                  </a:lnTo>
                  <a:lnTo>
                    <a:pt x="8" y="30"/>
                  </a:lnTo>
                  <a:lnTo>
                    <a:pt x="12" y="20"/>
                  </a:lnTo>
                  <a:lnTo>
                    <a:pt x="12" y="20"/>
                  </a:lnTo>
                  <a:lnTo>
                    <a:pt x="20" y="10"/>
                  </a:lnTo>
                  <a:lnTo>
                    <a:pt x="28" y="4"/>
                  </a:lnTo>
                  <a:lnTo>
                    <a:pt x="40" y="0"/>
                  </a:lnTo>
                  <a:lnTo>
                    <a:pt x="52" y="0"/>
                  </a:lnTo>
                  <a:lnTo>
                    <a:pt x="52" y="0"/>
                  </a:lnTo>
                  <a:lnTo>
                    <a:pt x="62" y="0"/>
                  </a:lnTo>
                  <a:lnTo>
                    <a:pt x="72" y="4"/>
                  </a:lnTo>
                  <a:lnTo>
                    <a:pt x="80" y="10"/>
                  </a:lnTo>
                  <a:lnTo>
                    <a:pt x="88" y="18"/>
                  </a:lnTo>
                  <a:lnTo>
                    <a:pt x="92" y="28"/>
                  </a:lnTo>
                  <a:lnTo>
                    <a:pt x="96" y="42"/>
                  </a:lnTo>
                  <a:lnTo>
                    <a:pt x="98" y="56"/>
                  </a:lnTo>
                  <a:lnTo>
                    <a:pt x="98" y="74"/>
                  </a:lnTo>
                  <a:lnTo>
                    <a:pt x="98" y="74"/>
                  </a:lnTo>
                  <a:lnTo>
                    <a:pt x="98" y="92"/>
                  </a:lnTo>
                  <a:lnTo>
                    <a:pt x="96" y="106"/>
                  </a:lnTo>
                  <a:lnTo>
                    <a:pt x="90" y="120"/>
                  </a:lnTo>
                  <a:lnTo>
                    <a:pt x="84" y="130"/>
                  </a:lnTo>
                  <a:lnTo>
                    <a:pt x="84" y="130"/>
                  </a:lnTo>
                  <a:lnTo>
                    <a:pt x="78" y="138"/>
                  </a:lnTo>
                  <a:lnTo>
                    <a:pt x="68" y="144"/>
                  </a:lnTo>
                  <a:lnTo>
                    <a:pt x="58" y="148"/>
                  </a:lnTo>
                  <a:lnTo>
                    <a:pt x="48" y="150"/>
                  </a:lnTo>
                  <a:lnTo>
                    <a:pt x="48" y="150"/>
                  </a:lnTo>
                  <a:close/>
                  <a:moveTo>
                    <a:pt x="50" y="18"/>
                  </a:moveTo>
                  <a:lnTo>
                    <a:pt x="50" y="18"/>
                  </a:lnTo>
                  <a:lnTo>
                    <a:pt x="44" y="20"/>
                  </a:lnTo>
                  <a:lnTo>
                    <a:pt x="38" y="22"/>
                  </a:lnTo>
                  <a:lnTo>
                    <a:pt x="34" y="26"/>
                  </a:lnTo>
                  <a:lnTo>
                    <a:pt x="30" y="34"/>
                  </a:lnTo>
                  <a:lnTo>
                    <a:pt x="26" y="42"/>
                  </a:lnTo>
                  <a:lnTo>
                    <a:pt x="24" y="52"/>
                  </a:lnTo>
                  <a:lnTo>
                    <a:pt x="22" y="78"/>
                  </a:lnTo>
                  <a:lnTo>
                    <a:pt x="22" y="78"/>
                  </a:lnTo>
                  <a:lnTo>
                    <a:pt x="24" y="100"/>
                  </a:lnTo>
                  <a:lnTo>
                    <a:pt x="26" y="110"/>
                  </a:lnTo>
                  <a:lnTo>
                    <a:pt x="30" y="118"/>
                  </a:lnTo>
                  <a:lnTo>
                    <a:pt x="32" y="124"/>
                  </a:lnTo>
                  <a:lnTo>
                    <a:pt x="38"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9" name="Freeform 1216"/>
            <p:cNvSpPr>
              <a:spLocks noEditPoints="1"/>
            </p:cNvSpPr>
            <p:nvPr/>
          </p:nvSpPr>
          <p:spPr bwMode="auto">
            <a:xfrm>
              <a:off x="10005455" y="2870200"/>
              <a:ext cx="159628"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48 w 100"/>
                <a:gd name="T57" fmla="*/ 130 h 150"/>
                <a:gd name="T58" fmla="*/ 54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0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2"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4" y="52"/>
                  </a:lnTo>
                  <a:lnTo>
                    <a:pt x="24" y="78"/>
                  </a:lnTo>
                  <a:lnTo>
                    <a:pt x="24" y="78"/>
                  </a:lnTo>
                  <a:lnTo>
                    <a:pt x="24" y="100"/>
                  </a:lnTo>
                  <a:lnTo>
                    <a:pt x="26" y="110"/>
                  </a:lnTo>
                  <a:lnTo>
                    <a:pt x="30" y="118"/>
                  </a:lnTo>
                  <a:lnTo>
                    <a:pt x="34" y="124"/>
                  </a:lnTo>
                  <a:lnTo>
                    <a:pt x="38" y="128"/>
                  </a:lnTo>
                  <a:lnTo>
                    <a:pt x="42" y="130"/>
                  </a:lnTo>
                  <a:lnTo>
                    <a:pt x="48" y="130"/>
                  </a:lnTo>
                  <a:lnTo>
                    <a:pt x="48" y="130"/>
                  </a:lnTo>
                  <a:lnTo>
                    <a:pt x="54"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0"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0" name="Freeform 1217"/>
            <p:cNvSpPr>
              <a:spLocks noEditPoints="1"/>
            </p:cNvSpPr>
            <p:nvPr/>
          </p:nvSpPr>
          <p:spPr bwMode="auto">
            <a:xfrm>
              <a:off x="10663121" y="2870200"/>
              <a:ext cx="156435"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1" name="Freeform 1218"/>
            <p:cNvSpPr>
              <a:spLocks/>
            </p:cNvSpPr>
            <p:nvPr/>
          </p:nvSpPr>
          <p:spPr bwMode="auto">
            <a:xfrm>
              <a:off x="10880215"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2" name="Freeform 1219"/>
            <p:cNvSpPr>
              <a:spLocks/>
            </p:cNvSpPr>
            <p:nvPr/>
          </p:nvSpPr>
          <p:spPr bwMode="auto">
            <a:xfrm>
              <a:off x="10225741"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3" name="Freeform 1220"/>
            <p:cNvSpPr>
              <a:spLocks/>
            </p:cNvSpPr>
            <p:nvPr/>
          </p:nvSpPr>
          <p:spPr bwMode="auto">
            <a:xfrm>
              <a:off x="10372599" y="2879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4" name="Freeform 1221"/>
            <p:cNvSpPr>
              <a:spLocks/>
            </p:cNvSpPr>
            <p:nvPr/>
          </p:nvSpPr>
          <p:spPr bwMode="auto">
            <a:xfrm>
              <a:off x="10516264" y="2879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8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0" y="16"/>
                  </a:lnTo>
                  <a:lnTo>
                    <a:pt x="10" y="16"/>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5" name="Freeform 1222"/>
            <p:cNvSpPr>
              <a:spLocks/>
            </p:cNvSpPr>
            <p:nvPr/>
          </p:nvSpPr>
          <p:spPr bwMode="auto">
            <a:xfrm>
              <a:off x="6627736"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6" name="Freeform 1223"/>
            <p:cNvSpPr>
              <a:spLocks/>
            </p:cNvSpPr>
            <p:nvPr/>
          </p:nvSpPr>
          <p:spPr bwMode="auto">
            <a:xfrm>
              <a:off x="6774593" y="2879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7" name="Freeform 1224"/>
            <p:cNvSpPr>
              <a:spLocks/>
            </p:cNvSpPr>
            <p:nvPr/>
          </p:nvSpPr>
          <p:spPr bwMode="auto">
            <a:xfrm>
              <a:off x="6921451" y="2879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8" name="Freeform 1225"/>
            <p:cNvSpPr>
              <a:spLocks/>
            </p:cNvSpPr>
            <p:nvPr/>
          </p:nvSpPr>
          <p:spPr bwMode="auto">
            <a:xfrm>
              <a:off x="7429066" y="2876550"/>
              <a:ext cx="73429"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4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0" y="84"/>
                  </a:lnTo>
                  <a:lnTo>
                    <a:pt x="12" y="88"/>
                  </a:lnTo>
                  <a:lnTo>
                    <a:pt x="14" y="92"/>
                  </a:lnTo>
                  <a:lnTo>
                    <a:pt x="14" y="92"/>
                  </a:lnTo>
                  <a:lnTo>
                    <a:pt x="12" y="106"/>
                  </a:lnTo>
                  <a:lnTo>
                    <a:pt x="12" y="106"/>
                  </a:lnTo>
                  <a:lnTo>
                    <a:pt x="12" y="120"/>
                  </a:lnTo>
                  <a:lnTo>
                    <a:pt x="12" y="120"/>
                  </a:lnTo>
                  <a:lnTo>
                    <a:pt x="12" y="126"/>
                  </a:lnTo>
                  <a:lnTo>
                    <a:pt x="14"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4" y="106"/>
                  </a:lnTo>
                  <a:lnTo>
                    <a:pt x="34"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9" name="Freeform 1226"/>
            <p:cNvSpPr>
              <a:spLocks/>
            </p:cNvSpPr>
            <p:nvPr/>
          </p:nvSpPr>
          <p:spPr bwMode="auto">
            <a:xfrm>
              <a:off x="7429066" y="2876550"/>
              <a:ext cx="73429"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4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0" y="84"/>
                  </a:lnTo>
                  <a:lnTo>
                    <a:pt x="12" y="88"/>
                  </a:lnTo>
                  <a:lnTo>
                    <a:pt x="14" y="92"/>
                  </a:lnTo>
                  <a:lnTo>
                    <a:pt x="14" y="92"/>
                  </a:lnTo>
                  <a:lnTo>
                    <a:pt x="12" y="106"/>
                  </a:lnTo>
                  <a:lnTo>
                    <a:pt x="12" y="106"/>
                  </a:lnTo>
                  <a:lnTo>
                    <a:pt x="12" y="120"/>
                  </a:lnTo>
                  <a:lnTo>
                    <a:pt x="12" y="120"/>
                  </a:lnTo>
                  <a:lnTo>
                    <a:pt x="12" y="126"/>
                  </a:lnTo>
                  <a:lnTo>
                    <a:pt x="14"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4" y="106"/>
                  </a:lnTo>
                  <a:lnTo>
                    <a:pt x="34"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0" name="Freeform 1227"/>
            <p:cNvSpPr>
              <a:spLocks/>
            </p:cNvSpPr>
            <p:nvPr/>
          </p:nvSpPr>
          <p:spPr bwMode="auto">
            <a:xfrm>
              <a:off x="7524843" y="2876550"/>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0" y="124"/>
                  </a:lnTo>
                  <a:lnTo>
                    <a:pt x="8" y="126"/>
                  </a:lnTo>
                  <a:lnTo>
                    <a:pt x="2" y="128"/>
                  </a:lnTo>
                  <a:lnTo>
                    <a:pt x="2" y="128"/>
                  </a:lnTo>
                  <a:lnTo>
                    <a:pt x="0" y="128"/>
                  </a:lnTo>
                  <a:lnTo>
                    <a:pt x="0" y="128"/>
                  </a:lnTo>
                  <a:lnTo>
                    <a:pt x="0" y="146"/>
                  </a:lnTo>
                  <a:lnTo>
                    <a:pt x="0" y="146"/>
                  </a:lnTo>
                  <a:lnTo>
                    <a:pt x="8" y="146"/>
                  </a:lnTo>
                  <a:lnTo>
                    <a:pt x="8"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1" name="Freeform 1228"/>
            <p:cNvSpPr>
              <a:spLocks/>
            </p:cNvSpPr>
            <p:nvPr/>
          </p:nvSpPr>
          <p:spPr bwMode="auto">
            <a:xfrm>
              <a:off x="7524843" y="2876550"/>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0" y="124"/>
                  </a:lnTo>
                  <a:lnTo>
                    <a:pt x="8" y="126"/>
                  </a:lnTo>
                  <a:lnTo>
                    <a:pt x="2" y="128"/>
                  </a:lnTo>
                  <a:lnTo>
                    <a:pt x="2" y="128"/>
                  </a:lnTo>
                  <a:lnTo>
                    <a:pt x="0" y="128"/>
                  </a:lnTo>
                  <a:lnTo>
                    <a:pt x="0" y="128"/>
                  </a:lnTo>
                  <a:lnTo>
                    <a:pt x="0" y="146"/>
                  </a:lnTo>
                  <a:lnTo>
                    <a:pt x="0" y="146"/>
                  </a:lnTo>
                  <a:lnTo>
                    <a:pt x="8" y="146"/>
                  </a:lnTo>
                  <a:lnTo>
                    <a:pt x="8"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2" name="Freeform 1229"/>
            <p:cNvSpPr>
              <a:spLocks/>
            </p:cNvSpPr>
            <p:nvPr/>
          </p:nvSpPr>
          <p:spPr bwMode="auto">
            <a:xfrm>
              <a:off x="7662123"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3" name="Freeform 1230"/>
            <p:cNvSpPr>
              <a:spLocks/>
            </p:cNvSpPr>
            <p:nvPr/>
          </p:nvSpPr>
          <p:spPr bwMode="auto">
            <a:xfrm>
              <a:off x="7808980" y="28797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4" name="Freeform 1231"/>
            <p:cNvSpPr>
              <a:spLocks/>
            </p:cNvSpPr>
            <p:nvPr/>
          </p:nvSpPr>
          <p:spPr bwMode="auto">
            <a:xfrm>
              <a:off x="7952645" y="2879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10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3" name="Freeform 1270"/>
            <p:cNvSpPr>
              <a:spLocks/>
            </p:cNvSpPr>
            <p:nvPr/>
          </p:nvSpPr>
          <p:spPr bwMode="auto">
            <a:xfrm>
              <a:off x="8096310" y="2879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2 w 50"/>
                <a:gd name="T37" fmla="*/ 12 h 144"/>
                <a:gd name="T38" fmla="*/ 22 w 50"/>
                <a:gd name="T39" fmla="*/ 12 h 144"/>
                <a:gd name="T40" fmla="*/ 26 w 50"/>
                <a:gd name="T41" fmla="*/ 10 h 144"/>
                <a:gd name="T42" fmla="*/ 32 w 50"/>
                <a:gd name="T43" fmla="*/ 6 h 144"/>
                <a:gd name="T44" fmla="*/ 32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4" name="Freeform 1271"/>
            <p:cNvSpPr>
              <a:spLocks/>
            </p:cNvSpPr>
            <p:nvPr/>
          </p:nvSpPr>
          <p:spPr bwMode="auto">
            <a:xfrm>
              <a:off x="8473031"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5" name="Freeform 1272"/>
            <p:cNvSpPr>
              <a:spLocks/>
            </p:cNvSpPr>
            <p:nvPr/>
          </p:nvSpPr>
          <p:spPr bwMode="auto">
            <a:xfrm>
              <a:off x="8619888" y="2879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6" name="Freeform 1273"/>
            <p:cNvSpPr>
              <a:spLocks/>
            </p:cNvSpPr>
            <p:nvPr/>
          </p:nvSpPr>
          <p:spPr bwMode="auto">
            <a:xfrm>
              <a:off x="8766745" y="28797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7" name="Freeform 1274"/>
            <p:cNvSpPr>
              <a:spLocks/>
            </p:cNvSpPr>
            <p:nvPr/>
          </p:nvSpPr>
          <p:spPr bwMode="auto">
            <a:xfrm>
              <a:off x="8239974" y="2876550"/>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8" name="Freeform 1275"/>
            <p:cNvSpPr>
              <a:spLocks/>
            </p:cNvSpPr>
            <p:nvPr/>
          </p:nvSpPr>
          <p:spPr bwMode="auto">
            <a:xfrm>
              <a:off x="8239974" y="2876550"/>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9" name="Freeform 1276"/>
            <p:cNvSpPr>
              <a:spLocks/>
            </p:cNvSpPr>
            <p:nvPr/>
          </p:nvSpPr>
          <p:spPr bwMode="auto">
            <a:xfrm>
              <a:off x="8335751" y="287655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4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4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4" y="38"/>
                  </a:lnTo>
                  <a:lnTo>
                    <a:pt x="14"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4" y="106"/>
                  </a:lnTo>
                  <a:lnTo>
                    <a:pt x="14"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2"/>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0" name="Freeform 1277"/>
            <p:cNvSpPr>
              <a:spLocks/>
            </p:cNvSpPr>
            <p:nvPr/>
          </p:nvSpPr>
          <p:spPr bwMode="auto">
            <a:xfrm>
              <a:off x="8335751" y="287655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4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4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4" y="38"/>
                  </a:lnTo>
                  <a:lnTo>
                    <a:pt x="14"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4" y="106"/>
                  </a:lnTo>
                  <a:lnTo>
                    <a:pt x="14"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2"/>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1" name="Freeform 1278"/>
            <p:cNvSpPr>
              <a:spLocks noEditPoints="1"/>
            </p:cNvSpPr>
            <p:nvPr/>
          </p:nvSpPr>
          <p:spPr bwMode="auto">
            <a:xfrm>
              <a:off x="8910410" y="2870200"/>
              <a:ext cx="156435" cy="238125"/>
            </a:xfrm>
            <a:custGeom>
              <a:avLst/>
              <a:gdLst>
                <a:gd name="T0" fmla="*/ 48 w 98"/>
                <a:gd name="T1" fmla="*/ 150 h 150"/>
                <a:gd name="T2" fmla="*/ 28 w 98"/>
                <a:gd name="T3" fmla="*/ 144 h 150"/>
                <a:gd name="T4" fmla="*/ 12 w 98"/>
                <a:gd name="T5" fmla="*/ 132 h 150"/>
                <a:gd name="T6" fmla="*/ 6 w 98"/>
                <a:gd name="T7" fmla="*/ 122 h 150"/>
                <a:gd name="T8" fmla="*/ 0 w 98"/>
                <a:gd name="T9" fmla="*/ 94 h 150"/>
                <a:gd name="T10" fmla="*/ 0 w 98"/>
                <a:gd name="T11" fmla="*/ 78 h 150"/>
                <a:gd name="T12" fmla="*/ 4 w 98"/>
                <a:gd name="T13" fmla="*/ 44 h 150"/>
                <a:gd name="T14" fmla="*/ 12 w 98"/>
                <a:gd name="T15" fmla="*/ 20 h 150"/>
                <a:gd name="T16" fmla="*/ 20 w 98"/>
                <a:gd name="T17" fmla="*/ 10 h 150"/>
                <a:gd name="T18" fmla="*/ 40 w 98"/>
                <a:gd name="T19" fmla="*/ 0 h 150"/>
                <a:gd name="T20" fmla="*/ 52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8 w 98"/>
                <a:gd name="T39" fmla="*/ 150 h 150"/>
                <a:gd name="T40" fmla="*/ 50 w 98"/>
                <a:gd name="T41" fmla="*/ 18 h 150"/>
                <a:gd name="T42" fmla="*/ 44 w 98"/>
                <a:gd name="T43" fmla="*/ 20 h 150"/>
                <a:gd name="T44" fmla="*/ 34 w 98"/>
                <a:gd name="T45" fmla="*/ 26 h 150"/>
                <a:gd name="T46" fmla="*/ 26 w 98"/>
                <a:gd name="T47" fmla="*/ 42 h 150"/>
                <a:gd name="T48" fmla="*/ 22 w 98"/>
                <a:gd name="T49" fmla="*/ 78 h 150"/>
                <a:gd name="T50" fmla="*/ 24 w 98"/>
                <a:gd name="T51" fmla="*/ 100 h 150"/>
                <a:gd name="T52" fmla="*/ 30 w 98"/>
                <a:gd name="T53" fmla="*/ 118 h 150"/>
                <a:gd name="T54" fmla="*/ 38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4"/>
                  </a:lnTo>
                  <a:lnTo>
                    <a:pt x="18" y="140"/>
                  </a:lnTo>
                  <a:lnTo>
                    <a:pt x="12" y="132"/>
                  </a:lnTo>
                  <a:lnTo>
                    <a:pt x="12" y="132"/>
                  </a:lnTo>
                  <a:lnTo>
                    <a:pt x="6" y="122"/>
                  </a:lnTo>
                  <a:lnTo>
                    <a:pt x="2" y="108"/>
                  </a:lnTo>
                  <a:lnTo>
                    <a:pt x="0" y="94"/>
                  </a:lnTo>
                  <a:lnTo>
                    <a:pt x="0" y="78"/>
                  </a:lnTo>
                  <a:lnTo>
                    <a:pt x="0" y="78"/>
                  </a:lnTo>
                  <a:lnTo>
                    <a:pt x="0" y="60"/>
                  </a:lnTo>
                  <a:lnTo>
                    <a:pt x="4" y="44"/>
                  </a:lnTo>
                  <a:lnTo>
                    <a:pt x="8" y="30"/>
                  </a:lnTo>
                  <a:lnTo>
                    <a:pt x="12" y="20"/>
                  </a:lnTo>
                  <a:lnTo>
                    <a:pt x="12" y="20"/>
                  </a:lnTo>
                  <a:lnTo>
                    <a:pt x="20" y="10"/>
                  </a:lnTo>
                  <a:lnTo>
                    <a:pt x="28" y="4"/>
                  </a:lnTo>
                  <a:lnTo>
                    <a:pt x="40" y="0"/>
                  </a:lnTo>
                  <a:lnTo>
                    <a:pt x="52" y="0"/>
                  </a:lnTo>
                  <a:lnTo>
                    <a:pt x="52" y="0"/>
                  </a:lnTo>
                  <a:lnTo>
                    <a:pt x="62" y="0"/>
                  </a:lnTo>
                  <a:lnTo>
                    <a:pt x="72" y="4"/>
                  </a:lnTo>
                  <a:lnTo>
                    <a:pt x="80" y="10"/>
                  </a:lnTo>
                  <a:lnTo>
                    <a:pt x="86" y="18"/>
                  </a:lnTo>
                  <a:lnTo>
                    <a:pt x="92" y="28"/>
                  </a:lnTo>
                  <a:lnTo>
                    <a:pt x="96" y="42"/>
                  </a:lnTo>
                  <a:lnTo>
                    <a:pt x="98" y="56"/>
                  </a:lnTo>
                  <a:lnTo>
                    <a:pt x="98" y="74"/>
                  </a:lnTo>
                  <a:lnTo>
                    <a:pt x="98" y="74"/>
                  </a:lnTo>
                  <a:lnTo>
                    <a:pt x="98" y="92"/>
                  </a:lnTo>
                  <a:lnTo>
                    <a:pt x="96" y="106"/>
                  </a:lnTo>
                  <a:lnTo>
                    <a:pt x="90" y="120"/>
                  </a:lnTo>
                  <a:lnTo>
                    <a:pt x="84" y="130"/>
                  </a:lnTo>
                  <a:lnTo>
                    <a:pt x="84" y="130"/>
                  </a:lnTo>
                  <a:lnTo>
                    <a:pt x="78" y="138"/>
                  </a:lnTo>
                  <a:lnTo>
                    <a:pt x="68" y="144"/>
                  </a:lnTo>
                  <a:lnTo>
                    <a:pt x="58" y="148"/>
                  </a:lnTo>
                  <a:lnTo>
                    <a:pt x="48" y="150"/>
                  </a:lnTo>
                  <a:lnTo>
                    <a:pt x="48" y="150"/>
                  </a:lnTo>
                  <a:close/>
                  <a:moveTo>
                    <a:pt x="50" y="18"/>
                  </a:moveTo>
                  <a:lnTo>
                    <a:pt x="50" y="18"/>
                  </a:lnTo>
                  <a:lnTo>
                    <a:pt x="44" y="20"/>
                  </a:lnTo>
                  <a:lnTo>
                    <a:pt x="38" y="22"/>
                  </a:lnTo>
                  <a:lnTo>
                    <a:pt x="34" y="26"/>
                  </a:lnTo>
                  <a:lnTo>
                    <a:pt x="30" y="34"/>
                  </a:lnTo>
                  <a:lnTo>
                    <a:pt x="26" y="42"/>
                  </a:lnTo>
                  <a:lnTo>
                    <a:pt x="24" y="52"/>
                  </a:lnTo>
                  <a:lnTo>
                    <a:pt x="22" y="78"/>
                  </a:lnTo>
                  <a:lnTo>
                    <a:pt x="22" y="78"/>
                  </a:lnTo>
                  <a:lnTo>
                    <a:pt x="24" y="100"/>
                  </a:lnTo>
                  <a:lnTo>
                    <a:pt x="26" y="110"/>
                  </a:lnTo>
                  <a:lnTo>
                    <a:pt x="30" y="118"/>
                  </a:lnTo>
                  <a:lnTo>
                    <a:pt x="32" y="124"/>
                  </a:lnTo>
                  <a:lnTo>
                    <a:pt x="38"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2" name="Freeform 1279"/>
            <p:cNvSpPr>
              <a:spLocks noEditPoints="1"/>
            </p:cNvSpPr>
            <p:nvPr/>
          </p:nvSpPr>
          <p:spPr bwMode="auto">
            <a:xfrm>
              <a:off x="9130696" y="2870200"/>
              <a:ext cx="156435" cy="238125"/>
            </a:xfrm>
            <a:custGeom>
              <a:avLst/>
              <a:gdLst>
                <a:gd name="T0" fmla="*/ 46 w 98"/>
                <a:gd name="T1" fmla="*/ 150 h 150"/>
                <a:gd name="T2" fmla="*/ 26 w 98"/>
                <a:gd name="T3" fmla="*/ 144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20 h 150"/>
                <a:gd name="T44" fmla="*/ 34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2" y="132"/>
                  </a:lnTo>
                  <a:lnTo>
                    <a:pt x="12"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20"/>
                  </a:lnTo>
                  <a:lnTo>
                    <a:pt x="38" y="22"/>
                  </a:lnTo>
                  <a:lnTo>
                    <a:pt x="34" y="26"/>
                  </a:lnTo>
                  <a:lnTo>
                    <a:pt x="30"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3" name="Freeform 1280"/>
            <p:cNvSpPr>
              <a:spLocks/>
            </p:cNvSpPr>
            <p:nvPr/>
          </p:nvSpPr>
          <p:spPr bwMode="auto">
            <a:xfrm>
              <a:off x="9350982" y="2879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4" name="Freeform 1281"/>
            <p:cNvSpPr>
              <a:spLocks/>
            </p:cNvSpPr>
            <p:nvPr/>
          </p:nvSpPr>
          <p:spPr bwMode="auto">
            <a:xfrm>
              <a:off x="9494647" y="2879725"/>
              <a:ext cx="86199" cy="228600"/>
            </a:xfrm>
            <a:custGeom>
              <a:avLst/>
              <a:gdLst>
                <a:gd name="T0" fmla="*/ 54 w 54"/>
                <a:gd name="T1" fmla="*/ 0 h 144"/>
                <a:gd name="T2" fmla="*/ 54 w 54"/>
                <a:gd name="T3" fmla="*/ 0 h 144"/>
                <a:gd name="T4" fmla="*/ 54 w 54"/>
                <a:gd name="T5" fmla="*/ 144 h 144"/>
                <a:gd name="T6" fmla="*/ 54 w 54"/>
                <a:gd name="T7" fmla="*/ 144 h 144"/>
                <a:gd name="T8" fmla="*/ 32 w 54"/>
                <a:gd name="T9" fmla="*/ 144 h 144"/>
                <a:gd name="T10" fmla="*/ 32 w 54"/>
                <a:gd name="T11" fmla="*/ 144 h 144"/>
                <a:gd name="T12" fmla="*/ 32 w 54"/>
                <a:gd name="T13" fmla="*/ 28 h 144"/>
                <a:gd name="T14" fmla="*/ 32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2" y="144"/>
                  </a:lnTo>
                  <a:lnTo>
                    <a:pt x="32" y="144"/>
                  </a:lnTo>
                  <a:lnTo>
                    <a:pt x="32" y="28"/>
                  </a:lnTo>
                  <a:lnTo>
                    <a:pt x="32"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5" name="Freeform 1282"/>
            <p:cNvSpPr>
              <a:spLocks/>
            </p:cNvSpPr>
            <p:nvPr/>
          </p:nvSpPr>
          <p:spPr bwMode="auto">
            <a:xfrm>
              <a:off x="9641505" y="28797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4"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6" name="Freeform 1283"/>
            <p:cNvSpPr>
              <a:spLocks noEditPoints="1"/>
            </p:cNvSpPr>
            <p:nvPr/>
          </p:nvSpPr>
          <p:spPr bwMode="auto">
            <a:xfrm>
              <a:off x="9050883" y="2530475"/>
              <a:ext cx="159628" cy="238125"/>
            </a:xfrm>
            <a:custGeom>
              <a:avLst/>
              <a:gdLst>
                <a:gd name="T0" fmla="*/ 48 w 100"/>
                <a:gd name="T1" fmla="*/ 150 h 150"/>
                <a:gd name="T2" fmla="*/ 28 w 100"/>
                <a:gd name="T3" fmla="*/ 146 h 150"/>
                <a:gd name="T4" fmla="*/ 12 w 100"/>
                <a:gd name="T5" fmla="*/ 132 h 150"/>
                <a:gd name="T6" fmla="*/ 6 w 100"/>
                <a:gd name="T7" fmla="*/ 122 h 150"/>
                <a:gd name="T8" fmla="*/ 0 w 100"/>
                <a:gd name="T9" fmla="*/ 96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4 h 150"/>
                <a:gd name="T24" fmla="*/ 88 w 100"/>
                <a:gd name="T25" fmla="*/ 18 h 150"/>
                <a:gd name="T26" fmla="*/ 96 w 100"/>
                <a:gd name="T27" fmla="*/ 42 h 150"/>
                <a:gd name="T28" fmla="*/ 100 w 100"/>
                <a:gd name="T29" fmla="*/ 76 h 150"/>
                <a:gd name="T30" fmla="*/ 98 w 100"/>
                <a:gd name="T31" fmla="*/ 92 h 150"/>
                <a:gd name="T32" fmla="*/ 92 w 100"/>
                <a:gd name="T33" fmla="*/ 120 h 150"/>
                <a:gd name="T34" fmla="*/ 84 w 100"/>
                <a:gd name="T35" fmla="*/ 132 h 150"/>
                <a:gd name="T36" fmla="*/ 68 w 100"/>
                <a:gd name="T37" fmla="*/ 146 h 150"/>
                <a:gd name="T38" fmla="*/ 48 w 100"/>
                <a:gd name="T39" fmla="*/ 150 h 150"/>
                <a:gd name="T40" fmla="*/ 50 w 100"/>
                <a:gd name="T41" fmla="*/ 18 h 150"/>
                <a:gd name="T42" fmla="*/ 44 w 100"/>
                <a:gd name="T43" fmla="*/ 20 h 150"/>
                <a:gd name="T44" fmla="*/ 34 w 100"/>
                <a:gd name="T45" fmla="*/ 28 h 150"/>
                <a:gd name="T46" fmla="*/ 26 w 100"/>
                <a:gd name="T47" fmla="*/ 42 h 150"/>
                <a:gd name="T48" fmla="*/ 24 w 100"/>
                <a:gd name="T49" fmla="*/ 78 h 150"/>
                <a:gd name="T50" fmla="*/ 24 w 100"/>
                <a:gd name="T51" fmla="*/ 102 h 150"/>
                <a:gd name="T52" fmla="*/ 30 w 100"/>
                <a:gd name="T53" fmla="*/ 118 h 150"/>
                <a:gd name="T54" fmla="*/ 38 w 100"/>
                <a:gd name="T55" fmla="*/ 128 h 150"/>
                <a:gd name="T56" fmla="*/ 48 w 100"/>
                <a:gd name="T57" fmla="*/ 132 h 150"/>
                <a:gd name="T58" fmla="*/ 54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0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6" y="148"/>
                  </a:lnTo>
                  <a:lnTo>
                    <a:pt x="28" y="146"/>
                  </a:lnTo>
                  <a:lnTo>
                    <a:pt x="18" y="140"/>
                  </a:lnTo>
                  <a:lnTo>
                    <a:pt x="12" y="132"/>
                  </a:lnTo>
                  <a:lnTo>
                    <a:pt x="12" y="132"/>
                  </a:lnTo>
                  <a:lnTo>
                    <a:pt x="6" y="122"/>
                  </a:lnTo>
                  <a:lnTo>
                    <a:pt x="4" y="110"/>
                  </a:lnTo>
                  <a:lnTo>
                    <a:pt x="0" y="96"/>
                  </a:lnTo>
                  <a:lnTo>
                    <a:pt x="0" y="78"/>
                  </a:lnTo>
                  <a:lnTo>
                    <a:pt x="0" y="78"/>
                  </a:lnTo>
                  <a:lnTo>
                    <a:pt x="0" y="60"/>
                  </a:lnTo>
                  <a:lnTo>
                    <a:pt x="4" y="44"/>
                  </a:lnTo>
                  <a:lnTo>
                    <a:pt x="8" y="32"/>
                  </a:lnTo>
                  <a:lnTo>
                    <a:pt x="14" y="20"/>
                  </a:lnTo>
                  <a:lnTo>
                    <a:pt x="14" y="20"/>
                  </a:lnTo>
                  <a:lnTo>
                    <a:pt x="20" y="12"/>
                  </a:lnTo>
                  <a:lnTo>
                    <a:pt x="30" y="6"/>
                  </a:lnTo>
                  <a:lnTo>
                    <a:pt x="40" y="2"/>
                  </a:lnTo>
                  <a:lnTo>
                    <a:pt x="52" y="0"/>
                  </a:lnTo>
                  <a:lnTo>
                    <a:pt x="52" y="0"/>
                  </a:lnTo>
                  <a:lnTo>
                    <a:pt x="62" y="2"/>
                  </a:lnTo>
                  <a:lnTo>
                    <a:pt x="72" y="4"/>
                  </a:lnTo>
                  <a:lnTo>
                    <a:pt x="80" y="10"/>
                  </a:lnTo>
                  <a:lnTo>
                    <a:pt x="88" y="18"/>
                  </a:lnTo>
                  <a:lnTo>
                    <a:pt x="92" y="30"/>
                  </a:lnTo>
                  <a:lnTo>
                    <a:pt x="96" y="42"/>
                  </a:lnTo>
                  <a:lnTo>
                    <a:pt x="98" y="58"/>
                  </a:lnTo>
                  <a:lnTo>
                    <a:pt x="100" y="76"/>
                  </a:lnTo>
                  <a:lnTo>
                    <a:pt x="100" y="76"/>
                  </a:lnTo>
                  <a:lnTo>
                    <a:pt x="98" y="92"/>
                  </a:lnTo>
                  <a:lnTo>
                    <a:pt x="96" y="108"/>
                  </a:lnTo>
                  <a:lnTo>
                    <a:pt x="92" y="120"/>
                  </a:lnTo>
                  <a:lnTo>
                    <a:pt x="84" y="132"/>
                  </a:lnTo>
                  <a:lnTo>
                    <a:pt x="84" y="132"/>
                  </a:lnTo>
                  <a:lnTo>
                    <a:pt x="78" y="140"/>
                  </a:lnTo>
                  <a:lnTo>
                    <a:pt x="68" y="146"/>
                  </a:lnTo>
                  <a:lnTo>
                    <a:pt x="58" y="148"/>
                  </a:lnTo>
                  <a:lnTo>
                    <a:pt x="48" y="150"/>
                  </a:lnTo>
                  <a:lnTo>
                    <a:pt x="48" y="150"/>
                  </a:lnTo>
                  <a:close/>
                  <a:moveTo>
                    <a:pt x="50" y="18"/>
                  </a:moveTo>
                  <a:lnTo>
                    <a:pt x="50" y="18"/>
                  </a:lnTo>
                  <a:lnTo>
                    <a:pt x="44" y="20"/>
                  </a:lnTo>
                  <a:lnTo>
                    <a:pt x="38" y="22"/>
                  </a:lnTo>
                  <a:lnTo>
                    <a:pt x="34" y="28"/>
                  </a:lnTo>
                  <a:lnTo>
                    <a:pt x="30" y="34"/>
                  </a:lnTo>
                  <a:lnTo>
                    <a:pt x="26" y="42"/>
                  </a:lnTo>
                  <a:lnTo>
                    <a:pt x="24" y="52"/>
                  </a:lnTo>
                  <a:lnTo>
                    <a:pt x="24" y="78"/>
                  </a:lnTo>
                  <a:lnTo>
                    <a:pt x="24" y="78"/>
                  </a:lnTo>
                  <a:lnTo>
                    <a:pt x="24" y="102"/>
                  </a:lnTo>
                  <a:lnTo>
                    <a:pt x="26" y="110"/>
                  </a:lnTo>
                  <a:lnTo>
                    <a:pt x="30" y="118"/>
                  </a:lnTo>
                  <a:lnTo>
                    <a:pt x="34" y="124"/>
                  </a:lnTo>
                  <a:lnTo>
                    <a:pt x="38" y="128"/>
                  </a:lnTo>
                  <a:lnTo>
                    <a:pt x="42" y="130"/>
                  </a:lnTo>
                  <a:lnTo>
                    <a:pt x="48" y="132"/>
                  </a:lnTo>
                  <a:lnTo>
                    <a:pt x="48" y="132"/>
                  </a:lnTo>
                  <a:lnTo>
                    <a:pt x="54" y="130"/>
                  </a:lnTo>
                  <a:lnTo>
                    <a:pt x="60" y="128"/>
                  </a:lnTo>
                  <a:lnTo>
                    <a:pt x="64" y="124"/>
                  </a:lnTo>
                  <a:lnTo>
                    <a:pt x="68" y="118"/>
                  </a:lnTo>
                  <a:lnTo>
                    <a:pt x="72" y="110"/>
                  </a:lnTo>
                  <a:lnTo>
                    <a:pt x="74" y="100"/>
                  </a:lnTo>
                  <a:lnTo>
                    <a:pt x="74" y="76"/>
                  </a:lnTo>
                  <a:lnTo>
                    <a:pt x="74" y="76"/>
                  </a:lnTo>
                  <a:lnTo>
                    <a:pt x="74" y="52"/>
                  </a:lnTo>
                  <a:lnTo>
                    <a:pt x="72"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7" name="Freeform 1284"/>
            <p:cNvSpPr>
              <a:spLocks/>
            </p:cNvSpPr>
            <p:nvPr/>
          </p:nvSpPr>
          <p:spPr bwMode="auto">
            <a:xfrm>
              <a:off x="9274361"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0 w 52"/>
                <a:gd name="T35" fmla="*/ 12 h 144"/>
                <a:gd name="T36" fmla="*/ 20 w 52"/>
                <a:gd name="T37" fmla="*/ 12 h 144"/>
                <a:gd name="T38" fmla="*/ 26 w 52"/>
                <a:gd name="T39" fmla="*/ 10 h 144"/>
                <a:gd name="T40" fmla="*/ 30 w 52"/>
                <a:gd name="T41" fmla="*/ 8 h 144"/>
                <a:gd name="T42" fmla="*/ 30 w 52"/>
                <a:gd name="T43" fmla="*/ 8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0" y="42"/>
                  </a:lnTo>
                  <a:lnTo>
                    <a:pt x="0" y="42"/>
                  </a:lnTo>
                  <a:lnTo>
                    <a:pt x="0" y="22"/>
                  </a:lnTo>
                  <a:lnTo>
                    <a:pt x="0" y="22"/>
                  </a:lnTo>
                  <a:lnTo>
                    <a:pt x="10" y="18"/>
                  </a:lnTo>
                  <a:lnTo>
                    <a:pt x="10" y="18"/>
                  </a:lnTo>
                  <a:lnTo>
                    <a:pt x="20" y="12"/>
                  </a:lnTo>
                  <a:lnTo>
                    <a:pt x="20" y="12"/>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8" name="Freeform 1285"/>
            <p:cNvSpPr>
              <a:spLocks/>
            </p:cNvSpPr>
            <p:nvPr/>
          </p:nvSpPr>
          <p:spPr bwMode="auto">
            <a:xfrm>
              <a:off x="9421219"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9" name="Freeform 1286"/>
            <p:cNvSpPr>
              <a:spLocks/>
            </p:cNvSpPr>
            <p:nvPr/>
          </p:nvSpPr>
          <p:spPr bwMode="auto">
            <a:xfrm>
              <a:off x="9568076" y="2540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8 h 144"/>
                <a:gd name="T44" fmla="*/ 32 w 52"/>
                <a:gd name="T45" fmla="*/ 8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4" y="32"/>
                  </a:lnTo>
                  <a:lnTo>
                    <a:pt x="16" y="36"/>
                  </a:lnTo>
                  <a:lnTo>
                    <a:pt x="16" y="36"/>
                  </a:lnTo>
                  <a:lnTo>
                    <a:pt x="8" y="40"/>
                  </a:lnTo>
                  <a:lnTo>
                    <a:pt x="0" y="42"/>
                  </a:lnTo>
                  <a:lnTo>
                    <a:pt x="0" y="42"/>
                  </a:lnTo>
                  <a:lnTo>
                    <a:pt x="0" y="22"/>
                  </a:lnTo>
                  <a:lnTo>
                    <a:pt x="0" y="22"/>
                  </a:lnTo>
                  <a:lnTo>
                    <a:pt x="10" y="18"/>
                  </a:lnTo>
                  <a:lnTo>
                    <a:pt x="10" y="18"/>
                  </a:lnTo>
                  <a:lnTo>
                    <a:pt x="22" y="12"/>
                  </a:lnTo>
                  <a:lnTo>
                    <a:pt x="22" y="12"/>
                  </a:lnTo>
                  <a:lnTo>
                    <a:pt x="26" y="10"/>
                  </a:lnTo>
                  <a:lnTo>
                    <a:pt x="32" y="8"/>
                  </a:lnTo>
                  <a:lnTo>
                    <a:pt x="32" y="8"/>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0" name="Freeform 1287"/>
            <p:cNvSpPr>
              <a:spLocks/>
            </p:cNvSpPr>
            <p:nvPr/>
          </p:nvSpPr>
          <p:spPr bwMode="auto">
            <a:xfrm>
              <a:off x="9714933"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1" name="Freeform 1288"/>
            <p:cNvSpPr>
              <a:spLocks/>
            </p:cNvSpPr>
            <p:nvPr/>
          </p:nvSpPr>
          <p:spPr bwMode="auto">
            <a:xfrm>
              <a:off x="10101232"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2" name="Freeform 1289"/>
            <p:cNvSpPr>
              <a:spLocks/>
            </p:cNvSpPr>
            <p:nvPr/>
          </p:nvSpPr>
          <p:spPr bwMode="auto">
            <a:xfrm>
              <a:off x="10248089" y="2540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10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10" y="40"/>
                  </a:lnTo>
                  <a:lnTo>
                    <a:pt x="0" y="42"/>
                  </a:lnTo>
                  <a:lnTo>
                    <a:pt x="0" y="42"/>
                  </a:lnTo>
                  <a:lnTo>
                    <a:pt x="0" y="22"/>
                  </a:lnTo>
                  <a:lnTo>
                    <a:pt x="0" y="22"/>
                  </a:lnTo>
                  <a:lnTo>
                    <a:pt x="6" y="20"/>
                  </a:lnTo>
                  <a:lnTo>
                    <a:pt x="12" y="18"/>
                  </a:lnTo>
                  <a:lnTo>
                    <a:pt x="12" y="18"/>
                  </a:lnTo>
                  <a:lnTo>
                    <a:pt x="18" y="16"/>
                  </a:lnTo>
                  <a:lnTo>
                    <a:pt x="22" y="12"/>
                  </a:lnTo>
                  <a:lnTo>
                    <a:pt x="22" y="12"/>
                  </a:lnTo>
                  <a:lnTo>
                    <a:pt x="28" y="10"/>
                  </a:lnTo>
                  <a:lnTo>
                    <a:pt x="32" y="8"/>
                  </a:lnTo>
                  <a:lnTo>
                    <a:pt x="32" y="8"/>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3" name="Freeform 1290"/>
            <p:cNvSpPr>
              <a:spLocks/>
            </p:cNvSpPr>
            <p:nvPr/>
          </p:nvSpPr>
          <p:spPr bwMode="auto">
            <a:xfrm>
              <a:off x="10398139"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6 h 144"/>
                <a:gd name="T20" fmla="*/ 18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32 w 52"/>
                <a:gd name="T45" fmla="*/ 8 h 144"/>
                <a:gd name="T46" fmla="*/ 32 w 52"/>
                <a:gd name="T47" fmla="*/ 8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6"/>
                  </a:lnTo>
                  <a:lnTo>
                    <a:pt x="18"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32" y="8"/>
                  </a:lnTo>
                  <a:lnTo>
                    <a:pt x="32" y="8"/>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4" name="Freeform 1291"/>
            <p:cNvSpPr>
              <a:spLocks/>
            </p:cNvSpPr>
            <p:nvPr/>
          </p:nvSpPr>
          <p:spPr bwMode="auto">
            <a:xfrm>
              <a:off x="10548189" y="2540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0 w 50"/>
                <a:gd name="T23" fmla="*/ 42 h 144"/>
                <a:gd name="T24" fmla="*/ 0 w 50"/>
                <a:gd name="T25" fmla="*/ 42 h 144"/>
                <a:gd name="T26" fmla="*/ 0 w 50"/>
                <a:gd name="T27" fmla="*/ 22 h 144"/>
                <a:gd name="T28" fmla="*/ 0 w 50"/>
                <a:gd name="T29" fmla="*/ 22 h 144"/>
                <a:gd name="T30" fmla="*/ 8 w 50"/>
                <a:gd name="T31" fmla="*/ 18 h 144"/>
                <a:gd name="T32" fmla="*/ 8 w 50"/>
                <a:gd name="T33" fmla="*/ 18 h 144"/>
                <a:gd name="T34" fmla="*/ 20 w 50"/>
                <a:gd name="T35" fmla="*/ 12 h 144"/>
                <a:gd name="T36" fmla="*/ 20 w 50"/>
                <a:gd name="T37" fmla="*/ 12 h 144"/>
                <a:gd name="T38" fmla="*/ 26 w 50"/>
                <a:gd name="T39" fmla="*/ 10 h 144"/>
                <a:gd name="T40" fmla="*/ 30 w 50"/>
                <a:gd name="T41" fmla="*/ 8 h 144"/>
                <a:gd name="T42" fmla="*/ 30 w 50"/>
                <a:gd name="T43" fmla="*/ 8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0" y="42"/>
                  </a:lnTo>
                  <a:lnTo>
                    <a:pt x="0" y="42"/>
                  </a:lnTo>
                  <a:lnTo>
                    <a:pt x="0" y="22"/>
                  </a:lnTo>
                  <a:lnTo>
                    <a:pt x="0" y="22"/>
                  </a:lnTo>
                  <a:lnTo>
                    <a:pt x="8" y="18"/>
                  </a:lnTo>
                  <a:lnTo>
                    <a:pt x="8" y="18"/>
                  </a:lnTo>
                  <a:lnTo>
                    <a:pt x="20" y="12"/>
                  </a:lnTo>
                  <a:lnTo>
                    <a:pt x="20" y="12"/>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5" name="Freeform 1292"/>
            <p:cNvSpPr>
              <a:spLocks/>
            </p:cNvSpPr>
            <p:nvPr/>
          </p:nvSpPr>
          <p:spPr bwMode="auto">
            <a:xfrm>
              <a:off x="9861791" y="2536825"/>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6 h 146"/>
                <a:gd name="T10" fmla="*/ 14 w 48"/>
                <a:gd name="T11" fmla="*/ 40 h 146"/>
                <a:gd name="T12" fmla="*/ 14 w 48"/>
                <a:gd name="T13" fmla="*/ 52 h 146"/>
                <a:gd name="T14" fmla="*/ 12 w 48"/>
                <a:gd name="T15" fmla="*/ 60 h 146"/>
                <a:gd name="T16" fmla="*/ 2 w 48"/>
                <a:gd name="T17" fmla="*/ 66 h 146"/>
                <a:gd name="T18" fmla="*/ 0 w 48"/>
                <a:gd name="T19" fmla="*/ 82 h 146"/>
                <a:gd name="T20" fmla="*/ 12 w 48"/>
                <a:gd name="T21" fmla="*/ 86 h 146"/>
                <a:gd name="T22" fmla="*/ 14 w 48"/>
                <a:gd name="T23" fmla="*/ 94 h 146"/>
                <a:gd name="T24" fmla="*/ 14 w 48"/>
                <a:gd name="T25" fmla="*/ 108 h 146"/>
                <a:gd name="T26" fmla="*/ 12 w 48"/>
                <a:gd name="T27" fmla="*/ 122 h 146"/>
                <a:gd name="T28" fmla="*/ 14 w 48"/>
                <a:gd name="T29" fmla="*/ 128 h 146"/>
                <a:gd name="T30" fmla="*/ 18 w 48"/>
                <a:gd name="T31" fmla="*/ 138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6 h 146"/>
                <a:gd name="T44" fmla="*/ 36 w 48"/>
                <a:gd name="T45" fmla="*/ 116 h 146"/>
                <a:gd name="T46" fmla="*/ 38 w 48"/>
                <a:gd name="T47" fmla="*/ 108 h 146"/>
                <a:gd name="T48" fmla="*/ 38 w 48"/>
                <a:gd name="T49" fmla="*/ 96 h 146"/>
                <a:gd name="T50" fmla="*/ 36 w 48"/>
                <a:gd name="T51" fmla="*/ 86 h 146"/>
                <a:gd name="T52" fmla="*/ 28 w 48"/>
                <a:gd name="T53" fmla="*/ 76 h 146"/>
                <a:gd name="T54" fmla="*/ 20 w 48"/>
                <a:gd name="T55" fmla="*/ 74 h 146"/>
                <a:gd name="T56" fmla="*/ 20 w 48"/>
                <a:gd name="T57" fmla="*/ 72 h 146"/>
                <a:gd name="T58" fmla="*/ 34 w 48"/>
                <a:gd name="T59" fmla="*/ 66 h 146"/>
                <a:gd name="T60" fmla="*/ 38 w 48"/>
                <a:gd name="T61" fmla="*/ 52 h 146"/>
                <a:gd name="T62" fmla="*/ 38 w 48"/>
                <a:gd name="T63" fmla="*/ 38 h 146"/>
                <a:gd name="T64" fmla="*/ 36 w 48"/>
                <a:gd name="T65" fmla="*/ 30 h 146"/>
                <a:gd name="T66" fmla="*/ 36 w 48"/>
                <a:gd name="T67" fmla="*/ 26 h 146"/>
                <a:gd name="T68" fmla="*/ 42 w 48"/>
                <a:gd name="T69" fmla="*/ 20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2"/>
                  </a:lnTo>
                  <a:lnTo>
                    <a:pt x="20" y="6"/>
                  </a:lnTo>
                  <a:lnTo>
                    <a:pt x="18" y="10"/>
                  </a:lnTo>
                  <a:lnTo>
                    <a:pt x="14" y="14"/>
                  </a:lnTo>
                  <a:lnTo>
                    <a:pt x="12" y="26"/>
                  </a:lnTo>
                  <a:lnTo>
                    <a:pt x="12" y="26"/>
                  </a:lnTo>
                  <a:lnTo>
                    <a:pt x="14" y="40"/>
                  </a:lnTo>
                  <a:lnTo>
                    <a:pt x="14" y="40"/>
                  </a:lnTo>
                  <a:lnTo>
                    <a:pt x="14" y="52"/>
                  </a:lnTo>
                  <a:lnTo>
                    <a:pt x="14" y="52"/>
                  </a:lnTo>
                  <a:lnTo>
                    <a:pt x="14" y="56"/>
                  </a:lnTo>
                  <a:lnTo>
                    <a:pt x="12" y="60"/>
                  </a:lnTo>
                  <a:lnTo>
                    <a:pt x="8" y="64"/>
                  </a:lnTo>
                  <a:lnTo>
                    <a:pt x="2"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4" y="128"/>
                  </a:lnTo>
                  <a:lnTo>
                    <a:pt x="14" y="132"/>
                  </a:lnTo>
                  <a:lnTo>
                    <a:pt x="18" y="138"/>
                  </a:lnTo>
                  <a:lnTo>
                    <a:pt x="20" y="140"/>
                  </a:lnTo>
                  <a:lnTo>
                    <a:pt x="30" y="144"/>
                  </a:lnTo>
                  <a:lnTo>
                    <a:pt x="42" y="146"/>
                  </a:lnTo>
                  <a:lnTo>
                    <a:pt x="42" y="146"/>
                  </a:lnTo>
                  <a:lnTo>
                    <a:pt x="48" y="146"/>
                  </a:lnTo>
                  <a:lnTo>
                    <a:pt x="48" y="146"/>
                  </a:lnTo>
                  <a:lnTo>
                    <a:pt x="48" y="128"/>
                  </a:lnTo>
                  <a:lnTo>
                    <a:pt x="48" y="128"/>
                  </a:lnTo>
                  <a:lnTo>
                    <a:pt x="46" y="128"/>
                  </a:lnTo>
                  <a:lnTo>
                    <a:pt x="46" y="128"/>
                  </a:lnTo>
                  <a:lnTo>
                    <a:pt x="42" y="128"/>
                  </a:lnTo>
                  <a:lnTo>
                    <a:pt x="38" y="126"/>
                  </a:lnTo>
                  <a:lnTo>
                    <a:pt x="36" y="122"/>
                  </a:lnTo>
                  <a:lnTo>
                    <a:pt x="36" y="116"/>
                  </a:lnTo>
                  <a:lnTo>
                    <a:pt x="36" y="116"/>
                  </a:lnTo>
                  <a:lnTo>
                    <a:pt x="38" y="108"/>
                  </a:lnTo>
                  <a:lnTo>
                    <a:pt x="38" y="108"/>
                  </a:lnTo>
                  <a:lnTo>
                    <a:pt x="38" y="96"/>
                  </a:lnTo>
                  <a:lnTo>
                    <a:pt x="38" y="96"/>
                  </a:lnTo>
                  <a:lnTo>
                    <a:pt x="36" y="86"/>
                  </a:lnTo>
                  <a:lnTo>
                    <a:pt x="34" y="80"/>
                  </a:lnTo>
                  <a:lnTo>
                    <a:pt x="28" y="76"/>
                  </a:lnTo>
                  <a:lnTo>
                    <a:pt x="20" y="74"/>
                  </a:lnTo>
                  <a:lnTo>
                    <a:pt x="20" y="74"/>
                  </a:lnTo>
                  <a:lnTo>
                    <a:pt x="20" y="72"/>
                  </a:lnTo>
                  <a:lnTo>
                    <a:pt x="20" y="72"/>
                  </a:lnTo>
                  <a:lnTo>
                    <a:pt x="28" y="70"/>
                  </a:lnTo>
                  <a:lnTo>
                    <a:pt x="34" y="66"/>
                  </a:lnTo>
                  <a:lnTo>
                    <a:pt x="36" y="60"/>
                  </a:lnTo>
                  <a:lnTo>
                    <a:pt x="38" y="52"/>
                  </a:lnTo>
                  <a:lnTo>
                    <a:pt x="38" y="52"/>
                  </a:lnTo>
                  <a:lnTo>
                    <a:pt x="38" y="38"/>
                  </a:lnTo>
                  <a:lnTo>
                    <a:pt x="38" y="38"/>
                  </a:lnTo>
                  <a:lnTo>
                    <a:pt x="36" y="30"/>
                  </a:lnTo>
                  <a:lnTo>
                    <a:pt x="36" y="30"/>
                  </a:lnTo>
                  <a:lnTo>
                    <a:pt x="36" y="26"/>
                  </a:lnTo>
                  <a:lnTo>
                    <a:pt x="38" y="22"/>
                  </a:lnTo>
                  <a:lnTo>
                    <a:pt x="42" y="20"/>
                  </a:lnTo>
                  <a:lnTo>
                    <a:pt x="46" y="18"/>
                  </a:lnTo>
                  <a:lnTo>
                    <a:pt x="46"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6" name="Freeform 1293"/>
            <p:cNvSpPr>
              <a:spLocks/>
            </p:cNvSpPr>
            <p:nvPr/>
          </p:nvSpPr>
          <p:spPr bwMode="auto">
            <a:xfrm>
              <a:off x="9861791" y="2536825"/>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6 h 146"/>
                <a:gd name="T10" fmla="*/ 14 w 48"/>
                <a:gd name="T11" fmla="*/ 40 h 146"/>
                <a:gd name="T12" fmla="*/ 14 w 48"/>
                <a:gd name="T13" fmla="*/ 52 h 146"/>
                <a:gd name="T14" fmla="*/ 12 w 48"/>
                <a:gd name="T15" fmla="*/ 60 h 146"/>
                <a:gd name="T16" fmla="*/ 2 w 48"/>
                <a:gd name="T17" fmla="*/ 66 h 146"/>
                <a:gd name="T18" fmla="*/ 0 w 48"/>
                <a:gd name="T19" fmla="*/ 82 h 146"/>
                <a:gd name="T20" fmla="*/ 12 w 48"/>
                <a:gd name="T21" fmla="*/ 86 h 146"/>
                <a:gd name="T22" fmla="*/ 14 w 48"/>
                <a:gd name="T23" fmla="*/ 94 h 146"/>
                <a:gd name="T24" fmla="*/ 14 w 48"/>
                <a:gd name="T25" fmla="*/ 108 h 146"/>
                <a:gd name="T26" fmla="*/ 12 w 48"/>
                <a:gd name="T27" fmla="*/ 122 h 146"/>
                <a:gd name="T28" fmla="*/ 14 w 48"/>
                <a:gd name="T29" fmla="*/ 128 h 146"/>
                <a:gd name="T30" fmla="*/ 18 w 48"/>
                <a:gd name="T31" fmla="*/ 138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6 h 146"/>
                <a:gd name="T44" fmla="*/ 36 w 48"/>
                <a:gd name="T45" fmla="*/ 116 h 146"/>
                <a:gd name="T46" fmla="*/ 38 w 48"/>
                <a:gd name="T47" fmla="*/ 108 h 146"/>
                <a:gd name="T48" fmla="*/ 38 w 48"/>
                <a:gd name="T49" fmla="*/ 96 h 146"/>
                <a:gd name="T50" fmla="*/ 36 w 48"/>
                <a:gd name="T51" fmla="*/ 86 h 146"/>
                <a:gd name="T52" fmla="*/ 28 w 48"/>
                <a:gd name="T53" fmla="*/ 76 h 146"/>
                <a:gd name="T54" fmla="*/ 20 w 48"/>
                <a:gd name="T55" fmla="*/ 74 h 146"/>
                <a:gd name="T56" fmla="*/ 20 w 48"/>
                <a:gd name="T57" fmla="*/ 72 h 146"/>
                <a:gd name="T58" fmla="*/ 34 w 48"/>
                <a:gd name="T59" fmla="*/ 66 h 146"/>
                <a:gd name="T60" fmla="*/ 38 w 48"/>
                <a:gd name="T61" fmla="*/ 52 h 146"/>
                <a:gd name="T62" fmla="*/ 38 w 48"/>
                <a:gd name="T63" fmla="*/ 38 h 146"/>
                <a:gd name="T64" fmla="*/ 36 w 48"/>
                <a:gd name="T65" fmla="*/ 30 h 146"/>
                <a:gd name="T66" fmla="*/ 36 w 48"/>
                <a:gd name="T67" fmla="*/ 26 h 146"/>
                <a:gd name="T68" fmla="*/ 42 w 48"/>
                <a:gd name="T69" fmla="*/ 20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2"/>
                  </a:lnTo>
                  <a:lnTo>
                    <a:pt x="20" y="6"/>
                  </a:lnTo>
                  <a:lnTo>
                    <a:pt x="18" y="10"/>
                  </a:lnTo>
                  <a:lnTo>
                    <a:pt x="14" y="14"/>
                  </a:lnTo>
                  <a:lnTo>
                    <a:pt x="12" y="26"/>
                  </a:lnTo>
                  <a:lnTo>
                    <a:pt x="12" y="26"/>
                  </a:lnTo>
                  <a:lnTo>
                    <a:pt x="14" y="40"/>
                  </a:lnTo>
                  <a:lnTo>
                    <a:pt x="14" y="40"/>
                  </a:lnTo>
                  <a:lnTo>
                    <a:pt x="14" y="52"/>
                  </a:lnTo>
                  <a:lnTo>
                    <a:pt x="14" y="52"/>
                  </a:lnTo>
                  <a:lnTo>
                    <a:pt x="14" y="56"/>
                  </a:lnTo>
                  <a:lnTo>
                    <a:pt x="12" y="60"/>
                  </a:lnTo>
                  <a:lnTo>
                    <a:pt x="8" y="64"/>
                  </a:lnTo>
                  <a:lnTo>
                    <a:pt x="2"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4" y="128"/>
                  </a:lnTo>
                  <a:lnTo>
                    <a:pt x="14" y="132"/>
                  </a:lnTo>
                  <a:lnTo>
                    <a:pt x="18" y="138"/>
                  </a:lnTo>
                  <a:lnTo>
                    <a:pt x="20" y="140"/>
                  </a:lnTo>
                  <a:lnTo>
                    <a:pt x="30" y="144"/>
                  </a:lnTo>
                  <a:lnTo>
                    <a:pt x="42" y="146"/>
                  </a:lnTo>
                  <a:lnTo>
                    <a:pt x="42" y="146"/>
                  </a:lnTo>
                  <a:lnTo>
                    <a:pt x="48" y="146"/>
                  </a:lnTo>
                  <a:lnTo>
                    <a:pt x="48" y="146"/>
                  </a:lnTo>
                  <a:lnTo>
                    <a:pt x="48" y="128"/>
                  </a:lnTo>
                  <a:lnTo>
                    <a:pt x="48" y="128"/>
                  </a:lnTo>
                  <a:lnTo>
                    <a:pt x="46" y="128"/>
                  </a:lnTo>
                  <a:lnTo>
                    <a:pt x="46" y="128"/>
                  </a:lnTo>
                  <a:lnTo>
                    <a:pt x="42" y="128"/>
                  </a:lnTo>
                  <a:lnTo>
                    <a:pt x="38" y="126"/>
                  </a:lnTo>
                  <a:lnTo>
                    <a:pt x="36" y="122"/>
                  </a:lnTo>
                  <a:lnTo>
                    <a:pt x="36" y="116"/>
                  </a:lnTo>
                  <a:lnTo>
                    <a:pt x="36" y="116"/>
                  </a:lnTo>
                  <a:lnTo>
                    <a:pt x="38" y="108"/>
                  </a:lnTo>
                  <a:lnTo>
                    <a:pt x="38" y="108"/>
                  </a:lnTo>
                  <a:lnTo>
                    <a:pt x="38" y="96"/>
                  </a:lnTo>
                  <a:lnTo>
                    <a:pt x="38" y="96"/>
                  </a:lnTo>
                  <a:lnTo>
                    <a:pt x="36" y="86"/>
                  </a:lnTo>
                  <a:lnTo>
                    <a:pt x="34" y="80"/>
                  </a:lnTo>
                  <a:lnTo>
                    <a:pt x="28" y="76"/>
                  </a:lnTo>
                  <a:lnTo>
                    <a:pt x="20" y="74"/>
                  </a:lnTo>
                  <a:lnTo>
                    <a:pt x="20" y="74"/>
                  </a:lnTo>
                  <a:lnTo>
                    <a:pt x="20" y="72"/>
                  </a:lnTo>
                  <a:lnTo>
                    <a:pt x="20" y="72"/>
                  </a:lnTo>
                  <a:lnTo>
                    <a:pt x="28" y="70"/>
                  </a:lnTo>
                  <a:lnTo>
                    <a:pt x="34" y="66"/>
                  </a:lnTo>
                  <a:lnTo>
                    <a:pt x="36" y="60"/>
                  </a:lnTo>
                  <a:lnTo>
                    <a:pt x="38" y="52"/>
                  </a:lnTo>
                  <a:lnTo>
                    <a:pt x="38" y="52"/>
                  </a:lnTo>
                  <a:lnTo>
                    <a:pt x="38" y="38"/>
                  </a:lnTo>
                  <a:lnTo>
                    <a:pt x="38" y="38"/>
                  </a:lnTo>
                  <a:lnTo>
                    <a:pt x="36" y="30"/>
                  </a:lnTo>
                  <a:lnTo>
                    <a:pt x="36" y="30"/>
                  </a:lnTo>
                  <a:lnTo>
                    <a:pt x="36" y="26"/>
                  </a:lnTo>
                  <a:lnTo>
                    <a:pt x="38" y="22"/>
                  </a:lnTo>
                  <a:lnTo>
                    <a:pt x="42" y="20"/>
                  </a:lnTo>
                  <a:lnTo>
                    <a:pt x="46" y="18"/>
                  </a:lnTo>
                  <a:lnTo>
                    <a:pt x="46"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7" name="Freeform 1294"/>
            <p:cNvSpPr>
              <a:spLocks/>
            </p:cNvSpPr>
            <p:nvPr/>
          </p:nvSpPr>
          <p:spPr bwMode="auto">
            <a:xfrm>
              <a:off x="9960760" y="2536825"/>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2 h 146"/>
                <a:gd name="T10" fmla="*/ 12 w 48"/>
                <a:gd name="T11" fmla="*/ 30 h 146"/>
                <a:gd name="T12" fmla="*/ 12 w 48"/>
                <a:gd name="T13" fmla="*/ 38 h 146"/>
                <a:gd name="T14" fmla="*/ 12 w 48"/>
                <a:gd name="T15" fmla="*/ 52 h 146"/>
                <a:gd name="T16" fmla="*/ 12 w 48"/>
                <a:gd name="T17" fmla="*/ 60 h 146"/>
                <a:gd name="T18" fmla="*/ 20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8 h 146"/>
                <a:gd name="T30" fmla="*/ 12 w 48"/>
                <a:gd name="T31" fmla="*/ 116 h 146"/>
                <a:gd name="T32" fmla="*/ 12 w 48"/>
                <a:gd name="T33" fmla="*/ 122 h 146"/>
                <a:gd name="T34" fmla="*/ 8 w 48"/>
                <a:gd name="T35" fmla="*/ 128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2 h 146"/>
                <a:gd name="T50" fmla="*/ 34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4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8"/>
                  </a:lnTo>
                  <a:lnTo>
                    <a:pt x="12" y="108"/>
                  </a:lnTo>
                  <a:lnTo>
                    <a:pt x="12" y="116"/>
                  </a:lnTo>
                  <a:lnTo>
                    <a:pt x="12" y="116"/>
                  </a:lnTo>
                  <a:lnTo>
                    <a:pt x="12" y="122"/>
                  </a:lnTo>
                  <a:lnTo>
                    <a:pt x="10" y="126"/>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2" y="138"/>
                  </a:lnTo>
                  <a:lnTo>
                    <a:pt x="34" y="132"/>
                  </a:lnTo>
                  <a:lnTo>
                    <a:pt x="36" y="122"/>
                  </a:lnTo>
                  <a:lnTo>
                    <a:pt x="36" y="122"/>
                  </a:lnTo>
                  <a:lnTo>
                    <a:pt x="34" y="108"/>
                  </a:lnTo>
                  <a:lnTo>
                    <a:pt x="34" y="108"/>
                  </a:lnTo>
                  <a:lnTo>
                    <a:pt x="34" y="94"/>
                  </a:lnTo>
                  <a:lnTo>
                    <a:pt x="34" y="94"/>
                  </a:lnTo>
                  <a:lnTo>
                    <a:pt x="34" y="90"/>
                  </a:lnTo>
                  <a:lnTo>
                    <a:pt x="36" y="86"/>
                  </a:lnTo>
                  <a:lnTo>
                    <a:pt x="40" y="82"/>
                  </a:lnTo>
                  <a:lnTo>
                    <a:pt x="48" y="82"/>
                  </a:lnTo>
                  <a:lnTo>
                    <a:pt x="48" y="66"/>
                  </a:lnTo>
                  <a:lnTo>
                    <a:pt x="48" y="66"/>
                  </a:lnTo>
                  <a:lnTo>
                    <a:pt x="40" y="64"/>
                  </a:lnTo>
                  <a:lnTo>
                    <a:pt x="36" y="60"/>
                  </a:lnTo>
                  <a:lnTo>
                    <a:pt x="34" y="56"/>
                  </a:lnTo>
                  <a:lnTo>
                    <a:pt x="34" y="52"/>
                  </a:lnTo>
                  <a:lnTo>
                    <a:pt x="34" y="52"/>
                  </a:lnTo>
                  <a:lnTo>
                    <a:pt x="34" y="40"/>
                  </a:lnTo>
                  <a:lnTo>
                    <a:pt x="34" y="40"/>
                  </a:lnTo>
                  <a:lnTo>
                    <a:pt x="36" y="26"/>
                  </a:lnTo>
                  <a:lnTo>
                    <a:pt x="36" y="26"/>
                  </a:lnTo>
                  <a:lnTo>
                    <a:pt x="34" y="14"/>
                  </a:lnTo>
                  <a:lnTo>
                    <a:pt x="28" y="6"/>
                  </a:lnTo>
                  <a:lnTo>
                    <a:pt x="20" y="2"/>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8" name="Freeform 1295"/>
            <p:cNvSpPr>
              <a:spLocks/>
            </p:cNvSpPr>
            <p:nvPr/>
          </p:nvSpPr>
          <p:spPr bwMode="auto">
            <a:xfrm>
              <a:off x="9960760" y="2536825"/>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2 h 146"/>
                <a:gd name="T10" fmla="*/ 12 w 48"/>
                <a:gd name="T11" fmla="*/ 30 h 146"/>
                <a:gd name="T12" fmla="*/ 12 w 48"/>
                <a:gd name="T13" fmla="*/ 38 h 146"/>
                <a:gd name="T14" fmla="*/ 12 w 48"/>
                <a:gd name="T15" fmla="*/ 52 h 146"/>
                <a:gd name="T16" fmla="*/ 12 w 48"/>
                <a:gd name="T17" fmla="*/ 60 h 146"/>
                <a:gd name="T18" fmla="*/ 20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8 h 146"/>
                <a:gd name="T30" fmla="*/ 12 w 48"/>
                <a:gd name="T31" fmla="*/ 116 h 146"/>
                <a:gd name="T32" fmla="*/ 12 w 48"/>
                <a:gd name="T33" fmla="*/ 122 h 146"/>
                <a:gd name="T34" fmla="*/ 8 w 48"/>
                <a:gd name="T35" fmla="*/ 128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2 h 146"/>
                <a:gd name="T50" fmla="*/ 34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4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8"/>
                  </a:lnTo>
                  <a:lnTo>
                    <a:pt x="12" y="108"/>
                  </a:lnTo>
                  <a:lnTo>
                    <a:pt x="12" y="116"/>
                  </a:lnTo>
                  <a:lnTo>
                    <a:pt x="12" y="116"/>
                  </a:lnTo>
                  <a:lnTo>
                    <a:pt x="12" y="122"/>
                  </a:lnTo>
                  <a:lnTo>
                    <a:pt x="10" y="126"/>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2" y="138"/>
                  </a:lnTo>
                  <a:lnTo>
                    <a:pt x="34" y="132"/>
                  </a:lnTo>
                  <a:lnTo>
                    <a:pt x="36" y="122"/>
                  </a:lnTo>
                  <a:lnTo>
                    <a:pt x="36" y="122"/>
                  </a:lnTo>
                  <a:lnTo>
                    <a:pt x="34" y="108"/>
                  </a:lnTo>
                  <a:lnTo>
                    <a:pt x="34" y="108"/>
                  </a:lnTo>
                  <a:lnTo>
                    <a:pt x="34" y="94"/>
                  </a:lnTo>
                  <a:lnTo>
                    <a:pt x="34" y="94"/>
                  </a:lnTo>
                  <a:lnTo>
                    <a:pt x="34" y="90"/>
                  </a:lnTo>
                  <a:lnTo>
                    <a:pt x="36" y="86"/>
                  </a:lnTo>
                  <a:lnTo>
                    <a:pt x="40" y="82"/>
                  </a:lnTo>
                  <a:lnTo>
                    <a:pt x="48" y="82"/>
                  </a:lnTo>
                  <a:lnTo>
                    <a:pt x="48" y="66"/>
                  </a:lnTo>
                  <a:lnTo>
                    <a:pt x="48" y="66"/>
                  </a:lnTo>
                  <a:lnTo>
                    <a:pt x="40" y="64"/>
                  </a:lnTo>
                  <a:lnTo>
                    <a:pt x="36" y="60"/>
                  </a:lnTo>
                  <a:lnTo>
                    <a:pt x="34" y="56"/>
                  </a:lnTo>
                  <a:lnTo>
                    <a:pt x="34" y="52"/>
                  </a:lnTo>
                  <a:lnTo>
                    <a:pt x="34" y="52"/>
                  </a:lnTo>
                  <a:lnTo>
                    <a:pt x="34" y="40"/>
                  </a:lnTo>
                  <a:lnTo>
                    <a:pt x="34" y="40"/>
                  </a:lnTo>
                  <a:lnTo>
                    <a:pt x="36" y="26"/>
                  </a:lnTo>
                  <a:lnTo>
                    <a:pt x="36" y="26"/>
                  </a:lnTo>
                  <a:lnTo>
                    <a:pt x="34" y="14"/>
                  </a:lnTo>
                  <a:lnTo>
                    <a:pt x="28" y="6"/>
                  </a:lnTo>
                  <a:lnTo>
                    <a:pt x="20"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9" name="Freeform 1296"/>
            <p:cNvSpPr>
              <a:spLocks/>
            </p:cNvSpPr>
            <p:nvPr/>
          </p:nvSpPr>
          <p:spPr bwMode="auto">
            <a:xfrm>
              <a:off x="11058997" y="2536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90 h 146"/>
                <a:gd name="T22" fmla="*/ 14 w 48"/>
                <a:gd name="T23" fmla="*/ 94 h 146"/>
                <a:gd name="T24" fmla="*/ 14 w 48"/>
                <a:gd name="T25" fmla="*/ 108 h 146"/>
                <a:gd name="T26" fmla="*/ 12 w 48"/>
                <a:gd name="T27" fmla="*/ 122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2 h 146"/>
                <a:gd name="T44" fmla="*/ 36 w 48"/>
                <a:gd name="T45" fmla="*/ 116 h 146"/>
                <a:gd name="T46" fmla="*/ 36 w 48"/>
                <a:gd name="T47" fmla="*/ 108 h 146"/>
                <a:gd name="T48" fmla="*/ 36 w 48"/>
                <a:gd name="T49" fmla="*/ 96 h 146"/>
                <a:gd name="T50" fmla="*/ 32 w 48"/>
                <a:gd name="T51" fmla="*/ 80 h 146"/>
                <a:gd name="T52" fmla="*/ 20 w 48"/>
                <a:gd name="T53" fmla="*/ 74 h 146"/>
                <a:gd name="T54" fmla="*/ 20 w 48"/>
                <a:gd name="T55" fmla="*/ 72 h 146"/>
                <a:gd name="T56" fmla="*/ 28 w 48"/>
                <a:gd name="T57" fmla="*/ 70 h 146"/>
                <a:gd name="T58" fmla="*/ 36 w 48"/>
                <a:gd name="T59" fmla="*/ 60 h 146"/>
                <a:gd name="T60" fmla="*/ 36 w 48"/>
                <a:gd name="T61" fmla="*/ 52 h 146"/>
                <a:gd name="T62" fmla="*/ 36 w 48"/>
                <a:gd name="T63" fmla="*/ 38 h 146"/>
                <a:gd name="T64" fmla="*/ 36 w 48"/>
                <a:gd name="T65" fmla="*/ 30 h 146"/>
                <a:gd name="T66" fmla="*/ 38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2"/>
                  </a:lnTo>
                  <a:lnTo>
                    <a:pt x="14" y="52"/>
                  </a:lnTo>
                  <a:lnTo>
                    <a:pt x="14" y="56"/>
                  </a:lnTo>
                  <a:lnTo>
                    <a:pt x="12" y="60"/>
                  </a:lnTo>
                  <a:lnTo>
                    <a:pt x="8" y="64"/>
                  </a:lnTo>
                  <a:lnTo>
                    <a:pt x="2"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2" y="128"/>
                  </a:lnTo>
                  <a:lnTo>
                    <a:pt x="14" y="132"/>
                  </a:lnTo>
                  <a:lnTo>
                    <a:pt x="16" y="138"/>
                  </a:lnTo>
                  <a:lnTo>
                    <a:pt x="20" y="140"/>
                  </a:lnTo>
                  <a:lnTo>
                    <a:pt x="30" y="144"/>
                  </a:lnTo>
                  <a:lnTo>
                    <a:pt x="40" y="146"/>
                  </a:lnTo>
                  <a:lnTo>
                    <a:pt x="40" y="146"/>
                  </a:lnTo>
                  <a:lnTo>
                    <a:pt x="48" y="146"/>
                  </a:lnTo>
                  <a:lnTo>
                    <a:pt x="48" y="146"/>
                  </a:lnTo>
                  <a:lnTo>
                    <a:pt x="48" y="128"/>
                  </a:lnTo>
                  <a:lnTo>
                    <a:pt x="48" y="128"/>
                  </a:lnTo>
                  <a:lnTo>
                    <a:pt x="44" y="128"/>
                  </a:lnTo>
                  <a:lnTo>
                    <a:pt x="44" y="128"/>
                  </a:lnTo>
                  <a:lnTo>
                    <a:pt x="40" y="128"/>
                  </a:lnTo>
                  <a:lnTo>
                    <a:pt x="38" y="126"/>
                  </a:lnTo>
                  <a:lnTo>
                    <a:pt x="36" y="122"/>
                  </a:lnTo>
                  <a:lnTo>
                    <a:pt x="36" y="116"/>
                  </a:lnTo>
                  <a:lnTo>
                    <a:pt x="36" y="116"/>
                  </a:lnTo>
                  <a:lnTo>
                    <a:pt x="36" y="108"/>
                  </a:lnTo>
                  <a:lnTo>
                    <a:pt x="36" y="108"/>
                  </a:lnTo>
                  <a:lnTo>
                    <a:pt x="36" y="96"/>
                  </a:lnTo>
                  <a:lnTo>
                    <a:pt x="36" y="96"/>
                  </a:lnTo>
                  <a:lnTo>
                    <a:pt x="36" y="86"/>
                  </a:lnTo>
                  <a:lnTo>
                    <a:pt x="32" y="80"/>
                  </a:lnTo>
                  <a:lnTo>
                    <a:pt x="28" y="76"/>
                  </a:lnTo>
                  <a:lnTo>
                    <a:pt x="20" y="74"/>
                  </a:lnTo>
                  <a:lnTo>
                    <a:pt x="20" y="74"/>
                  </a:lnTo>
                  <a:lnTo>
                    <a:pt x="20" y="72"/>
                  </a:lnTo>
                  <a:lnTo>
                    <a:pt x="20" y="72"/>
                  </a:lnTo>
                  <a:lnTo>
                    <a:pt x="28" y="70"/>
                  </a:lnTo>
                  <a:lnTo>
                    <a:pt x="32" y="66"/>
                  </a:lnTo>
                  <a:lnTo>
                    <a:pt x="36" y="60"/>
                  </a:lnTo>
                  <a:lnTo>
                    <a:pt x="36" y="52"/>
                  </a:lnTo>
                  <a:lnTo>
                    <a:pt x="36" y="52"/>
                  </a:lnTo>
                  <a:lnTo>
                    <a:pt x="36" y="38"/>
                  </a:lnTo>
                  <a:lnTo>
                    <a:pt x="36" y="38"/>
                  </a:lnTo>
                  <a:lnTo>
                    <a:pt x="36" y="30"/>
                  </a:lnTo>
                  <a:lnTo>
                    <a:pt x="36" y="30"/>
                  </a:lnTo>
                  <a:lnTo>
                    <a:pt x="36" y="26"/>
                  </a:lnTo>
                  <a:lnTo>
                    <a:pt x="38" y="22"/>
                  </a:lnTo>
                  <a:lnTo>
                    <a:pt x="40" y="20"/>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0" name="Freeform 1297"/>
            <p:cNvSpPr>
              <a:spLocks/>
            </p:cNvSpPr>
            <p:nvPr/>
          </p:nvSpPr>
          <p:spPr bwMode="auto">
            <a:xfrm>
              <a:off x="11058997" y="2536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90 h 146"/>
                <a:gd name="T22" fmla="*/ 14 w 48"/>
                <a:gd name="T23" fmla="*/ 94 h 146"/>
                <a:gd name="T24" fmla="*/ 14 w 48"/>
                <a:gd name="T25" fmla="*/ 108 h 146"/>
                <a:gd name="T26" fmla="*/ 12 w 48"/>
                <a:gd name="T27" fmla="*/ 122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2 h 146"/>
                <a:gd name="T44" fmla="*/ 36 w 48"/>
                <a:gd name="T45" fmla="*/ 116 h 146"/>
                <a:gd name="T46" fmla="*/ 36 w 48"/>
                <a:gd name="T47" fmla="*/ 108 h 146"/>
                <a:gd name="T48" fmla="*/ 36 w 48"/>
                <a:gd name="T49" fmla="*/ 96 h 146"/>
                <a:gd name="T50" fmla="*/ 32 w 48"/>
                <a:gd name="T51" fmla="*/ 80 h 146"/>
                <a:gd name="T52" fmla="*/ 20 w 48"/>
                <a:gd name="T53" fmla="*/ 74 h 146"/>
                <a:gd name="T54" fmla="*/ 20 w 48"/>
                <a:gd name="T55" fmla="*/ 72 h 146"/>
                <a:gd name="T56" fmla="*/ 28 w 48"/>
                <a:gd name="T57" fmla="*/ 70 h 146"/>
                <a:gd name="T58" fmla="*/ 36 w 48"/>
                <a:gd name="T59" fmla="*/ 60 h 146"/>
                <a:gd name="T60" fmla="*/ 36 w 48"/>
                <a:gd name="T61" fmla="*/ 52 h 146"/>
                <a:gd name="T62" fmla="*/ 36 w 48"/>
                <a:gd name="T63" fmla="*/ 38 h 146"/>
                <a:gd name="T64" fmla="*/ 36 w 48"/>
                <a:gd name="T65" fmla="*/ 30 h 146"/>
                <a:gd name="T66" fmla="*/ 38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2"/>
                  </a:lnTo>
                  <a:lnTo>
                    <a:pt x="14" y="52"/>
                  </a:lnTo>
                  <a:lnTo>
                    <a:pt x="14" y="56"/>
                  </a:lnTo>
                  <a:lnTo>
                    <a:pt x="12" y="60"/>
                  </a:lnTo>
                  <a:lnTo>
                    <a:pt x="8" y="64"/>
                  </a:lnTo>
                  <a:lnTo>
                    <a:pt x="2" y="66"/>
                  </a:lnTo>
                  <a:lnTo>
                    <a:pt x="0" y="82"/>
                  </a:lnTo>
                  <a:lnTo>
                    <a:pt x="0" y="82"/>
                  </a:lnTo>
                  <a:lnTo>
                    <a:pt x="8" y="82"/>
                  </a:lnTo>
                  <a:lnTo>
                    <a:pt x="12" y="86"/>
                  </a:lnTo>
                  <a:lnTo>
                    <a:pt x="14" y="90"/>
                  </a:lnTo>
                  <a:lnTo>
                    <a:pt x="14" y="94"/>
                  </a:lnTo>
                  <a:lnTo>
                    <a:pt x="14" y="94"/>
                  </a:lnTo>
                  <a:lnTo>
                    <a:pt x="14" y="108"/>
                  </a:lnTo>
                  <a:lnTo>
                    <a:pt x="14" y="108"/>
                  </a:lnTo>
                  <a:lnTo>
                    <a:pt x="12" y="122"/>
                  </a:lnTo>
                  <a:lnTo>
                    <a:pt x="12" y="122"/>
                  </a:lnTo>
                  <a:lnTo>
                    <a:pt x="12" y="128"/>
                  </a:lnTo>
                  <a:lnTo>
                    <a:pt x="14" y="132"/>
                  </a:lnTo>
                  <a:lnTo>
                    <a:pt x="16" y="138"/>
                  </a:lnTo>
                  <a:lnTo>
                    <a:pt x="20" y="140"/>
                  </a:lnTo>
                  <a:lnTo>
                    <a:pt x="30" y="144"/>
                  </a:lnTo>
                  <a:lnTo>
                    <a:pt x="40" y="146"/>
                  </a:lnTo>
                  <a:lnTo>
                    <a:pt x="40" y="146"/>
                  </a:lnTo>
                  <a:lnTo>
                    <a:pt x="48" y="146"/>
                  </a:lnTo>
                  <a:lnTo>
                    <a:pt x="48" y="146"/>
                  </a:lnTo>
                  <a:lnTo>
                    <a:pt x="48" y="128"/>
                  </a:lnTo>
                  <a:lnTo>
                    <a:pt x="48" y="128"/>
                  </a:lnTo>
                  <a:lnTo>
                    <a:pt x="44" y="128"/>
                  </a:lnTo>
                  <a:lnTo>
                    <a:pt x="44" y="128"/>
                  </a:lnTo>
                  <a:lnTo>
                    <a:pt x="40" y="128"/>
                  </a:lnTo>
                  <a:lnTo>
                    <a:pt x="38" y="126"/>
                  </a:lnTo>
                  <a:lnTo>
                    <a:pt x="36" y="122"/>
                  </a:lnTo>
                  <a:lnTo>
                    <a:pt x="36" y="116"/>
                  </a:lnTo>
                  <a:lnTo>
                    <a:pt x="36" y="116"/>
                  </a:lnTo>
                  <a:lnTo>
                    <a:pt x="36" y="108"/>
                  </a:lnTo>
                  <a:lnTo>
                    <a:pt x="36" y="108"/>
                  </a:lnTo>
                  <a:lnTo>
                    <a:pt x="36" y="96"/>
                  </a:lnTo>
                  <a:lnTo>
                    <a:pt x="36" y="96"/>
                  </a:lnTo>
                  <a:lnTo>
                    <a:pt x="36" y="86"/>
                  </a:lnTo>
                  <a:lnTo>
                    <a:pt x="32" y="80"/>
                  </a:lnTo>
                  <a:lnTo>
                    <a:pt x="28" y="76"/>
                  </a:lnTo>
                  <a:lnTo>
                    <a:pt x="20" y="74"/>
                  </a:lnTo>
                  <a:lnTo>
                    <a:pt x="20" y="74"/>
                  </a:lnTo>
                  <a:lnTo>
                    <a:pt x="20" y="72"/>
                  </a:lnTo>
                  <a:lnTo>
                    <a:pt x="20" y="72"/>
                  </a:lnTo>
                  <a:lnTo>
                    <a:pt x="28" y="70"/>
                  </a:lnTo>
                  <a:lnTo>
                    <a:pt x="32" y="66"/>
                  </a:lnTo>
                  <a:lnTo>
                    <a:pt x="36" y="60"/>
                  </a:lnTo>
                  <a:lnTo>
                    <a:pt x="36" y="52"/>
                  </a:lnTo>
                  <a:lnTo>
                    <a:pt x="36" y="52"/>
                  </a:lnTo>
                  <a:lnTo>
                    <a:pt x="36" y="38"/>
                  </a:lnTo>
                  <a:lnTo>
                    <a:pt x="36" y="38"/>
                  </a:lnTo>
                  <a:lnTo>
                    <a:pt x="36" y="30"/>
                  </a:lnTo>
                  <a:lnTo>
                    <a:pt x="36" y="30"/>
                  </a:lnTo>
                  <a:lnTo>
                    <a:pt x="36" y="26"/>
                  </a:lnTo>
                  <a:lnTo>
                    <a:pt x="38" y="22"/>
                  </a:lnTo>
                  <a:lnTo>
                    <a:pt x="40" y="20"/>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1" name="Freeform 1298"/>
            <p:cNvSpPr>
              <a:spLocks/>
            </p:cNvSpPr>
            <p:nvPr/>
          </p:nvSpPr>
          <p:spPr bwMode="auto">
            <a:xfrm>
              <a:off x="11157966" y="2536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0 w 46"/>
                <a:gd name="T15" fmla="*/ 52 h 146"/>
                <a:gd name="T16" fmla="*/ 12 w 46"/>
                <a:gd name="T17" fmla="*/ 60 h 146"/>
                <a:gd name="T18" fmla="*/ 20 w 46"/>
                <a:gd name="T19" fmla="*/ 70 h 146"/>
                <a:gd name="T20" fmla="*/ 28 w 46"/>
                <a:gd name="T21" fmla="*/ 72 h 146"/>
                <a:gd name="T22" fmla="*/ 28 w 46"/>
                <a:gd name="T23" fmla="*/ 74 h 146"/>
                <a:gd name="T24" fmla="*/ 14 w 46"/>
                <a:gd name="T25" fmla="*/ 80 h 146"/>
                <a:gd name="T26" fmla="*/ 10 w 46"/>
                <a:gd name="T27" fmla="*/ 96 h 146"/>
                <a:gd name="T28" fmla="*/ 12 w 46"/>
                <a:gd name="T29" fmla="*/ 108 h 146"/>
                <a:gd name="T30" fmla="*/ 12 w 46"/>
                <a:gd name="T31" fmla="*/ 116 h 146"/>
                <a:gd name="T32" fmla="*/ 12 w 46"/>
                <a:gd name="T33" fmla="*/ 122 h 146"/>
                <a:gd name="T34" fmla="*/ 8 w 46"/>
                <a:gd name="T35" fmla="*/ 128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2 h 146"/>
                <a:gd name="T50" fmla="*/ 34 w 46"/>
                <a:gd name="T51" fmla="*/ 108 h 146"/>
                <a:gd name="T52" fmla="*/ 34 w 46"/>
                <a:gd name="T53" fmla="*/ 94 h 146"/>
                <a:gd name="T54" fmla="*/ 36 w 46"/>
                <a:gd name="T55" fmla="*/ 86 h 146"/>
                <a:gd name="T56" fmla="*/ 46 w 46"/>
                <a:gd name="T57" fmla="*/ 82 h 146"/>
                <a:gd name="T58" fmla="*/ 46 w 46"/>
                <a:gd name="T59" fmla="*/ 66 h 146"/>
                <a:gd name="T60" fmla="*/ 36 w 46"/>
                <a:gd name="T61" fmla="*/ 60 h 146"/>
                <a:gd name="T62" fmla="*/ 34 w 46"/>
                <a:gd name="T63" fmla="*/ 52 h 146"/>
                <a:gd name="T64" fmla="*/ 34 w 46"/>
                <a:gd name="T65" fmla="*/ 40 h 146"/>
                <a:gd name="T66" fmla="*/ 34 w 46"/>
                <a:gd name="T67" fmla="*/ 26 h 146"/>
                <a:gd name="T68" fmla="*/ 32 w 46"/>
                <a:gd name="T69" fmla="*/ 14 h 146"/>
                <a:gd name="T70" fmla="*/ 18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20"/>
                  </a:lnTo>
                  <a:lnTo>
                    <a:pt x="10" y="22"/>
                  </a:lnTo>
                  <a:lnTo>
                    <a:pt x="12" y="26"/>
                  </a:lnTo>
                  <a:lnTo>
                    <a:pt x="12" y="30"/>
                  </a:lnTo>
                  <a:lnTo>
                    <a:pt x="12" y="30"/>
                  </a:lnTo>
                  <a:lnTo>
                    <a:pt x="12" y="38"/>
                  </a:lnTo>
                  <a:lnTo>
                    <a:pt x="12" y="38"/>
                  </a:lnTo>
                  <a:lnTo>
                    <a:pt x="10" y="52"/>
                  </a:lnTo>
                  <a:lnTo>
                    <a:pt x="10" y="52"/>
                  </a:lnTo>
                  <a:lnTo>
                    <a:pt x="12" y="60"/>
                  </a:lnTo>
                  <a:lnTo>
                    <a:pt x="14" y="66"/>
                  </a:lnTo>
                  <a:lnTo>
                    <a:pt x="20" y="70"/>
                  </a:lnTo>
                  <a:lnTo>
                    <a:pt x="28" y="72"/>
                  </a:lnTo>
                  <a:lnTo>
                    <a:pt x="28" y="72"/>
                  </a:lnTo>
                  <a:lnTo>
                    <a:pt x="28" y="74"/>
                  </a:lnTo>
                  <a:lnTo>
                    <a:pt x="28" y="74"/>
                  </a:lnTo>
                  <a:lnTo>
                    <a:pt x="20" y="76"/>
                  </a:lnTo>
                  <a:lnTo>
                    <a:pt x="14" y="80"/>
                  </a:lnTo>
                  <a:lnTo>
                    <a:pt x="12" y="86"/>
                  </a:lnTo>
                  <a:lnTo>
                    <a:pt x="10" y="96"/>
                  </a:lnTo>
                  <a:lnTo>
                    <a:pt x="10" y="96"/>
                  </a:lnTo>
                  <a:lnTo>
                    <a:pt x="12" y="108"/>
                  </a:lnTo>
                  <a:lnTo>
                    <a:pt x="12" y="108"/>
                  </a:lnTo>
                  <a:lnTo>
                    <a:pt x="12" y="116"/>
                  </a:lnTo>
                  <a:lnTo>
                    <a:pt x="12" y="116"/>
                  </a:lnTo>
                  <a:lnTo>
                    <a:pt x="12" y="122"/>
                  </a:lnTo>
                  <a:lnTo>
                    <a:pt x="10" y="126"/>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0" y="138"/>
                  </a:lnTo>
                  <a:lnTo>
                    <a:pt x="32" y="132"/>
                  </a:lnTo>
                  <a:lnTo>
                    <a:pt x="34" y="122"/>
                  </a:lnTo>
                  <a:lnTo>
                    <a:pt x="34" y="122"/>
                  </a:lnTo>
                  <a:lnTo>
                    <a:pt x="34" y="108"/>
                  </a:lnTo>
                  <a:lnTo>
                    <a:pt x="34" y="108"/>
                  </a:lnTo>
                  <a:lnTo>
                    <a:pt x="34" y="94"/>
                  </a:lnTo>
                  <a:lnTo>
                    <a:pt x="34" y="94"/>
                  </a:lnTo>
                  <a:lnTo>
                    <a:pt x="34" y="90"/>
                  </a:lnTo>
                  <a:lnTo>
                    <a:pt x="36" y="86"/>
                  </a:lnTo>
                  <a:lnTo>
                    <a:pt x="38" y="82"/>
                  </a:lnTo>
                  <a:lnTo>
                    <a:pt x="46" y="82"/>
                  </a:lnTo>
                  <a:lnTo>
                    <a:pt x="46" y="66"/>
                  </a:lnTo>
                  <a:lnTo>
                    <a:pt x="46" y="66"/>
                  </a:lnTo>
                  <a:lnTo>
                    <a:pt x="38" y="64"/>
                  </a:lnTo>
                  <a:lnTo>
                    <a:pt x="36" y="60"/>
                  </a:lnTo>
                  <a:lnTo>
                    <a:pt x="34" y="56"/>
                  </a:lnTo>
                  <a:lnTo>
                    <a:pt x="34" y="52"/>
                  </a:lnTo>
                  <a:lnTo>
                    <a:pt x="34" y="52"/>
                  </a:lnTo>
                  <a:lnTo>
                    <a:pt x="34" y="40"/>
                  </a:lnTo>
                  <a:lnTo>
                    <a:pt x="34" y="40"/>
                  </a:lnTo>
                  <a:lnTo>
                    <a:pt x="34" y="26"/>
                  </a:lnTo>
                  <a:lnTo>
                    <a:pt x="34" y="26"/>
                  </a:lnTo>
                  <a:lnTo>
                    <a:pt x="32" y="14"/>
                  </a:lnTo>
                  <a:lnTo>
                    <a:pt x="28" y="6"/>
                  </a:lnTo>
                  <a:lnTo>
                    <a:pt x="18" y="2"/>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2" name="Freeform 1299"/>
            <p:cNvSpPr>
              <a:spLocks/>
            </p:cNvSpPr>
            <p:nvPr/>
          </p:nvSpPr>
          <p:spPr bwMode="auto">
            <a:xfrm>
              <a:off x="11157966" y="25368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0 w 46"/>
                <a:gd name="T15" fmla="*/ 52 h 146"/>
                <a:gd name="T16" fmla="*/ 12 w 46"/>
                <a:gd name="T17" fmla="*/ 60 h 146"/>
                <a:gd name="T18" fmla="*/ 20 w 46"/>
                <a:gd name="T19" fmla="*/ 70 h 146"/>
                <a:gd name="T20" fmla="*/ 28 w 46"/>
                <a:gd name="T21" fmla="*/ 72 h 146"/>
                <a:gd name="T22" fmla="*/ 28 w 46"/>
                <a:gd name="T23" fmla="*/ 74 h 146"/>
                <a:gd name="T24" fmla="*/ 14 w 46"/>
                <a:gd name="T25" fmla="*/ 80 h 146"/>
                <a:gd name="T26" fmla="*/ 10 w 46"/>
                <a:gd name="T27" fmla="*/ 96 h 146"/>
                <a:gd name="T28" fmla="*/ 12 w 46"/>
                <a:gd name="T29" fmla="*/ 108 h 146"/>
                <a:gd name="T30" fmla="*/ 12 w 46"/>
                <a:gd name="T31" fmla="*/ 116 h 146"/>
                <a:gd name="T32" fmla="*/ 12 w 46"/>
                <a:gd name="T33" fmla="*/ 122 h 146"/>
                <a:gd name="T34" fmla="*/ 8 w 46"/>
                <a:gd name="T35" fmla="*/ 128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2 h 146"/>
                <a:gd name="T50" fmla="*/ 34 w 46"/>
                <a:gd name="T51" fmla="*/ 108 h 146"/>
                <a:gd name="T52" fmla="*/ 34 w 46"/>
                <a:gd name="T53" fmla="*/ 94 h 146"/>
                <a:gd name="T54" fmla="*/ 36 w 46"/>
                <a:gd name="T55" fmla="*/ 86 h 146"/>
                <a:gd name="T56" fmla="*/ 46 w 46"/>
                <a:gd name="T57" fmla="*/ 82 h 146"/>
                <a:gd name="T58" fmla="*/ 46 w 46"/>
                <a:gd name="T59" fmla="*/ 66 h 146"/>
                <a:gd name="T60" fmla="*/ 36 w 46"/>
                <a:gd name="T61" fmla="*/ 60 h 146"/>
                <a:gd name="T62" fmla="*/ 34 w 46"/>
                <a:gd name="T63" fmla="*/ 52 h 146"/>
                <a:gd name="T64" fmla="*/ 34 w 46"/>
                <a:gd name="T65" fmla="*/ 40 h 146"/>
                <a:gd name="T66" fmla="*/ 34 w 46"/>
                <a:gd name="T67" fmla="*/ 26 h 146"/>
                <a:gd name="T68" fmla="*/ 32 w 46"/>
                <a:gd name="T69" fmla="*/ 14 h 146"/>
                <a:gd name="T70" fmla="*/ 18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20"/>
                  </a:lnTo>
                  <a:lnTo>
                    <a:pt x="10" y="22"/>
                  </a:lnTo>
                  <a:lnTo>
                    <a:pt x="12" y="26"/>
                  </a:lnTo>
                  <a:lnTo>
                    <a:pt x="12" y="30"/>
                  </a:lnTo>
                  <a:lnTo>
                    <a:pt x="12" y="30"/>
                  </a:lnTo>
                  <a:lnTo>
                    <a:pt x="12" y="38"/>
                  </a:lnTo>
                  <a:lnTo>
                    <a:pt x="12" y="38"/>
                  </a:lnTo>
                  <a:lnTo>
                    <a:pt x="10" y="52"/>
                  </a:lnTo>
                  <a:lnTo>
                    <a:pt x="10" y="52"/>
                  </a:lnTo>
                  <a:lnTo>
                    <a:pt x="12" y="60"/>
                  </a:lnTo>
                  <a:lnTo>
                    <a:pt x="14" y="66"/>
                  </a:lnTo>
                  <a:lnTo>
                    <a:pt x="20" y="70"/>
                  </a:lnTo>
                  <a:lnTo>
                    <a:pt x="28" y="72"/>
                  </a:lnTo>
                  <a:lnTo>
                    <a:pt x="28" y="72"/>
                  </a:lnTo>
                  <a:lnTo>
                    <a:pt x="28" y="74"/>
                  </a:lnTo>
                  <a:lnTo>
                    <a:pt x="28" y="74"/>
                  </a:lnTo>
                  <a:lnTo>
                    <a:pt x="20" y="76"/>
                  </a:lnTo>
                  <a:lnTo>
                    <a:pt x="14" y="80"/>
                  </a:lnTo>
                  <a:lnTo>
                    <a:pt x="12" y="86"/>
                  </a:lnTo>
                  <a:lnTo>
                    <a:pt x="10" y="96"/>
                  </a:lnTo>
                  <a:lnTo>
                    <a:pt x="10" y="96"/>
                  </a:lnTo>
                  <a:lnTo>
                    <a:pt x="12" y="108"/>
                  </a:lnTo>
                  <a:lnTo>
                    <a:pt x="12" y="108"/>
                  </a:lnTo>
                  <a:lnTo>
                    <a:pt x="12" y="116"/>
                  </a:lnTo>
                  <a:lnTo>
                    <a:pt x="12" y="116"/>
                  </a:lnTo>
                  <a:lnTo>
                    <a:pt x="12" y="122"/>
                  </a:lnTo>
                  <a:lnTo>
                    <a:pt x="10" y="126"/>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0" y="138"/>
                  </a:lnTo>
                  <a:lnTo>
                    <a:pt x="32" y="132"/>
                  </a:lnTo>
                  <a:lnTo>
                    <a:pt x="34" y="122"/>
                  </a:lnTo>
                  <a:lnTo>
                    <a:pt x="34" y="122"/>
                  </a:lnTo>
                  <a:lnTo>
                    <a:pt x="34" y="108"/>
                  </a:lnTo>
                  <a:lnTo>
                    <a:pt x="34" y="108"/>
                  </a:lnTo>
                  <a:lnTo>
                    <a:pt x="34" y="94"/>
                  </a:lnTo>
                  <a:lnTo>
                    <a:pt x="34" y="94"/>
                  </a:lnTo>
                  <a:lnTo>
                    <a:pt x="34" y="90"/>
                  </a:lnTo>
                  <a:lnTo>
                    <a:pt x="36" y="86"/>
                  </a:lnTo>
                  <a:lnTo>
                    <a:pt x="38" y="82"/>
                  </a:lnTo>
                  <a:lnTo>
                    <a:pt x="46" y="82"/>
                  </a:lnTo>
                  <a:lnTo>
                    <a:pt x="46" y="66"/>
                  </a:lnTo>
                  <a:lnTo>
                    <a:pt x="46" y="66"/>
                  </a:lnTo>
                  <a:lnTo>
                    <a:pt x="38" y="64"/>
                  </a:lnTo>
                  <a:lnTo>
                    <a:pt x="36" y="60"/>
                  </a:lnTo>
                  <a:lnTo>
                    <a:pt x="34" y="56"/>
                  </a:lnTo>
                  <a:lnTo>
                    <a:pt x="34" y="52"/>
                  </a:lnTo>
                  <a:lnTo>
                    <a:pt x="34" y="52"/>
                  </a:lnTo>
                  <a:lnTo>
                    <a:pt x="34" y="40"/>
                  </a:lnTo>
                  <a:lnTo>
                    <a:pt x="34" y="40"/>
                  </a:lnTo>
                  <a:lnTo>
                    <a:pt x="34" y="26"/>
                  </a:lnTo>
                  <a:lnTo>
                    <a:pt x="34" y="26"/>
                  </a:lnTo>
                  <a:lnTo>
                    <a:pt x="32" y="14"/>
                  </a:lnTo>
                  <a:lnTo>
                    <a:pt x="28" y="6"/>
                  </a:lnTo>
                  <a:lnTo>
                    <a:pt x="18"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3" name="Freeform 1300"/>
            <p:cNvSpPr>
              <a:spLocks/>
            </p:cNvSpPr>
            <p:nvPr/>
          </p:nvSpPr>
          <p:spPr bwMode="auto">
            <a:xfrm>
              <a:off x="11295246" y="2540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8 h 144"/>
                <a:gd name="T32" fmla="*/ 12 w 54"/>
                <a:gd name="T33" fmla="*/ 18 h 144"/>
                <a:gd name="T34" fmla="*/ 22 w 54"/>
                <a:gd name="T35" fmla="*/ 12 h 144"/>
                <a:gd name="T36" fmla="*/ 22 w 54"/>
                <a:gd name="T37" fmla="*/ 12 h 144"/>
                <a:gd name="T38" fmla="*/ 26 w 54"/>
                <a:gd name="T39" fmla="*/ 10 h 144"/>
                <a:gd name="T40" fmla="*/ 32 w 54"/>
                <a:gd name="T41" fmla="*/ 8 h 144"/>
                <a:gd name="T42" fmla="*/ 32 w 54"/>
                <a:gd name="T43" fmla="*/ 8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8"/>
                  </a:lnTo>
                  <a:lnTo>
                    <a:pt x="12" y="18"/>
                  </a:lnTo>
                  <a:lnTo>
                    <a:pt x="22" y="12"/>
                  </a:lnTo>
                  <a:lnTo>
                    <a:pt x="22" y="12"/>
                  </a:lnTo>
                  <a:lnTo>
                    <a:pt x="26"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4" name="Freeform 1301"/>
            <p:cNvSpPr>
              <a:spLocks/>
            </p:cNvSpPr>
            <p:nvPr/>
          </p:nvSpPr>
          <p:spPr bwMode="auto">
            <a:xfrm>
              <a:off x="11445296"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40"/>
                  </a:lnTo>
                  <a:lnTo>
                    <a:pt x="0" y="42"/>
                  </a:lnTo>
                  <a:lnTo>
                    <a:pt x="0" y="42"/>
                  </a:lnTo>
                  <a:lnTo>
                    <a:pt x="0" y="22"/>
                  </a:lnTo>
                  <a:lnTo>
                    <a:pt x="0" y="22"/>
                  </a:lnTo>
                  <a:lnTo>
                    <a:pt x="6" y="20"/>
                  </a:lnTo>
                  <a:lnTo>
                    <a:pt x="10" y="18"/>
                  </a:lnTo>
                  <a:lnTo>
                    <a:pt x="10" y="18"/>
                  </a:lnTo>
                  <a:lnTo>
                    <a:pt x="16" y="16"/>
                  </a:lnTo>
                  <a:lnTo>
                    <a:pt x="20" y="12"/>
                  </a:lnTo>
                  <a:lnTo>
                    <a:pt x="20" y="12"/>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5" name="Freeform 1302"/>
            <p:cNvSpPr>
              <a:spLocks/>
            </p:cNvSpPr>
            <p:nvPr/>
          </p:nvSpPr>
          <p:spPr bwMode="auto">
            <a:xfrm>
              <a:off x="11592153" y="2540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8 w 50"/>
                <a:gd name="T23" fmla="*/ 40 h 144"/>
                <a:gd name="T24" fmla="*/ 0 w 50"/>
                <a:gd name="T25" fmla="*/ 42 h 144"/>
                <a:gd name="T26" fmla="*/ 0 w 50"/>
                <a:gd name="T27" fmla="*/ 42 h 144"/>
                <a:gd name="T28" fmla="*/ 0 w 50"/>
                <a:gd name="T29" fmla="*/ 22 h 144"/>
                <a:gd name="T30" fmla="*/ 0 w 50"/>
                <a:gd name="T31" fmla="*/ 22 h 144"/>
                <a:gd name="T32" fmla="*/ 10 w 50"/>
                <a:gd name="T33" fmla="*/ 18 h 144"/>
                <a:gd name="T34" fmla="*/ 10 w 50"/>
                <a:gd name="T35" fmla="*/ 18 h 144"/>
                <a:gd name="T36" fmla="*/ 22 w 50"/>
                <a:gd name="T37" fmla="*/ 12 h 144"/>
                <a:gd name="T38" fmla="*/ 22 w 50"/>
                <a:gd name="T39" fmla="*/ 12 h 144"/>
                <a:gd name="T40" fmla="*/ 26 w 50"/>
                <a:gd name="T41" fmla="*/ 10 h 144"/>
                <a:gd name="T42" fmla="*/ 30 w 50"/>
                <a:gd name="T43" fmla="*/ 8 h 144"/>
                <a:gd name="T44" fmla="*/ 30 w 50"/>
                <a:gd name="T45" fmla="*/ 8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8" y="40"/>
                  </a:lnTo>
                  <a:lnTo>
                    <a:pt x="0" y="42"/>
                  </a:lnTo>
                  <a:lnTo>
                    <a:pt x="0" y="42"/>
                  </a:lnTo>
                  <a:lnTo>
                    <a:pt x="0" y="22"/>
                  </a:lnTo>
                  <a:lnTo>
                    <a:pt x="0" y="22"/>
                  </a:lnTo>
                  <a:lnTo>
                    <a:pt x="10" y="18"/>
                  </a:lnTo>
                  <a:lnTo>
                    <a:pt x="10" y="18"/>
                  </a:lnTo>
                  <a:lnTo>
                    <a:pt x="22" y="12"/>
                  </a:lnTo>
                  <a:lnTo>
                    <a:pt x="22" y="12"/>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6" name="Freeform 1303"/>
            <p:cNvSpPr>
              <a:spLocks/>
            </p:cNvSpPr>
            <p:nvPr/>
          </p:nvSpPr>
          <p:spPr bwMode="auto">
            <a:xfrm>
              <a:off x="11975260"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7" name="Freeform 1304"/>
            <p:cNvSpPr>
              <a:spLocks/>
            </p:cNvSpPr>
            <p:nvPr/>
          </p:nvSpPr>
          <p:spPr bwMode="auto">
            <a:xfrm>
              <a:off x="11739011" y="2536825"/>
              <a:ext cx="76621" cy="231775"/>
            </a:xfrm>
            <a:custGeom>
              <a:avLst/>
              <a:gdLst>
                <a:gd name="T0" fmla="*/ 48 w 48"/>
                <a:gd name="T1" fmla="*/ 0 h 146"/>
                <a:gd name="T2" fmla="*/ 40 w 48"/>
                <a:gd name="T3" fmla="*/ 0 h 146"/>
                <a:gd name="T4" fmla="*/ 18 w 48"/>
                <a:gd name="T5" fmla="*/ 6 h 146"/>
                <a:gd name="T6" fmla="*/ 12 w 48"/>
                <a:gd name="T7" fmla="*/ 14 h 146"/>
                <a:gd name="T8" fmla="*/ 10 w 48"/>
                <a:gd name="T9" fmla="*/ 26 h 146"/>
                <a:gd name="T10" fmla="*/ 12 w 48"/>
                <a:gd name="T11" fmla="*/ 40 h 146"/>
                <a:gd name="T12" fmla="*/ 14 w 48"/>
                <a:gd name="T13" fmla="*/ 52 h 146"/>
                <a:gd name="T14" fmla="*/ 10 w 48"/>
                <a:gd name="T15" fmla="*/ 60 h 146"/>
                <a:gd name="T16" fmla="*/ 0 w 48"/>
                <a:gd name="T17" fmla="*/ 66 h 146"/>
                <a:gd name="T18" fmla="*/ 0 w 48"/>
                <a:gd name="T19" fmla="*/ 82 h 146"/>
                <a:gd name="T20" fmla="*/ 10 w 48"/>
                <a:gd name="T21" fmla="*/ 86 h 146"/>
                <a:gd name="T22" fmla="*/ 14 w 48"/>
                <a:gd name="T23" fmla="*/ 94 h 146"/>
                <a:gd name="T24" fmla="*/ 12 w 48"/>
                <a:gd name="T25" fmla="*/ 108 h 146"/>
                <a:gd name="T26" fmla="*/ 10 w 48"/>
                <a:gd name="T27" fmla="*/ 122 h 146"/>
                <a:gd name="T28" fmla="*/ 12 w 48"/>
                <a:gd name="T29" fmla="*/ 128 h 146"/>
                <a:gd name="T30" fmla="*/ 16 w 48"/>
                <a:gd name="T31" fmla="*/ 138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6 w 48"/>
                <a:gd name="T43" fmla="*/ 126 h 146"/>
                <a:gd name="T44" fmla="*/ 34 w 48"/>
                <a:gd name="T45" fmla="*/ 116 h 146"/>
                <a:gd name="T46" fmla="*/ 36 w 48"/>
                <a:gd name="T47" fmla="*/ 108 h 146"/>
                <a:gd name="T48" fmla="*/ 36 w 48"/>
                <a:gd name="T49" fmla="*/ 96 h 146"/>
                <a:gd name="T50" fmla="*/ 34 w 48"/>
                <a:gd name="T51" fmla="*/ 86 h 146"/>
                <a:gd name="T52" fmla="*/ 26 w 48"/>
                <a:gd name="T53" fmla="*/ 76 h 146"/>
                <a:gd name="T54" fmla="*/ 18 w 48"/>
                <a:gd name="T55" fmla="*/ 74 h 146"/>
                <a:gd name="T56" fmla="*/ 18 w 48"/>
                <a:gd name="T57" fmla="*/ 72 h 146"/>
                <a:gd name="T58" fmla="*/ 32 w 48"/>
                <a:gd name="T59" fmla="*/ 66 h 146"/>
                <a:gd name="T60" fmla="*/ 36 w 48"/>
                <a:gd name="T61" fmla="*/ 52 h 146"/>
                <a:gd name="T62" fmla="*/ 36 w 48"/>
                <a:gd name="T63" fmla="*/ 38 h 146"/>
                <a:gd name="T64" fmla="*/ 34 w 48"/>
                <a:gd name="T65" fmla="*/ 30 h 146"/>
                <a:gd name="T66" fmla="*/ 34 w 48"/>
                <a:gd name="T67" fmla="*/ 26 h 146"/>
                <a:gd name="T68" fmla="*/ 40 w 48"/>
                <a:gd name="T69" fmla="*/ 20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18" y="6"/>
                  </a:lnTo>
                  <a:lnTo>
                    <a:pt x="16" y="10"/>
                  </a:lnTo>
                  <a:lnTo>
                    <a:pt x="12" y="14"/>
                  </a:lnTo>
                  <a:lnTo>
                    <a:pt x="10" y="26"/>
                  </a:lnTo>
                  <a:lnTo>
                    <a:pt x="10" y="26"/>
                  </a:lnTo>
                  <a:lnTo>
                    <a:pt x="12" y="40"/>
                  </a:lnTo>
                  <a:lnTo>
                    <a:pt x="12" y="40"/>
                  </a:lnTo>
                  <a:lnTo>
                    <a:pt x="14" y="52"/>
                  </a:lnTo>
                  <a:lnTo>
                    <a:pt x="14" y="52"/>
                  </a:lnTo>
                  <a:lnTo>
                    <a:pt x="12" y="56"/>
                  </a:lnTo>
                  <a:lnTo>
                    <a:pt x="10" y="60"/>
                  </a:lnTo>
                  <a:lnTo>
                    <a:pt x="6" y="64"/>
                  </a:lnTo>
                  <a:lnTo>
                    <a:pt x="0" y="66"/>
                  </a:lnTo>
                  <a:lnTo>
                    <a:pt x="0" y="82"/>
                  </a:lnTo>
                  <a:lnTo>
                    <a:pt x="0" y="82"/>
                  </a:lnTo>
                  <a:lnTo>
                    <a:pt x="6" y="82"/>
                  </a:lnTo>
                  <a:lnTo>
                    <a:pt x="10" y="86"/>
                  </a:lnTo>
                  <a:lnTo>
                    <a:pt x="12" y="90"/>
                  </a:lnTo>
                  <a:lnTo>
                    <a:pt x="14" y="94"/>
                  </a:lnTo>
                  <a:lnTo>
                    <a:pt x="14" y="94"/>
                  </a:lnTo>
                  <a:lnTo>
                    <a:pt x="12" y="108"/>
                  </a:lnTo>
                  <a:lnTo>
                    <a:pt x="12" y="108"/>
                  </a:lnTo>
                  <a:lnTo>
                    <a:pt x="10" y="122"/>
                  </a:lnTo>
                  <a:lnTo>
                    <a:pt x="10" y="122"/>
                  </a:lnTo>
                  <a:lnTo>
                    <a:pt x="12" y="128"/>
                  </a:lnTo>
                  <a:lnTo>
                    <a:pt x="12" y="132"/>
                  </a:lnTo>
                  <a:lnTo>
                    <a:pt x="16" y="138"/>
                  </a:lnTo>
                  <a:lnTo>
                    <a:pt x="18" y="140"/>
                  </a:lnTo>
                  <a:lnTo>
                    <a:pt x="28" y="144"/>
                  </a:lnTo>
                  <a:lnTo>
                    <a:pt x="40" y="146"/>
                  </a:lnTo>
                  <a:lnTo>
                    <a:pt x="40" y="146"/>
                  </a:lnTo>
                  <a:lnTo>
                    <a:pt x="48" y="146"/>
                  </a:lnTo>
                  <a:lnTo>
                    <a:pt x="48" y="146"/>
                  </a:lnTo>
                  <a:lnTo>
                    <a:pt x="48" y="128"/>
                  </a:lnTo>
                  <a:lnTo>
                    <a:pt x="48" y="128"/>
                  </a:lnTo>
                  <a:lnTo>
                    <a:pt x="44" y="128"/>
                  </a:lnTo>
                  <a:lnTo>
                    <a:pt x="44" y="128"/>
                  </a:lnTo>
                  <a:lnTo>
                    <a:pt x="40" y="128"/>
                  </a:lnTo>
                  <a:lnTo>
                    <a:pt x="36" y="126"/>
                  </a:lnTo>
                  <a:lnTo>
                    <a:pt x="34" y="122"/>
                  </a:lnTo>
                  <a:lnTo>
                    <a:pt x="34" y="116"/>
                  </a:lnTo>
                  <a:lnTo>
                    <a:pt x="34" y="116"/>
                  </a:lnTo>
                  <a:lnTo>
                    <a:pt x="36" y="108"/>
                  </a:lnTo>
                  <a:lnTo>
                    <a:pt x="36" y="108"/>
                  </a:lnTo>
                  <a:lnTo>
                    <a:pt x="36" y="96"/>
                  </a:lnTo>
                  <a:lnTo>
                    <a:pt x="36" y="96"/>
                  </a:lnTo>
                  <a:lnTo>
                    <a:pt x="34" y="86"/>
                  </a:lnTo>
                  <a:lnTo>
                    <a:pt x="32" y="80"/>
                  </a:lnTo>
                  <a:lnTo>
                    <a:pt x="26" y="76"/>
                  </a:lnTo>
                  <a:lnTo>
                    <a:pt x="18" y="74"/>
                  </a:lnTo>
                  <a:lnTo>
                    <a:pt x="18" y="74"/>
                  </a:lnTo>
                  <a:lnTo>
                    <a:pt x="18" y="72"/>
                  </a:lnTo>
                  <a:lnTo>
                    <a:pt x="18" y="72"/>
                  </a:lnTo>
                  <a:lnTo>
                    <a:pt x="26" y="70"/>
                  </a:lnTo>
                  <a:lnTo>
                    <a:pt x="32" y="66"/>
                  </a:lnTo>
                  <a:lnTo>
                    <a:pt x="34" y="60"/>
                  </a:lnTo>
                  <a:lnTo>
                    <a:pt x="36" y="52"/>
                  </a:lnTo>
                  <a:lnTo>
                    <a:pt x="36" y="52"/>
                  </a:lnTo>
                  <a:lnTo>
                    <a:pt x="36" y="38"/>
                  </a:lnTo>
                  <a:lnTo>
                    <a:pt x="36" y="38"/>
                  </a:lnTo>
                  <a:lnTo>
                    <a:pt x="34" y="30"/>
                  </a:lnTo>
                  <a:lnTo>
                    <a:pt x="34" y="30"/>
                  </a:lnTo>
                  <a:lnTo>
                    <a:pt x="34" y="26"/>
                  </a:lnTo>
                  <a:lnTo>
                    <a:pt x="36" y="22"/>
                  </a:lnTo>
                  <a:lnTo>
                    <a:pt x="40" y="20"/>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8" name="Freeform 1305"/>
            <p:cNvSpPr>
              <a:spLocks/>
            </p:cNvSpPr>
            <p:nvPr/>
          </p:nvSpPr>
          <p:spPr bwMode="auto">
            <a:xfrm>
              <a:off x="11739011" y="2536825"/>
              <a:ext cx="76621" cy="231775"/>
            </a:xfrm>
            <a:custGeom>
              <a:avLst/>
              <a:gdLst>
                <a:gd name="T0" fmla="*/ 48 w 48"/>
                <a:gd name="T1" fmla="*/ 0 h 146"/>
                <a:gd name="T2" fmla="*/ 40 w 48"/>
                <a:gd name="T3" fmla="*/ 0 h 146"/>
                <a:gd name="T4" fmla="*/ 18 w 48"/>
                <a:gd name="T5" fmla="*/ 6 h 146"/>
                <a:gd name="T6" fmla="*/ 12 w 48"/>
                <a:gd name="T7" fmla="*/ 14 h 146"/>
                <a:gd name="T8" fmla="*/ 10 w 48"/>
                <a:gd name="T9" fmla="*/ 26 h 146"/>
                <a:gd name="T10" fmla="*/ 12 w 48"/>
                <a:gd name="T11" fmla="*/ 40 h 146"/>
                <a:gd name="T12" fmla="*/ 14 w 48"/>
                <a:gd name="T13" fmla="*/ 52 h 146"/>
                <a:gd name="T14" fmla="*/ 10 w 48"/>
                <a:gd name="T15" fmla="*/ 60 h 146"/>
                <a:gd name="T16" fmla="*/ 0 w 48"/>
                <a:gd name="T17" fmla="*/ 66 h 146"/>
                <a:gd name="T18" fmla="*/ 0 w 48"/>
                <a:gd name="T19" fmla="*/ 82 h 146"/>
                <a:gd name="T20" fmla="*/ 10 w 48"/>
                <a:gd name="T21" fmla="*/ 86 h 146"/>
                <a:gd name="T22" fmla="*/ 14 w 48"/>
                <a:gd name="T23" fmla="*/ 94 h 146"/>
                <a:gd name="T24" fmla="*/ 12 w 48"/>
                <a:gd name="T25" fmla="*/ 108 h 146"/>
                <a:gd name="T26" fmla="*/ 10 w 48"/>
                <a:gd name="T27" fmla="*/ 122 h 146"/>
                <a:gd name="T28" fmla="*/ 12 w 48"/>
                <a:gd name="T29" fmla="*/ 128 h 146"/>
                <a:gd name="T30" fmla="*/ 16 w 48"/>
                <a:gd name="T31" fmla="*/ 138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6 w 48"/>
                <a:gd name="T43" fmla="*/ 126 h 146"/>
                <a:gd name="T44" fmla="*/ 34 w 48"/>
                <a:gd name="T45" fmla="*/ 116 h 146"/>
                <a:gd name="T46" fmla="*/ 36 w 48"/>
                <a:gd name="T47" fmla="*/ 108 h 146"/>
                <a:gd name="T48" fmla="*/ 36 w 48"/>
                <a:gd name="T49" fmla="*/ 96 h 146"/>
                <a:gd name="T50" fmla="*/ 34 w 48"/>
                <a:gd name="T51" fmla="*/ 86 h 146"/>
                <a:gd name="T52" fmla="*/ 26 w 48"/>
                <a:gd name="T53" fmla="*/ 76 h 146"/>
                <a:gd name="T54" fmla="*/ 18 w 48"/>
                <a:gd name="T55" fmla="*/ 74 h 146"/>
                <a:gd name="T56" fmla="*/ 18 w 48"/>
                <a:gd name="T57" fmla="*/ 72 h 146"/>
                <a:gd name="T58" fmla="*/ 32 w 48"/>
                <a:gd name="T59" fmla="*/ 66 h 146"/>
                <a:gd name="T60" fmla="*/ 36 w 48"/>
                <a:gd name="T61" fmla="*/ 52 h 146"/>
                <a:gd name="T62" fmla="*/ 36 w 48"/>
                <a:gd name="T63" fmla="*/ 38 h 146"/>
                <a:gd name="T64" fmla="*/ 34 w 48"/>
                <a:gd name="T65" fmla="*/ 30 h 146"/>
                <a:gd name="T66" fmla="*/ 34 w 48"/>
                <a:gd name="T67" fmla="*/ 26 h 146"/>
                <a:gd name="T68" fmla="*/ 40 w 48"/>
                <a:gd name="T69" fmla="*/ 20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18" y="6"/>
                  </a:lnTo>
                  <a:lnTo>
                    <a:pt x="16" y="10"/>
                  </a:lnTo>
                  <a:lnTo>
                    <a:pt x="12" y="14"/>
                  </a:lnTo>
                  <a:lnTo>
                    <a:pt x="10" y="26"/>
                  </a:lnTo>
                  <a:lnTo>
                    <a:pt x="10" y="26"/>
                  </a:lnTo>
                  <a:lnTo>
                    <a:pt x="12" y="40"/>
                  </a:lnTo>
                  <a:lnTo>
                    <a:pt x="12" y="40"/>
                  </a:lnTo>
                  <a:lnTo>
                    <a:pt x="14" y="52"/>
                  </a:lnTo>
                  <a:lnTo>
                    <a:pt x="14" y="52"/>
                  </a:lnTo>
                  <a:lnTo>
                    <a:pt x="12" y="56"/>
                  </a:lnTo>
                  <a:lnTo>
                    <a:pt x="10" y="60"/>
                  </a:lnTo>
                  <a:lnTo>
                    <a:pt x="6" y="64"/>
                  </a:lnTo>
                  <a:lnTo>
                    <a:pt x="0" y="66"/>
                  </a:lnTo>
                  <a:lnTo>
                    <a:pt x="0" y="82"/>
                  </a:lnTo>
                  <a:lnTo>
                    <a:pt x="0" y="82"/>
                  </a:lnTo>
                  <a:lnTo>
                    <a:pt x="6" y="82"/>
                  </a:lnTo>
                  <a:lnTo>
                    <a:pt x="10" y="86"/>
                  </a:lnTo>
                  <a:lnTo>
                    <a:pt x="12" y="90"/>
                  </a:lnTo>
                  <a:lnTo>
                    <a:pt x="14" y="94"/>
                  </a:lnTo>
                  <a:lnTo>
                    <a:pt x="14" y="94"/>
                  </a:lnTo>
                  <a:lnTo>
                    <a:pt x="12" y="108"/>
                  </a:lnTo>
                  <a:lnTo>
                    <a:pt x="12" y="108"/>
                  </a:lnTo>
                  <a:lnTo>
                    <a:pt x="10" y="122"/>
                  </a:lnTo>
                  <a:lnTo>
                    <a:pt x="10" y="122"/>
                  </a:lnTo>
                  <a:lnTo>
                    <a:pt x="12" y="128"/>
                  </a:lnTo>
                  <a:lnTo>
                    <a:pt x="12" y="132"/>
                  </a:lnTo>
                  <a:lnTo>
                    <a:pt x="16" y="138"/>
                  </a:lnTo>
                  <a:lnTo>
                    <a:pt x="18" y="140"/>
                  </a:lnTo>
                  <a:lnTo>
                    <a:pt x="28" y="144"/>
                  </a:lnTo>
                  <a:lnTo>
                    <a:pt x="40" y="146"/>
                  </a:lnTo>
                  <a:lnTo>
                    <a:pt x="40" y="146"/>
                  </a:lnTo>
                  <a:lnTo>
                    <a:pt x="48" y="146"/>
                  </a:lnTo>
                  <a:lnTo>
                    <a:pt x="48" y="146"/>
                  </a:lnTo>
                  <a:lnTo>
                    <a:pt x="48" y="128"/>
                  </a:lnTo>
                  <a:lnTo>
                    <a:pt x="48" y="128"/>
                  </a:lnTo>
                  <a:lnTo>
                    <a:pt x="44" y="128"/>
                  </a:lnTo>
                  <a:lnTo>
                    <a:pt x="44" y="128"/>
                  </a:lnTo>
                  <a:lnTo>
                    <a:pt x="40" y="128"/>
                  </a:lnTo>
                  <a:lnTo>
                    <a:pt x="36" y="126"/>
                  </a:lnTo>
                  <a:lnTo>
                    <a:pt x="34" y="122"/>
                  </a:lnTo>
                  <a:lnTo>
                    <a:pt x="34" y="116"/>
                  </a:lnTo>
                  <a:lnTo>
                    <a:pt x="34" y="116"/>
                  </a:lnTo>
                  <a:lnTo>
                    <a:pt x="36" y="108"/>
                  </a:lnTo>
                  <a:lnTo>
                    <a:pt x="36" y="108"/>
                  </a:lnTo>
                  <a:lnTo>
                    <a:pt x="36" y="96"/>
                  </a:lnTo>
                  <a:lnTo>
                    <a:pt x="36" y="96"/>
                  </a:lnTo>
                  <a:lnTo>
                    <a:pt x="34" y="86"/>
                  </a:lnTo>
                  <a:lnTo>
                    <a:pt x="32" y="80"/>
                  </a:lnTo>
                  <a:lnTo>
                    <a:pt x="26" y="76"/>
                  </a:lnTo>
                  <a:lnTo>
                    <a:pt x="18" y="74"/>
                  </a:lnTo>
                  <a:lnTo>
                    <a:pt x="18" y="74"/>
                  </a:lnTo>
                  <a:lnTo>
                    <a:pt x="18" y="72"/>
                  </a:lnTo>
                  <a:lnTo>
                    <a:pt x="18" y="72"/>
                  </a:lnTo>
                  <a:lnTo>
                    <a:pt x="26" y="70"/>
                  </a:lnTo>
                  <a:lnTo>
                    <a:pt x="32" y="66"/>
                  </a:lnTo>
                  <a:lnTo>
                    <a:pt x="34" y="60"/>
                  </a:lnTo>
                  <a:lnTo>
                    <a:pt x="36" y="52"/>
                  </a:lnTo>
                  <a:lnTo>
                    <a:pt x="36" y="52"/>
                  </a:lnTo>
                  <a:lnTo>
                    <a:pt x="36" y="38"/>
                  </a:lnTo>
                  <a:lnTo>
                    <a:pt x="36" y="38"/>
                  </a:lnTo>
                  <a:lnTo>
                    <a:pt x="34" y="30"/>
                  </a:lnTo>
                  <a:lnTo>
                    <a:pt x="34" y="30"/>
                  </a:lnTo>
                  <a:lnTo>
                    <a:pt x="34" y="26"/>
                  </a:lnTo>
                  <a:lnTo>
                    <a:pt x="36" y="22"/>
                  </a:lnTo>
                  <a:lnTo>
                    <a:pt x="40" y="20"/>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9" name="Freeform 1306"/>
            <p:cNvSpPr>
              <a:spLocks/>
            </p:cNvSpPr>
            <p:nvPr/>
          </p:nvSpPr>
          <p:spPr bwMode="auto">
            <a:xfrm>
              <a:off x="11834787" y="2536825"/>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2 h 146"/>
                <a:gd name="T10" fmla="*/ 12 w 48"/>
                <a:gd name="T11" fmla="*/ 30 h 146"/>
                <a:gd name="T12" fmla="*/ 12 w 48"/>
                <a:gd name="T13" fmla="*/ 38 h 146"/>
                <a:gd name="T14" fmla="*/ 12 w 48"/>
                <a:gd name="T15" fmla="*/ 52 h 146"/>
                <a:gd name="T16" fmla="*/ 12 w 48"/>
                <a:gd name="T17" fmla="*/ 60 h 146"/>
                <a:gd name="T18" fmla="*/ 20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8 h 146"/>
                <a:gd name="T30" fmla="*/ 12 w 48"/>
                <a:gd name="T31" fmla="*/ 116 h 146"/>
                <a:gd name="T32" fmla="*/ 12 w 48"/>
                <a:gd name="T33" fmla="*/ 122 h 146"/>
                <a:gd name="T34" fmla="*/ 8 w 48"/>
                <a:gd name="T35" fmla="*/ 128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2 h 146"/>
                <a:gd name="T50" fmla="*/ 34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4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8"/>
                  </a:lnTo>
                  <a:lnTo>
                    <a:pt x="12" y="108"/>
                  </a:lnTo>
                  <a:lnTo>
                    <a:pt x="12" y="116"/>
                  </a:lnTo>
                  <a:lnTo>
                    <a:pt x="12" y="116"/>
                  </a:lnTo>
                  <a:lnTo>
                    <a:pt x="12" y="122"/>
                  </a:lnTo>
                  <a:lnTo>
                    <a:pt x="10" y="126"/>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2" y="138"/>
                  </a:lnTo>
                  <a:lnTo>
                    <a:pt x="34" y="132"/>
                  </a:lnTo>
                  <a:lnTo>
                    <a:pt x="36" y="122"/>
                  </a:lnTo>
                  <a:lnTo>
                    <a:pt x="36" y="122"/>
                  </a:lnTo>
                  <a:lnTo>
                    <a:pt x="34" y="108"/>
                  </a:lnTo>
                  <a:lnTo>
                    <a:pt x="34" y="108"/>
                  </a:lnTo>
                  <a:lnTo>
                    <a:pt x="34" y="94"/>
                  </a:lnTo>
                  <a:lnTo>
                    <a:pt x="34" y="94"/>
                  </a:lnTo>
                  <a:lnTo>
                    <a:pt x="34" y="90"/>
                  </a:lnTo>
                  <a:lnTo>
                    <a:pt x="36" y="86"/>
                  </a:lnTo>
                  <a:lnTo>
                    <a:pt x="40" y="82"/>
                  </a:lnTo>
                  <a:lnTo>
                    <a:pt x="48" y="82"/>
                  </a:lnTo>
                  <a:lnTo>
                    <a:pt x="48" y="66"/>
                  </a:lnTo>
                  <a:lnTo>
                    <a:pt x="48" y="66"/>
                  </a:lnTo>
                  <a:lnTo>
                    <a:pt x="40" y="64"/>
                  </a:lnTo>
                  <a:lnTo>
                    <a:pt x="36" y="60"/>
                  </a:lnTo>
                  <a:lnTo>
                    <a:pt x="34" y="56"/>
                  </a:lnTo>
                  <a:lnTo>
                    <a:pt x="34" y="52"/>
                  </a:lnTo>
                  <a:lnTo>
                    <a:pt x="34" y="52"/>
                  </a:lnTo>
                  <a:lnTo>
                    <a:pt x="34" y="40"/>
                  </a:lnTo>
                  <a:lnTo>
                    <a:pt x="34" y="40"/>
                  </a:lnTo>
                  <a:lnTo>
                    <a:pt x="36" y="26"/>
                  </a:lnTo>
                  <a:lnTo>
                    <a:pt x="36" y="26"/>
                  </a:lnTo>
                  <a:lnTo>
                    <a:pt x="34" y="14"/>
                  </a:lnTo>
                  <a:lnTo>
                    <a:pt x="28" y="6"/>
                  </a:lnTo>
                  <a:lnTo>
                    <a:pt x="20" y="2"/>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0" name="Freeform 1307"/>
            <p:cNvSpPr>
              <a:spLocks/>
            </p:cNvSpPr>
            <p:nvPr/>
          </p:nvSpPr>
          <p:spPr bwMode="auto">
            <a:xfrm>
              <a:off x="11834787" y="2536825"/>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2 h 146"/>
                <a:gd name="T10" fmla="*/ 12 w 48"/>
                <a:gd name="T11" fmla="*/ 30 h 146"/>
                <a:gd name="T12" fmla="*/ 12 w 48"/>
                <a:gd name="T13" fmla="*/ 38 h 146"/>
                <a:gd name="T14" fmla="*/ 12 w 48"/>
                <a:gd name="T15" fmla="*/ 52 h 146"/>
                <a:gd name="T16" fmla="*/ 12 w 48"/>
                <a:gd name="T17" fmla="*/ 60 h 146"/>
                <a:gd name="T18" fmla="*/ 20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8 h 146"/>
                <a:gd name="T30" fmla="*/ 12 w 48"/>
                <a:gd name="T31" fmla="*/ 116 h 146"/>
                <a:gd name="T32" fmla="*/ 12 w 48"/>
                <a:gd name="T33" fmla="*/ 122 h 146"/>
                <a:gd name="T34" fmla="*/ 8 w 48"/>
                <a:gd name="T35" fmla="*/ 128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2 h 146"/>
                <a:gd name="T50" fmla="*/ 34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4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8"/>
                  </a:lnTo>
                  <a:lnTo>
                    <a:pt x="12" y="108"/>
                  </a:lnTo>
                  <a:lnTo>
                    <a:pt x="12" y="116"/>
                  </a:lnTo>
                  <a:lnTo>
                    <a:pt x="12" y="116"/>
                  </a:lnTo>
                  <a:lnTo>
                    <a:pt x="12" y="122"/>
                  </a:lnTo>
                  <a:lnTo>
                    <a:pt x="10" y="126"/>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2" y="138"/>
                  </a:lnTo>
                  <a:lnTo>
                    <a:pt x="34" y="132"/>
                  </a:lnTo>
                  <a:lnTo>
                    <a:pt x="36" y="122"/>
                  </a:lnTo>
                  <a:lnTo>
                    <a:pt x="36" y="122"/>
                  </a:lnTo>
                  <a:lnTo>
                    <a:pt x="34" y="108"/>
                  </a:lnTo>
                  <a:lnTo>
                    <a:pt x="34" y="108"/>
                  </a:lnTo>
                  <a:lnTo>
                    <a:pt x="34" y="94"/>
                  </a:lnTo>
                  <a:lnTo>
                    <a:pt x="34" y="94"/>
                  </a:lnTo>
                  <a:lnTo>
                    <a:pt x="34" y="90"/>
                  </a:lnTo>
                  <a:lnTo>
                    <a:pt x="36" y="86"/>
                  </a:lnTo>
                  <a:lnTo>
                    <a:pt x="40" y="82"/>
                  </a:lnTo>
                  <a:lnTo>
                    <a:pt x="48" y="82"/>
                  </a:lnTo>
                  <a:lnTo>
                    <a:pt x="48" y="66"/>
                  </a:lnTo>
                  <a:lnTo>
                    <a:pt x="48" y="66"/>
                  </a:lnTo>
                  <a:lnTo>
                    <a:pt x="40" y="64"/>
                  </a:lnTo>
                  <a:lnTo>
                    <a:pt x="36" y="60"/>
                  </a:lnTo>
                  <a:lnTo>
                    <a:pt x="34" y="56"/>
                  </a:lnTo>
                  <a:lnTo>
                    <a:pt x="34" y="52"/>
                  </a:lnTo>
                  <a:lnTo>
                    <a:pt x="34" y="52"/>
                  </a:lnTo>
                  <a:lnTo>
                    <a:pt x="34" y="40"/>
                  </a:lnTo>
                  <a:lnTo>
                    <a:pt x="34" y="40"/>
                  </a:lnTo>
                  <a:lnTo>
                    <a:pt x="36" y="26"/>
                  </a:lnTo>
                  <a:lnTo>
                    <a:pt x="36" y="26"/>
                  </a:lnTo>
                  <a:lnTo>
                    <a:pt x="34" y="14"/>
                  </a:lnTo>
                  <a:lnTo>
                    <a:pt x="28" y="6"/>
                  </a:lnTo>
                  <a:lnTo>
                    <a:pt x="20"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1" name="Freeform 1308"/>
            <p:cNvSpPr>
              <a:spLocks noEditPoints="1"/>
            </p:cNvSpPr>
            <p:nvPr/>
          </p:nvSpPr>
          <p:spPr bwMode="auto">
            <a:xfrm>
              <a:off x="9034920" y="2235200"/>
              <a:ext cx="300100" cy="231775"/>
            </a:xfrm>
            <a:custGeom>
              <a:avLst/>
              <a:gdLst>
                <a:gd name="T0" fmla="*/ 118 w 188"/>
                <a:gd name="T1" fmla="*/ 104 h 146"/>
                <a:gd name="T2" fmla="*/ 114 w 188"/>
                <a:gd name="T3" fmla="*/ 132 h 146"/>
                <a:gd name="T4" fmla="*/ 24 w 188"/>
                <a:gd name="T5" fmla="*/ 118 h 146"/>
                <a:gd name="T6" fmla="*/ 18 w 188"/>
                <a:gd name="T7" fmla="*/ 124 h 146"/>
                <a:gd name="T8" fmla="*/ 8 w 188"/>
                <a:gd name="T9" fmla="*/ 104 h 146"/>
                <a:gd name="T10" fmla="*/ 10 w 188"/>
                <a:gd name="T11" fmla="*/ 50 h 146"/>
                <a:gd name="T12" fmla="*/ 8 w 188"/>
                <a:gd name="T13" fmla="*/ 66 h 146"/>
                <a:gd name="T14" fmla="*/ 8 w 188"/>
                <a:gd name="T15" fmla="*/ 66 h 146"/>
                <a:gd name="T16" fmla="*/ 14 w 188"/>
                <a:gd name="T17" fmla="*/ 64 h 146"/>
                <a:gd name="T18" fmla="*/ 8 w 188"/>
                <a:gd name="T19" fmla="*/ 70 h 146"/>
                <a:gd name="T20" fmla="*/ 8 w 188"/>
                <a:gd name="T21" fmla="*/ 50 h 146"/>
                <a:gd name="T22" fmla="*/ 90 w 188"/>
                <a:gd name="T23" fmla="*/ 14 h 146"/>
                <a:gd name="T24" fmla="*/ 144 w 188"/>
                <a:gd name="T25" fmla="*/ 20 h 146"/>
                <a:gd name="T26" fmla="*/ 150 w 188"/>
                <a:gd name="T27" fmla="*/ 36 h 146"/>
                <a:gd name="T28" fmla="*/ 160 w 188"/>
                <a:gd name="T29" fmla="*/ 44 h 146"/>
                <a:gd name="T30" fmla="*/ 154 w 188"/>
                <a:gd name="T31" fmla="*/ 46 h 146"/>
                <a:gd name="T32" fmla="*/ 158 w 188"/>
                <a:gd name="T33" fmla="*/ 46 h 146"/>
                <a:gd name="T34" fmla="*/ 162 w 188"/>
                <a:gd name="T35" fmla="*/ 40 h 146"/>
                <a:gd name="T36" fmla="*/ 180 w 188"/>
                <a:gd name="T37" fmla="*/ 30 h 146"/>
                <a:gd name="T38" fmla="*/ 180 w 188"/>
                <a:gd name="T39" fmla="*/ 78 h 146"/>
                <a:gd name="T40" fmla="*/ 132 w 188"/>
                <a:gd name="T41" fmla="*/ 84 h 146"/>
                <a:gd name="T42" fmla="*/ 136 w 188"/>
                <a:gd name="T43" fmla="*/ 100 h 146"/>
                <a:gd name="T44" fmla="*/ 146 w 188"/>
                <a:gd name="T45" fmla="*/ 94 h 146"/>
                <a:gd name="T46" fmla="*/ 126 w 188"/>
                <a:gd name="T47" fmla="*/ 98 h 146"/>
                <a:gd name="T48" fmla="*/ 116 w 188"/>
                <a:gd name="T49" fmla="*/ 96 h 146"/>
                <a:gd name="T50" fmla="*/ 86 w 188"/>
                <a:gd name="T51" fmla="*/ 140 h 146"/>
                <a:gd name="T52" fmla="*/ 68 w 188"/>
                <a:gd name="T53" fmla="*/ 126 h 146"/>
                <a:gd name="T54" fmla="*/ 76 w 188"/>
                <a:gd name="T55" fmla="*/ 116 h 146"/>
                <a:gd name="T56" fmla="*/ 54 w 188"/>
                <a:gd name="T57" fmla="*/ 114 h 146"/>
                <a:gd name="T58" fmla="*/ 52 w 188"/>
                <a:gd name="T59" fmla="*/ 128 h 146"/>
                <a:gd name="T60" fmla="*/ 44 w 188"/>
                <a:gd name="T61" fmla="*/ 140 h 146"/>
                <a:gd name="T62" fmla="*/ 28 w 188"/>
                <a:gd name="T63" fmla="*/ 122 h 146"/>
                <a:gd name="T64" fmla="*/ 16 w 188"/>
                <a:gd name="T65" fmla="*/ 78 h 146"/>
                <a:gd name="T66" fmla="*/ 56 w 188"/>
                <a:gd name="T67" fmla="*/ 36 h 146"/>
                <a:gd name="T68" fmla="*/ 42 w 188"/>
                <a:gd name="T69" fmla="*/ 64 h 146"/>
                <a:gd name="T70" fmla="*/ 50 w 188"/>
                <a:gd name="T71" fmla="*/ 92 h 146"/>
                <a:gd name="T72" fmla="*/ 72 w 188"/>
                <a:gd name="T73" fmla="*/ 96 h 146"/>
                <a:gd name="T74" fmla="*/ 96 w 188"/>
                <a:gd name="T75" fmla="*/ 60 h 146"/>
                <a:gd name="T76" fmla="*/ 92 w 188"/>
                <a:gd name="T77" fmla="*/ 84 h 146"/>
                <a:gd name="T78" fmla="*/ 58 w 188"/>
                <a:gd name="T79" fmla="*/ 94 h 146"/>
                <a:gd name="T80" fmla="*/ 60 w 188"/>
                <a:gd name="T81" fmla="*/ 70 h 146"/>
                <a:gd name="T82" fmla="*/ 48 w 188"/>
                <a:gd name="T83" fmla="*/ 56 h 146"/>
                <a:gd name="T84" fmla="*/ 86 w 188"/>
                <a:gd name="T85" fmla="*/ 22 h 146"/>
                <a:gd name="T86" fmla="*/ 92 w 188"/>
                <a:gd name="T87" fmla="*/ 8 h 146"/>
                <a:gd name="T88" fmla="*/ 70 w 188"/>
                <a:gd name="T89" fmla="*/ 24 h 146"/>
                <a:gd name="T90" fmla="*/ 18 w 188"/>
                <a:gd name="T91" fmla="*/ 56 h 146"/>
                <a:gd name="T92" fmla="*/ 14 w 188"/>
                <a:gd name="T93" fmla="*/ 56 h 146"/>
                <a:gd name="T94" fmla="*/ 0 w 188"/>
                <a:gd name="T95" fmla="*/ 58 h 146"/>
                <a:gd name="T96" fmla="*/ 12 w 188"/>
                <a:gd name="T97" fmla="*/ 84 h 146"/>
                <a:gd name="T98" fmla="*/ 4 w 188"/>
                <a:gd name="T99" fmla="*/ 112 h 146"/>
                <a:gd name="T100" fmla="*/ 22 w 188"/>
                <a:gd name="T101" fmla="*/ 132 h 146"/>
                <a:gd name="T102" fmla="*/ 44 w 188"/>
                <a:gd name="T103" fmla="*/ 144 h 146"/>
                <a:gd name="T104" fmla="*/ 58 w 188"/>
                <a:gd name="T105" fmla="*/ 120 h 146"/>
                <a:gd name="T106" fmla="*/ 74 w 188"/>
                <a:gd name="T107" fmla="*/ 144 h 146"/>
                <a:gd name="T108" fmla="*/ 98 w 188"/>
                <a:gd name="T109" fmla="*/ 134 h 146"/>
                <a:gd name="T110" fmla="*/ 124 w 188"/>
                <a:gd name="T111" fmla="*/ 124 h 146"/>
                <a:gd name="T112" fmla="*/ 120 w 188"/>
                <a:gd name="T113" fmla="*/ 96 h 146"/>
                <a:gd name="T114" fmla="*/ 144 w 188"/>
                <a:gd name="T115" fmla="*/ 100 h 146"/>
                <a:gd name="T116" fmla="*/ 158 w 188"/>
                <a:gd name="T117" fmla="*/ 92 h 146"/>
                <a:gd name="T118" fmla="*/ 188 w 188"/>
                <a:gd name="T119" fmla="*/ 46 h 146"/>
                <a:gd name="T120" fmla="*/ 174 w 188"/>
                <a:gd name="T121" fmla="*/ 26 h 146"/>
                <a:gd name="T122" fmla="*/ 162 w 188"/>
                <a:gd name="T123" fmla="*/ 32 h 146"/>
                <a:gd name="T124" fmla="*/ 114 w 188"/>
                <a:gd name="T12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8" h="146">
                  <a:moveTo>
                    <a:pt x="108" y="122"/>
                  </a:moveTo>
                  <a:lnTo>
                    <a:pt x="108" y="122"/>
                  </a:lnTo>
                  <a:lnTo>
                    <a:pt x="118" y="104"/>
                  </a:lnTo>
                  <a:lnTo>
                    <a:pt x="118" y="104"/>
                  </a:lnTo>
                  <a:lnTo>
                    <a:pt x="118" y="104"/>
                  </a:lnTo>
                  <a:lnTo>
                    <a:pt x="118" y="104"/>
                  </a:lnTo>
                  <a:lnTo>
                    <a:pt x="118" y="104"/>
                  </a:lnTo>
                  <a:lnTo>
                    <a:pt x="118" y="104"/>
                  </a:lnTo>
                  <a:lnTo>
                    <a:pt x="120" y="112"/>
                  </a:lnTo>
                  <a:lnTo>
                    <a:pt x="120" y="112"/>
                  </a:lnTo>
                  <a:lnTo>
                    <a:pt x="120" y="128"/>
                  </a:lnTo>
                  <a:lnTo>
                    <a:pt x="120" y="128"/>
                  </a:lnTo>
                  <a:lnTo>
                    <a:pt x="120" y="130"/>
                  </a:lnTo>
                  <a:lnTo>
                    <a:pt x="120" y="130"/>
                  </a:lnTo>
                  <a:lnTo>
                    <a:pt x="114" y="132"/>
                  </a:lnTo>
                  <a:lnTo>
                    <a:pt x="114" y="132"/>
                  </a:lnTo>
                  <a:lnTo>
                    <a:pt x="104" y="130"/>
                  </a:lnTo>
                  <a:lnTo>
                    <a:pt x="104" y="130"/>
                  </a:lnTo>
                  <a:lnTo>
                    <a:pt x="108" y="122"/>
                  </a:lnTo>
                  <a:close/>
                  <a:moveTo>
                    <a:pt x="8" y="104"/>
                  </a:moveTo>
                  <a:lnTo>
                    <a:pt x="8" y="104"/>
                  </a:lnTo>
                  <a:lnTo>
                    <a:pt x="14" y="100"/>
                  </a:lnTo>
                  <a:lnTo>
                    <a:pt x="14" y="100"/>
                  </a:lnTo>
                  <a:lnTo>
                    <a:pt x="24" y="118"/>
                  </a:lnTo>
                  <a:lnTo>
                    <a:pt x="24" y="118"/>
                  </a:lnTo>
                  <a:lnTo>
                    <a:pt x="24" y="122"/>
                  </a:lnTo>
                  <a:lnTo>
                    <a:pt x="20" y="124"/>
                  </a:lnTo>
                  <a:lnTo>
                    <a:pt x="20" y="124"/>
                  </a:lnTo>
                  <a:lnTo>
                    <a:pt x="20" y="124"/>
                  </a:lnTo>
                  <a:lnTo>
                    <a:pt x="20" y="124"/>
                  </a:lnTo>
                  <a:lnTo>
                    <a:pt x="18" y="124"/>
                  </a:lnTo>
                  <a:lnTo>
                    <a:pt x="18" y="124"/>
                  </a:lnTo>
                  <a:lnTo>
                    <a:pt x="14" y="122"/>
                  </a:lnTo>
                  <a:lnTo>
                    <a:pt x="10" y="118"/>
                  </a:lnTo>
                  <a:lnTo>
                    <a:pt x="6" y="114"/>
                  </a:lnTo>
                  <a:lnTo>
                    <a:pt x="6" y="110"/>
                  </a:lnTo>
                  <a:lnTo>
                    <a:pt x="6" y="110"/>
                  </a:lnTo>
                  <a:lnTo>
                    <a:pt x="8" y="106"/>
                  </a:lnTo>
                  <a:lnTo>
                    <a:pt x="8" y="106"/>
                  </a:lnTo>
                  <a:lnTo>
                    <a:pt x="8" y="104"/>
                  </a:lnTo>
                  <a:close/>
                  <a:moveTo>
                    <a:pt x="10" y="50"/>
                  </a:moveTo>
                  <a:lnTo>
                    <a:pt x="10" y="50"/>
                  </a:lnTo>
                  <a:lnTo>
                    <a:pt x="10" y="50"/>
                  </a:lnTo>
                  <a:lnTo>
                    <a:pt x="10" y="50"/>
                  </a:lnTo>
                  <a:lnTo>
                    <a:pt x="10" y="50"/>
                  </a:lnTo>
                  <a:lnTo>
                    <a:pt x="10" y="50"/>
                  </a:lnTo>
                  <a:lnTo>
                    <a:pt x="10" y="50"/>
                  </a:lnTo>
                  <a:lnTo>
                    <a:pt x="10" y="50"/>
                  </a:lnTo>
                  <a:lnTo>
                    <a:pt x="10" y="50"/>
                  </a:lnTo>
                  <a:lnTo>
                    <a:pt x="10" y="50"/>
                  </a:lnTo>
                  <a:lnTo>
                    <a:pt x="8" y="52"/>
                  </a:lnTo>
                  <a:lnTo>
                    <a:pt x="8" y="52"/>
                  </a:lnTo>
                  <a:lnTo>
                    <a:pt x="6" y="62"/>
                  </a:lnTo>
                  <a:lnTo>
                    <a:pt x="6" y="62"/>
                  </a:lnTo>
                  <a:lnTo>
                    <a:pt x="8" y="66"/>
                  </a:lnTo>
                  <a:lnTo>
                    <a:pt x="8" y="66"/>
                  </a:lnTo>
                  <a:lnTo>
                    <a:pt x="8" y="66"/>
                  </a:lnTo>
                  <a:lnTo>
                    <a:pt x="8" y="66"/>
                  </a:lnTo>
                  <a:lnTo>
                    <a:pt x="8" y="66"/>
                  </a:lnTo>
                  <a:lnTo>
                    <a:pt x="8" y="66"/>
                  </a:lnTo>
                  <a:lnTo>
                    <a:pt x="8" y="66"/>
                  </a:lnTo>
                  <a:lnTo>
                    <a:pt x="8" y="66"/>
                  </a:lnTo>
                  <a:lnTo>
                    <a:pt x="8" y="66"/>
                  </a:lnTo>
                  <a:lnTo>
                    <a:pt x="8" y="66"/>
                  </a:lnTo>
                  <a:lnTo>
                    <a:pt x="10" y="66"/>
                  </a:lnTo>
                  <a:lnTo>
                    <a:pt x="10" y="66"/>
                  </a:lnTo>
                  <a:lnTo>
                    <a:pt x="12" y="66"/>
                  </a:lnTo>
                  <a:lnTo>
                    <a:pt x="12" y="66"/>
                  </a:lnTo>
                  <a:lnTo>
                    <a:pt x="14" y="64"/>
                  </a:lnTo>
                  <a:lnTo>
                    <a:pt x="14" y="64"/>
                  </a:lnTo>
                  <a:lnTo>
                    <a:pt x="14" y="64"/>
                  </a:lnTo>
                  <a:lnTo>
                    <a:pt x="14" y="64"/>
                  </a:lnTo>
                  <a:lnTo>
                    <a:pt x="14" y="64"/>
                  </a:lnTo>
                  <a:lnTo>
                    <a:pt x="14" y="64"/>
                  </a:lnTo>
                  <a:lnTo>
                    <a:pt x="14" y="68"/>
                  </a:lnTo>
                  <a:lnTo>
                    <a:pt x="12" y="70"/>
                  </a:lnTo>
                  <a:lnTo>
                    <a:pt x="12" y="70"/>
                  </a:lnTo>
                  <a:lnTo>
                    <a:pt x="10" y="70"/>
                  </a:lnTo>
                  <a:lnTo>
                    <a:pt x="10" y="70"/>
                  </a:lnTo>
                  <a:lnTo>
                    <a:pt x="8" y="70"/>
                  </a:lnTo>
                  <a:lnTo>
                    <a:pt x="8" y="70"/>
                  </a:lnTo>
                  <a:lnTo>
                    <a:pt x="6" y="68"/>
                  </a:lnTo>
                  <a:lnTo>
                    <a:pt x="6" y="68"/>
                  </a:lnTo>
                  <a:lnTo>
                    <a:pt x="4" y="62"/>
                  </a:lnTo>
                  <a:lnTo>
                    <a:pt x="2" y="56"/>
                  </a:lnTo>
                  <a:lnTo>
                    <a:pt x="2" y="56"/>
                  </a:lnTo>
                  <a:lnTo>
                    <a:pt x="8" y="50"/>
                  </a:lnTo>
                  <a:lnTo>
                    <a:pt x="8" y="50"/>
                  </a:lnTo>
                  <a:lnTo>
                    <a:pt x="8" y="50"/>
                  </a:lnTo>
                  <a:lnTo>
                    <a:pt x="8" y="50"/>
                  </a:lnTo>
                  <a:lnTo>
                    <a:pt x="8" y="50"/>
                  </a:lnTo>
                  <a:lnTo>
                    <a:pt x="10" y="50"/>
                  </a:lnTo>
                  <a:close/>
                  <a:moveTo>
                    <a:pt x="84" y="20"/>
                  </a:moveTo>
                  <a:lnTo>
                    <a:pt x="84" y="20"/>
                  </a:lnTo>
                  <a:lnTo>
                    <a:pt x="86" y="16"/>
                  </a:lnTo>
                  <a:lnTo>
                    <a:pt x="90" y="14"/>
                  </a:lnTo>
                  <a:lnTo>
                    <a:pt x="96" y="8"/>
                  </a:lnTo>
                  <a:lnTo>
                    <a:pt x="96" y="8"/>
                  </a:lnTo>
                  <a:lnTo>
                    <a:pt x="116" y="4"/>
                  </a:lnTo>
                  <a:lnTo>
                    <a:pt x="116" y="4"/>
                  </a:lnTo>
                  <a:lnTo>
                    <a:pt x="122" y="6"/>
                  </a:lnTo>
                  <a:lnTo>
                    <a:pt x="130" y="8"/>
                  </a:lnTo>
                  <a:lnTo>
                    <a:pt x="130" y="8"/>
                  </a:lnTo>
                  <a:lnTo>
                    <a:pt x="144" y="20"/>
                  </a:lnTo>
                  <a:lnTo>
                    <a:pt x="144" y="20"/>
                  </a:lnTo>
                  <a:lnTo>
                    <a:pt x="146" y="22"/>
                  </a:lnTo>
                  <a:lnTo>
                    <a:pt x="146" y="22"/>
                  </a:lnTo>
                  <a:lnTo>
                    <a:pt x="150" y="24"/>
                  </a:lnTo>
                  <a:lnTo>
                    <a:pt x="154" y="26"/>
                  </a:lnTo>
                  <a:lnTo>
                    <a:pt x="158" y="32"/>
                  </a:lnTo>
                  <a:lnTo>
                    <a:pt x="158" y="32"/>
                  </a:lnTo>
                  <a:lnTo>
                    <a:pt x="150" y="36"/>
                  </a:lnTo>
                  <a:lnTo>
                    <a:pt x="150" y="36"/>
                  </a:lnTo>
                  <a:lnTo>
                    <a:pt x="152" y="40"/>
                  </a:lnTo>
                  <a:lnTo>
                    <a:pt x="154" y="42"/>
                  </a:lnTo>
                  <a:lnTo>
                    <a:pt x="154" y="42"/>
                  </a:lnTo>
                  <a:lnTo>
                    <a:pt x="158" y="42"/>
                  </a:lnTo>
                  <a:lnTo>
                    <a:pt x="158" y="42"/>
                  </a:lnTo>
                  <a:lnTo>
                    <a:pt x="160" y="44"/>
                  </a:lnTo>
                  <a:lnTo>
                    <a:pt x="160" y="44"/>
                  </a:lnTo>
                  <a:lnTo>
                    <a:pt x="148" y="46"/>
                  </a:lnTo>
                  <a:lnTo>
                    <a:pt x="148" y="48"/>
                  </a:lnTo>
                  <a:lnTo>
                    <a:pt x="146" y="54"/>
                  </a:lnTo>
                  <a:lnTo>
                    <a:pt x="146" y="54"/>
                  </a:lnTo>
                  <a:lnTo>
                    <a:pt x="148" y="50"/>
                  </a:lnTo>
                  <a:lnTo>
                    <a:pt x="148" y="50"/>
                  </a:lnTo>
                  <a:lnTo>
                    <a:pt x="154" y="46"/>
                  </a:lnTo>
                  <a:lnTo>
                    <a:pt x="154" y="46"/>
                  </a:lnTo>
                  <a:lnTo>
                    <a:pt x="152" y="56"/>
                  </a:lnTo>
                  <a:lnTo>
                    <a:pt x="152" y="56"/>
                  </a:lnTo>
                  <a:lnTo>
                    <a:pt x="152" y="56"/>
                  </a:lnTo>
                  <a:lnTo>
                    <a:pt x="152" y="56"/>
                  </a:lnTo>
                  <a:lnTo>
                    <a:pt x="156" y="48"/>
                  </a:lnTo>
                  <a:lnTo>
                    <a:pt x="156" y="48"/>
                  </a:lnTo>
                  <a:lnTo>
                    <a:pt x="158" y="46"/>
                  </a:lnTo>
                  <a:lnTo>
                    <a:pt x="158" y="46"/>
                  </a:lnTo>
                  <a:lnTo>
                    <a:pt x="160" y="50"/>
                  </a:lnTo>
                  <a:lnTo>
                    <a:pt x="160" y="50"/>
                  </a:lnTo>
                  <a:lnTo>
                    <a:pt x="160" y="60"/>
                  </a:lnTo>
                  <a:lnTo>
                    <a:pt x="160" y="60"/>
                  </a:lnTo>
                  <a:lnTo>
                    <a:pt x="162" y="52"/>
                  </a:lnTo>
                  <a:lnTo>
                    <a:pt x="162" y="42"/>
                  </a:lnTo>
                  <a:lnTo>
                    <a:pt x="162" y="42"/>
                  </a:lnTo>
                  <a:lnTo>
                    <a:pt x="162" y="40"/>
                  </a:lnTo>
                  <a:lnTo>
                    <a:pt x="164" y="38"/>
                  </a:lnTo>
                  <a:lnTo>
                    <a:pt x="164" y="38"/>
                  </a:lnTo>
                  <a:lnTo>
                    <a:pt x="170" y="34"/>
                  </a:lnTo>
                  <a:lnTo>
                    <a:pt x="174" y="30"/>
                  </a:lnTo>
                  <a:lnTo>
                    <a:pt x="174" y="30"/>
                  </a:lnTo>
                  <a:lnTo>
                    <a:pt x="178" y="28"/>
                  </a:lnTo>
                  <a:lnTo>
                    <a:pt x="178" y="28"/>
                  </a:lnTo>
                  <a:lnTo>
                    <a:pt x="180" y="30"/>
                  </a:lnTo>
                  <a:lnTo>
                    <a:pt x="180" y="30"/>
                  </a:lnTo>
                  <a:lnTo>
                    <a:pt x="184" y="42"/>
                  </a:lnTo>
                  <a:lnTo>
                    <a:pt x="184" y="42"/>
                  </a:lnTo>
                  <a:lnTo>
                    <a:pt x="186" y="56"/>
                  </a:lnTo>
                  <a:lnTo>
                    <a:pt x="186" y="64"/>
                  </a:lnTo>
                  <a:lnTo>
                    <a:pt x="184" y="70"/>
                  </a:lnTo>
                  <a:lnTo>
                    <a:pt x="184" y="70"/>
                  </a:lnTo>
                  <a:lnTo>
                    <a:pt x="180" y="78"/>
                  </a:lnTo>
                  <a:lnTo>
                    <a:pt x="174" y="84"/>
                  </a:lnTo>
                  <a:lnTo>
                    <a:pt x="166" y="88"/>
                  </a:lnTo>
                  <a:lnTo>
                    <a:pt x="158" y="88"/>
                  </a:lnTo>
                  <a:lnTo>
                    <a:pt x="158" y="88"/>
                  </a:lnTo>
                  <a:lnTo>
                    <a:pt x="152" y="88"/>
                  </a:lnTo>
                  <a:lnTo>
                    <a:pt x="152" y="88"/>
                  </a:lnTo>
                  <a:lnTo>
                    <a:pt x="142" y="86"/>
                  </a:lnTo>
                  <a:lnTo>
                    <a:pt x="132" y="84"/>
                  </a:lnTo>
                  <a:lnTo>
                    <a:pt x="132" y="84"/>
                  </a:lnTo>
                  <a:lnTo>
                    <a:pt x="130" y="96"/>
                  </a:lnTo>
                  <a:lnTo>
                    <a:pt x="130" y="96"/>
                  </a:lnTo>
                  <a:lnTo>
                    <a:pt x="130" y="98"/>
                  </a:lnTo>
                  <a:lnTo>
                    <a:pt x="132" y="100"/>
                  </a:lnTo>
                  <a:lnTo>
                    <a:pt x="132" y="100"/>
                  </a:lnTo>
                  <a:lnTo>
                    <a:pt x="136" y="100"/>
                  </a:lnTo>
                  <a:lnTo>
                    <a:pt x="136" y="100"/>
                  </a:lnTo>
                  <a:lnTo>
                    <a:pt x="138" y="98"/>
                  </a:lnTo>
                  <a:lnTo>
                    <a:pt x="138" y="98"/>
                  </a:lnTo>
                  <a:lnTo>
                    <a:pt x="142" y="96"/>
                  </a:lnTo>
                  <a:lnTo>
                    <a:pt x="144" y="92"/>
                  </a:lnTo>
                  <a:lnTo>
                    <a:pt x="144" y="92"/>
                  </a:lnTo>
                  <a:lnTo>
                    <a:pt x="146" y="90"/>
                  </a:lnTo>
                  <a:lnTo>
                    <a:pt x="146" y="90"/>
                  </a:lnTo>
                  <a:lnTo>
                    <a:pt x="146" y="94"/>
                  </a:lnTo>
                  <a:lnTo>
                    <a:pt x="144" y="98"/>
                  </a:lnTo>
                  <a:lnTo>
                    <a:pt x="140" y="100"/>
                  </a:lnTo>
                  <a:lnTo>
                    <a:pt x="138" y="102"/>
                  </a:lnTo>
                  <a:lnTo>
                    <a:pt x="138" y="102"/>
                  </a:lnTo>
                  <a:lnTo>
                    <a:pt x="134" y="102"/>
                  </a:lnTo>
                  <a:lnTo>
                    <a:pt x="134" y="102"/>
                  </a:lnTo>
                  <a:lnTo>
                    <a:pt x="130" y="102"/>
                  </a:lnTo>
                  <a:lnTo>
                    <a:pt x="126" y="98"/>
                  </a:lnTo>
                  <a:lnTo>
                    <a:pt x="126" y="98"/>
                  </a:lnTo>
                  <a:lnTo>
                    <a:pt x="118" y="92"/>
                  </a:lnTo>
                  <a:lnTo>
                    <a:pt x="106" y="88"/>
                  </a:lnTo>
                  <a:lnTo>
                    <a:pt x="106" y="88"/>
                  </a:lnTo>
                  <a:lnTo>
                    <a:pt x="114" y="94"/>
                  </a:lnTo>
                  <a:lnTo>
                    <a:pt x="114" y="94"/>
                  </a:lnTo>
                  <a:lnTo>
                    <a:pt x="116" y="96"/>
                  </a:lnTo>
                  <a:lnTo>
                    <a:pt x="116" y="96"/>
                  </a:lnTo>
                  <a:lnTo>
                    <a:pt x="110" y="114"/>
                  </a:lnTo>
                  <a:lnTo>
                    <a:pt x="106" y="122"/>
                  </a:lnTo>
                  <a:lnTo>
                    <a:pt x="100" y="128"/>
                  </a:lnTo>
                  <a:lnTo>
                    <a:pt x="100" y="128"/>
                  </a:lnTo>
                  <a:lnTo>
                    <a:pt x="90" y="136"/>
                  </a:lnTo>
                  <a:lnTo>
                    <a:pt x="90" y="136"/>
                  </a:lnTo>
                  <a:lnTo>
                    <a:pt x="86" y="140"/>
                  </a:lnTo>
                  <a:lnTo>
                    <a:pt x="86" y="140"/>
                  </a:lnTo>
                  <a:lnTo>
                    <a:pt x="84" y="142"/>
                  </a:lnTo>
                  <a:lnTo>
                    <a:pt x="80" y="142"/>
                  </a:lnTo>
                  <a:lnTo>
                    <a:pt x="80" y="142"/>
                  </a:lnTo>
                  <a:lnTo>
                    <a:pt x="76" y="142"/>
                  </a:lnTo>
                  <a:lnTo>
                    <a:pt x="76" y="142"/>
                  </a:lnTo>
                  <a:lnTo>
                    <a:pt x="70" y="130"/>
                  </a:lnTo>
                  <a:lnTo>
                    <a:pt x="70" y="130"/>
                  </a:lnTo>
                  <a:lnTo>
                    <a:pt x="68" y="126"/>
                  </a:lnTo>
                  <a:lnTo>
                    <a:pt x="72" y="122"/>
                  </a:lnTo>
                  <a:lnTo>
                    <a:pt x="72" y="122"/>
                  </a:lnTo>
                  <a:lnTo>
                    <a:pt x="80" y="120"/>
                  </a:lnTo>
                  <a:lnTo>
                    <a:pt x="80" y="120"/>
                  </a:lnTo>
                  <a:lnTo>
                    <a:pt x="80" y="110"/>
                  </a:lnTo>
                  <a:lnTo>
                    <a:pt x="80" y="110"/>
                  </a:lnTo>
                  <a:lnTo>
                    <a:pt x="78" y="114"/>
                  </a:lnTo>
                  <a:lnTo>
                    <a:pt x="76" y="116"/>
                  </a:lnTo>
                  <a:lnTo>
                    <a:pt x="70" y="116"/>
                  </a:lnTo>
                  <a:lnTo>
                    <a:pt x="70" y="116"/>
                  </a:lnTo>
                  <a:lnTo>
                    <a:pt x="66" y="116"/>
                  </a:lnTo>
                  <a:lnTo>
                    <a:pt x="66" y="116"/>
                  </a:lnTo>
                  <a:lnTo>
                    <a:pt x="62" y="116"/>
                  </a:lnTo>
                  <a:lnTo>
                    <a:pt x="62" y="116"/>
                  </a:lnTo>
                  <a:lnTo>
                    <a:pt x="56" y="116"/>
                  </a:lnTo>
                  <a:lnTo>
                    <a:pt x="54" y="114"/>
                  </a:lnTo>
                  <a:lnTo>
                    <a:pt x="54" y="112"/>
                  </a:lnTo>
                  <a:lnTo>
                    <a:pt x="54" y="112"/>
                  </a:lnTo>
                  <a:lnTo>
                    <a:pt x="54" y="112"/>
                  </a:lnTo>
                  <a:lnTo>
                    <a:pt x="54" y="112"/>
                  </a:lnTo>
                  <a:lnTo>
                    <a:pt x="54" y="116"/>
                  </a:lnTo>
                  <a:lnTo>
                    <a:pt x="54" y="116"/>
                  </a:lnTo>
                  <a:lnTo>
                    <a:pt x="54" y="124"/>
                  </a:lnTo>
                  <a:lnTo>
                    <a:pt x="52" y="128"/>
                  </a:lnTo>
                  <a:lnTo>
                    <a:pt x="50" y="130"/>
                  </a:lnTo>
                  <a:lnTo>
                    <a:pt x="50" y="130"/>
                  </a:lnTo>
                  <a:lnTo>
                    <a:pt x="48" y="134"/>
                  </a:lnTo>
                  <a:lnTo>
                    <a:pt x="48" y="138"/>
                  </a:lnTo>
                  <a:lnTo>
                    <a:pt x="48" y="138"/>
                  </a:lnTo>
                  <a:lnTo>
                    <a:pt x="46" y="140"/>
                  </a:lnTo>
                  <a:lnTo>
                    <a:pt x="44" y="140"/>
                  </a:lnTo>
                  <a:lnTo>
                    <a:pt x="44" y="140"/>
                  </a:lnTo>
                  <a:lnTo>
                    <a:pt x="28" y="136"/>
                  </a:lnTo>
                  <a:lnTo>
                    <a:pt x="28" y="136"/>
                  </a:lnTo>
                  <a:lnTo>
                    <a:pt x="26" y="136"/>
                  </a:lnTo>
                  <a:lnTo>
                    <a:pt x="26" y="130"/>
                  </a:lnTo>
                  <a:lnTo>
                    <a:pt x="26" y="130"/>
                  </a:lnTo>
                  <a:lnTo>
                    <a:pt x="26" y="126"/>
                  </a:lnTo>
                  <a:lnTo>
                    <a:pt x="28" y="122"/>
                  </a:lnTo>
                  <a:lnTo>
                    <a:pt x="28" y="122"/>
                  </a:lnTo>
                  <a:lnTo>
                    <a:pt x="28" y="118"/>
                  </a:lnTo>
                  <a:lnTo>
                    <a:pt x="26" y="116"/>
                  </a:lnTo>
                  <a:lnTo>
                    <a:pt x="26" y="116"/>
                  </a:lnTo>
                  <a:lnTo>
                    <a:pt x="22" y="106"/>
                  </a:lnTo>
                  <a:lnTo>
                    <a:pt x="18" y="98"/>
                  </a:lnTo>
                  <a:lnTo>
                    <a:pt x="16" y="88"/>
                  </a:lnTo>
                  <a:lnTo>
                    <a:pt x="16" y="78"/>
                  </a:lnTo>
                  <a:lnTo>
                    <a:pt x="16" y="78"/>
                  </a:lnTo>
                  <a:lnTo>
                    <a:pt x="16" y="70"/>
                  </a:lnTo>
                  <a:lnTo>
                    <a:pt x="20" y="62"/>
                  </a:lnTo>
                  <a:lnTo>
                    <a:pt x="24" y="54"/>
                  </a:lnTo>
                  <a:lnTo>
                    <a:pt x="30" y="46"/>
                  </a:lnTo>
                  <a:lnTo>
                    <a:pt x="30" y="46"/>
                  </a:lnTo>
                  <a:lnTo>
                    <a:pt x="42" y="40"/>
                  </a:lnTo>
                  <a:lnTo>
                    <a:pt x="56" y="36"/>
                  </a:lnTo>
                  <a:lnTo>
                    <a:pt x="56" y="36"/>
                  </a:lnTo>
                  <a:lnTo>
                    <a:pt x="60" y="36"/>
                  </a:lnTo>
                  <a:lnTo>
                    <a:pt x="60" y="36"/>
                  </a:lnTo>
                  <a:lnTo>
                    <a:pt x="48" y="50"/>
                  </a:lnTo>
                  <a:lnTo>
                    <a:pt x="48" y="50"/>
                  </a:lnTo>
                  <a:lnTo>
                    <a:pt x="44" y="56"/>
                  </a:lnTo>
                  <a:lnTo>
                    <a:pt x="42" y="60"/>
                  </a:lnTo>
                  <a:lnTo>
                    <a:pt x="42" y="60"/>
                  </a:lnTo>
                  <a:lnTo>
                    <a:pt x="42" y="64"/>
                  </a:lnTo>
                  <a:lnTo>
                    <a:pt x="42" y="68"/>
                  </a:lnTo>
                  <a:lnTo>
                    <a:pt x="46" y="74"/>
                  </a:lnTo>
                  <a:lnTo>
                    <a:pt x="46" y="74"/>
                  </a:lnTo>
                  <a:lnTo>
                    <a:pt x="50" y="80"/>
                  </a:lnTo>
                  <a:lnTo>
                    <a:pt x="50" y="84"/>
                  </a:lnTo>
                  <a:lnTo>
                    <a:pt x="50" y="88"/>
                  </a:lnTo>
                  <a:lnTo>
                    <a:pt x="50" y="88"/>
                  </a:lnTo>
                  <a:lnTo>
                    <a:pt x="50" y="92"/>
                  </a:lnTo>
                  <a:lnTo>
                    <a:pt x="50" y="92"/>
                  </a:lnTo>
                  <a:lnTo>
                    <a:pt x="56" y="98"/>
                  </a:lnTo>
                  <a:lnTo>
                    <a:pt x="60" y="100"/>
                  </a:lnTo>
                  <a:lnTo>
                    <a:pt x="64" y="100"/>
                  </a:lnTo>
                  <a:lnTo>
                    <a:pt x="64" y="100"/>
                  </a:lnTo>
                  <a:lnTo>
                    <a:pt x="68" y="98"/>
                  </a:lnTo>
                  <a:lnTo>
                    <a:pt x="72" y="96"/>
                  </a:lnTo>
                  <a:lnTo>
                    <a:pt x="72" y="96"/>
                  </a:lnTo>
                  <a:lnTo>
                    <a:pt x="82" y="92"/>
                  </a:lnTo>
                  <a:lnTo>
                    <a:pt x="92" y="88"/>
                  </a:lnTo>
                  <a:lnTo>
                    <a:pt x="92" y="88"/>
                  </a:lnTo>
                  <a:lnTo>
                    <a:pt x="96" y="86"/>
                  </a:lnTo>
                  <a:lnTo>
                    <a:pt x="96" y="86"/>
                  </a:lnTo>
                  <a:lnTo>
                    <a:pt x="98" y="80"/>
                  </a:lnTo>
                  <a:lnTo>
                    <a:pt x="98" y="72"/>
                  </a:lnTo>
                  <a:lnTo>
                    <a:pt x="96" y="60"/>
                  </a:lnTo>
                  <a:lnTo>
                    <a:pt x="96" y="60"/>
                  </a:lnTo>
                  <a:lnTo>
                    <a:pt x="94" y="44"/>
                  </a:lnTo>
                  <a:lnTo>
                    <a:pt x="94" y="44"/>
                  </a:lnTo>
                  <a:lnTo>
                    <a:pt x="94" y="62"/>
                  </a:lnTo>
                  <a:lnTo>
                    <a:pt x="94" y="62"/>
                  </a:lnTo>
                  <a:lnTo>
                    <a:pt x="94" y="82"/>
                  </a:lnTo>
                  <a:lnTo>
                    <a:pt x="94" y="82"/>
                  </a:lnTo>
                  <a:lnTo>
                    <a:pt x="92" y="84"/>
                  </a:lnTo>
                  <a:lnTo>
                    <a:pt x="88" y="86"/>
                  </a:lnTo>
                  <a:lnTo>
                    <a:pt x="88" y="86"/>
                  </a:lnTo>
                  <a:lnTo>
                    <a:pt x="80" y="90"/>
                  </a:lnTo>
                  <a:lnTo>
                    <a:pt x="72" y="94"/>
                  </a:lnTo>
                  <a:lnTo>
                    <a:pt x="72" y="94"/>
                  </a:lnTo>
                  <a:lnTo>
                    <a:pt x="64" y="96"/>
                  </a:lnTo>
                  <a:lnTo>
                    <a:pt x="64" y="96"/>
                  </a:lnTo>
                  <a:lnTo>
                    <a:pt x="58" y="94"/>
                  </a:lnTo>
                  <a:lnTo>
                    <a:pt x="54" y="90"/>
                  </a:lnTo>
                  <a:lnTo>
                    <a:pt x="54" y="90"/>
                  </a:lnTo>
                  <a:lnTo>
                    <a:pt x="52" y="88"/>
                  </a:lnTo>
                  <a:lnTo>
                    <a:pt x="52" y="84"/>
                  </a:lnTo>
                  <a:lnTo>
                    <a:pt x="52" y="84"/>
                  </a:lnTo>
                  <a:lnTo>
                    <a:pt x="56" y="78"/>
                  </a:lnTo>
                  <a:lnTo>
                    <a:pt x="56" y="78"/>
                  </a:lnTo>
                  <a:lnTo>
                    <a:pt x="60" y="70"/>
                  </a:lnTo>
                  <a:lnTo>
                    <a:pt x="60" y="70"/>
                  </a:lnTo>
                  <a:lnTo>
                    <a:pt x="52" y="78"/>
                  </a:lnTo>
                  <a:lnTo>
                    <a:pt x="52" y="78"/>
                  </a:lnTo>
                  <a:lnTo>
                    <a:pt x="46" y="66"/>
                  </a:lnTo>
                  <a:lnTo>
                    <a:pt x="46" y="66"/>
                  </a:lnTo>
                  <a:lnTo>
                    <a:pt x="44" y="64"/>
                  </a:lnTo>
                  <a:lnTo>
                    <a:pt x="44" y="64"/>
                  </a:lnTo>
                  <a:lnTo>
                    <a:pt x="48" y="56"/>
                  </a:lnTo>
                  <a:lnTo>
                    <a:pt x="52" y="50"/>
                  </a:lnTo>
                  <a:lnTo>
                    <a:pt x="52" y="50"/>
                  </a:lnTo>
                  <a:lnTo>
                    <a:pt x="72" y="26"/>
                  </a:lnTo>
                  <a:lnTo>
                    <a:pt x="72" y="26"/>
                  </a:lnTo>
                  <a:lnTo>
                    <a:pt x="76" y="24"/>
                  </a:lnTo>
                  <a:lnTo>
                    <a:pt x="80" y="24"/>
                  </a:lnTo>
                  <a:lnTo>
                    <a:pt x="86" y="22"/>
                  </a:lnTo>
                  <a:lnTo>
                    <a:pt x="86" y="22"/>
                  </a:lnTo>
                  <a:lnTo>
                    <a:pt x="90" y="20"/>
                  </a:lnTo>
                  <a:lnTo>
                    <a:pt x="90" y="20"/>
                  </a:lnTo>
                  <a:lnTo>
                    <a:pt x="84" y="20"/>
                  </a:lnTo>
                  <a:close/>
                  <a:moveTo>
                    <a:pt x="114" y="0"/>
                  </a:moveTo>
                  <a:lnTo>
                    <a:pt x="114" y="0"/>
                  </a:lnTo>
                  <a:lnTo>
                    <a:pt x="106" y="2"/>
                  </a:lnTo>
                  <a:lnTo>
                    <a:pt x="98" y="4"/>
                  </a:lnTo>
                  <a:lnTo>
                    <a:pt x="92" y="8"/>
                  </a:lnTo>
                  <a:lnTo>
                    <a:pt x="86" y="12"/>
                  </a:lnTo>
                  <a:lnTo>
                    <a:pt x="86" y="12"/>
                  </a:lnTo>
                  <a:lnTo>
                    <a:pt x="80" y="18"/>
                  </a:lnTo>
                  <a:lnTo>
                    <a:pt x="76" y="20"/>
                  </a:lnTo>
                  <a:lnTo>
                    <a:pt x="72" y="22"/>
                  </a:lnTo>
                  <a:lnTo>
                    <a:pt x="72" y="22"/>
                  </a:lnTo>
                  <a:lnTo>
                    <a:pt x="70" y="24"/>
                  </a:lnTo>
                  <a:lnTo>
                    <a:pt x="70" y="24"/>
                  </a:lnTo>
                  <a:lnTo>
                    <a:pt x="62" y="30"/>
                  </a:lnTo>
                  <a:lnTo>
                    <a:pt x="54" y="32"/>
                  </a:lnTo>
                  <a:lnTo>
                    <a:pt x="54" y="32"/>
                  </a:lnTo>
                  <a:lnTo>
                    <a:pt x="42" y="36"/>
                  </a:lnTo>
                  <a:lnTo>
                    <a:pt x="34" y="40"/>
                  </a:lnTo>
                  <a:lnTo>
                    <a:pt x="26" y="48"/>
                  </a:lnTo>
                  <a:lnTo>
                    <a:pt x="18" y="56"/>
                  </a:lnTo>
                  <a:lnTo>
                    <a:pt x="18" y="56"/>
                  </a:lnTo>
                  <a:lnTo>
                    <a:pt x="12" y="62"/>
                  </a:lnTo>
                  <a:lnTo>
                    <a:pt x="12" y="62"/>
                  </a:lnTo>
                  <a:lnTo>
                    <a:pt x="8" y="64"/>
                  </a:lnTo>
                  <a:lnTo>
                    <a:pt x="8" y="64"/>
                  </a:lnTo>
                  <a:lnTo>
                    <a:pt x="12" y="56"/>
                  </a:lnTo>
                  <a:lnTo>
                    <a:pt x="12" y="56"/>
                  </a:lnTo>
                  <a:lnTo>
                    <a:pt x="14" y="56"/>
                  </a:lnTo>
                  <a:lnTo>
                    <a:pt x="14" y="56"/>
                  </a:lnTo>
                  <a:lnTo>
                    <a:pt x="14" y="50"/>
                  </a:lnTo>
                  <a:lnTo>
                    <a:pt x="14" y="50"/>
                  </a:lnTo>
                  <a:lnTo>
                    <a:pt x="12" y="46"/>
                  </a:lnTo>
                  <a:lnTo>
                    <a:pt x="12" y="46"/>
                  </a:lnTo>
                  <a:lnTo>
                    <a:pt x="4" y="50"/>
                  </a:lnTo>
                  <a:lnTo>
                    <a:pt x="2" y="54"/>
                  </a:lnTo>
                  <a:lnTo>
                    <a:pt x="0" y="58"/>
                  </a:lnTo>
                  <a:lnTo>
                    <a:pt x="0" y="58"/>
                  </a:lnTo>
                  <a:lnTo>
                    <a:pt x="2" y="64"/>
                  </a:lnTo>
                  <a:lnTo>
                    <a:pt x="4" y="68"/>
                  </a:lnTo>
                  <a:lnTo>
                    <a:pt x="4" y="68"/>
                  </a:lnTo>
                  <a:lnTo>
                    <a:pt x="8" y="72"/>
                  </a:lnTo>
                  <a:lnTo>
                    <a:pt x="12" y="74"/>
                  </a:lnTo>
                  <a:lnTo>
                    <a:pt x="12" y="74"/>
                  </a:lnTo>
                  <a:lnTo>
                    <a:pt x="12" y="84"/>
                  </a:lnTo>
                  <a:lnTo>
                    <a:pt x="12" y="84"/>
                  </a:lnTo>
                  <a:lnTo>
                    <a:pt x="12" y="90"/>
                  </a:lnTo>
                  <a:lnTo>
                    <a:pt x="12" y="96"/>
                  </a:lnTo>
                  <a:lnTo>
                    <a:pt x="10" y="100"/>
                  </a:lnTo>
                  <a:lnTo>
                    <a:pt x="6" y="102"/>
                  </a:lnTo>
                  <a:lnTo>
                    <a:pt x="6" y="102"/>
                  </a:lnTo>
                  <a:lnTo>
                    <a:pt x="2" y="108"/>
                  </a:lnTo>
                  <a:lnTo>
                    <a:pt x="4" y="112"/>
                  </a:lnTo>
                  <a:lnTo>
                    <a:pt x="4" y="112"/>
                  </a:lnTo>
                  <a:lnTo>
                    <a:pt x="6" y="118"/>
                  </a:lnTo>
                  <a:lnTo>
                    <a:pt x="10" y="122"/>
                  </a:lnTo>
                  <a:lnTo>
                    <a:pt x="10" y="122"/>
                  </a:lnTo>
                  <a:lnTo>
                    <a:pt x="16" y="126"/>
                  </a:lnTo>
                  <a:lnTo>
                    <a:pt x="22" y="128"/>
                  </a:lnTo>
                  <a:lnTo>
                    <a:pt x="22" y="128"/>
                  </a:lnTo>
                  <a:lnTo>
                    <a:pt x="22" y="132"/>
                  </a:lnTo>
                  <a:lnTo>
                    <a:pt x="22" y="132"/>
                  </a:lnTo>
                  <a:lnTo>
                    <a:pt x="22" y="136"/>
                  </a:lnTo>
                  <a:lnTo>
                    <a:pt x="22" y="138"/>
                  </a:lnTo>
                  <a:lnTo>
                    <a:pt x="26" y="140"/>
                  </a:lnTo>
                  <a:lnTo>
                    <a:pt x="26" y="140"/>
                  </a:lnTo>
                  <a:lnTo>
                    <a:pt x="34" y="142"/>
                  </a:lnTo>
                  <a:lnTo>
                    <a:pt x="42" y="144"/>
                  </a:lnTo>
                  <a:lnTo>
                    <a:pt x="42" y="144"/>
                  </a:lnTo>
                  <a:lnTo>
                    <a:pt x="44" y="144"/>
                  </a:lnTo>
                  <a:lnTo>
                    <a:pt x="44" y="144"/>
                  </a:lnTo>
                  <a:lnTo>
                    <a:pt x="48" y="144"/>
                  </a:lnTo>
                  <a:lnTo>
                    <a:pt x="50" y="142"/>
                  </a:lnTo>
                  <a:lnTo>
                    <a:pt x="52" y="136"/>
                  </a:lnTo>
                  <a:lnTo>
                    <a:pt x="52" y="136"/>
                  </a:lnTo>
                  <a:lnTo>
                    <a:pt x="52" y="132"/>
                  </a:lnTo>
                  <a:lnTo>
                    <a:pt x="52" y="132"/>
                  </a:lnTo>
                  <a:lnTo>
                    <a:pt x="58" y="120"/>
                  </a:lnTo>
                  <a:lnTo>
                    <a:pt x="58" y="120"/>
                  </a:lnTo>
                  <a:lnTo>
                    <a:pt x="70" y="120"/>
                  </a:lnTo>
                  <a:lnTo>
                    <a:pt x="70" y="120"/>
                  </a:lnTo>
                  <a:lnTo>
                    <a:pt x="64" y="124"/>
                  </a:lnTo>
                  <a:lnTo>
                    <a:pt x="66" y="130"/>
                  </a:lnTo>
                  <a:lnTo>
                    <a:pt x="66" y="130"/>
                  </a:lnTo>
                  <a:lnTo>
                    <a:pt x="74" y="144"/>
                  </a:lnTo>
                  <a:lnTo>
                    <a:pt x="74" y="144"/>
                  </a:lnTo>
                  <a:lnTo>
                    <a:pt x="78" y="146"/>
                  </a:lnTo>
                  <a:lnTo>
                    <a:pt x="82" y="146"/>
                  </a:lnTo>
                  <a:lnTo>
                    <a:pt x="82" y="146"/>
                  </a:lnTo>
                  <a:lnTo>
                    <a:pt x="86" y="146"/>
                  </a:lnTo>
                  <a:lnTo>
                    <a:pt x="90" y="142"/>
                  </a:lnTo>
                  <a:lnTo>
                    <a:pt x="90" y="142"/>
                  </a:lnTo>
                  <a:lnTo>
                    <a:pt x="98" y="134"/>
                  </a:lnTo>
                  <a:lnTo>
                    <a:pt x="98" y="134"/>
                  </a:lnTo>
                  <a:lnTo>
                    <a:pt x="100" y="134"/>
                  </a:lnTo>
                  <a:lnTo>
                    <a:pt x="100" y="134"/>
                  </a:lnTo>
                  <a:lnTo>
                    <a:pt x="118" y="134"/>
                  </a:lnTo>
                  <a:lnTo>
                    <a:pt x="118" y="134"/>
                  </a:lnTo>
                  <a:lnTo>
                    <a:pt x="120" y="134"/>
                  </a:lnTo>
                  <a:lnTo>
                    <a:pt x="124" y="132"/>
                  </a:lnTo>
                  <a:lnTo>
                    <a:pt x="124" y="128"/>
                  </a:lnTo>
                  <a:lnTo>
                    <a:pt x="124" y="124"/>
                  </a:lnTo>
                  <a:lnTo>
                    <a:pt x="124" y="124"/>
                  </a:lnTo>
                  <a:lnTo>
                    <a:pt x="124" y="116"/>
                  </a:lnTo>
                  <a:lnTo>
                    <a:pt x="124" y="116"/>
                  </a:lnTo>
                  <a:lnTo>
                    <a:pt x="120" y="106"/>
                  </a:lnTo>
                  <a:lnTo>
                    <a:pt x="120" y="106"/>
                  </a:lnTo>
                  <a:lnTo>
                    <a:pt x="118" y="96"/>
                  </a:lnTo>
                  <a:lnTo>
                    <a:pt x="118" y="96"/>
                  </a:lnTo>
                  <a:lnTo>
                    <a:pt x="120" y="96"/>
                  </a:lnTo>
                  <a:lnTo>
                    <a:pt x="120" y="96"/>
                  </a:lnTo>
                  <a:lnTo>
                    <a:pt x="126" y="102"/>
                  </a:lnTo>
                  <a:lnTo>
                    <a:pt x="126" y="102"/>
                  </a:lnTo>
                  <a:lnTo>
                    <a:pt x="130" y="104"/>
                  </a:lnTo>
                  <a:lnTo>
                    <a:pt x="134" y="106"/>
                  </a:lnTo>
                  <a:lnTo>
                    <a:pt x="134" y="106"/>
                  </a:lnTo>
                  <a:lnTo>
                    <a:pt x="142" y="102"/>
                  </a:lnTo>
                  <a:lnTo>
                    <a:pt x="144" y="100"/>
                  </a:lnTo>
                  <a:lnTo>
                    <a:pt x="146" y="96"/>
                  </a:lnTo>
                  <a:lnTo>
                    <a:pt x="146" y="96"/>
                  </a:lnTo>
                  <a:lnTo>
                    <a:pt x="148" y="92"/>
                  </a:lnTo>
                  <a:lnTo>
                    <a:pt x="152" y="92"/>
                  </a:lnTo>
                  <a:lnTo>
                    <a:pt x="152" y="92"/>
                  </a:lnTo>
                  <a:lnTo>
                    <a:pt x="154" y="92"/>
                  </a:lnTo>
                  <a:lnTo>
                    <a:pt x="154" y="92"/>
                  </a:lnTo>
                  <a:lnTo>
                    <a:pt x="158" y="92"/>
                  </a:lnTo>
                  <a:lnTo>
                    <a:pt x="158" y="92"/>
                  </a:lnTo>
                  <a:lnTo>
                    <a:pt x="168" y="90"/>
                  </a:lnTo>
                  <a:lnTo>
                    <a:pt x="176" y="86"/>
                  </a:lnTo>
                  <a:lnTo>
                    <a:pt x="182" y="80"/>
                  </a:lnTo>
                  <a:lnTo>
                    <a:pt x="186" y="72"/>
                  </a:lnTo>
                  <a:lnTo>
                    <a:pt x="186" y="72"/>
                  </a:lnTo>
                  <a:lnTo>
                    <a:pt x="188" y="60"/>
                  </a:lnTo>
                  <a:lnTo>
                    <a:pt x="188" y="46"/>
                  </a:lnTo>
                  <a:lnTo>
                    <a:pt x="188" y="46"/>
                  </a:lnTo>
                  <a:lnTo>
                    <a:pt x="186" y="38"/>
                  </a:lnTo>
                  <a:lnTo>
                    <a:pt x="184" y="28"/>
                  </a:lnTo>
                  <a:lnTo>
                    <a:pt x="184" y="28"/>
                  </a:lnTo>
                  <a:lnTo>
                    <a:pt x="182" y="26"/>
                  </a:lnTo>
                  <a:lnTo>
                    <a:pt x="178" y="24"/>
                  </a:lnTo>
                  <a:lnTo>
                    <a:pt x="178" y="24"/>
                  </a:lnTo>
                  <a:lnTo>
                    <a:pt x="174" y="26"/>
                  </a:lnTo>
                  <a:lnTo>
                    <a:pt x="172" y="28"/>
                  </a:lnTo>
                  <a:lnTo>
                    <a:pt x="172" y="28"/>
                  </a:lnTo>
                  <a:lnTo>
                    <a:pt x="166" y="32"/>
                  </a:lnTo>
                  <a:lnTo>
                    <a:pt x="166" y="32"/>
                  </a:lnTo>
                  <a:lnTo>
                    <a:pt x="164" y="34"/>
                  </a:lnTo>
                  <a:lnTo>
                    <a:pt x="164" y="34"/>
                  </a:lnTo>
                  <a:lnTo>
                    <a:pt x="162" y="32"/>
                  </a:lnTo>
                  <a:lnTo>
                    <a:pt x="162" y="32"/>
                  </a:lnTo>
                  <a:lnTo>
                    <a:pt x="158" y="26"/>
                  </a:lnTo>
                  <a:lnTo>
                    <a:pt x="154" y="22"/>
                  </a:lnTo>
                  <a:lnTo>
                    <a:pt x="154" y="22"/>
                  </a:lnTo>
                  <a:lnTo>
                    <a:pt x="138" y="10"/>
                  </a:lnTo>
                  <a:lnTo>
                    <a:pt x="138" y="10"/>
                  </a:lnTo>
                  <a:lnTo>
                    <a:pt x="132" y="6"/>
                  </a:lnTo>
                  <a:lnTo>
                    <a:pt x="126" y="4"/>
                  </a:lnTo>
                  <a:lnTo>
                    <a:pt x="1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2" name="Freeform 1309"/>
            <p:cNvSpPr>
              <a:spLocks/>
            </p:cNvSpPr>
            <p:nvPr/>
          </p:nvSpPr>
          <p:spPr bwMode="auto">
            <a:xfrm>
              <a:off x="9200932" y="2400300"/>
              <a:ext cx="25540" cy="44450"/>
            </a:xfrm>
            <a:custGeom>
              <a:avLst/>
              <a:gdLst>
                <a:gd name="T0" fmla="*/ 4 w 16"/>
                <a:gd name="T1" fmla="*/ 18 h 28"/>
                <a:gd name="T2" fmla="*/ 4 w 16"/>
                <a:gd name="T3" fmla="*/ 18 h 28"/>
                <a:gd name="T4" fmla="*/ 14 w 16"/>
                <a:gd name="T5" fmla="*/ 0 h 28"/>
                <a:gd name="T6" fmla="*/ 14 w 16"/>
                <a:gd name="T7" fmla="*/ 0 h 28"/>
                <a:gd name="T8" fmla="*/ 14 w 16"/>
                <a:gd name="T9" fmla="*/ 0 h 28"/>
                <a:gd name="T10" fmla="*/ 14 w 16"/>
                <a:gd name="T11" fmla="*/ 0 h 28"/>
                <a:gd name="T12" fmla="*/ 14 w 16"/>
                <a:gd name="T13" fmla="*/ 0 h 28"/>
                <a:gd name="T14" fmla="*/ 14 w 16"/>
                <a:gd name="T15" fmla="*/ 0 h 28"/>
                <a:gd name="T16" fmla="*/ 16 w 16"/>
                <a:gd name="T17" fmla="*/ 8 h 28"/>
                <a:gd name="T18" fmla="*/ 16 w 16"/>
                <a:gd name="T19" fmla="*/ 8 h 28"/>
                <a:gd name="T20" fmla="*/ 16 w 16"/>
                <a:gd name="T21" fmla="*/ 24 h 28"/>
                <a:gd name="T22" fmla="*/ 16 w 16"/>
                <a:gd name="T23" fmla="*/ 24 h 28"/>
                <a:gd name="T24" fmla="*/ 16 w 16"/>
                <a:gd name="T25" fmla="*/ 26 h 28"/>
                <a:gd name="T26" fmla="*/ 16 w 16"/>
                <a:gd name="T27" fmla="*/ 26 h 28"/>
                <a:gd name="T28" fmla="*/ 10 w 16"/>
                <a:gd name="T29" fmla="*/ 28 h 28"/>
                <a:gd name="T30" fmla="*/ 10 w 16"/>
                <a:gd name="T31" fmla="*/ 28 h 28"/>
                <a:gd name="T32" fmla="*/ 0 w 16"/>
                <a:gd name="T33" fmla="*/ 26 h 28"/>
                <a:gd name="T34" fmla="*/ 0 w 16"/>
                <a:gd name="T35" fmla="*/ 26 h 28"/>
                <a:gd name="T36" fmla="*/ 4 w 1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8">
                  <a:moveTo>
                    <a:pt x="4" y="18"/>
                  </a:moveTo>
                  <a:lnTo>
                    <a:pt x="4" y="18"/>
                  </a:lnTo>
                  <a:lnTo>
                    <a:pt x="14" y="0"/>
                  </a:lnTo>
                  <a:lnTo>
                    <a:pt x="14" y="0"/>
                  </a:lnTo>
                  <a:lnTo>
                    <a:pt x="14" y="0"/>
                  </a:lnTo>
                  <a:lnTo>
                    <a:pt x="14" y="0"/>
                  </a:lnTo>
                  <a:lnTo>
                    <a:pt x="14" y="0"/>
                  </a:lnTo>
                  <a:lnTo>
                    <a:pt x="14" y="0"/>
                  </a:lnTo>
                  <a:lnTo>
                    <a:pt x="16" y="8"/>
                  </a:lnTo>
                  <a:lnTo>
                    <a:pt x="16" y="8"/>
                  </a:lnTo>
                  <a:lnTo>
                    <a:pt x="16" y="24"/>
                  </a:lnTo>
                  <a:lnTo>
                    <a:pt x="16" y="24"/>
                  </a:lnTo>
                  <a:lnTo>
                    <a:pt x="16" y="26"/>
                  </a:lnTo>
                  <a:lnTo>
                    <a:pt x="16" y="26"/>
                  </a:lnTo>
                  <a:lnTo>
                    <a:pt x="10" y="28"/>
                  </a:lnTo>
                  <a:lnTo>
                    <a:pt x="10" y="28"/>
                  </a:lnTo>
                  <a:lnTo>
                    <a:pt x="0" y="26"/>
                  </a:lnTo>
                  <a:lnTo>
                    <a:pt x="0" y="26"/>
                  </a:lnTo>
                  <a:lnTo>
                    <a:pt x="4" y="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3" name="Freeform 1310"/>
            <p:cNvSpPr>
              <a:spLocks/>
            </p:cNvSpPr>
            <p:nvPr/>
          </p:nvSpPr>
          <p:spPr bwMode="auto">
            <a:xfrm>
              <a:off x="9044497" y="2393950"/>
              <a:ext cx="28733" cy="38100"/>
            </a:xfrm>
            <a:custGeom>
              <a:avLst/>
              <a:gdLst>
                <a:gd name="T0" fmla="*/ 2 w 18"/>
                <a:gd name="T1" fmla="*/ 4 h 24"/>
                <a:gd name="T2" fmla="*/ 2 w 18"/>
                <a:gd name="T3" fmla="*/ 4 h 24"/>
                <a:gd name="T4" fmla="*/ 8 w 18"/>
                <a:gd name="T5" fmla="*/ 0 h 24"/>
                <a:gd name="T6" fmla="*/ 8 w 18"/>
                <a:gd name="T7" fmla="*/ 0 h 24"/>
                <a:gd name="T8" fmla="*/ 18 w 18"/>
                <a:gd name="T9" fmla="*/ 18 h 24"/>
                <a:gd name="T10" fmla="*/ 18 w 18"/>
                <a:gd name="T11" fmla="*/ 18 h 24"/>
                <a:gd name="T12" fmla="*/ 18 w 18"/>
                <a:gd name="T13" fmla="*/ 22 h 24"/>
                <a:gd name="T14" fmla="*/ 14 w 18"/>
                <a:gd name="T15" fmla="*/ 24 h 24"/>
                <a:gd name="T16" fmla="*/ 14 w 18"/>
                <a:gd name="T17" fmla="*/ 24 h 24"/>
                <a:gd name="T18" fmla="*/ 14 w 18"/>
                <a:gd name="T19" fmla="*/ 24 h 24"/>
                <a:gd name="T20" fmla="*/ 14 w 18"/>
                <a:gd name="T21" fmla="*/ 24 h 24"/>
                <a:gd name="T22" fmla="*/ 12 w 18"/>
                <a:gd name="T23" fmla="*/ 24 h 24"/>
                <a:gd name="T24" fmla="*/ 12 w 18"/>
                <a:gd name="T25" fmla="*/ 24 h 24"/>
                <a:gd name="T26" fmla="*/ 8 w 18"/>
                <a:gd name="T27" fmla="*/ 22 h 24"/>
                <a:gd name="T28" fmla="*/ 4 w 18"/>
                <a:gd name="T29" fmla="*/ 18 h 24"/>
                <a:gd name="T30" fmla="*/ 0 w 18"/>
                <a:gd name="T31" fmla="*/ 14 h 24"/>
                <a:gd name="T32" fmla="*/ 0 w 18"/>
                <a:gd name="T33" fmla="*/ 10 h 24"/>
                <a:gd name="T34" fmla="*/ 0 w 18"/>
                <a:gd name="T35" fmla="*/ 10 h 24"/>
                <a:gd name="T36" fmla="*/ 2 w 18"/>
                <a:gd name="T37" fmla="*/ 6 h 24"/>
                <a:gd name="T38" fmla="*/ 2 w 18"/>
                <a:gd name="T39" fmla="*/ 6 h 24"/>
                <a:gd name="T40" fmla="*/ 2 w 18"/>
                <a:gd name="T4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4">
                  <a:moveTo>
                    <a:pt x="2" y="4"/>
                  </a:moveTo>
                  <a:lnTo>
                    <a:pt x="2" y="4"/>
                  </a:lnTo>
                  <a:lnTo>
                    <a:pt x="8" y="0"/>
                  </a:lnTo>
                  <a:lnTo>
                    <a:pt x="8" y="0"/>
                  </a:lnTo>
                  <a:lnTo>
                    <a:pt x="18" y="18"/>
                  </a:lnTo>
                  <a:lnTo>
                    <a:pt x="18" y="18"/>
                  </a:lnTo>
                  <a:lnTo>
                    <a:pt x="18" y="22"/>
                  </a:lnTo>
                  <a:lnTo>
                    <a:pt x="14" y="24"/>
                  </a:lnTo>
                  <a:lnTo>
                    <a:pt x="14" y="24"/>
                  </a:lnTo>
                  <a:lnTo>
                    <a:pt x="14" y="24"/>
                  </a:lnTo>
                  <a:lnTo>
                    <a:pt x="14" y="24"/>
                  </a:lnTo>
                  <a:lnTo>
                    <a:pt x="12" y="24"/>
                  </a:lnTo>
                  <a:lnTo>
                    <a:pt x="12" y="24"/>
                  </a:lnTo>
                  <a:lnTo>
                    <a:pt x="8" y="22"/>
                  </a:lnTo>
                  <a:lnTo>
                    <a:pt x="4" y="18"/>
                  </a:lnTo>
                  <a:lnTo>
                    <a:pt x="0" y="14"/>
                  </a:lnTo>
                  <a:lnTo>
                    <a:pt x="0" y="10"/>
                  </a:lnTo>
                  <a:lnTo>
                    <a:pt x="0" y="10"/>
                  </a:lnTo>
                  <a:lnTo>
                    <a:pt x="2" y="6"/>
                  </a:lnTo>
                  <a:lnTo>
                    <a:pt x="2" y="6"/>
                  </a:lnTo>
                  <a:lnTo>
                    <a:pt x="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4" name="Freeform 1311"/>
            <p:cNvSpPr>
              <a:spLocks/>
            </p:cNvSpPr>
            <p:nvPr/>
          </p:nvSpPr>
          <p:spPr bwMode="auto">
            <a:xfrm>
              <a:off x="9038112" y="2314575"/>
              <a:ext cx="19155" cy="31750"/>
            </a:xfrm>
            <a:custGeom>
              <a:avLst/>
              <a:gdLst>
                <a:gd name="T0" fmla="*/ 8 w 12"/>
                <a:gd name="T1" fmla="*/ 0 h 20"/>
                <a:gd name="T2" fmla="*/ 8 w 12"/>
                <a:gd name="T3" fmla="*/ 0 h 20"/>
                <a:gd name="T4" fmla="*/ 8 w 12"/>
                <a:gd name="T5" fmla="*/ 0 h 20"/>
                <a:gd name="T6" fmla="*/ 8 w 12"/>
                <a:gd name="T7" fmla="*/ 0 h 20"/>
                <a:gd name="T8" fmla="*/ 8 w 12"/>
                <a:gd name="T9" fmla="*/ 0 h 20"/>
                <a:gd name="T10" fmla="*/ 8 w 12"/>
                <a:gd name="T11" fmla="*/ 0 h 20"/>
                <a:gd name="T12" fmla="*/ 8 w 12"/>
                <a:gd name="T13" fmla="*/ 0 h 20"/>
                <a:gd name="T14" fmla="*/ 8 w 12"/>
                <a:gd name="T15" fmla="*/ 0 h 20"/>
                <a:gd name="T16" fmla="*/ 8 w 12"/>
                <a:gd name="T17" fmla="*/ 0 h 20"/>
                <a:gd name="T18" fmla="*/ 8 w 12"/>
                <a:gd name="T19" fmla="*/ 0 h 20"/>
                <a:gd name="T20" fmla="*/ 6 w 12"/>
                <a:gd name="T21" fmla="*/ 2 h 20"/>
                <a:gd name="T22" fmla="*/ 6 w 12"/>
                <a:gd name="T23" fmla="*/ 2 h 20"/>
                <a:gd name="T24" fmla="*/ 4 w 12"/>
                <a:gd name="T25" fmla="*/ 12 h 20"/>
                <a:gd name="T26" fmla="*/ 4 w 12"/>
                <a:gd name="T27" fmla="*/ 12 h 20"/>
                <a:gd name="T28" fmla="*/ 6 w 12"/>
                <a:gd name="T29" fmla="*/ 16 h 20"/>
                <a:gd name="T30" fmla="*/ 6 w 12"/>
                <a:gd name="T31" fmla="*/ 16 h 20"/>
                <a:gd name="T32" fmla="*/ 6 w 12"/>
                <a:gd name="T33" fmla="*/ 16 h 20"/>
                <a:gd name="T34" fmla="*/ 6 w 12"/>
                <a:gd name="T35" fmla="*/ 16 h 20"/>
                <a:gd name="T36" fmla="*/ 6 w 12"/>
                <a:gd name="T37" fmla="*/ 16 h 20"/>
                <a:gd name="T38" fmla="*/ 6 w 12"/>
                <a:gd name="T39" fmla="*/ 16 h 20"/>
                <a:gd name="T40" fmla="*/ 6 w 12"/>
                <a:gd name="T41" fmla="*/ 16 h 20"/>
                <a:gd name="T42" fmla="*/ 6 w 12"/>
                <a:gd name="T43" fmla="*/ 16 h 20"/>
                <a:gd name="T44" fmla="*/ 6 w 12"/>
                <a:gd name="T45" fmla="*/ 16 h 20"/>
                <a:gd name="T46" fmla="*/ 6 w 12"/>
                <a:gd name="T47" fmla="*/ 16 h 20"/>
                <a:gd name="T48" fmla="*/ 8 w 12"/>
                <a:gd name="T49" fmla="*/ 16 h 20"/>
                <a:gd name="T50" fmla="*/ 8 w 12"/>
                <a:gd name="T51" fmla="*/ 16 h 20"/>
                <a:gd name="T52" fmla="*/ 10 w 12"/>
                <a:gd name="T53" fmla="*/ 16 h 20"/>
                <a:gd name="T54" fmla="*/ 10 w 12"/>
                <a:gd name="T55" fmla="*/ 16 h 20"/>
                <a:gd name="T56" fmla="*/ 12 w 12"/>
                <a:gd name="T57" fmla="*/ 14 h 20"/>
                <a:gd name="T58" fmla="*/ 12 w 12"/>
                <a:gd name="T59" fmla="*/ 14 h 20"/>
                <a:gd name="T60" fmla="*/ 12 w 12"/>
                <a:gd name="T61" fmla="*/ 14 h 20"/>
                <a:gd name="T62" fmla="*/ 12 w 12"/>
                <a:gd name="T63" fmla="*/ 14 h 20"/>
                <a:gd name="T64" fmla="*/ 12 w 12"/>
                <a:gd name="T65" fmla="*/ 14 h 20"/>
                <a:gd name="T66" fmla="*/ 12 w 12"/>
                <a:gd name="T67" fmla="*/ 14 h 20"/>
                <a:gd name="T68" fmla="*/ 12 w 12"/>
                <a:gd name="T69" fmla="*/ 18 h 20"/>
                <a:gd name="T70" fmla="*/ 10 w 12"/>
                <a:gd name="T71" fmla="*/ 20 h 20"/>
                <a:gd name="T72" fmla="*/ 10 w 12"/>
                <a:gd name="T73" fmla="*/ 20 h 20"/>
                <a:gd name="T74" fmla="*/ 8 w 12"/>
                <a:gd name="T75" fmla="*/ 20 h 20"/>
                <a:gd name="T76" fmla="*/ 8 w 12"/>
                <a:gd name="T77" fmla="*/ 20 h 20"/>
                <a:gd name="T78" fmla="*/ 6 w 12"/>
                <a:gd name="T79" fmla="*/ 20 h 20"/>
                <a:gd name="T80" fmla="*/ 6 w 12"/>
                <a:gd name="T81" fmla="*/ 20 h 20"/>
                <a:gd name="T82" fmla="*/ 4 w 12"/>
                <a:gd name="T83" fmla="*/ 18 h 20"/>
                <a:gd name="T84" fmla="*/ 4 w 12"/>
                <a:gd name="T85" fmla="*/ 18 h 20"/>
                <a:gd name="T86" fmla="*/ 2 w 12"/>
                <a:gd name="T87" fmla="*/ 12 h 20"/>
                <a:gd name="T88" fmla="*/ 0 w 12"/>
                <a:gd name="T89" fmla="*/ 6 h 20"/>
                <a:gd name="T90" fmla="*/ 0 w 12"/>
                <a:gd name="T91" fmla="*/ 6 h 20"/>
                <a:gd name="T92" fmla="*/ 6 w 12"/>
                <a:gd name="T93" fmla="*/ 0 h 20"/>
                <a:gd name="T94" fmla="*/ 6 w 12"/>
                <a:gd name="T95" fmla="*/ 0 h 20"/>
                <a:gd name="T96" fmla="*/ 6 w 12"/>
                <a:gd name="T97" fmla="*/ 0 h 20"/>
                <a:gd name="T98" fmla="*/ 6 w 12"/>
                <a:gd name="T99" fmla="*/ 0 h 20"/>
                <a:gd name="T100" fmla="*/ 6 w 12"/>
                <a:gd name="T101" fmla="*/ 0 h 20"/>
                <a:gd name="T102" fmla="*/ 8 w 12"/>
                <a:gd name="T10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 h="20">
                  <a:moveTo>
                    <a:pt x="8" y="0"/>
                  </a:moveTo>
                  <a:lnTo>
                    <a:pt x="8" y="0"/>
                  </a:lnTo>
                  <a:lnTo>
                    <a:pt x="8" y="0"/>
                  </a:lnTo>
                  <a:lnTo>
                    <a:pt x="8" y="0"/>
                  </a:lnTo>
                  <a:lnTo>
                    <a:pt x="8" y="0"/>
                  </a:lnTo>
                  <a:lnTo>
                    <a:pt x="8" y="0"/>
                  </a:lnTo>
                  <a:lnTo>
                    <a:pt x="8" y="0"/>
                  </a:lnTo>
                  <a:lnTo>
                    <a:pt x="8" y="0"/>
                  </a:lnTo>
                  <a:lnTo>
                    <a:pt x="8" y="0"/>
                  </a:lnTo>
                  <a:lnTo>
                    <a:pt x="8" y="0"/>
                  </a:lnTo>
                  <a:lnTo>
                    <a:pt x="6" y="2"/>
                  </a:lnTo>
                  <a:lnTo>
                    <a:pt x="6" y="2"/>
                  </a:lnTo>
                  <a:lnTo>
                    <a:pt x="4" y="12"/>
                  </a:lnTo>
                  <a:lnTo>
                    <a:pt x="4" y="12"/>
                  </a:lnTo>
                  <a:lnTo>
                    <a:pt x="6" y="16"/>
                  </a:lnTo>
                  <a:lnTo>
                    <a:pt x="6" y="16"/>
                  </a:lnTo>
                  <a:lnTo>
                    <a:pt x="6" y="16"/>
                  </a:lnTo>
                  <a:lnTo>
                    <a:pt x="6" y="16"/>
                  </a:lnTo>
                  <a:lnTo>
                    <a:pt x="6" y="16"/>
                  </a:lnTo>
                  <a:lnTo>
                    <a:pt x="6" y="16"/>
                  </a:lnTo>
                  <a:lnTo>
                    <a:pt x="6" y="16"/>
                  </a:lnTo>
                  <a:lnTo>
                    <a:pt x="6" y="16"/>
                  </a:lnTo>
                  <a:lnTo>
                    <a:pt x="6" y="16"/>
                  </a:lnTo>
                  <a:lnTo>
                    <a:pt x="6" y="16"/>
                  </a:lnTo>
                  <a:lnTo>
                    <a:pt x="8" y="16"/>
                  </a:lnTo>
                  <a:lnTo>
                    <a:pt x="8" y="16"/>
                  </a:lnTo>
                  <a:lnTo>
                    <a:pt x="10" y="16"/>
                  </a:lnTo>
                  <a:lnTo>
                    <a:pt x="10" y="16"/>
                  </a:lnTo>
                  <a:lnTo>
                    <a:pt x="12" y="14"/>
                  </a:lnTo>
                  <a:lnTo>
                    <a:pt x="12" y="14"/>
                  </a:lnTo>
                  <a:lnTo>
                    <a:pt x="12" y="14"/>
                  </a:lnTo>
                  <a:lnTo>
                    <a:pt x="12" y="14"/>
                  </a:lnTo>
                  <a:lnTo>
                    <a:pt x="12" y="14"/>
                  </a:lnTo>
                  <a:lnTo>
                    <a:pt x="12" y="14"/>
                  </a:lnTo>
                  <a:lnTo>
                    <a:pt x="12" y="18"/>
                  </a:lnTo>
                  <a:lnTo>
                    <a:pt x="10" y="20"/>
                  </a:lnTo>
                  <a:lnTo>
                    <a:pt x="10" y="20"/>
                  </a:lnTo>
                  <a:lnTo>
                    <a:pt x="8" y="20"/>
                  </a:lnTo>
                  <a:lnTo>
                    <a:pt x="8" y="20"/>
                  </a:lnTo>
                  <a:lnTo>
                    <a:pt x="6" y="20"/>
                  </a:lnTo>
                  <a:lnTo>
                    <a:pt x="6" y="20"/>
                  </a:lnTo>
                  <a:lnTo>
                    <a:pt x="4" y="18"/>
                  </a:lnTo>
                  <a:lnTo>
                    <a:pt x="4" y="18"/>
                  </a:lnTo>
                  <a:lnTo>
                    <a:pt x="2" y="12"/>
                  </a:lnTo>
                  <a:lnTo>
                    <a:pt x="0" y="6"/>
                  </a:lnTo>
                  <a:lnTo>
                    <a:pt x="0" y="6"/>
                  </a:lnTo>
                  <a:lnTo>
                    <a:pt x="6" y="0"/>
                  </a:lnTo>
                  <a:lnTo>
                    <a:pt x="6" y="0"/>
                  </a:lnTo>
                  <a:lnTo>
                    <a:pt x="6" y="0"/>
                  </a:lnTo>
                  <a:lnTo>
                    <a:pt x="6" y="0"/>
                  </a:lnTo>
                  <a:lnTo>
                    <a:pt x="6"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5" name="Freeform 1312"/>
            <p:cNvSpPr>
              <a:spLocks/>
            </p:cNvSpPr>
            <p:nvPr/>
          </p:nvSpPr>
          <p:spPr bwMode="auto">
            <a:xfrm>
              <a:off x="9060460" y="2241550"/>
              <a:ext cx="271367" cy="219075"/>
            </a:xfrm>
            <a:custGeom>
              <a:avLst/>
              <a:gdLst>
                <a:gd name="T0" fmla="*/ 74 w 170"/>
                <a:gd name="T1" fmla="*/ 10 h 138"/>
                <a:gd name="T2" fmla="*/ 100 w 170"/>
                <a:gd name="T3" fmla="*/ 0 h 138"/>
                <a:gd name="T4" fmla="*/ 128 w 170"/>
                <a:gd name="T5" fmla="*/ 16 h 138"/>
                <a:gd name="T6" fmla="*/ 134 w 170"/>
                <a:gd name="T7" fmla="*/ 20 h 138"/>
                <a:gd name="T8" fmla="*/ 134 w 170"/>
                <a:gd name="T9" fmla="*/ 32 h 138"/>
                <a:gd name="T10" fmla="*/ 138 w 170"/>
                <a:gd name="T11" fmla="*/ 38 h 138"/>
                <a:gd name="T12" fmla="*/ 144 w 170"/>
                <a:gd name="T13" fmla="*/ 40 h 138"/>
                <a:gd name="T14" fmla="*/ 130 w 170"/>
                <a:gd name="T15" fmla="*/ 50 h 138"/>
                <a:gd name="T16" fmla="*/ 138 w 170"/>
                <a:gd name="T17" fmla="*/ 42 h 138"/>
                <a:gd name="T18" fmla="*/ 136 w 170"/>
                <a:gd name="T19" fmla="*/ 52 h 138"/>
                <a:gd name="T20" fmla="*/ 142 w 170"/>
                <a:gd name="T21" fmla="*/ 42 h 138"/>
                <a:gd name="T22" fmla="*/ 144 w 170"/>
                <a:gd name="T23" fmla="*/ 56 h 138"/>
                <a:gd name="T24" fmla="*/ 146 w 170"/>
                <a:gd name="T25" fmla="*/ 36 h 138"/>
                <a:gd name="T26" fmla="*/ 158 w 170"/>
                <a:gd name="T27" fmla="*/ 26 h 138"/>
                <a:gd name="T28" fmla="*/ 164 w 170"/>
                <a:gd name="T29" fmla="*/ 26 h 138"/>
                <a:gd name="T30" fmla="*/ 170 w 170"/>
                <a:gd name="T31" fmla="*/ 52 h 138"/>
                <a:gd name="T32" fmla="*/ 164 w 170"/>
                <a:gd name="T33" fmla="*/ 74 h 138"/>
                <a:gd name="T34" fmla="*/ 142 w 170"/>
                <a:gd name="T35" fmla="*/ 84 h 138"/>
                <a:gd name="T36" fmla="*/ 116 w 170"/>
                <a:gd name="T37" fmla="*/ 80 h 138"/>
                <a:gd name="T38" fmla="*/ 114 w 170"/>
                <a:gd name="T39" fmla="*/ 94 h 138"/>
                <a:gd name="T40" fmla="*/ 120 w 170"/>
                <a:gd name="T41" fmla="*/ 96 h 138"/>
                <a:gd name="T42" fmla="*/ 128 w 170"/>
                <a:gd name="T43" fmla="*/ 88 h 138"/>
                <a:gd name="T44" fmla="*/ 130 w 170"/>
                <a:gd name="T45" fmla="*/ 90 h 138"/>
                <a:gd name="T46" fmla="*/ 122 w 170"/>
                <a:gd name="T47" fmla="*/ 98 h 138"/>
                <a:gd name="T48" fmla="*/ 110 w 170"/>
                <a:gd name="T49" fmla="*/ 94 h 138"/>
                <a:gd name="T50" fmla="*/ 90 w 170"/>
                <a:gd name="T51" fmla="*/ 84 h 138"/>
                <a:gd name="T52" fmla="*/ 100 w 170"/>
                <a:gd name="T53" fmla="*/ 92 h 138"/>
                <a:gd name="T54" fmla="*/ 84 w 170"/>
                <a:gd name="T55" fmla="*/ 124 h 138"/>
                <a:gd name="T56" fmla="*/ 70 w 170"/>
                <a:gd name="T57" fmla="*/ 136 h 138"/>
                <a:gd name="T58" fmla="*/ 60 w 170"/>
                <a:gd name="T59" fmla="*/ 138 h 138"/>
                <a:gd name="T60" fmla="*/ 52 w 170"/>
                <a:gd name="T61" fmla="*/ 122 h 138"/>
                <a:gd name="T62" fmla="*/ 64 w 170"/>
                <a:gd name="T63" fmla="*/ 116 h 138"/>
                <a:gd name="T64" fmla="*/ 60 w 170"/>
                <a:gd name="T65" fmla="*/ 112 h 138"/>
                <a:gd name="T66" fmla="*/ 50 w 170"/>
                <a:gd name="T67" fmla="*/ 112 h 138"/>
                <a:gd name="T68" fmla="*/ 38 w 170"/>
                <a:gd name="T69" fmla="*/ 110 h 138"/>
                <a:gd name="T70" fmla="*/ 38 w 170"/>
                <a:gd name="T71" fmla="*/ 108 h 138"/>
                <a:gd name="T72" fmla="*/ 36 w 170"/>
                <a:gd name="T73" fmla="*/ 124 h 138"/>
                <a:gd name="T74" fmla="*/ 32 w 170"/>
                <a:gd name="T75" fmla="*/ 134 h 138"/>
                <a:gd name="T76" fmla="*/ 28 w 170"/>
                <a:gd name="T77" fmla="*/ 136 h 138"/>
                <a:gd name="T78" fmla="*/ 10 w 170"/>
                <a:gd name="T79" fmla="*/ 126 h 138"/>
                <a:gd name="T80" fmla="*/ 12 w 170"/>
                <a:gd name="T81" fmla="*/ 118 h 138"/>
                <a:gd name="T82" fmla="*/ 6 w 170"/>
                <a:gd name="T83" fmla="*/ 102 h 138"/>
                <a:gd name="T84" fmla="*/ 0 w 170"/>
                <a:gd name="T85" fmla="*/ 74 h 138"/>
                <a:gd name="T86" fmla="*/ 14 w 170"/>
                <a:gd name="T87" fmla="*/ 42 h 138"/>
                <a:gd name="T88" fmla="*/ 40 w 170"/>
                <a:gd name="T89" fmla="*/ 32 h 138"/>
                <a:gd name="T90" fmla="*/ 32 w 170"/>
                <a:gd name="T91" fmla="*/ 46 h 138"/>
                <a:gd name="T92" fmla="*/ 26 w 170"/>
                <a:gd name="T93" fmla="*/ 60 h 138"/>
                <a:gd name="T94" fmla="*/ 34 w 170"/>
                <a:gd name="T95" fmla="*/ 76 h 138"/>
                <a:gd name="T96" fmla="*/ 34 w 170"/>
                <a:gd name="T97" fmla="*/ 88 h 138"/>
                <a:gd name="T98" fmla="*/ 48 w 170"/>
                <a:gd name="T99" fmla="*/ 96 h 138"/>
                <a:gd name="T100" fmla="*/ 56 w 170"/>
                <a:gd name="T101" fmla="*/ 92 h 138"/>
                <a:gd name="T102" fmla="*/ 80 w 170"/>
                <a:gd name="T103" fmla="*/ 82 h 138"/>
                <a:gd name="T104" fmla="*/ 80 w 170"/>
                <a:gd name="T105" fmla="*/ 56 h 138"/>
                <a:gd name="T106" fmla="*/ 78 w 170"/>
                <a:gd name="T107" fmla="*/ 58 h 138"/>
                <a:gd name="T108" fmla="*/ 76 w 170"/>
                <a:gd name="T109" fmla="*/ 80 h 138"/>
                <a:gd name="T110" fmla="*/ 56 w 170"/>
                <a:gd name="T111" fmla="*/ 90 h 138"/>
                <a:gd name="T112" fmla="*/ 42 w 170"/>
                <a:gd name="T113" fmla="*/ 90 h 138"/>
                <a:gd name="T114" fmla="*/ 36 w 170"/>
                <a:gd name="T115" fmla="*/ 80 h 138"/>
                <a:gd name="T116" fmla="*/ 44 w 170"/>
                <a:gd name="T117" fmla="*/ 66 h 138"/>
                <a:gd name="T118" fmla="*/ 30 w 170"/>
                <a:gd name="T119" fmla="*/ 62 h 138"/>
                <a:gd name="T120" fmla="*/ 32 w 170"/>
                <a:gd name="T121" fmla="*/ 52 h 138"/>
                <a:gd name="T122" fmla="*/ 56 w 170"/>
                <a:gd name="T123" fmla="*/ 22 h 138"/>
                <a:gd name="T124" fmla="*/ 70 w 170"/>
                <a:gd name="T125" fmla="*/ 1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138">
                  <a:moveTo>
                    <a:pt x="68" y="16"/>
                  </a:moveTo>
                  <a:lnTo>
                    <a:pt x="68" y="16"/>
                  </a:lnTo>
                  <a:lnTo>
                    <a:pt x="70" y="12"/>
                  </a:lnTo>
                  <a:lnTo>
                    <a:pt x="74" y="10"/>
                  </a:lnTo>
                  <a:lnTo>
                    <a:pt x="80" y="4"/>
                  </a:lnTo>
                  <a:lnTo>
                    <a:pt x="80" y="4"/>
                  </a:lnTo>
                  <a:lnTo>
                    <a:pt x="100" y="0"/>
                  </a:lnTo>
                  <a:lnTo>
                    <a:pt x="100" y="0"/>
                  </a:lnTo>
                  <a:lnTo>
                    <a:pt x="106" y="2"/>
                  </a:lnTo>
                  <a:lnTo>
                    <a:pt x="114" y="4"/>
                  </a:lnTo>
                  <a:lnTo>
                    <a:pt x="114" y="4"/>
                  </a:lnTo>
                  <a:lnTo>
                    <a:pt x="128" y="16"/>
                  </a:lnTo>
                  <a:lnTo>
                    <a:pt x="128" y="16"/>
                  </a:lnTo>
                  <a:lnTo>
                    <a:pt x="130" y="18"/>
                  </a:lnTo>
                  <a:lnTo>
                    <a:pt x="130" y="18"/>
                  </a:lnTo>
                  <a:lnTo>
                    <a:pt x="134" y="20"/>
                  </a:lnTo>
                  <a:lnTo>
                    <a:pt x="138" y="22"/>
                  </a:lnTo>
                  <a:lnTo>
                    <a:pt x="142" y="28"/>
                  </a:lnTo>
                  <a:lnTo>
                    <a:pt x="142" y="28"/>
                  </a:lnTo>
                  <a:lnTo>
                    <a:pt x="134" y="32"/>
                  </a:lnTo>
                  <a:lnTo>
                    <a:pt x="134" y="32"/>
                  </a:lnTo>
                  <a:lnTo>
                    <a:pt x="136" y="36"/>
                  </a:lnTo>
                  <a:lnTo>
                    <a:pt x="138" y="38"/>
                  </a:lnTo>
                  <a:lnTo>
                    <a:pt x="138" y="38"/>
                  </a:lnTo>
                  <a:lnTo>
                    <a:pt x="142" y="38"/>
                  </a:lnTo>
                  <a:lnTo>
                    <a:pt x="142" y="38"/>
                  </a:lnTo>
                  <a:lnTo>
                    <a:pt x="144" y="40"/>
                  </a:lnTo>
                  <a:lnTo>
                    <a:pt x="144" y="40"/>
                  </a:lnTo>
                  <a:lnTo>
                    <a:pt x="132" y="42"/>
                  </a:lnTo>
                  <a:lnTo>
                    <a:pt x="132" y="44"/>
                  </a:lnTo>
                  <a:lnTo>
                    <a:pt x="130" y="50"/>
                  </a:lnTo>
                  <a:lnTo>
                    <a:pt x="130" y="50"/>
                  </a:lnTo>
                  <a:lnTo>
                    <a:pt x="132" y="46"/>
                  </a:lnTo>
                  <a:lnTo>
                    <a:pt x="132" y="46"/>
                  </a:lnTo>
                  <a:lnTo>
                    <a:pt x="138" y="42"/>
                  </a:lnTo>
                  <a:lnTo>
                    <a:pt x="138" y="42"/>
                  </a:lnTo>
                  <a:lnTo>
                    <a:pt x="136" y="52"/>
                  </a:lnTo>
                  <a:lnTo>
                    <a:pt x="136" y="52"/>
                  </a:lnTo>
                  <a:lnTo>
                    <a:pt x="136" y="52"/>
                  </a:lnTo>
                  <a:lnTo>
                    <a:pt x="136" y="52"/>
                  </a:lnTo>
                  <a:lnTo>
                    <a:pt x="140" y="44"/>
                  </a:lnTo>
                  <a:lnTo>
                    <a:pt x="140" y="44"/>
                  </a:lnTo>
                  <a:lnTo>
                    <a:pt x="142" y="42"/>
                  </a:lnTo>
                  <a:lnTo>
                    <a:pt x="142" y="42"/>
                  </a:lnTo>
                  <a:lnTo>
                    <a:pt x="144" y="46"/>
                  </a:lnTo>
                  <a:lnTo>
                    <a:pt x="144" y="46"/>
                  </a:lnTo>
                  <a:lnTo>
                    <a:pt x="144" y="56"/>
                  </a:lnTo>
                  <a:lnTo>
                    <a:pt x="144" y="56"/>
                  </a:lnTo>
                  <a:lnTo>
                    <a:pt x="146" y="48"/>
                  </a:lnTo>
                  <a:lnTo>
                    <a:pt x="146" y="38"/>
                  </a:lnTo>
                  <a:lnTo>
                    <a:pt x="146" y="38"/>
                  </a:lnTo>
                  <a:lnTo>
                    <a:pt x="146" y="36"/>
                  </a:lnTo>
                  <a:lnTo>
                    <a:pt x="148" y="34"/>
                  </a:lnTo>
                  <a:lnTo>
                    <a:pt x="148" y="34"/>
                  </a:lnTo>
                  <a:lnTo>
                    <a:pt x="154" y="30"/>
                  </a:lnTo>
                  <a:lnTo>
                    <a:pt x="158" y="26"/>
                  </a:lnTo>
                  <a:lnTo>
                    <a:pt x="158" y="26"/>
                  </a:lnTo>
                  <a:lnTo>
                    <a:pt x="162" y="24"/>
                  </a:lnTo>
                  <a:lnTo>
                    <a:pt x="162" y="24"/>
                  </a:lnTo>
                  <a:lnTo>
                    <a:pt x="164" y="26"/>
                  </a:lnTo>
                  <a:lnTo>
                    <a:pt x="164" y="26"/>
                  </a:lnTo>
                  <a:lnTo>
                    <a:pt x="168" y="38"/>
                  </a:lnTo>
                  <a:lnTo>
                    <a:pt x="168" y="38"/>
                  </a:lnTo>
                  <a:lnTo>
                    <a:pt x="170" y="52"/>
                  </a:lnTo>
                  <a:lnTo>
                    <a:pt x="170" y="60"/>
                  </a:lnTo>
                  <a:lnTo>
                    <a:pt x="168" y="66"/>
                  </a:lnTo>
                  <a:lnTo>
                    <a:pt x="168" y="66"/>
                  </a:lnTo>
                  <a:lnTo>
                    <a:pt x="164" y="74"/>
                  </a:lnTo>
                  <a:lnTo>
                    <a:pt x="158" y="80"/>
                  </a:lnTo>
                  <a:lnTo>
                    <a:pt x="150" y="84"/>
                  </a:lnTo>
                  <a:lnTo>
                    <a:pt x="142" y="84"/>
                  </a:lnTo>
                  <a:lnTo>
                    <a:pt x="142" y="84"/>
                  </a:lnTo>
                  <a:lnTo>
                    <a:pt x="136" y="84"/>
                  </a:lnTo>
                  <a:lnTo>
                    <a:pt x="136" y="84"/>
                  </a:lnTo>
                  <a:lnTo>
                    <a:pt x="126" y="82"/>
                  </a:lnTo>
                  <a:lnTo>
                    <a:pt x="116" y="80"/>
                  </a:lnTo>
                  <a:lnTo>
                    <a:pt x="116" y="80"/>
                  </a:lnTo>
                  <a:lnTo>
                    <a:pt x="114" y="92"/>
                  </a:lnTo>
                  <a:lnTo>
                    <a:pt x="114" y="92"/>
                  </a:lnTo>
                  <a:lnTo>
                    <a:pt x="114" y="94"/>
                  </a:lnTo>
                  <a:lnTo>
                    <a:pt x="116" y="96"/>
                  </a:lnTo>
                  <a:lnTo>
                    <a:pt x="116" y="96"/>
                  </a:lnTo>
                  <a:lnTo>
                    <a:pt x="120" y="96"/>
                  </a:lnTo>
                  <a:lnTo>
                    <a:pt x="120" y="96"/>
                  </a:lnTo>
                  <a:lnTo>
                    <a:pt x="122" y="94"/>
                  </a:lnTo>
                  <a:lnTo>
                    <a:pt x="122" y="94"/>
                  </a:lnTo>
                  <a:lnTo>
                    <a:pt x="126" y="92"/>
                  </a:lnTo>
                  <a:lnTo>
                    <a:pt x="128" y="88"/>
                  </a:lnTo>
                  <a:lnTo>
                    <a:pt x="128" y="88"/>
                  </a:lnTo>
                  <a:lnTo>
                    <a:pt x="130" y="86"/>
                  </a:lnTo>
                  <a:lnTo>
                    <a:pt x="130" y="86"/>
                  </a:lnTo>
                  <a:lnTo>
                    <a:pt x="130" y="90"/>
                  </a:lnTo>
                  <a:lnTo>
                    <a:pt x="128" y="94"/>
                  </a:lnTo>
                  <a:lnTo>
                    <a:pt x="124" y="96"/>
                  </a:lnTo>
                  <a:lnTo>
                    <a:pt x="122" y="98"/>
                  </a:lnTo>
                  <a:lnTo>
                    <a:pt x="122" y="98"/>
                  </a:lnTo>
                  <a:lnTo>
                    <a:pt x="118" y="98"/>
                  </a:lnTo>
                  <a:lnTo>
                    <a:pt x="118" y="98"/>
                  </a:lnTo>
                  <a:lnTo>
                    <a:pt x="114" y="98"/>
                  </a:lnTo>
                  <a:lnTo>
                    <a:pt x="110" y="94"/>
                  </a:lnTo>
                  <a:lnTo>
                    <a:pt x="110" y="94"/>
                  </a:lnTo>
                  <a:lnTo>
                    <a:pt x="102" y="88"/>
                  </a:lnTo>
                  <a:lnTo>
                    <a:pt x="90" y="84"/>
                  </a:lnTo>
                  <a:lnTo>
                    <a:pt x="90" y="84"/>
                  </a:lnTo>
                  <a:lnTo>
                    <a:pt x="98" y="90"/>
                  </a:lnTo>
                  <a:lnTo>
                    <a:pt x="98" y="90"/>
                  </a:lnTo>
                  <a:lnTo>
                    <a:pt x="100" y="92"/>
                  </a:lnTo>
                  <a:lnTo>
                    <a:pt x="100" y="92"/>
                  </a:lnTo>
                  <a:lnTo>
                    <a:pt x="94" y="110"/>
                  </a:lnTo>
                  <a:lnTo>
                    <a:pt x="90" y="118"/>
                  </a:lnTo>
                  <a:lnTo>
                    <a:pt x="84" y="124"/>
                  </a:lnTo>
                  <a:lnTo>
                    <a:pt x="84" y="124"/>
                  </a:lnTo>
                  <a:lnTo>
                    <a:pt x="74" y="132"/>
                  </a:lnTo>
                  <a:lnTo>
                    <a:pt x="74" y="132"/>
                  </a:lnTo>
                  <a:lnTo>
                    <a:pt x="70" y="136"/>
                  </a:lnTo>
                  <a:lnTo>
                    <a:pt x="70" y="136"/>
                  </a:lnTo>
                  <a:lnTo>
                    <a:pt x="68" y="138"/>
                  </a:lnTo>
                  <a:lnTo>
                    <a:pt x="64" y="138"/>
                  </a:lnTo>
                  <a:lnTo>
                    <a:pt x="64" y="138"/>
                  </a:lnTo>
                  <a:lnTo>
                    <a:pt x="60" y="138"/>
                  </a:lnTo>
                  <a:lnTo>
                    <a:pt x="60" y="138"/>
                  </a:lnTo>
                  <a:lnTo>
                    <a:pt x="54" y="126"/>
                  </a:lnTo>
                  <a:lnTo>
                    <a:pt x="54" y="126"/>
                  </a:lnTo>
                  <a:lnTo>
                    <a:pt x="52" y="122"/>
                  </a:lnTo>
                  <a:lnTo>
                    <a:pt x="56" y="118"/>
                  </a:lnTo>
                  <a:lnTo>
                    <a:pt x="56" y="118"/>
                  </a:lnTo>
                  <a:lnTo>
                    <a:pt x="64" y="116"/>
                  </a:lnTo>
                  <a:lnTo>
                    <a:pt x="64" y="116"/>
                  </a:lnTo>
                  <a:lnTo>
                    <a:pt x="64" y="106"/>
                  </a:lnTo>
                  <a:lnTo>
                    <a:pt x="64" y="106"/>
                  </a:lnTo>
                  <a:lnTo>
                    <a:pt x="62" y="110"/>
                  </a:lnTo>
                  <a:lnTo>
                    <a:pt x="60" y="112"/>
                  </a:lnTo>
                  <a:lnTo>
                    <a:pt x="54" y="112"/>
                  </a:lnTo>
                  <a:lnTo>
                    <a:pt x="54" y="112"/>
                  </a:lnTo>
                  <a:lnTo>
                    <a:pt x="50" y="112"/>
                  </a:lnTo>
                  <a:lnTo>
                    <a:pt x="50" y="112"/>
                  </a:lnTo>
                  <a:lnTo>
                    <a:pt x="46" y="112"/>
                  </a:lnTo>
                  <a:lnTo>
                    <a:pt x="46" y="112"/>
                  </a:lnTo>
                  <a:lnTo>
                    <a:pt x="40" y="112"/>
                  </a:lnTo>
                  <a:lnTo>
                    <a:pt x="38" y="110"/>
                  </a:lnTo>
                  <a:lnTo>
                    <a:pt x="38" y="108"/>
                  </a:lnTo>
                  <a:lnTo>
                    <a:pt x="38" y="108"/>
                  </a:lnTo>
                  <a:lnTo>
                    <a:pt x="38" y="108"/>
                  </a:lnTo>
                  <a:lnTo>
                    <a:pt x="38" y="108"/>
                  </a:lnTo>
                  <a:lnTo>
                    <a:pt x="38" y="112"/>
                  </a:lnTo>
                  <a:lnTo>
                    <a:pt x="38" y="112"/>
                  </a:lnTo>
                  <a:lnTo>
                    <a:pt x="38" y="120"/>
                  </a:lnTo>
                  <a:lnTo>
                    <a:pt x="36" y="124"/>
                  </a:lnTo>
                  <a:lnTo>
                    <a:pt x="34" y="126"/>
                  </a:lnTo>
                  <a:lnTo>
                    <a:pt x="34" y="126"/>
                  </a:lnTo>
                  <a:lnTo>
                    <a:pt x="32" y="130"/>
                  </a:lnTo>
                  <a:lnTo>
                    <a:pt x="32" y="134"/>
                  </a:lnTo>
                  <a:lnTo>
                    <a:pt x="32" y="134"/>
                  </a:lnTo>
                  <a:lnTo>
                    <a:pt x="30" y="136"/>
                  </a:lnTo>
                  <a:lnTo>
                    <a:pt x="28" y="136"/>
                  </a:lnTo>
                  <a:lnTo>
                    <a:pt x="28" y="136"/>
                  </a:lnTo>
                  <a:lnTo>
                    <a:pt x="12" y="132"/>
                  </a:lnTo>
                  <a:lnTo>
                    <a:pt x="12" y="132"/>
                  </a:lnTo>
                  <a:lnTo>
                    <a:pt x="10" y="132"/>
                  </a:lnTo>
                  <a:lnTo>
                    <a:pt x="10" y="126"/>
                  </a:lnTo>
                  <a:lnTo>
                    <a:pt x="10" y="126"/>
                  </a:lnTo>
                  <a:lnTo>
                    <a:pt x="10" y="122"/>
                  </a:lnTo>
                  <a:lnTo>
                    <a:pt x="12" y="118"/>
                  </a:lnTo>
                  <a:lnTo>
                    <a:pt x="12" y="118"/>
                  </a:lnTo>
                  <a:lnTo>
                    <a:pt x="12" y="114"/>
                  </a:lnTo>
                  <a:lnTo>
                    <a:pt x="10" y="112"/>
                  </a:lnTo>
                  <a:lnTo>
                    <a:pt x="10" y="112"/>
                  </a:lnTo>
                  <a:lnTo>
                    <a:pt x="6" y="102"/>
                  </a:lnTo>
                  <a:lnTo>
                    <a:pt x="2" y="94"/>
                  </a:lnTo>
                  <a:lnTo>
                    <a:pt x="0" y="84"/>
                  </a:lnTo>
                  <a:lnTo>
                    <a:pt x="0" y="74"/>
                  </a:lnTo>
                  <a:lnTo>
                    <a:pt x="0" y="74"/>
                  </a:lnTo>
                  <a:lnTo>
                    <a:pt x="0" y="66"/>
                  </a:lnTo>
                  <a:lnTo>
                    <a:pt x="4" y="58"/>
                  </a:lnTo>
                  <a:lnTo>
                    <a:pt x="8" y="50"/>
                  </a:lnTo>
                  <a:lnTo>
                    <a:pt x="14" y="42"/>
                  </a:lnTo>
                  <a:lnTo>
                    <a:pt x="14" y="42"/>
                  </a:lnTo>
                  <a:lnTo>
                    <a:pt x="26" y="36"/>
                  </a:lnTo>
                  <a:lnTo>
                    <a:pt x="40" y="32"/>
                  </a:lnTo>
                  <a:lnTo>
                    <a:pt x="40" y="32"/>
                  </a:lnTo>
                  <a:lnTo>
                    <a:pt x="44" y="32"/>
                  </a:lnTo>
                  <a:lnTo>
                    <a:pt x="44" y="32"/>
                  </a:lnTo>
                  <a:lnTo>
                    <a:pt x="32" y="46"/>
                  </a:lnTo>
                  <a:lnTo>
                    <a:pt x="32" y="46"/>
                  </a:lnTo>
                  <a:lnTo>
                    <a:pt x="28" y="52"/>
                  </a:lnTo>
                  <a:lnTo>
                    <a:pt x="26" y="56"/>
                  </a:lnTo>
                  <a:lnTo>
                    <a:pt x="26" y="56"/>
                  </a:lnTo>
                  <a:lnTo>
                    <a:pt x="26" y="60"/>
                  </a:lnTo>
                  <a:lnTo>
                    <a:pt x="26" y="64"/>
                  </a:lnTo>
                  <a:lnTo>
                    <a:pt x="30" y="70"/>
                  </a:lnTo>
                  <a:lnTo>
                    <a:pt x="30" y="70"/>
                  </a:lnTo>
                  <a:lnTo>
                    <a:pt x="34" y="76"/>
                  </a:lnTo>
                  <a:lnTo>
                    <a:pt x="34" y="80"/>
                  </a:lnTo>
                  <a:lnTo>
                    <a:pt x="34" y="84"/>
                  </a:lnTo>
                  <a:lnTo>
                    <a:pt x="34" y="84"/>
                  </a:lnTo>
                  <a:lnTo>
                    <a:pt x="34" y="88"/>
                  </a:lnTo>
                  <a:lnTo>
                    <a:pt x="34" y="88"/>
                  </a:lnTo>
                  <a:lnTo>
                    <a:pt x="40" y="94"/>
                  </a:lnTo>
                  <a:lnTo>
                    <a:pt x="44" y="96"/>
                  </a:lnTo>
                  <a:lnTo>
                    <a:pt x="48" y="96"/>
                  </a:lnTo>
                  <a:lnTo>
                    <a:pt x="48" y="96"/>
                  </a:lnTo>
                  <a:lnTo>
                    <a:pt x="52" y="94"/>
                  </a:lnTo>
                  <a:lnTo>
                    <a:pt x="56" y="92"/>
                  </a:lnTo>
                  <a:lnTo>
                    <a:pt x="56" y="92"/>
                  </a:lnTo>
                  <a:lnTo>
                    <a:pt x="66" y="88"/>
                  </a:lnTo>
                  <a:lnTo>
                    <a:pt x="76" y="84"/>
                  </a:lnTo>
                  <a:lnTo>
                    <a:pt x="76" y="84"/>
                  </a:lnTo>
                  <a:lnTo>
                    <a:pt x="80" y="82"/>
                  </a:lnTo>
                  <a:lnTo>
                    <a:pt x="80" y="82"/>
                  </a:lnTo>
                  <a:lnTo>
                    <a:pt x="82" y="76"/>
                  </a:lnTo>
                  <a:lnTo>
                    <a:pt x="82" y="68"/>
                  </a:lnTo>
                  <a:lnTo>
                    <a:pt x="80" y="56"/>
                  </a:lnTo>
                  <a:lnTo>
                    <a:pt x="80" y="56"/>
                  </a:lnTo>
                  <a:lnTo>
                    <a:pt x="78" y="40"/>
                  </a:lnTo>
                  <a:lnTo>
                    <a:pt x="78" y="40"/>
                  </a:lnTo>
                  <a:lnTo>
                    <a:pt x="78" y="58"/>
                  </a:lnTo>
                  <a:lnTo>
                    <a:pt x="78" y="58"/>
                  </a:lnTo>
                  <a:lnTo>
                    <a:pt x="78" y="78"/>
                  </a:lnTo>
                  <a:lnTo>
                    <a:pt x="78" y="78"/>
                  </a:lnTo>
                  <a:lnTo>
                    <a:pt x="76" y="80"/>
                  </a:lnTo>
                  <a:lnTo>
                    <a:pt x="72" y="82"/>
                  </a:lnTo>
                  <a:lnTo>
                    <a:pt x="72" y="82"/>
                  </a:lnTo>
                  <a:lnTo>
                    <a:pt x="64" y="86"/>
                  </a:lnTo>
                  <a:lnTo>
                    <a:pt x="56" y="90"/>
                  </a:lnTo>
                  <a:lnTo>
                    <a:pt x="56" y="90"/>
                  </a:lnTo>
                  <a:lnTo>
                    <a:pt x="48" y="92"/>
                  </a:lnTo>
                  <a:lnTo>
                    <a:pt x="48" y="92"/>
                  </a:lnTo>
                  <a:lnTo>
                    <a:pt x="42" y="90"/>
                  </a:lnTo>
                  <a:lnTo>
                    <a:pt x="38" y="86"/>
                  </a:lnTo>
                  <a:lnTo>
                    <a:pt x="38" y="86"/>
                  </a:lnTo>
                  <a:lnTo>
                    <a:pt x="36" y="84"/>
                  </a:lnTo>
                  <a:lnTo>
                    <a:pt x="36" y="80"/>
                  </a:lnTo>
                  <a:lnTo>
                    <a:pt x="36" y="80"/>
                  </a:lnTo>
                  <a:lnTo>
                    <a:pt x="40" y="74"/>
                  </a:lnTo>
                  <a:lnTo>
                    <a:pt x="40" y="74"/>
                  </a:lnTo>
                  <a:lnTo>
                    <a:pt x="44" y="66"/>
                  </a:lnTo>
                  <a:lnTo>
                    <a:pt x="44" y="66"/>
                  </a:lnTo>
                  <a:lnTo>
                    <a:pt x="36" y="74"/>
                  </a:lnTo>
                  <a:lnTo>
                    <a:pt x="36" y="74"/>
                  </a:lnTo>
                  <a:lnTo>
                    <a:pt x="30" y="62"/>
                  </a:lnTo>
                  <a:lnTo>
                    <a:pt x="30" y="62"/>
                  </a:lnTo>
                  <a:lnTo>
                    <a:pt x="28" y="60"/>
                  </a:lnTo>
                  <a:lnTo>
                    <a:pt x="28" y="60"/>
                  </a:lnTo>
                  <a:lnTo>
                    <a:pt x="32" y="52"/>
                  </a:lnTo>
                  <a:lnTo>
                    <a:pt x="36" y="46"/>
                  </a:lnTo>
                  <a:lnTo>
                    <a:pt x="36" y="46"/>
                  </a:lnTo>
                  <a:lnTo>
                    <a:pt x="56" y="22"/>
                  </a:lnTo>
                  <a:lnTo>
                    <a:pt x="56" y="22"/>
                  </a:lnTo>
                  <a:lnTo>
                    <a:pt x="60" y="20"/>
                  </a:lnTo>
                  <a:lnTo>
                    <a:pt x="64" y="20"/>
                  </a:lnTo>
                  <a:lnTo>
                    <a:pt x="70" y="18"/>
                  </a:lnTo>
                  <a:lnTo>
                    <a:pt x="70" y="18"/>
                  </a:lnTo>
                  <a:lnTo>
                    <a:pt x="74" y="16"/>
                  </a:lnTo>
                  <a:lnTo>
                    <a:pt x="74" y="16"/>
                  </a:lnTo>
                  <a:lnTo>
                    <a:pt x="6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6" name="Freeform 1313"/>
            <p:cNvSpPr>
              <a:spLocks/>
            </p:cNvSpPr>
            <p:nvPr/>
          </p:nvSpPr>
          <p:spPr bwMode="auto">
            <a:xfrm>
              <a:off x="9034920" y="2235200"/>
              <a:ext cx="300100" cy="231775"/>
            </a:xfrm>
            <a:custGeom>
              <a:avLst/>
              <a:gdLst>
                <a:gd name="T0" fmla="*/ 106 w 188"/>
                <a:gd name="T1" fmla="*/ 2 h 146"/>
                <a:gd name="T2" fmla="*/ 86 w 188"/>
                <a:gd name="T3" fmla="*/ 12 h 146"/>
                <a:gd name="T4" fmla="*/ 76 w 188"/>
                <a:gd name="T5" fmla="*/ 20 h 146"/>
                <a:gd name="T6" fmla="*/ 70 w 188"/>
                <a:gd name="T7" fmla="*/ 24 h 146"/>
                <a:gd name="T8" fmla="*/ 54 w 188"/>
                <a:gd name="T9" fmla="*/ 32 h 146"/>
                <a:gd name="T10" fmla="*/ 34 w 188"/>
                <a:gd name="T11" fmla="*/ 40 h 146"/>
                <a:gd name="T12" fmla="*/ 18 w 188"/>
                <a:gd name="T13" fmla="*/ 56 h 146"/>
                <a:gd name="T14" fmla="*/ 8 w 188"/>
                <a:gd name="T15" fmla="*/ 64 h 146"/>
                <a:gd name="T16" fmla="*/ 12 w 188"/>
                <a:gd name="T17" fmla="*/ 56 h 146"/>
                <a:gd name="T18" fmla="*/ 14 w 188"/>
                <a:gd name="T19" fmla="*/ 50 h 146"/>
                <a:gd name="T20" fmla="*/ 12 w 188"/>
                <a:gd name="T21" fmla="*/ 46 h 146"/>
                <a:gd name="T22" fmla="*/ 0 w 188"/>
                <a:gd name="T23" fmla="*/ 58 h 146"/>
                <a:gd name="T24" fmla="*/ 4 w 188"/>
                <a:gd name="T25" fmla="*/ 68 h 146"/>
                <a:gd name="T26" fmla="*/ 12 w 188"/>
                <a:gd name="T27" fmla="*/ 74 h 146"/>
                <a:gd name="T28" fmla="*/ 12 w 188"/>
                <a:gd name="T29" fmla="*/ 84 h 146"/>
                <a:gd name="T30" fmla="*/ 10 w 188"/>
                <a:gd name="T31" fmla="*/ 100 h 146"/>
                <a:gd name="T32" fmla="*/ 2 w 188"/>
                <a:gd name="T33" fmla="*/ 108 h 146"/>
                <a:gd name="T34" fmla="*/ 6 w 188"/>
                <a:gd name="T35" fmla="*/ 118 h 146"/>
                <a:gd name="T36" fmla="*/ 16 w 188"/>
                <a:gd name="T37" fmla="*/ 126 h 146"/>
                <a:gd name="T38" fmla="*/ 22 w 188"/>
                <a:gd name="T39" fmla="*/ 132 h 146"/>
                <a:gd name="T40" fmla="*/ 22 w 188"/>
                <a:gd name="T41" fmla="*/ 138 h 146"/>
                <a:gd name="T42" fmla="*/ 34 w 188"/>
                <a:gd name="T43" fmla="*/ 142 h 146"/>
                <a:gd name="T44" fmla="*/ 44 w 188"/>
                <a:gd name="T45" fmla="*/ 144 h 146"/>
                <a:gd name="T46" fmla="*/ 50 w 188"/>
                <a:gd name="T47" fmla="*/ 142 h 146"/>
                <a:gd name="T48" fmla="*/ 52 w 188"/>
                <a:gd name="T49" fmla="*/ 132 h 146"/>
                <a:gd name="T50" fmla="*/ 58 w 188"/>
                <a:gd name="T51" fmla="*/ 120 h 146"/>
                <a:gd name="T52" fmla="*/ 64 w 188"/>
                <a:gd name="T53" fmla="*/ 124 h 146"/>
                <a:gd name="T54" fmla="*/ 74 w 188"/>
                <a:gd name="T55" fmla="*/ 144 h 146"/>
                <a:gd name="T56" fmla="*/ 82 w 188"/>
                <a:gd name="T57" fmla="*/ 146 h 146"/>
                <a:gd name="T58" fmla="*/ 90 w 188"/>
                <a:gd name="T59" fmla="*/ 142 h 146"/>
                <a:gd name="T60" fmla="*/ 98 w 188"/>
                <a:gd name="T61" fmla="*/ 134 h 146"/>
                <a:gd name="T62" fmla="*/ 118 w 188"/>
                <a:gd name="T63" fmla="*/ 134 h 146"/>
                <a:gd name="T64" fmla="*/ 124 w 188"/>
                <a:gd name="T65" fmla="*/ 132 h 146"/>
                <a:gd name="T66" fmla="*/ 124 w 188"/>
                <a:gd name="T67" fmla="*/ 124 h 146"/>
                <a:gd name="T68" fmla="*/ 120 w 188"/>
                <a:gd name="T69" fmla="*/ 106 h 146"/>
                <a:gd name="T70" fmla="*/ 118 w 188"/>
                <a:gd name="T71" fmla="*/ 96 h 146"/>
                <a:gd name="T72" fmla="*/ 126 w 188"/>
                <a:gd name="T73" fmla="*/ 102 h 146"/>
                <a:gd name="T74" fmla="*/ 134 w 188"/>
                <a:gd name="T75" fmla="*/ 106 h 146"/>
                <a:gd name="T76" fmla="*/ 144 w 188"/>
                <a:gd name="T77" fmla="*/ 100 h 146"/>
                <a:gd name="T78" fmla="*/ 148 w 188"/>
                <a:gd name="T79" fmla="*/ 92 h 146"/>
                <a:gd name="T80" fmla="*/ 154 w 188"/>
                <a:gd name="T81" fmla="*/ 92 h 146"/>
                <a:gd name="T82" fmla="*/ 158 w 188"/>
                <a:gd name="T83" fmla="*/ 92 h 146"/>
                <a:gd name="T84" fmla="*/ 182 w 188"/>
                <a:gd name="T85" fmla="*/ 80 h 146"/>
                <a:gd name="T86" fmla="*/ 188 w 188"/>
                <a:gd name="T87" fmla="*/ 60 h 146"/>
                <a:gd name="T88" fmla="*/ 186 w 188"/>
                <a:gd name="T89" fmla="*/ 38 h 146"/>
                <a:gd name="T90" fmla="*/ 182 w 188"/>
                <a:gd name="T91" fmla="*/ 26 h 146"/>
                <a:gd name="T92" fmla="*/ 174 w 188"/>
                <a:gd name="T93" fmla="*/ 26 h 146"/>
                <a:gd name="T94" fmla="*/ 166 w 188"/>
                <a:gd name="T95" fmla="*/ 32 h 146"/>
                <a:gd name="T96" fmla="*/ 164 w 188"/>
                <a:gd name="T97" fmla="*/ 34 h 146"/>
                <a:gd name="T98" fmla="*/ 158 w 188"/>
                <a:gd name="T99" fmla="*/ 26 h 146"/>
                <a:gd name="T100" fmla="*/ 138 w 188"/>
                <a:gd name="T101" fmla="*/ 10 h 146"/>
                <a:gd name="T102" fmla="*/ 126 w 188"/>
                <a:gd name="T103" fmla="*/ 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146">
                  <a:moveTo>
                    <a:pt x="114" y="0"/>
                  </a:moveTo>
                  <a:lnTo>
                    <a:pt x="114" y="0"/>
                  </a:lnTo>
                  <a:lnTo>
                    <a:pt x="106" y="2"/>
                  </a:lnTo>
                  <a:lnTo>
                    <a:pt x="98" y="4"/>
                  </a:lnTo>
                  <a:lnTo>
                    <a:pt x="92" y="8"/>
                  </a:lnTo>
                  <a:lnTo>
                    <a:pt x="86" y="12"/>
                  </a:lnTo>
                  <a:lnTo>
                    <a:pt x="86" y="12"/>
                  </a:lnTo>
                  <a:lnTo>
                    <a:pt x="80" y="18"/>
                  </a:lnTo>
                  <a:lnTo>
                    <a:pt x="76" y="20"/>
                  </a:lnTo>
                  <a:lnTo>
                    <a:pt x="72" y="22"/>
                  </a:lnTo>
                  <a:lnTo>
                    <a:pt x="72" y="22"/>
                  </a:lnTo>
                  <a:lnTo>
                    <a:pt x="70" y="24"/>
                  </a:lnTo>
                  <a:lnTo>
                    <a:pt x="70" y="24"/>
                  </a:lnTo>
                  <a:lnTo>
                    <a:pt x="62" y="30"/>
                  </a:lnTo>
                  <a:lnTo>
                    <a:pt x="54" y="32"/>
                  </a:lnTo>
                  <a:lnTo>
                    <a:pt x="54" y="32"/>
                  </a:lnTo>
                  <a:lnTo>
                    <a:pt x="42" y="36"/>
                  </a:lnTo>
                  <a:lnTo>
                    <a:pt x="34" y="40"/>
                  </a:lnTo>
                  <a:lnTo>
                    <a:pt x="26" y="48"/>
                  </a:lnTo>
                  <a:lnTo>
                    <a:pt x="18" y="56"/>
                  </a:lnTo>
                  <a:lnTo>
                    <a:pt x="18" y="56"/>
                  </a:lnTo>
                  <a:lnTo>
                    <a:pt x="12" y="62"/>
                  </a:lnTo>
                  <a:lnTo>
                    <a:pt x="12" y="62"/>
                  </a:lnTo>
                  <a:lnTo>
                    <a:pt x="8" y="64"/>
                  </a:lnTo>
                  <a:lnTo>
                    <a:pt x="8" y="64"/>
                  </a:lnTo>
                  <a:lnTo>
                    <a:pt x="12" y="56"/>
                  </a:lnTo>
                  <a:lnTo>
                    <a:pt x="12" y="56"/>
                  </a:lnTo>
                  <a:lnTo>
                    <a:pt x="14" y="56"/>
                  </a:lnTo>
                  <a:lnTo>
                    <a:pt x="14" y="56"/>
                  </a:lnTo>
                  <a:lnTo>
                    <a:pt x="14" y="50"/>
                  </a:lnTo>
                  <a:lnTo>
                    <a:pt x="14" y="50"/>
                  </a:lnTo>
                  <a:lnTo>
                    <a:pt x="12" y="46"/>
                  </a:lnTo>
                  <a:lnTo>
                    <a:pt x="12" y="46"/>
                  </a:lnTo>
                  <a:lnTo>
                    <a:pt x="4" y="50"/>
                  </a:lnTo>
                  <a:lnTo>
                    <a:pt x="2" y="54"/>
                  </a:lnTo>
                  <a:lnTo>
                    <a:pt x="0" y="58"/>
                  </a:lnTo>
                  <a:lnTo>
                    <a:pt x="0" y="58"/>
                  </a:lnTo>
                  <a:lnTo>
                    <a:pt x="2" y="64"/>
                  </a:lnTo>
                  <a:lnTo>
                    <a:pt x="4" y="68"/>
                  </a:lnTo>
                  <a:lnTo>
                    <a:pt x="4" y="68"/>
                  </a:lnTo>
                  <a:lnTo>
                    <a:pt x="8" y="72"/>
                  </a:lnTo>
                  <a:lnTo>
                    <a:pt x="12" y="74"/>
                  </a:lnTo>
                  <a:lnTo>
                    <a:pt x="12" y="74"/>
                  </a:lnTo>
                  <a:lnTo>
                    <a:pt x="12" y="84"/>
                  </a:lnTo>
                  <a:lnTo>
                    <a:pt x="12" y="84"/>
                  </a:lnTo>
                  <a:lnTo>
                    <a:pt x="12" y="90"/>
                  </a:lnTo>
                  <a:lnTo>
                    <a:pt x="12" y="96"/>
                  </a:lnTo>
                  <a:lnTo>
                    <a:pt x="10" y="100"/>
                  </a:lnTo>
                  <a:lnTo>
                    <a:pt x="6" y="102"/>
                  </a:lnTo>
                  <a:lnTo>
                    <a:pt x="6" y="102"/>
                  </a:lnTo>
                  <a:lnTo>
                    <a:pt x="2" y="108"/>
                  </a:lnTo>
                  <a:lnTo>
                    <a:pt x="4" y="112"/>
                  </a:lnTo>
                  <a:lnTo>
                    <a:pt x="4" y="112"/>
                  </a:lnTo>
                  <a:lnTo>
                    <a:pt x="6" y="118"/>
                  </a:lnTo>
                  <a:lnTo>
                    <a:pt x="10" y="122"/>
                  </a:lnTo>
                  <a:lnTo>
                    <a:pt x="10" y="122"/>
                  </a:lnTo>
                  <a:lnTo>
                    <a:pt x="16" y="126"/>
                  </a:lnTo>
                  <a:lnTo>
                    <a:pt x="22" y="128"/>
                  </a:lnTo>
                  <a:lnTo>
                    <a:pt x="22" y="128"/>
                  </a:lnTo>
                  <a:lnTo>
                    <a:pt x="22" y="132"/>
                  </a:lnTo>
                  <a:lnTo>
                    <a:pt x="22" y="132"/>
                  </a:lnTo>
                  <a:lnTo>
                    <a:pt x="22" y="136"/>
                  </a:lnTo>
                  <a:lnTo>
                    <a:pt x="22" y="138"/>
                  </a:lnTo>
                  <a:lnTo>
                    <a:pt x="26" y="140"/>
                  </a:lnTo>
                  <a:lnTo>
                    <a:pt x="26" y="140"/>
                  </a:lnTo>
                  <a:lnTo>
                    <a:pt x="34" y="142"/>
                  </a:lnTo>
                  <a:lnTo>
                    <a:pt x="42" y="144"/>
                  </a:lnTo>
                  <a:lnTo>
                    <a:pt x="42" y="144"/>
                  </a:lnTo>
                  <a:lnTo>
                    <a:pt x="44" y="144"/>
                  </a:lnTo>
                  <a:lnTo>
                    <a:pt x="44" y="144"/>
                  </a:lnTo>
                  <a:lnTo>
                    <a:pt x="48" y="144"/>
                  </a:lnTo>
                  <a:lnTo>
                    <a:pt x="50" y="142"/>
                  </a:lnTo>
                  <a:lnTo>
                    <a:pt x="52" y="136"/>
                  </a:lnTo>
                  <a:lnTo>
                    <a:pt x="52" y="136"/>
                  </a:lnTo>
                  <a:lnTo>
                    <a:pt x="52" y="132"/>
                  </a:lnTo>
                  <a:lnTo>
                    <a:pt x="52" y="132"/>
                  </a:lnTo>
                  <a:lnTo>
                    <a:pt x="58" y="120"/>
                  </a:lnTo>
                  <a:lnTo>
                    <a:pt x="58" y="120"/>
                  </a:lnTo>
                  <a:lnTo>
                    <a:pt x="70" y="120"/>
                  </a:lnTo>
                  <a:lnTo>
                    <a:pt x="70" y="120"/>
                  </a:lnTo>
                  <a:lnTo>
                    <a:pt x="64" y="124"/>
                  </a:lnTo>
                  <a:lnTo>
                    <a:pt x="66" y="130"/>
                  </a:lnTo>
                  <a:lnTo>
                    <a:pt x="66" y="130"/>
                  </a:lnTo>
                  <a:lnTo>
                    <a:pt x="74" y="144"/>
                  </a:lnTo>
                  <a:lnTo>
                    <a:pt x="74" y="144"/>
                  </a:lnTo>
                  <a:lnTo>
                    <a:pt x="78" y="146"/>
                  </a:lnTo>
                  <a:lnTo>
                    <a:pt x="82" y="146"/>
                  </a:lnTo>
                  <a:lnTo>
                    <a:pt x="82" y="146"/>
                  </a:lnTo>
                  <a:lnTo>
                    <a:pt x="86" y="146"/>
                  </a:lnTo>
                  <a:lnTo>
                    <a:pt x="90" y="142"/>
                  </a:lnTo>
                  <a:lnTo>
                    <a:pt x="90" y="142"/>
                  </a:lnTo>
                  <a:lnTo>
                    <a:pt x="98" y="134"/>
                  </a:lnTo>
                  <a:lnTo>
                    <a:pt x="98" y="134"/>
                  </a:lnTo>
                  <a:lnTo>
                    <a:pt x="100" y="134"/>
                  </a:lnTo>
                  <a:lnTo>
                    <a:pt x="100" y="134"/>
                  </a:lnTo>
                  <a:lnTo>
                    <a:pt x="118" y="134"/>
                  </a:lnTo>
                  <a:lnTo>
                    <a:pt x="118" y="134"/>
                  </a:lnTo>
                  <a:lnTo>
                    <a:pt x="120" y="134"/>
                  </a:lnTo>
                  <a:lnTo>
                    <a:pt x="124" y="132"/>
                  </a:lnTo>
                  <a:lnTo>
                    <a:pt x="124" y="128"/>
                  </a:lnTo>
                  <a:lnTo>
                    <a:pt x="124" y="124"/>
                  </a:lnTo>
                  <a:lnTo>
                    <a:pt x="124" y="124"/>
                  </a:lnTo>
                  <a:lnTo>
                    <a:pt x="124" y="116"/>
                  </a:lnTo>
                  <a:lnTo>
                    <a:pt x="124" y="116"/>
                  </a:lnTo>
                  <a:lnTo>
                    <a:pt x="120" y="106"/>
                  </a:lnTo>
                  <a:lnTo>
                    <a:pt x="120" y="106"/>
                  </a:lnTo>
                  <a:lnTo>
                    <a:pt x="118" y="96"/>
                  </a:lnTo>
                  <a:lnTo>
                    <a:pt x="118" y="96"/>
                  </a:lnTo>
                  <a:lnTo>
                    <a:pt x="120" y="96"/>
                  </a:lnTo>
                  <a:lnTo>
                    <a:pt x="120" y="96"/>
                  </a:lnTo>
                  <a:lnTo>
                    <a:pt x="126" y="102"/>
                  </a:lnTo>
                  <a:lnTo>
                    <a:pt x="126" y="102"/>
                  </a:lnTo>
                  <a:lnTo>
                    <a:pt x="130" y="104"/>
                  </a:lnTo>
                  <a:lnTo>
                    <a:pt x="134" y="106"/>
                  </a:lnTo>
                  <a:lnTo>
                    <a:pt x="134" y="106"/>
                  </a:lnTo>
                  <a:lnTo>
                    <a:pt x="142" y="102"/>
                  </a:lnTo>
                  <a:lnTo>
                    <a:pt x="144" y="100"/>
                  </a:lnTo>
                  <a:lnTo>
                    <a:pt x="146" y="96"/>
                  </a:lnTo>
                  <a:lnTo>
                    <a:pt x="146" y="96"/>
                  </a:lnTo>
                  <a:lnTo>
                    <a:pt x="148" y="92"/>
                  </a:lnTo>
                  <a:lnTo>
                    <a:pt x="152" y="92"/>
                  </a:lnTo>
                  <a:lnTo>
                    <a:pt x="152" y="92"/>
                  </a:lnTo>
                  <a:lnTo>
                    <a:pt x="154" y="92"/>
                  </a:lnTo>
                  <a:lnTo>
                    <a:pt x="154" y="92"/>
                  </a:lnTo>
                  <a:lnTo>
                    <a:pt x="158" y="92"/>
                  </a:lnTo>
                  <a:lnTo>
                    <a:pt x="158" y="92"/>
                  </a:lnTo>
                  <a:lnTo>
                    <a:pt x="168" y="90"/>
                  </a:lnTo>
                  <a:lnTo>
                    <a:pt x="176" y="86"/>
                  </a:lnTo>
                  <a:lnTo>
                    <a:pt x="182" y="80"/>
                  </a:lnTo>
                  <a:lnTo>
                    <a:pt x="186" y="72"/>
                  </a:lnTo>
                  <a:lnTo>
                    <a:pt x="186" y="72"/>
                  </a:lnTo>
                  <a:lnTo>
                    <a:pt x="188" y="60"/>
                  </a:lnTo>
                  <a:lnTo>
                    <a:pt x="188" y="46"/>
                  </a:lnTo>
                  <a:lnTo>
                    <a:pt x="188" y="46"/>
                  </a:lnTo>
                  <a:lnTo>
                    <a:pt x="186" y="38"/>
                  </a:lnTo>
                  <a:lnTo>
                    <a:pt x="184" y="28"/>
                  </a:lnTo>
                  <a:lnTo>
                    <a:pt x="184" y="28"/>
                  </a:lnTo>
                  <a:lnTo>
                    <a:pt x="182" y="26"/>
                  </a:lnTo>
                  <a:lnTo>
                    <a:pt x="178" y="24"/>
                  </a:lnTo>
                  <a:lnTo>
                    <a:pt x="178" y="24"/>
                  </a:lnTo>
                  <a:lnTo>
                    <a:pt x="174" y="26"/>
                  </a:lnTo>
                  <a:lnTo>
                    <a:pt x="172" y="28"/>
                  </a:lnTo>
                  <a:lnTo>
                    <a:pt x="172" y="28"/>
                  </a:lnTo>
                  <a:lnTo>
                    <a:pt x="166" y="32"/>
                  </a:lnTo>
                  <a:lnTo>
                    <a:pt x="166" y="32"/>
                  </a:lnTo>
                  <a:lnTo>
                    <a:pt x="164" y="34"/>
                  </a:lnTo>
                  <a:lnTo>
                    <a:pt x="164" y="34"/>
                  </a:lnTo>
                  <a:lnTo>
                    <a:pt x="162" y="32"/>
                  </a:lnTo>
                  <a:lnTo>
                    <a:pt x="162" y="32"/>
                  </a:lnTo>
                  <a:lnTo>
                    <a:pt x="158" y="26"/>
                  </a:lnTo>
                  <a:lnTo>
                    <a:pt x="154" y="22"/>
                  </a:lnTo>
                  <a:lnTo>
                    <a:pt x="154" y="22"/>
                  </a:lnTo>
                  <a:lnTo>
                    <a:pt x="138" y="10"/>
                  </a:lnTo>
                  <a:lnTo>
                    <a:pt x="138" y="10"/>
                  </a:lnTo>
                  <a:lnTo>
                    <a:pt x="132" y="6"/>
                  </a:lnTo>
                  <a:lnTo>
                    <a:pt x="126" y="4"/>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7" name="Freeform 1314"/>
            <p:cNvSpPr>
              <a:spLocks/>
            </p:cNvSpPr>
            <p:nvPr/>
          </p:nvSpPr>
          <p:spPr bwMode="auto">
            <a:xfrm>
              <a:off x="9044497" y="2393950"/>
              <a:ext cx="28733" cy="38100"/>
            </a:xfrm>
            <a:custGeom>
              <a:avLst/>
              <a:gdLst>
                <a:gd name="T0" fmla="*/ 8 w 18"/>
                <a:gd name="T1" fmla="*/ 0 h 24"/>
                <a:gd name="T2" fmla="*/ 8 w 18"/>
                <a:gd name="T3" fmla="*/ 0 h 24"/>
                <a:gd name="T4" fmla="*/ 2 w 18"/>
                <a:gd name="T5" fmla="*/ 4 h 24"/>
                <a:gd name="T6" fmla="*/ 2 w 18"/>
                <a:gd name="T7" fmla="*/ 4 h 24"/>
                <a:gd name="T8" fmla="*/ 2 w 18"/>
                <a:gd name="T9" fmla="*/ 6 h 24"/>
                <a:gd name="T10" fmla="*/ 2 w 18"/>
                <a:gd name="T11" fmla="*/ 6 h 24"/>
                <a:gd name="T12" fmla="*/ 0 w 18"/>
                <a:gd name="T13" fmla="*/ 10 h 24"/>
                <a:gd name="T14" fmla="*/ 0 w 18"/>
                <a:gd name="T15" fmla="*/ 10 h 24"/>
                <a:gd name="T16" fmla="*/ 2 w 18"/>
                <a:gd name="T17" fmla="*/ 14 h 24"/>
                <a:gd name="T18" fmla="*/ 4 w 18"/>
                <a:gd name="T19" fmla="*/ 18 h 24"/>
                <a:gd name="T20" fmla="*/ 8 w 18"/>
                <a:gd name="T21" fmla="*/ 22 h 24"/>
                <a:gd name="T22" fmla="*/ 12 w 18"/>
                <a:gd name="T23" fmla="*/ 24 h 24"/>
                <a:gd name="T24" fmla="*/ 12 w 18"/>
                <a:gd name="T25" fmla="*/ 24 h 24"/>
                <a:gd name="T26" fmla="*/ 14 w 18"/>
                <a:gd name="T27" fmla="*/ 24 h 24"/>
                <a:gd name="T28" fmla="*/ 14 w 18"/>
                <a:gd name="T29" fmla="*/ 24 h 24"/>
                <a:gd name="T30" fmla="*/ 14 w 18"/>
                <a:gd name="T31" fmla="*/ 22 h 24"/>
                <a:gd name="T32" fmla="*/ 14 w 18"/>
                <a:gd name="T33" fmla="*/ 22 h 24"/>
                <a:gd name="T34" fmla="*/ 18 w 18"/>
                <a:gd name="T35" fmla="*/ 22 h 24"/>
                <a:gd name="T36" fmla="*/ 18 w 18"/>
                <a:gd name="T37" fmla="*/ 18 h 24"/>
                <a:gd name="T38" fmla="*/ 18 w 18"/>
                <a:gd name="T39" fmla="*/ 18 h 24"/>
                <a:gd name="T40" fmla="*/ 8 w 18"/>
                <a:gd name="T4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4">
                  <a:moveTo>
                    <a:pt x="8" y="0"/>
                  </a:moveTo>
                  <a:lnTo>
                    <a:pt x="8" y="0"/>
                  </a:lnTo>
                  <a:lnTo>
                    <a:pt x="2" y="4"/>
                  </a:lnTo>
                  <a:lnTo>
                    <a:pt x="2" y="4"/>
                  </a:lnTo>
                  <a:lnTo>
                    <a:pt x="2" y="6"/>
                  </a:lnTo>
                  <a:lnTo>
                    <a:pt x="2" y="6"/>
                  </a:lnTo>
                  <a:lnTo>
                    <a:pt x="0" y="10"/>
                  </a:lnTo>
                  <a:lnTo>
                    <a:pt x="0" y="10"/>
                  </a:lnTo>
                  <a:lnTo>
                    <a:pt x="2" y="14"/>
                  </a:lnTo>
                  <a:lnTo>
                    <a:pt x="4" y="18"/>
                  </a:lnTo>
                  <a:lnTo>
                    <a:pt x="8" y="22"/>
                  </a:lnTo>
                  <a:lnTo>
                    <a:pt x="12" y="24"/>
                  </a:lnTo>
                  <a:lnTo>
                    <a:pt x="12" y="24"/>
                  </a:lnTo>
                  <a:lnTo>
                    <a:pt x="14" y="24"/>
                  </a:lnTo>
                  <a:lnTo>
                    <a:pt x="14" y="24"/>
                  </a:lnTo>
                  <a:lnTo>
                    <a:pt x="14" y="22"/>
                  </a:lnTo>
                  <a:lnTo>
                    <a:pt x="14" y="22"/>
                  </a:lnTo>
                  <a:lnTo>
                    <a:pt x="18" y="22"/>
                  </a:lnTo>
                  <a:lnTo>
                    <a:pt x="18" y="18"/>
                  </a:lnTo>
                  <a:lnTo>
                    <a:pt x="18" y="18"/>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8" name="Freeform 1315"/>
            <p:cNvSpPr>
              <a:spLocks/>
            </p:cNvSpPr>
            <p:nvPr/>
          </p:nvSpPr>
          <p:spPr bwMode="auto">
            <a:xfrm>
              <a:off x="9044497" y="2393950"/>
              <a:ext cx="28733" cy="38100"/>
            </a:xfrm>
            <a:custGeom>
              <a:avLst/>
              <a:gdLst>
                <a:gd name="T0" fmla="*/ 8 w 18"/>
                <a:gd name="T1" fmla="*/ 0 h 24"/>
                <a:gd name="T2" fmla="*/ 8 w 18"/>
                <a:gd name="T3" fmla="*/ 0 h 24"/>
                <a:gd name="T4" fmla="*/ 2 w 18"/>
                <a:gd name="T5" fmla="*/ 4 h 24"/>
                <a:gd name="T6" fmla="*/ 2 w 18"/>
                <a:gd name="T7" fmla="*/ 4 h 24"/>
                <a:gd name="T8" fmla="*/ 2 w 18"/>
                <a:gd name="T9" fmla="*/ 6 h 24"/>
                <a:gd name="T10" fmla="*/ 2 w 18"/>
                <a:gd name="T11" fmla="*/ 6 h 24"/>
                <a:gd name="T12" fmla="*/ 0 w 18"/>
                <a:gd name="T13" fmla="*/ 10 h 24"/>
                <a:gd name="T14" fmla="*/ 0 w 18"/>
                <a:gd name="T15" fmla="*/ 10 h 24"/>
                <a:gd name="T16" fmla="*/ 2 w 18"/>
                <a:gd name="T17" fmla="*/ 14 h 24"/>
                <a:gd name="T18" fmla="*/ 4 w 18"/>
                <a:gd name="T19" fmla="*/ 18 h 24"/>
                <a:gd name="T20" fmla="*/ 8 w 18"/>
                <a:gd name="T21" fmla="*/ 22 h 24"/>
                <a:gd name="T22" fmla="*/ 12 w 18"/>
                <a:gd name="T23" fmla="*/ 24 h 24"/>
                <a:gd name="T24" fmla="*/ 12 w 18"/>
                <a:gd name="T25" fmla="*/ 24 h 24"/>
                <a:gd name="T26" fmla="*/ 14 w 18"/>
                <a:gd name="T27" fmla="*/ 24 h 24"/>
                <a:gd name="T28" fmla="*/ 14 w 18"/>
                <a:gd name="T29" fmla="*/ 24 h 24"/>
                <a:gd name="T30" fmla="*/ 14 w 18"/>
                <a:gd name="T31" fmla="*/ 22 h 24"/>
                <a:gd name="T32" fmla="*/ 14 w 18"/>
                <a:gd name="T33" fmla="*/ 22 h 24"/>
                <a:gd name="T34" fmla="*/ 18 w 18"/>
                <a:gd name="T35" fmla="*/ 22 h 24"/>
                <a:gd name="T36" fmla="*/ 18 w 18"/>
                <a:gd name="T37" fmla="*/ 18 h 24"/>
                <a:gd name="T38" fmla="*/ 18 w 18"/>
                <a:gd name="T39" fmla="*/ 18 h 24"/>
                <a:gd name="T40" fmla="*/ 8 w 18"/>
                <a:gd name="T4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4">
                  <a:moveTo>
                    <a:pt x="8" y="0"/>
                  </a:moveTo>
                  <a:lnTo>
                    <a:pt x="8" y="0"/>
                  </a:lnTo>
                  <a:lnTo>
                    <a:pt x="2" y="4"/>
                  </a:lnTo>
                  <a:lnTo>
                    <a:pt x="2" y="4"/>
                  </a:lnTo>
                  <a:lnTo>
                    <a:pt x="2" y="6"/>
                  </a:lnTo>
                  <a:lnTo>
                    <a:pt x="2" y="6"/>
                  </a:lnTo>
                  <a:lnTo>
                    <a:pt x="0" y="10"/>
                  </a:lnTo>
                  <a:lnTo>
                    <a:pt x="0" y="10"/>
                  </a:lnTo>
                  <a:lnTo>
                    <a:pt x="2" y="14"/>
                  </a:lnTo>
                  <a:lnTo>
                    <a:pt x="4" y="18"/>
                  </a:lnTo>
                  <a:lnTo>
                    <a:pt x="8" y="22"/>
                  </a:lnTo>
                  <a:lnTo>
                    <a:pt x="12" y="24"/>
                  </a:lnTo>
                  <a:lnTo>
                    <a:pt x="12" y="24"/>
                  </a:lnTo>
                  <a:lnTo>
                    <a:pt x="14" y="24"/>
                  </a:lnTo>
                  <a:lnTo>
                    <a:pt x="14" y="24"/>
                  </a:lnTo>
                  <a:lnTo>
                    <a:pt x="14" y="22"/>
                  </a:lnTo>
                  <a:lnTo>
                    <a:pt x="14" y="22"/>
                  </a:lnTo>
                  <a:lnTo>
                    <a:pt x="18" y="22"/>
                  </a:lnTo>
                  <a:lnTo>
                    <a:pt x="18" y="18"/>
                  </a:lnTo>
                  <a:lnTo>
                    <a:pt x="18" y="1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9" name="Freeform 1316"/>
            <p:cNvSpPr>
              <a:spLocks/>
            </p:cNvSpPr>
            <p:nvPr/>
          </p:nvSpPr>
          <p:spPr bwMode="auto">
            <a:xfrm>
              <a:off x="9047690" y="2393950"/>
              <a:ext cx="25540" cy="38100"/>
            </a:xfrm>
            <a:custGeom>
              <a:avLst/>
              <a:gdLst>
                <a:gd name="T0" fmla="*/ 6 w 16"/>
                <a:gd name="T1" fmla="*/ 0 h 24"/>
                <a:gd name="T2" fmla="*/ 6 w 16"/>
                <a:gd name="T3" fmla="*/ 0 h 24"/>
                <a:gd name="T4" fmla="*/ 0 w 16"/>
                <a:gd name="T5" fmla="*/ 4 h 24"/>
                <a:gd name="T6" fmla="*/ 0 w 16"/>
                <a:gd name="T7" fmla="*/ 4 h 24"/>
                <a:gd name="T8" fmla="*/ 6 w 16"/>
                <a:gd name="T9" fmla="*/ 0 h 24"/>
                <a:gd name="T10" fmla="*/ 6 w 16"/>
                <a:gd name="T11" fmla="*/ 0 h 24"/>
                <a:gd name="T12" fmla="*/ 16 w 16"/>
                <a:gd name="T13" fmla="*/ 18 h 24"/>
                <a:gd name="T14" fmla="*/ 16 w 16"/>
                <a:gd name="T15" fmla="*/ 18 h 24"/>
                <a:gd name="T16" fmla="*/ 16 w 16"/>
                <a:gd name="T17" fmla="*/ 22 h 24"/>
                <a:gd name="T18" fmla="*/ 12 w 16"/>
                <a:gd name="T19" fmla="*/ 22 h 24"/>
                <a:gd name="T20" fmla="*/ 12 w 16"/>
                <a:gd name="T21" fmla="*/ 22 h 24"/>
                <a:gd name="T22" fmla="*/ 12 w 16"/>
                <a:gd name="T23" fmla="*/ 24 h 24"/>
                <a:gd name="T24" fmla="*/ 12 w 16"/>
                <a:gd name="T25" fmla="*/ 24 h 24"/>
                <a:gd name="T26" fmla="*/ 10 w 16"/>
                <a:gd name="T27" fmla="*/ 24 h 24"/>
                <a:gd name="T28" fmla="*/ 10 w 16"/>
                <a:gd name="T29" fmla="*/ 24 h 24"/>
                <a:gd name="T30" fmla="*/ 12 w 16"/>
                <a:gd name="T31" fmla="*/ 24 h 24"/>
                <a:gd name="T32" fmla="*/ 12 w 16"/>
                <a:gd name="T33" fmla="*/ 24 h 24"/>
                <a:gd name="T34" fmla="*/ 12 w 16"/>
                <a:gd name="T35" fmla="*/ 24 h 24"/>
                <a:gd name="T36" fmla="*/ 12 w 16"/>
                <a:gd name="T37" fmla="*/ 24 h 24"/>
                <a:gd name="T38" fmla="*/ 16 w 16"/>
                <a:gd name="T39" fmla="*/ 22 h 24"/>
                <a:gd name="T40" fmla="*/ 16 w 16"/>
                <a:gd name="T41" fmla="*/ 18 h 24"/>
                <a:gd name="T42" fmla="*/ 16 w 16"/>
                <a:gd name="T43" fmla="*/ 18 h 24"/>
                <a:gd name="T44" fmla="*/ 6 w 16"/>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4">
                  <a:moveTo>
                    <a:pt x="6" y="0"/>
                  </a:moveTo>
                  <a:lnTo>
                    <a:pt x="6" y="0"/>
                  </a:lnTo>
                  <a:lnTo>
                    <a:pt x="0" y="4"/>
                  </a:lnTo>
                  <a:lnTo>
                    <a:pt x="0" y="4"/>
                  </a:lnTo>
                  <a:lnTo>
                    <a:pt x="6" y="0"/>
                  </a:lnTo>
                  <a:lnTo>
                    <a:pt x="6" y="0"/>
                  </a:lnTo>
                  <a:lnTo>
                    <a:pt x="16" y="18"/>
                  </a:lnTo>
                  <a:lnTo>
                    <a:pt x="16" y="18"/>
                  </a:lnTo>
                  <a:lnTo>
                    <a:pt x="16" y="22"/>
                  </a:lnTo>
                  <a:lnTo>
                    <a:pt x="12" y="22"/>
                  </a:lnTo>
                  <a:lnTo>
                    <a:pt x="12" y="22"/>
                  </a:lnTo>
                  <a:lnTo>
                    <a:pt x="12" y="24"/>
                  </a:lnTo>
                  <a:lnTo>
                    <a:pt x="12" y="24"/>
                  </a:lnTo>
                  <a:lnTo>
                    <a:pt x="10" y="24"/>
                  </a:lnTo>
                  <a:lnTo>
                    <a:pt x="10" y="24"/>
                  </a:lnTo>
                  <a:lnTo>
                    <a:pt x="12" y="24"/>
                  </a:lnTo>
                  <a:lnTo>
                    <a:pt x="12" y="24"/>
                  </a:lnTo>
                  <a:lnTo>
                    <a:pt x="12" y="24"/>
                  </a:lnTo>
                  <a:lnTo>
                    <a:pt x="12" y="24"/>
                  </a:lnTo>
                  <a:lnTo>
                    <a:pt x="16" y="22"/>
                  </a:lnTo>
                  <a:lnTo>
                    <a:pt x="16" y="18"/>
                  </a:lnTo>
                  <a:lnTo>
                    <a:pt x="16" y="18"/>
                  </a:lnTo>
                  <a:lnTo>
                    <a:pt x="6"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0" name="Freeform 1317"/>
            <p:cNvSpPr>
              <a:spLocks/>
            </p:cNvSpPr>
            <p:nvPr/>
          </p:nvSpPr>
          <p:spPr bwMode="auto">
            <a:xfrm>
              <a:off x="9047690" y="2393950"/>
              <a:ext cx="25540" cy="38100"/>
            </a:xfrm>
            <a:custGeom>
              <a:avLst/>
              <a:gdLst>
                <a:gd name="T0" fmla="*/ 6 w 16"/>
                <a:gd name="T1" fmla="*/ 0 h 24"/>
                <a:gd name="T2" fmla="*/ 6 w 16"/>
                <a:gd name="T3" fmla="*/ 0 h 24"/>
                <a:gd name="T4" fmla="*/ 0 w 16"/>
                <a:gd name="T5" fmla="*/ 4 h 24"/>
                <a:gd name="T6" fmla="*/ 0 w 16"/>
                <a:gd name="T7" fmla="*/ 4 h 24"/>
                <a:gd name="T8" fmla="*/ 6 w 16"/>
                <a:gd name="T9" fmla="*/ 0 h 24"/>
                <a:gd name="T10" fmla="*/ 6 w 16"/>
                <a:gd name="T11" fmla="*/ 0 h 24"/>
                <a:gd name="T12" fmla="*/ 16 w 16"/>
                <a:gd name="T13" fmla="*/ 18 h 24"/>
                <a:gd name="T14" fmla="*/ 16 w 16"/>
                <a:gd name="T15" fmla="*/ 18 h 24"/>
                <a:gd name="T16" fmla="*/ 16 w 16"/>
                <a:gd name="T17" fmla="*/ 22 h 24"/>
                <a:gd name="T18" fmla="*/ 12 w 16"/>
                <a:gd name="T19" fmla="*/ 22 h 24"/>
                <a:gd name="T20" fmla="*/ 12 w 16"/>
                <a:gd name="T21" fmla="*/ 22 h 24"/>
                <a:gd name="T22" fmla="*/ 12 w 16"/>
                <a:gd name="T23" fmla="*/ 24 h 24"/>
                <a:gd name="T24" fmla="*/ 12 w 16"/>
                <a:gd name="T25" fmla="*/ 24 h 24"/>
                <a:gd name="T26" fmla="*/ 10 w 16"/>
                <a:gd name="T27" fmla="*/ 24 h 24"/>
                <a:gd name="T28" fmla="*/ 10 w 16"/>
                <a:gd name="T29" fmla="*/ 24 h 24"/>
                <a:gd name="T30" fmla="*/ 12 w 16"/>
                <a:gd name="T31" fmla="*/ 24 h 24"/>
                <a:gd name="T32" fmla="*/ 12 w 16"/>
                <a:gd name="T33" fmla="*/ 24 h 24"/>
                <a:gd name="T34" fmla="*/ 12 w 16"/>
                <a:gd name="T35" fmla="*/ 24 h 24"/>
                <a:gd name="T36" fmla="*/ 12 w 16"/>
                <a:gd name="T37" fmla="*/ 24 h 24"/>
                <a:gd name="T38" fmla="*/ 16 w 16"/>
                <a:gd name="T39" fmla="*/ 22 h 24"/>
                <a:gd name="T40" fmla="*/ 16 w 16"/>
                <a:gd name="T41" fmla="*/ 18 h 24"/>
                <a:gd name="T42" fmla="*/ 16 w 16"/>
                <a:gd name="T43" fmla="*/ 18 h 24"/>
                <a:gd name="T44" fmla="*/ 6 w 16"/>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4">
                  <a:moveTo>
                    <a:pt x="6" y="0"/>
                  </a:moveTo>
                  <a:lnTo>
                    <a:pt x="6" y="0"/>
                  </a:lnTo>
                  <a:lnTo>
                    <a:pt x="0" y="4"/>
                  </a:lnTo>
                  <a:lnTo>
                    <a:pt x="0" y="4"/>
                  </a:lnTo>
                  <a:lnTo>
                    <a:pt x="6" y="0"/>
                  </a:lnTo>
                  <a:lnTo>
                    <a:pt x="6" y="0"/>
                  </a:lnTo>
                  <a:lnTo>
                    <a:pt x="16" y="18"/>
                  </a:lnTo>
                  <a:lnTo>
                    <a:pt x="16" y="18"/>
                  </a:lnTo>
                  <a:lnTo>
                    <a:pt x="16" y="22"/>
                  </a:lnTo>
                  <a:lnTo>
                    <a:pt x="12" y="22"/>
                  </a:lnTo>
                  <a:lnTo>
                    <a:pt x="12" y="22"/>
                  </a:lnTo>
                  <a:lnTo>
                    <a:pt x="12" y="24"/>
                  </a:lnTo>
                  <a:lnTo>
                    <a:pt x="12" y="24"/>
                  </a:lnTo>
                  <a:lnTo>
                    <a:pt x="10" y="24"/>
                  </a:lnTo>
                  <a:lnTo>
                    <a:pt x="10" y="24"/>
                  </a:lnTo>
                  <a:lnTo>
                    <a:pt x="12" y="24"/>
                  </a:lnTo>
                  <a:lnTo>
                    <a:pt x="12" y="24"/>
                  </a:lnTo>
                  <a:lnTo>
                    <a:pt x="12" y="24"/>
                  </a:lnTo>
                  <a:lnTo>
                    <a:pt x="12" y="24"/>
                  </a:lnTo>
                  <a:lnTo>
                    <a:pt x="16" y="22"/>
                  </a:lnTo>
                  <a:lnTo>
                    <a:pt x="16" y="18"/>
                  </a:lnTo>
                  <a:lnTo>
                    <a:pt x="16" y="1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1" name="Freeform 1318"/>
            <p:cNvSpPr>
              <a:spLocks/>
            </p:cNvSpPr>
            <p:nvPr/>
          </p:nvSpPr>
          <p:spPr bwMode="auto">
            <a:xfrm>
              <a:off x="9200932" y="2400300"/>
              <a:ext cx="25540" cy="44450"/>
            </a:xfrm>
            <a:custGeom>
              <a:avLst/>
              <a:gdLst>
                <a:gd name="T0" fmla="*/ 14 w 16"/>
                <a:gd name="T1" fmla="*/ 0 h 28"/>
                <a:gd name="T2" fmla="*/ 14 w 16"/>
                <a:gd name="T3" fmla="*/ 0 h 28"/>
                <a:gd name="T4" fmla="*/ 4 w 16"/>
                <a:gd name="T5" fmla="*/ 18 h 28"/>
                <a:gd name="T6" fmla="*/ 4 w 16"/>
                <a:gd name="T7" fmla="*/ 18 h 28"/>
                <a:gd name="T8" fmla="*/ 0 w 16"/>
                <a:gd name="T9" fmla="*/ 26 h 28"/>
                <a:gd name="T10" fmla="*/ 0 w 16"/>
                <a:gd name="T11" fmla="*/ 26 h 28"/>
                <a:gd name="T12" fmla="*/ 10 w 16"/>
                <a:gd name="T13" fmla="*/ 28 h 28"/>
                <a:gd name="T14" fmla="*/ 10 w 16"/>
                <a:gd name="T15" fmla="*/ 28 h 28"/>
                <a:gd name="T16" fmla="*/ 16 w 16"/>
                <a:gd name="T17" fmla="*/ 26 h 28"/>
                <a:gd name="T18" fmla="*/ 16 w 16"/>
                <a:gd name="T19" fmla="*/ 26 h 28"/>
                <a:gd name="T20" fmla="*/ 16 w 16"/>
                <a:gd name="T21" fmla="*/ 24 h 28"/>
                <a:gd name="T22" fmla="*/ 16 w 16"/>
                <a:gd name="T23" fmla="*/ 24 h 28"/>
                <a:gd name="T24" fmla="*/ 16 w 16"/>
                <a:gd name="T25" fmla="*/ 8 h 28"/>
                <a:gd name="T26" fmla="*/ 16 w 16"/>
                <a:gd name="T27" fmla="*/ 8 h 28"/>
                <a:gd name="T28" fmla="*/ 14 w 16"/>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8">
                  <a:moveTo>
                    <a:pt x="14" y="0"/>
                  </a:moveTo>
                  <a:lnTo>
                    <a:pt x="14" y="0"/>
                  </a:lnTo>
                  <a:lnTo>
                    <a:pt x="4" y="18"/>
                  </a:lnTo>
                  <a:lnTo>
                    <a:pt x="4" y="18"/>
                  </a:lnTo>
                  <a:lnTo>
                    <a:pt x="0" y="26"/>
                  </a:lnTo>
                  <a:lnTo>
                    <a:pt x="0" y="26"/>
                  </a:lnTo>
                  <a:lnTo>
                    <a:pt x="10" y="28"/>
                  </a:lnTo>
                  <a:lnTo>
                    <a:pt x="10" y="28"/>
                  </a:lnTo>
                  <a:lnTo>
                    <a:pt x="16" y="26"/>
                  </a:lnTo>
                  <a:lnTo>
                    <a:pt x="16" y="26"/>
                  </a:lnTo>
                  <a:lnTo>
                    <a:pt x="16" y="24"/>
                  </a:lnTo>
                  <a:lnTo>
                    <a:pt x="16" y="24"/>
                  </a:lnTo>
                  <a:lnTo>
                    <a:pt x="16" y="8"/>
                  </a:lnTo>
                  <a:lnTo>
                    <a:pt x="16" y="8"/>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2" name="Freeform 1319"/>
            <p:cNvSpPr>
              <a:spLocks/>
            </p:cNvSpPr>
            <p:nvPr/>
          </p:nvSpPr>
          <p:spPr bwMode="auto">
            <a:xfrm>
              <a:off x="9200932" y="2400300"/>
              <a:ext cx="25540" cy="44450"/>
            </a:xfrm>
            <a:custGeom>
              <a:avLst/>
              <a:gdLst>
                <a:gd name="T0" fmla="*/ 14 w 16"/>
                <a:gd name="T1" fmla="*/ 0 h 28"/>
                <a:gd name="T2" fmla="*/ 14 w 16"/>
                <a:gd name="T3" fmla="*/ 0 h 28"/>
                <a:gd name="T4" fmla="*/ 4 w 16"/>
                <a:gd name="T5" fmla="*/ 18 h 28"/>
                <a:gd name="T6" fmla="*/ 4 w 16"/>
                <a:gd name="T7" fmla="*/ 18 h 28"/>
                <a:gd name="T8" fmla="*/ 0 w 16"/>
                <a:gd name="T9" fmla="*/ 26 h 28"/>
                <a:gd name="T10" fmla="*/ 0 w 16"/>
                <a:gd name="T11" fmla="*/ 26 h 28"/>
                <a:gd name="T12" fmla="*/ 10 w 16"/>
                <a:gd name="T13" fmla="*/ 28 h 28"/>
                <a:gd name="T14" fmla="*/ 10 w 16"/>
                <a:gd name="T15" fmla="*/ 28 h 28"/>
                <a:gd name="T16" fmla="*/ 16 w 16"/>
                <a:gd name="T17" fmla="*/ 26 h 28"/>
                <a:gd name="T18" fmla="*/ 16 w 16"/>
                <a:gd name="T19" fmla="*/ 26 h 28"/>
                <a:gd name="T20" fmla="*/ 16 w 16"/>
                <a:gd name="T21" fmla="*/ 24 h 28"/>
                <a:gd name="T22" fmla="*/ 16 w 16"/>
                <a:gd name="T23" fmla="*/ 24 h 28"/>
                <a:gd name="T24" fmla="*/ 16 w 16"/>
                <a:gd name="T25" fmla="*/ 8 h 28"/>
                <a:gd name="T26" fmla="*/ 16 w 16"/>
                <a:gd name="T27" fmla="*/ 8 h 28"/>
                <a:gd name="T28" fmla="*/ 14 w 16"/>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8">
                  <a:moveTo>
                    <a:pt x="14" y="0"/>
                  </a:moveTo>
                  <a:lnTo>
                    <a:pt x="14" y="0"/>
                  </a:lnTo>
                  <a:lnTo>
                    <a:pt x="4" y="18"/>
                  </a:lnTo>
                  <a:lnTo>
                    <a:pt x="4" y="18"/>
                  </a:lnTo>
                  <a:lnTo>
                    <a:pt x="0" y="26"/>
                  </a:lnTo>
                  <a:lnTo>
                    <a:pt x="0" y="26"/>
                  </a:lnTo>
                  <a:lnTo>
                    <a:pt x="10" y="28"/>
                  </a:lnTo>
                  <a:lnTo>
                    <a:pt x="10" y="28"/>
                  </a:lnTo>
                  <a:lnTo>
                    <a:pt x="16" y="26"/>
                  </a:lnTo>
                  <a:lnTo>
                    <a:pt x="16" y="26"/>
                  </a:lnTo>
                  <a:lnTo>
                    <a:pt x="16" y="24"/>
                  </a:lnTo>
                  <a:lnTo>
                    <a:pt x="16" y="24"/>
                  </a:lnTo>
                  <a:lnTo>
                    <a:pt x="16" y="8"/>
                  </a:lnTo>
                  <a:lnTo>
                    <a:pt x="16"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3" name="Freeform 1320"/>
            <p:cNvSpPr>
              <a:spLocks/>
            </p:cNvSpPr>
            <p:nvPr/>
          </p:nvSpPr>
          <p:spPr bwMode="auto">
            <a:xfrm>
              <a:off x="9207318" y="2400300"/>
              <a:ext cx="15963" cy="28575"/>
            </a:xfrm>
            <a:custGeom>
              <a:avLst/>
              <a:gdLst>
                <a:gd name="T0" fmla="*/ 10 w 10"/>
                <a:gd name="T1" fmla="*/ 0 h 18"/>
                <a:gd name="T2" fmla="*/ 10 w 10"/>
                <a:gd name="T3" fmla="*/ 0 h 18"/>
                <a:gd name="T4" fmla="*/ 0 w 10"/>
                <a:gd name="T5" fmla="*/ 18 h 18"/>
                <a:gd name="T6" fmla="*/ 0 w 10"/>
                <a:gd name="T7" fmla="*/ 18 h 18"/>
                <a:gd name="T8" fmla="*/ 10 w 10"/>
                <a:gd name="T9" fmla="*/ 0 h 18"/>
                <a:gd name="T10" fmla="*/ 10 w 10"/>
                <a:gd name="T11" fmla="*/ 0 h 18"/>
                <a:gd name="T12" fmla="*/ 10 w 1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10" y="0"/>
                  </a:moveTo>
                  <a:lnTo>
                    <a:pt x="10" y="0"/>
                  </a:lnTo>
                  <a:lnTo>
                    <a:pt x="0" y="18"/>
                  </a:lnTo>
                  <a:lnTo>
                    <a:pt x="0" y="18"/>
                  </a:lnTo>
                  <a:lnTo>
                    <a:pt x="10" y="0"/>
                  </a:lnTo>
                  <a:lnTo>
                    <a:pt x="10" y="0"/>
                  </a:lnTo>
                  <a:lnTo>
                    <a:pt x="1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4" name="Freeform 1321"/>
            <p:cNvSpPr>
              <a:spLocks/>
            </p:cNvSpPr>
            <p:nvPr/>
          </p:nvSpPr>
          <p:spPr bwMode="auto">
            <a:xfrm>
              <a:off x="9207318" y="2400300"/>
              <a:ext cx="15963" cy="28575"/>
            </a:xfrm>
            <a:custGeom>
              <a:avLst/>
              <a:gdLst>
                <a:gd name="T0" fmla="*/ 10 w 10"/>
                <a:gd name="T1" fmla="*/ 0 h 18"/>
                <a:gd name="T2" fmla="*/ 10 w 10"/>
                <a:gd name="T3" fmla="*/ 0 h 18"/>
                <a:gd name="T4" fmla="*/ 0 w 10"/>
                <a:gd name="T5" fmla="*/ 18 h 18"/>
                <a:gd name="T6" fmla="*/ 0 w 10"/>
                <a:gd name="T7" fmla="*/ 18 h 18"/>
                <a:gd name="T8" fmla="*/ 10 w 10"/>
                <a:gd name="T9" fmla="*/ 0 h 18"/>
                <a:gd name="T10" fmla="*/ 10 w 10"/>
                <a:gd name="T11" fmla="*/ 0 h 18"/>
                <a:gd name="T12" fmla="*/ 10 w 1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10" y="0"/>
                  </a:moveTo>
                  <a:lnTo>
                    <a:pt x="10" y="0"/>
                  </a:lnTo>
                  <a:lnTo>
                    <a:pt x="0" y="18"/>
                  </a:lnTo>
                  <a:lnTo>
                    <a:pt x="0" y="18"/>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5" name="Freeform 1322"/>
            <p:cNvSpPr>
              <a:spLocks/>
            </p:cNvSpPr>
            <p:nvPr/>
          </p:nvSpPr>
          <p:spPr bwMode="auto">
            <a:xfrm>
              <a:off x="9038112" y="2314575"/>
              <a:ext cx="19155" cy="31750"/>
            </a:xfrm>
            <a:custGeom>
              <a:avLst/>
              <a:gdLst>
                <a:gd name="T0" fmla="*/ 8 w 12"/>
                <a:gd name="T1" fmla="*/ 0 h 20"/>
                <a:gd name="T2" fmla="*/ 8 w 12"/>
                <a:gd name="T3" fmla="*/ 0 h 20"/>
                <a:gd name="T4" fmla="*/ 6 w 12"/>
                <a:gd name="T5" fmla="*/ 0 h 20"/>
                <a:gd name="T6" fmla="*/ 6 w 12"/>
                <a:gd name="T7" fmla="*/ 0 h 20"/>
                <a:gd name="T8" fmla="*/ 0 w 12"/>
                <a:gd name="T9" fmla="*/ 6 h 20"/>
                <a:gd name="T10" fmla="*/ 0 w 12"/>
                <a:gd name="T11" fmla="*/ 6 h 20"/>
                <a:gd name="T12" fmla="*/ 2 w 12"/>
                <a:gd name="T13" fmla="*/ 12 h 20"/>
                <a:gd name="T14" fmla="*/ 4 w 12"/>
                <a:gd name="T15" fmla="*/ 18 h 20"/>
                <a:gd name="T16" fmla="*/ 4 w 12"/>
                <a:gd name="T17" fmla="*/ 18 h 20"/>
                <a:gd name="T18" fmla="*/ 6 w 12"/>
                <a:gd name="T19" fmla="*/ 20 h 20"/>
                <a:gd name="T20" fmla="*/ 6 w 12"/>
                <a:gd name="T21" fmla="*/ 20 h 20"/>
                <a:gd name="T22" fmla="*/ 8 w 12"/>
                <a:gd name="T23" fmla="*/ 20 h 20"/>
                <a:gd name="T24" fmla="*/ 8 w 12"/>
                <a:gd name="T25" fmla="*/ 20 h 20"/>
                <a:gd name="T26" fmla="*/ 10 w 12"/>
                <a:gd name="T27" fmla="*/ 20 h 20"/>
                <a:gd name="T28" fmla="*/ 10 w 12"/>
                <a:gd name="T29" fmla="*/ 20 h 20"/>
                <a:gd name="T30" fmla="*/ 12 w 12"/>
                <a:gd name="T31" fmla="*/ 18 h 20"/>
                <a:gd name="T32" fmla="*/ 12 w 12"/>
                <a:gd name="T33" fmla="*/ 14 h 20"/>
                <a:gd name="T34" fmla="*/ 12 w 12"/>
                <a:gd name="T35" fmla="*/ 14 h 20"/>
                <a:gd name="T36" fmla="*/ 10 w 12"/>
                <a:gd name="T37" fmla="*/ 16 h 20"/>
                <a:gd name="T38" fmla="*/ 10 w 12"/>
                <a:gd name="T39" fmla="*/ 16 h 20"/>
                <a:gd name="T40" fmla="*/ 8 w 12"/>
                <a:gd name="T41" fmla="*/ 16 h 20"/>
                <a:gd name="T42" fmla="*/ 8 w 12"/>
                <a:gd name="T43" fmla="*/ 16 h 20"/>
                <a:gd name="T44" fmla="*/ 6 w 12"/>
                <a:gd name="T45" fmla="*/ 16 h 20"/>
                <a:gd name="T46" fmla="*/ 6 w 12"/>
                <a:gd name="T47" fmla="*/ 16 h 20"/>
                <a:gd name="T48" fmla="*/ 6 w 12"/>
                <a:gd name="T49" fmla="*/ 16 h 20"/>
                <a:gd name="T50" fmla="*/ 6 w 12"/>
                <a:gd name="T51" fmla="*/ 16 h 20"/>
                <a:gd name="T52" fmla="*/ 6 w 12"/>
                <a:gd name="T53" fmla="*/ 16 h 20"/>
                <a:gd name="T54" fmla="*/ 6 w 12"/>
                <a:gd name="T55" fmla="*/ 16 h 20"/>
                <a:gd name="T56" fmla="*/ 4 w 12"/>
                <a:gd name="T57" fmla="*/ 12 h 20"/>
                <a:gd name="T58" fmla="*/ 4 w 12"/>
                <a:gd name="T59" fmla="*/ 12 h 20"/>
                <a:gd name="T60" fmla="*/ 6 w 12"/>
                <a:gd name="T61" fmla="*/ 2 h 20"/>
                <a:gd name="T62" fmla="*/ 6 w 12"/>
                <a:gd name="T63" fmla="*/ 2 h 20"/>
                <a:gd name="T64" fmla="*/ 8 w 12"/>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 h="20">
                  <a:moveTo>
                    <a:pt x="8" y="0"/>
                  </a:moveTo>
                  <a:lnTo>
                    <a:pt x="8" y="0"/>
                  </a:lnTo>
                  <a:lnTo>
                    <a:pt x="6" y="0"/>
                  </a:lnTo>
                  <a:lnTo>
                    <a:pt x="6" y="0"/>
                  </a:lnTo>
                  <a:lnTo>
                    <a:pt x="0" y="6"/>
                  </a:lnTo>
                  <a:lnTo>
                    <a:pt x="0" y="6"/>
                  </a:lnTo>
                  <a:lnTo>
                    <a:pt x="2" y="12"/>
                  </a:lnTo>
                  <a:lnTo>
                    <a:pt x="4" y="18"/>
                  </a:lnTo>
                  <a:lnTo>
                    <a:pt x="4" y="18"/>
                  </a:lnTo>
                  <a:lnTo>
                    <a:pt x="6" y="20"/>
                  </a:lnTo>
                  <a:lnTo>
                    <a:pt x="6" y="20"/>
                  </a:lnTo>
                  <a:lnTo>
                    <a:pt x="8" y="20"/>
                  </a:lnTo>
                  <a:lnTo>
                    <a:pt x="8" y="20"/>
                  </a:lnTo>
                  <a:lnTo>
                    <a:pt x="10" y="20"/>
                  </a:lnTo>
                  <a:lnTo>
                    <a:pt x="10" y="20"/>
                  </a:lnTo>
                  <a:lnTo>
                    <a:pt x="12" y="18"/>
                  </a:lnTo>
                  <a:lnTo>
                    <a:pt x="12" y="14"/>
                  </a:lnTo>
                  <a:lnTo>
                    <a:pt x="12" y="14"/>
                  </a:lnTo>
                  <a:lnTo>
                    <a:pt x="10" y="16"/>
                  </a:lnTo>
                  <a:lnTo>
                    <a:pt x="10" y="16"/>
                  </a:lnTo>
                  <a:lnTo>
                    <a:pt x="8" y="16"/>
                  </a:lnTo>
                  <a:lnTo>
                    <a:pt x="8" y="16"/>
                  </a:lnTo>
                  <a:lnTo>
                    <a:pt x="6" y="16"/>
                  </a:lnTo>
                  <a:lnTo>
                    <a:pt x="6" y="16"/>
                  </a:lnTo>
                  <a:lnTo>
                    <a:pt x="6" y="16"/>
                  </a:lnTo>
                  <a:lnTo>
                    <a:pt x="6" y="16"/>
                  </a:lnTo>
                  <a:lnTo>
                    <a:pt x="6" y="16"/>
                  </a:lnTo>
                  <a:lnTo>
                    <a:pt x="6" y="16"/>
                  </a:lnTo>
                  <a:lnTo>
                    <a:pt x="4" y="12"/>
                  </a:lnTo>
                  <a:lnTo>
                    <a:pt x="4" y="12"/>
                  </a:lnTo>
                  <a:lnTo>
                    <a:pt x="6" y="2"/>
                  </a:lnTo>
                  <a:lnTo>
                    <a:pt x="6" y="2"/>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6" name="Freeform 1323"/>
            <p:cNvSpPr>
              <a:spLocks/>
            </p:cNvSpPr>
            <p:nvPr/>
          </p:nvSpPr>
          <p:spPr bwMode="auto">
            <a:xfrm>
              <a:off x="9038112" y="2314575"/>
              <a:ext cx="19155" cy="31750"/>
            </a:xfrm>
            <a:custGeom>
              <a:avLst/>
              <a:gdLst>
                <a:gd name="T0" fmla="*/ 8 w 12"/>
                <a:gd name="T1" fmla="*/ 0 h 20"/>
                <a:gd name="T2" fmla="*/ 8 w 12"/>
                <a:gd name="T3" fmla="*/ 0 h 20"/>
                <a:gd name="T4" fmla="*/ 6 w 12"/>
                <a:gd name="T5" fmla="*/ 0 h 20"/>
                <a:gd name="T6" fmla="*/ 6 w 12"/>
                <a:gd name="T7" fmla="*/ 0 h 20"/>
                <a:gd name="T8" fmla="*/ 0 w 12"/>
                <a:gd name="T9" fmla="*/ 6 h 20"/>
                <a:gd name="T10" fmla="*/ 0 w 12"/>
                <a:gd name="T11" fmla="*/ 6 h 20"/>
                <a:gd name="T12" fmla="*/ 2 w 12"/>
                <a:gd name="T13" fmla="*/ 12 h 20"/>
                <a:gd name="T14" fmla="*/ 4 w 12"/>
                <a:gd name="T15" fmla="*/ 18 h 20"/>
                <a:gd name="T16" fmla="*/ 4 w 12"/>
                <a:gd name="T17" fmla="*/ 18 h 20"/>
                <a:gd name="T18" fmla="*/ 6 w 12"/>
                <a:gd name="T19" fmla="*/ 20 h 20"/>
                <a:gd name="T20" fmla="*/ 6 w 12"/>
                <a:gd name="T21" fmla="*/ 20 h 20"/>
                <a:gd name="T22" fmla="*/ 8 w 12"/>
                <a:gd name="T23" fmla="*/ 20 h 20"/>
                <a:gd name="T24" fmla="*/ 8 w 12"/>
                <a:gd name="T25" fmla="*/ 20 h 20"/>
                <a:gd name="T26" fmla="*/ 10 w 12"/>
                <a:gd name="T27" fmla="*/ 20 h 20"/>
                <a:gd name="T28" fmla="*/ 10 w 12"/>
                <a:gd name="T29" fmla="*/ 20 h 20"/>
                <a:gd name="T30" fmla="*/ 12 w 12"/>
                <a:gd name="T31" fmla="*/ 18 h 20"/>
                <a:gd name="T32" fmla="*/ 12 w 12"/>
                <a:gd name="T33" fmla="*/ 14 h 20"/>
                <a:gd name="T34" fmla="*/ 12 w 12"/>
                <a:gd name="T35" fmla="*/ 14 h 20"/>
                <a:gd name="T36" fmla="*/ 10 w 12"/>
                <a:gd name="T37" fmla="*/ 16 h 20"/>
                <a:gd name="T38" fmla="*/ 10 w 12"/>
                <a:gd name="T39" fmla="*/ 16 h 20"/>
                <a:gd name="T40" fmla="*/ 8 w 12"/>
                <a:gd name="T41" fmla="*/ 16 h 20"/>
                <a:gd name="T42" fmla="*/ 8 w 12"/>
                <a:gd name="T43" fmla="*/ 16 h 20"/>
                <a:gd name="T44" fmla="*/ 6 w 12"/>
                <a:gd name="T45" fmla="*/ 16 h 20"/>
                <a:gd name="T46" fmla="*/ 6 w 12"/>
                <a:gd name="T47" fmla="*/ 16 h 20"/>
                <a:gd name="T48" fmla="*/ 6 w 12"/>
                <a:gd name="T49" fmla="*/ 16 h 20"/>
                <a:gd name="T50" fmla="*/ 6 w 12"/>
                <a:gd name="T51" fmla="*/ 16 h 20"/>
                <a:gd name="T52" fmla="*/ 6 w 12"/>
                <a:gd name="T53" fmla="*/ 16 h 20"/>
                <a:gd name="T54" fmla="*/ 6 w 12"/>
                <a:gd name="T55" fmla="*/ 16 h 20"/>
                <a:gd name="T56" fmla="*/ 4 w 12"/>
                <a:gd name="T57" fmla="*/ 12 h 20"/>
                <a:gd name="T58" fmla="*/ 4 w 12"/>
                <a:gd name="T59" fmla="*/ 12 h 20"/>
                <a:gd name="T60" fmla="*/ 6 w 12"/>
                <a:gd name="T61" fmla="*/ 2 h 20"/>
                <a:gd name="T62" fmla="*/ 6 w 12"/>
                <a:gd name="T63" fmla="*/ 2 h 20"/>
                <a:gd name="T64" fmla="*/ 8 w 12"/>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 h="20">
                  <a:moveTo>
                    <a:pt x="8" y="0"/>
                  </a:moveTo>
                  <a:lnTo>
                    <a:pt x="8" y="0"/>
                  </a:lnTo>
                  <a:lnTo>
                    <a:pt x="6" y="0"/>
                  </a:lnTo>
                  <a:lnTo>
                    <a:pt x="6" y="0"/>
                  </a:lnTo>
                  <a:lnTo>
                    <a:pt x="0" y="6"/>
                  </a:lnTo>
                  <a:lnTo>
                    <a:pt x="0" y="6"/>
                  </a:lnTo>
                  <a:lnTo>
                    <a:pt x="2" y="12"/>
                  </a:lnTo>
                  <a:lnTo>
                    <a:pt x="4" y="18"/>
                  </a:lnTo>
                  <a:lnTo>
                    <a:pt x="4" y="18"/>
                  </a:lnTo>
                  <a:lnTo>
                    <a:pt x="6" y="20"/>
                  </a:lnTo>
                  <a:lnTo>
                    <a:pt x="6" y="20"/>
                  </a:lnTo>
                  <a:lnTo>
                    <a:pt x="8" y="20"/>
                  </a:lnTo>
                  <a:lnTo>
                    <a:pt x="8" y="20"/>
                  </a:lnTo>
                  <a:lnTo>
                    <a:pt x="10" y="20"/>
                  </a:lnTo>
                  <a:lnTo>
                    <a:pt x="10" y="20"/>
                  </a:lnTo>
                  <a:lnTo>
                    <a:pt x="12" y="18"/>
                  </a:lnTo>
                  <a:lnTo>
                    <a:pt x="12" y="14"/>
                  </a:lnTo>
                  <a:lnTo>
                    <a:pt x="12" y="14"/>
                  </a:lnTo>
                  <a:lnTo>
                    <a:pt x="10" y="16"/>
                  </a:lnTo>
                  <a:lnTo>
                    <a:pt x="10" y="16"/>
                  </a:lnTo>
                  <a:lnTo>
                    <a:pt x="8" y="16"/>
                  </a:lnTo>
                  <a:lnTo>
                    <a:pt x="8" y="16"/>
                  </a:lnTo>
                  <a:lnTo>
                    <a:pt x="6" y="16"/>
                  </a:lnTo>
                  <a:lnTo>
                    <a:pt x="6" y="16"/>
                  </a:lnTo>
                  <a:lnTo>
                    <a:pt x="6" y="16"/>
                  </a:lnTo>
                  <a:lnTo>
                    <a:pt x="6" y="16"/>
                  </a:lnTo>
                  <a:lnTo>
                    <a:pt x="6" y="16"/>
                  </a:lnTo>
                  <a:lnTo>
                    <a:pt x="6" y="16"/>
                  </a:lnTo>
                  <a:lnTo>
                    <a:pt x="4" y="12"/>
                  </a:lnTo>
                  <a:lnTo>
                    <a:pt x="4" y="12"/>
                  </a:lnTo>
                  <a:lnTo>
                    <a:pt x="6" y="2"/>
                  </a:lnTo>
                  <a:lnTo>
                    <a:pt x="6"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7" name="Freeform 1324"/>
            <p:cNvSpPr>
              <a:spLocks noEditPoints="1"/>
            </p:cNvSpPr>
            <p:nvPr/>
          </p:nvSpPr>
          <p:spPr bwMode="auto">
            <a:xfrm>
              <a:off x="9044497" y="2314575"/>
              <a:ext cx="12770" cy="31750"/>
            </a:xfrm>
            <a:custGeom>
              <a:avLst/>
              <a:gdLst>
                <a:gd name="T0" fmla="*/ 0 w 8"/>
                <a:gd name="T1" fmla="*/ 18 h 20"/>
                <a:gd name="T2" fmla="*/ 0 w 8"/>
                <a:gd name="T3" fmla="*/ 18 h 20"/>
                <a:gd name="T4" fmla="*/ 2 w 8"/>
                <a:gd name="T5" fmla="*/ 20 h 20"/>
                <a:gd name="T6" fmla="*/ 2 w 8"/>
                <a:gd name="T7" fmla="*/ 20 h 20"/>
                <a:gd name="T8" fmla="*/ 4 w 8"/>
                <a:gd name="T9" fmla="*/ 20 h 20"/>
                <a:gd name="T10" fmla="*/ 4 w 8"/>
                <a:gd name="T11" fmla="*/ 20 h 20"/>
                <a:gd name="T12" fmla="*/ 6 w 8"/>
                <a:gd name="T13" fmla="*/ 20 h 20"/>
                <a:gd name="T14" fmla="*/ 6 w 8"/>
                <a:gd name="T15" fmla="*/ 20 h 20"/>
                <a:gd name="T16" fmla="*/ 4 w 8"/>
                <a:gd name="T17" fmla="*/ 20 h 20"/>
                <a:gd name="T18" fmla="*/ 4 w 8"/>
                <a:gd name="T19" fmla="*/ 20 h 20"/>
                <a:gd name="T20" fmla="*/ 2 w 8"/>
                <a:gd name="T21" fmla="*/ 20 h 20"/>
                <a:gd name="T22" fmla="*/ 2 w 8"/>
                <a:gd name="T23" fmla="*/ 20 h 20"/>
                <a:gd name="T24" fmla="*/ 0 w 8"/>
                <a:gd name="T25" fmla="*/ 18 h 20"/>
                <a:gd name="T26" fmla="*/ 2 w 8"/>
                <a:gd name="T27" fmla="*/ 16 h 20"/>
                <a:gd name="T28" fmla="*/ 2 w 8"/>
                <a:gd name="T29" fmla="*/ 16 h 20"/>
                <a:gd name="T30" fmla="*/ 2 w 8"/>
                <a:gd name="T31" fmla="*/ 16 h 20"/>
                <a:gd name="T32" fmla="*/ 2 w 8"/>
                <a:gd name="T33" fmla="*/ 16 h 20"/>
                <a:gd name="T34" fmla="*/ 2 w 8"/>
                <a:gd name="T35" fmla="*/ 16 h 20"/>
                <a:gd name="T36" fmla="*/ 2 w 8"/>
                <a:gd name="T37" fmla="*/ 16 h 20"/>
                <a:gd name="T38" fmla="*/ 2 w 8"/>
                <a:gd name="T39" fmla="*/ 16 h 20"/>
                <a:gd name="T40" fmla="*/ 8 w 8"/>
                <a:gd name="T41" fmla="*/ 14 h 20"/>
                <a:gd name="T42" fmla="*/ 8 w 8"/>
                <a:gd name="T43" fmla="*/ 14 h 20"/>
                <a:gd name="T44" fmla="*/ 6 w 8"/>
                <a:gd name="T45" fmla="*/ 16 h 20"/>
                <a:gd name="T46" fmla="*/ 6 w 8"/>
                <a:gd name="T47" fmla="*/ 16 h 20"/>
                <a:gd name="T48" fmla="*/ 8 w 8"/>
                <a:gd name="T49" fmla="*/ 14 h 20"/>
                <a:gd name="T50" fmla="*/ 8 w 8"/>
                <a:gd name="T51" fmla="*/ 14 h 20"/>
                <a:gd name="T52" fmla="*/ 8 w 8"/>
                <a:gd name="T53" fmla="*/ 14 h 20"/>
                <a:gd name="T54" fmla="*/ 2 w 8"/>
                <a:gd name="T55" fmla="*/ 2 h 20"/>
                <a:gd name="T56" fmla="*/ 2 w 8"/>
                <a:gd name="T57" fmla="*/ 2 h 20"/>
                <a:gd name="T58" fmla="*/ 0 w 8"/>
                <a:gd name="T59" fmla="*/ 12 h 20"/>
                <a:gd name="T60" fmla="*/ 0 w 8"/>
                <a:gd name="T61" fmla="*/ 12 h 20"/>
                <a:gd name="T62" fmla="*/ 2 w 8"/>
                <a:gd name="T63" fmla="*/ 16 h 20"/>
                <a:gd name="T64" fmla="*/ 2 w 8"/>
                <a:gd name="T65" fmla="*/ 16 h 20"/>
                <a:gd name="T66" fmla="*/ 0 w 8"/>
                <a:gd name="T67" fmla="*/ 12 h 20"/>
                <a:gd name="T68" fmla="*/ 0 w 8"/>
                <a:gd name="T69" fmla="*/ 12 h 20"/>
                <a:gd name="T70" fmla="*/ 2 w 8"/>
                <a:gd name="T71" fmla="*/ 2 h 20"/>
                <a:gd name="T72" fmla="*/ 4 w 8"/>
                <a:gd name="T73" fmla="*/ 0 h 20"/>
                <a:gd name="T74" fmla="*/ 4 w 8"/>
                <a:gd name="T75" fmla="*/ 0 h 20"/>
                <a:gd name="T76" fmla="*/ 2 w 8"/>
                <a:gd name="T77" fmla="*/ 0 h 20"/>
                <a:gd name="T78" fmla="*/ 2 w 8"/>
                <a:gd name="T79" fmla="*/ 0 h 20"/>
                <a:gd name="T80" fmla="*/ 2 w 8"/>
                <a:gd name="T81" fmla="*/ 0 h 20"/>
                <a:gd name="T82" fmla="*/ 2 w 8"/>
                <a:gd name="T83" fmla="*/ 0 h 20"/>
                <a:gd name="T84" fmla="*/ 4 w 8"/>
                <a:gd name="T85" fmla="*/ 0 h 20"/>
                <a:gd name="T86" fmla="*/ 4 w 8"/>
                <a:gd name="T87" fmla="*/ 0 h 20"/>
                <a:gd name="T88" fmla="*/ 4 w 8"/>
                <a:gd name="T8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20">
                  <a:moveTo>
                    <a:pt x="0" y="18"/>
                  </a:moveTo>
                  <a:lnTo>
                    <a:pt x="0" y="18"/>
                  </a:lnTo>
                  <a:lnTo>
                    <a:pt x="2" y="20"/>
                  </a:lnTo>
                  <a:lnTo>
                    <a:pt x="2" y="20"/>
                  </a:lnTo>
                  <a:lnTo>
                    <a:pt x="4" y="20"/>
                  </a:lnTo>
                  <a:lnTo>
                    <a:pt x="4" y="20"/>
                  </a:lnTo>
                  <a:lnTo>
                    <a:pt x="6" y="20"/>
                  </a:lnTo>
                  <a:lnTo>
                    <a:pt x="6" y="20"/>
                  </a:lnTo>
                  <a:lnTo>
                    <a:pt x="4" y="20"/>
                  </a:lnTo>
                  <a:lnTo>
                    <a:pt x="4" y="20"/>
                  </a:lnTo>
                  <a:lnTo>
                    <a:pt x="2" y="20"/>
                  </a:lnTo>
                  <a:lnTo>
                    <a:pt x="2" y="20"/>
                  </a:lnTo>
                  <a:lnTo>
                    <a:pt x="0" y="18"/>
                  </a:lnTo>
                  <a:close/>
                  <a:moveTo>
                    <a:pt x="2" y="16"/>
                  </a:moveTo>
                  <a:lnTo>
                    <a:pt x="2" y="16"/>
                  </a:lnTo>
                  <a:lnTo>
                    <a:pt x="2" y="16"/>
                  </a:lnTo>
                  <a:lnTo>
                    <a:pt x="2" y="16"/>
                  </a:lnTo>
                  <a:lnTo>
                    <a:pt x="2" y="16"/>
                  </a:lnTo>
                  <a:lnTo>
                    <a:pt x="2" y="16"/>
                  </a:lnTo>
                  <a:lnTo>
                    <a:pt x="2" y="16"/>
                  </a:lnTo>
                  <a:close/>
                  <a:moveTo>
                    <a:pt x="8" y="14"/>
                  </a:moveTo>
                  <a:lnTo>
                    <a:pt x="8" y="14"/>
                  </a:lnTo>
                  <a:lnTo>
                    <a:pt x="6" y="16"/>
                  </a:lnTo>
                  <a:lnTo>
                    <a:pt x="6" y="16"/>
                  </a:lnTo>
                  <a:lnTo>
                    <a:pt x="8" y="14"/>
                  </a:lnTo>
                  <a:lnTo>
                    <a:pt x="8" y="14"/>
                  </a:lnTo>
                  <a:lnTo>
                    <a:pt x="8" y="14"/>
                  </a:lnTo>
                  <a:close/>
                  <a:moveTo>
                    <a:pt x="2" y="2"/>
                  </a:moveTo>
                  <a:lnTo>
                    <a:pt x="2" y="2"/>
                  </a:lnTo>
                  <a:lnTo>
                    <a:pt x="0" y="12"/>
                  </a:lnTo>
                  <a:lnTo>
                    <a:pt x="0" y="12"/>
                  </a:lnTo>
                  <a:lnTo>
                    <a:pt x="2" y="16"/>
                  </a:lnTo>
                  <a:lnTo>
                    <a:pt x="2" y="16"/>
                  </a:lnTo>
                  <a:lnTo>
                    <a:pt x="0" y="12"/>
                  </a:lnTo>
                  <a:lnTo>
                    <a:pt x="0" y="12"/>
                  </a:lnTo>
                  <a:lnTo>
                    <a:pt x="2" y="2"/>
                  </a:lnTo>
                  <a:close/>
                  <a:moveTo>
                    <a:pt x="4" y="0"/>
                  </a:moveTo>
                  <a:lnTo>
                    <a:pt x="4" y="0"/>
                  </a:lnTo>
                  <a:lnTo>
                    <a:pt x="2" y="0"/>
                  </a:lnTo>
                  <a:lnTo>
                    <a:pt x="2" y="0"/>
                  </a:lnTo>
                  <a:lnTo>
                    <a:pt x="2" y="0"/>
                  </a:lnTo>
                  <a:lnTo>
                    <a:pt x="2" y="0"/>
                  </a:lnTo>
                  <a:lnTo>
                    <a:pt x="4" y="0"/>
                  </a:lnTo>
                  <a:lnTo>
                    <a:pt x="4" y="0"/>
                  </a:lnTo>
                  <a:lnTo>
                    <a:pt x="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8" name="Freeform 1325"/>
            <p:cNvSpPr>
              <a:spLocks/>
            </p:cNvSpPr>
            <p:nvPr/>
          </p:nvSpPr>
          <p:spPr bwMode="auto">
            <a:xfrm>
              <a:off x="9044497" y="2343150"/>
              <a:ext cx="9578" cy="3175"/>
            </a:xfrm>
            <a:custGeom>
              <a:avLst/>
              <a:gdLst>
                <a:gd name="T0" fmla="*/ 0 w 6"/>
                <a:gd name="T1" fmla="*/ 0 h 2"/>
                <a:gd name="T2" fmla="*/ 0 w 6"/>
                <a:gd name="T3" fmla="*/ 0 h 2"/>
                <a:gd name="T4" fmla="*/ 2 w 6"/>
                <a:gd name="T5" fmla="*/ 2 h 2"/>
                <a:gd name="T6" fmla="*/ 2 w 6"/>
                <a:gd name="T7" fmla="*/ 2 h 2"/>
                <a:gd name="T8" fmla="*/ 4 w 6"/>
                <a:gd name="T9" fmla="*/ 2 h 2"/>
                <a:gd name="T10" fmla="*/ 4 w 6"/>
                <a:gd name="T11" fmla="*/ 2 h 2"/>
                <a:gd name="T12" fmla="*/ 6 w 6"/>
                <a:gd name="T13" fmla="*/ 2 h 2"/>
                <a:gd name="T14" fmla="*/ 6 w 6"/>
                <a:gd name="T15" fmla="*/ 2 h 2"/>
                <a:gd name="T16" fmla="*/ 4 w 6"/>
                <a:gd name="T17" fmla="*/ 2 h 2"/>
                <a:gd name="T18" fmla="*/ 4 w 6"/>
                <a:gd name="T19" fmla="*/ 2 h 2"/>
                <a:gd name="T20" fmla="*/ 2 w 6"/>
                <a:gd name="T21" fmla="*/ 2 h 2"/>
                <a:gd name="T22" fmla="*/ 2 w 6"/>
                <a:gd name="T23" fmla="*/ 2 h 2"/>
                <a:gd name="T24" fmla="*/ 0 w 6"/>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
                  <a:moveTo>
                    <a:pt x="0" y="0"/>
                  </a:moveTo>
                  <a:lnTo>
                    <a:pt x="0" y="0"/>
                  </a:lnTo>
                  <a:lnTo>
                    <a:pt x="2" y="2"/>
                  </a:lnTo>
                  <a:lnTo>
                    <a:pt x="2" y="2"/>
                  </a:lnTo>
                  <a:lnTo>
                    <a:pt x="4" y="2"/>
                  </a:lnTo>
                  <a:lnTo>
                    <a:pt x="4" y="2"/>
                  </a:lnTo>
                  <a:lnTo>
                    <a:pt x="6" y="2"/>
                  </a:lnTo>
                  <a:lnTo>
                    <a:pt x="6" y="2"/>
                  </a:lnTo>
                  <a:lnTo>
                    <a:pt x="4" y="2"/>
                  </a:lnTo>
                  <a:lnTo>
                    <a:pt x="4" y="2"/>
                  </a:lnTo>
                  <a:lnTo>
                    <a:pt x="2"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9" name="Freeform 1326"/>
            <p:cNvSpPr>
              <a:spLocks/>
            </p:cNvSpPr>
            <p:nvPr/>
          </p:nvSpPr>
          <p:spPr bwMode="auto">
            <a:xfrm>
              <a:off x="9047690" y="2339975"/>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0" name="Freeform 1327"/>
            <p:cNvSpPr>
              <a:spLocks/>
            </p:cNvSpPr>
            <p:nvPr/>
          </p:nvSpPr>
          <p:spPr bwMode="auto">
            <a:xfrm>
              <a:off x="9054075" y="2336800"/>
              <a:ext cx="3193" cy="3175"/>
            </a:xfrm>
            <a:custGeom>
              <a:avLst/>
              <a:gdLst>
                <a:gd name="T0" fmla="*/ 2 w 2"/>
                <a:gd name="T1" fmla="*/ 0 h 2"/>
                <a:gd name="T2" fmla="*/ 2 w 2"/>
                <a:gd name="T3" fmla="*/ 0 h 2"/>
                <a:gd name="T4" fmla="*/ 0 w 2"/>
                <a:gd name="T5" fmla="*/ 2 h 2"/>
                <a:gd name="T6" fmla="*/ 0 w 2"/>
                <a:gd name="T7" fmla="*/ 2 h 2"/>
                <a:gd name="T8" fmla="*/ 2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2"/>
                  </a:lnTo>
                  <a:lnTo>
                    <a:pt x="0" y="2"/>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1" name="Freeform 1328"/>
            <p:cNvSpPr>
              <a:spLocks/>
            </p:cNvSpPr>
            <p:nvPr/>
          </p:nvSpPr>
          <p:spPr bwMode="auto">
            <a:xfrm>
              <a:off x="9044497" y="2317750"/>
              <a:ext cx="3193" cy="22225"/>
            </a:xfrm>
            <a:custGeom>
              <a:avLst/>
              <a:gdLst>
                <a:gd name="T0" fmla="*/ 2 w 2"/>
                <a:gd name="T1" fmla="*/ 0 h 14"/>
                <a:gd name="T2" fmla="*/ 2 w 2"/>
                <a:gd name="T3" fmla="*/ 0 h 14"/>
                <a:gd name="T4" fmla="*/ 0 w 2"/>
                <a:gd name="T5" fmla="*/ 10 h 14"/>
                <a:gd name="T6" fmla="*/ 0 w 2"/>
                <a:gd name="T7" fmla="*/ 10 h 14"/>
                <a:gd name="T8" fmla="*/ 2 w 2"/>
                <a:gd name="T9" fmla="*/ 14 h 14"/>
                <a:gd name="T10" fmla="*/ 2 w 2"/>
                <a:gd name="T11" fmla="*/ 14 h 14"/>
                <a:gd name="T12" fmla="*/ 0 w 2"/>
                <a:gd name="T13" fmla="*/ 10 h 14"/>
                <a:gd name="T14" fmla="*/ 0 w 2"/>
                <a:gd name="T15" fmla="*/ 10 h 14"/>
                <a:gd name="T16" fmla="*/ 2 w 2"/>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4">
                  <a:moveTo>
                    <a:pt x="2" y="0"/>
                  </a:moveTo>
                  <a:lnTo>
                    <a:pt x="2" y="0"/>
                  </a:lnTo>
                  <a:lnTo>
                    <a:pt x="0" y="10"/>
                  </a:lnTo>
                  <a:lnTo>
                    <a:pt x="0" y="10"/>
                  </a:lnTo>
                  <a:lnTo>
                    <a:pt x="2" y="14"/>
                  </a:lnTo>
                  <a:lnTo>
                    <a:pt x="2" y="14"/>
                  </a:lnTo>
                  <a:lnTo>
                    <a:pt x="0" y="10"/>
                  </a:lnTo>
                  <a:lnTo>
                    <a:pt x="0" y="1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2" name="Freeform 1329"/>
            <p:cNvSpPr>
              <a:spLocks/>
            </p:cNvSpPr>
            <p:nvPr/>
          </p:nvSpPr>
          <p:spPr bwMode="auto">
            <a:xfrm>
              <a:off x="9047690" y="2314575"/>
              <a:ext cx="3193" cy="0"/>
            </a:xfrm>
            <a:custGeom>
              <a:avLst/>
              <a:gdLst>
                <a:gd name="T0" fmla="*/ 2 w 2"/>
                <a:gd name="T1" fmla="*/ 2 w 2"/>
                <a:gd name="T2" fmla="*/ 0 w 2"/>
                <a:gd name="T3" fmla="*/ 0 w 2"/>
                <a:gd name="T4" fmla="*/ 0 w 2"/>
                <a:gd name="T5" fmla="*/ 0 w 2"/>
                <a:gd name="T6" fmla="*/ 2 w 2"/>
                <a:gd name="T7" fmla="*/ 2 w 2"/>
                <a:gd name="T8"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2" y="0"/>
                  </a:moveTo>
                  <a:lnTo>
                    <a:pt x="2" y="0"/>
                  </a:lnTo>
                  <a:lnTo>
                    <a:pt x="0" y="0"/>
                  </a:lnTo>
                  <a:lnTo>
                    <a:pt x="0" y="0"/>
                  </a:lnTo>
                  <a:lnTo>
                    <a:pt x="0" y="0"/>
                  </a:ln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3" name="Freeform 1330"/>
            <p:cNvSpPr>
              <a:spLocks noEditPoints="1"/>
            </p:cNvSpPr>
            <p:nvPr/>
          </p:nvSpPr>
          <p:spPr bwMode="auto">
            <a:xfrm>
              <a:off x="9220088" y="2298700"/>
              <a:ext cx="31926" cy="19050"/>
            </a:xfrm>
            <a:custGeom>
              <a:avLst/>
              <a:gdLst>
                <a:gd name="T0" fmla="*/ 8 w 20"/>
                <a:gd name="T1" fmla="*/ 10 h 12"/>
                <a:gd name="T2" fmla="*/ 8 w 20"/>
                <a:gd name="T3" fmla="*/ 10 h 12"/>
                <a:gd name="T4" fmla="*/ 6 w 20"/>
                <a:gd name="T5" fmla="*/ 8 h 12"/>
                <a:gd name="T6" fmla="*/ 6 w 20"/>
                <a:gd name="T7" fmla="*/ 8 h 12"/>
                <a:gd name="T8" fmla="*/ 8 w 20"/>
                <a:gd name="T9" fmla="*/ 6 h 12"/>
                <a:gd name="T10" fmla="*/ 8 w 20"/>
                <a:gd name="T11" fmla="*/ 6 h 12"/>
                <a:gd name="T12" fmla="*/ 8 w 20"/>
                <a:gd name="T13" fmla="*/ 6 h 12"/>
                <a:gd name="T14" fmla="*/ 8 w 20"/>
                <a:gd name="T15" fmla="*/ 6 h 12"/>
                <a:gd name="T16" fmla="*/ 8 w 20"/>
                <a:gd name="T17" fmla="*/ 6 h 12"/>
                <a:gd name="T18" fmla="*/ 8 w 20"/>
                <a:gd name="T19" fmla="*/ 6 h 12"/>
                <a:gd name="T20" fmla="*/ 10 w 20"/>
                <a:gd name="T21" fmla="*/ 6 h 12"/>
                <a:gd name="T22" fmla="*/ 10 w 20"/>
                <a:gd name="T23" fmla="*/ 6 h 12"/>
                <a:gd name="T24" fmla="*/ 12 w 20"/>
                <a:gd name="T25" fmla="*/ 8 h 12"/>
                <a:gd name="T26" fmla="*/ 12 w 20"/>
                <a:gd name="T27" fmla="*/ 8 h 12"/>
                <a:gd name="T28" fmla="*/ 12 w 20"/>
                <a:gd name="T29" fmla="*/ 8 h 12"/>
                <a:gd name="T30" fmla="*/ 12 w 20"/>
                <a:gd name="T31" fmla="*/ 8 h 12"/>
                <a:gd name="T32" fmla="*/ 12 w 20"/>
                <a:gd name="T33" fmla="*/ 8 h 12"/>
                <a:gd name="T34" fmla="*/ 12 w 20"/>
                <a:gd name="T35" fmla="*/ 8 h 12"/>
                <a:gd name="T36" fmla="*/ 8 w 20"/>
                <a:gd name="T37" fmla="*/ 10 h 12"/>
                <a:gd name="T38" fmla="*/ 8 w 20"/>
                <a:gd name="T39" fmla="*/ 10 h 12"/>
                <a:gd name="T40" fmla="*/ 8 w 20"/>
                <a:gd name="T41" fmla="*/ 10 h 12"/>
                <a:gd name="T42" fmla="*/ 8 w 20"/>
                <a:gd name="T43" fmla="*/ 10 h 12"/>
                <a:gd name="T44" fmla="*/ 14 w 20"/>
                <a:gd name="T45" fmla="*/ 0 h 12"/>
                <a:gd name="T46" fmla="*/ 14 w 20"/>
                <a:gd name="T47" fmla="*/ 0 h 12"/>
                <a:gd name="T48" fmla="*/ 8 w 20"/>
                <a:gd name="T49" fmla="*/ 2 h 12"/>
                <a:gd name="T50" fmla="*/ 0 w 20"/>
                <a:gd name="T51" fmla="*/ 8 h 12"/>
                <a:gd name="T52" fmla="*/ 0 w 20"/>
                <a:gd name="T53" fmla="*/ 8 h 12"/>
                <a:gd name="T54" fmla="*/ 4 w 20"/>
                <a:gd name="T55" fmla="*/ 8 h 12"/>
                <a:gd name="T56" fmla="*/ 4 w 20"/>
                <a:gd name="T57" fmla="*/ 8 h 12"/>
                <a:gd name="T58" fmla="*/ 8 w 20"/>
                <a:gd name="T59" fmla="*/ 12 h 12"/>
                <a:gd name="T60" fmla="*/ 8 w 20"/>
                <a:gd name="T61" fmla="*/ 12 h 12"/>
                <a:gd name="T62" fmla="*/ 20 w 20"/>
                <a:gd name="T63" fmla="*/ 6 h 12"/>
                <a:gd name="T64" fmla="*/ 20 w 20"/>
                <a:gd name="T65" fmla="*/ 6 h 12"/>
                <a:gd name="T66" fmla="*/ 16 w 20"/>
                <a:gd name="T67" fmla="*/ 4 h 12"/>
                <a:gd name="T68" fmla="*/ 14 w 20"/>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12">
                  <a:moveTo>
                    <a:pt x="8" y="10"/>
                  </a:moveTo>
                  <a:lnTo>
                    <a:pt x="8" y="10"/>
                  </a:lnTo>
                  <a:lnTo>
                    <a:pt x="6" y="8"/>
                  </a:lnTo>
                  <a:lnTo>
                    <a:pt x="6" y="8"/>
                  </a:lnTo>
                  <a:lnTo>
                    <a:pt x="8" y="6"/>
                  </a:lnTo>
                  <a:lnTo>
                    <a:pt x="8" y="6"/>
                  </a:lnTo>
                  <a:lnTo>
                    <a:pt x="8" y="6"/>
                  </a:lnTo>
                  <a:lnTo>
                    <a:pt x="8" y="6"/>
                  </a:lnTo>
                  <a:lnTo>
                    <a:pt x="8" y="6"/>
                  </a:lnTo>
                  <a:lnTo>
                    <a:pt x="8" y="6"/>
                  </a:lnTo>
                  <a:lnTo>
                    <a:pt x="10" y="6"/>
                  </a:lnTo>
                  <a:lnTo>
                    <a:pt x="10" y="6"/>
                  </a:lnTo>
                  <a:lnTo>
                    <a:pt x="12" y="8"/>
                  </a:lnTo>
                  <a:lnTo>
                    <a:pt x="12" y="8"/>
                  </a:lnTo>
                  <a:lnTo>
                    <a:pt x="12" y="8"/>
                  </a:lnTo>
                  <a:lnTo>
                    <a:pt x="12" y="8"/>
                  </a:lnTo>
                  <a:lnTo>
                    <a:pt x="12" y="8"/>
                  </a:lnTo>
                  <a:lnTo>
                    <a:pt x="12" y="8"/>
                  </a:lnTo>
                  <a:lnTo>
                    <a:pt x="8" y="10"/>
                  </a:lnTo>
                  <a:lnTo>
                    <a:pt x="8" y="10"/>
                  </a:lnTo>
                  <a:lnTo>
                    <a:pt x="8" y="10"/>
                  </a:lnTo>
                  <a:lnTo>
                    <a:pt x="8" y="10"/>
                  </a:lnTo>
                  <a:close/>
                  <a:moveTo>
                    <a:pt x="14" y="0"/>
                  </a:moveTo>
                  <a:lnTo>
                    <a:pt x="14" y="0"/>
                  </a:lnTo>
                  <a:lnTo>
                    <a:pt x="8" y="2"/>
                  </a:lnTo>
                  <a:lnTo>
                    <a:pt x="0" y="8"/>
                  </a:lnTo>
                  <a:lnTo>
                    <a:pt x="0" y="8"/>
                  </a:lnTo>
                  <a:lnTo>
                    <a:pt x="4" y="8"/>
                  </a:lnTo>
                  <a:lnTo>
                    <a:pt x="4" y="8"/>
                  </a:lnTo>
                  <a:lnTo>
                    <a:pt x="8" y="12"/>
                  </a:lnTo>
                  <a:lnTo>
                    <a:pt x="8" y="12"/>
                  </a:lnTo>
                  <a:lnTo>
                    <a:pt x="20" y="6"/>
                  </a:lnTo>
                  <a:lnTo>
                    <a:pt x="20" y="6"/>
                  </a:lnTo>
                  <a:lnTo>
                    <a:pt x="16" y="4"/>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4" name="Freeform 1331"/>
            <p:cNvSpPr>
              <a:spLocks/>
            </p:cNvSpPr>
            <p:nvPr/>
          </p:nvSpPr>
          <p:spPr bwMode="auto">
            <a:xfrm>
              <a:off x="9229665" y="2308225"/>
              <a:ext cx="9578" cy="6350"/>
            </a:xfrm>
            <a:custGeom>
              <a:avLst/>
              <a:gdLst>
                <a:gd name="T0" fmla="*/ 2 w 6"/>
                <a:gd name="T1" fmla="*/ 4 h 4"/>
                <a:gd name="T2" fmla="*/ 2 w 6"/>
                <a:gd name="T3" fmla="*/ 4 h 4"/>
                <a:gd name="T4" fmla="*/ 0 w 6"/>
                <a:gd name="T5" fmla="*/ 2 h 4"/>
                <a:gd name="T6" fmla="*/ 0 w 6"/>
                <a:gd name="T7" fmla="*/ 2 h 4"/>
                <a:gd name="T8" fmla="*/ 2 w 6"/>
                <a:gd name="T9" fmla="*/ 0 h 4"/>
                <a:gd name="T10" fmla="*/ 2 w 6"/>
                <a:gd name="T11" fmla="*/ 0 h 4"/>
                <a:gd name="T12" fmla="*/ 2 w 6"/>
                <a:gd name="T13" fmla="*/ 0 h 4"/>
                <a:gd name="T14" fmla="*/ 2 w 6"/>
                <a:gd name="T15" fmla="*/ 0 h 4"/>
                <a:gd name="T16" fmla="*/ 2 w 6"/>
                <a:gd name="T17" fmla="*/ 0 h 4"/>
                <a:gd name="T18" fmla="*/ 2 w 6"/>
                <a:gd name="T19" fmla="*/ 0 h 4"/>
                <a:gd name="T20" fmla="*/ 4 w 6"/>
                <a:gd name="T21" fmla="*/ 0 h 4"/>
                <a:gd name="T22" fmla="*/ 4 w 6"/>
                <a:gd name="T23" fmla="*/ 0 h 4"/>
                <a:gd name="T24" fmla="*/ 6 w 6"/>
                <a:gd name="T25" fmla="*/ 2 h 4"/>
                <a:gd name="T26" fmla="*/ 6 w 6"/>
                <a:gd name="T27" fmla="*/ 2 h 4"/>
                <a:gd name="T28" fmla="*/ 6 w 6"/>
                <a:gd name="T29" fmla="*/ 2 h 4"/>
                <a:gd name="T30" fmla="*/ 6 w 6"/>
                <a:gd name="T31" fmla="*/ 2 h 4"/>
                <a:gd name="T32" fmla="*/ 6 w 6"/>
                <a:gd name="T33" fmla="*/ 2 h 4"/>
                <a:gd name="T34" fmla="*/ 6 w 6"/>
                <a:gd name="T35" fmla="*/ 2 h 4"/>
                <a:gd name="T36" fmla="*/ 2 w 6"/>
                <a:gd name="T37" fmla="*/ 4 h 4"/>
                <a:gd name="T38" fmla="*/ 2 w 6"/>
                <a:gd name="T39" fmla="*/ 4 h 4"/>
                <a:gd name="T40" fmla="*/ 2 w 6"/>
                <a:gd name="T41" fmla="*/ 4 h 4"/>
                <a:gd name="T42" fmla="*/ 2 w 6"/>
                <a:gd name="T4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4">
                  <a:moveTo>
                    <a:pt x="2" y="4"/>
                  </a:moveTo>
                  <a:lnTo>
                    <a:pt x="2" y="4"/>
                  </a:lnTo>
                  <a:lnTo>
                    <a:pt x="0" y="2"/>
                  </a:lnTo>
                  <a:lnTo>
                    <a:pt x="0" y="2"/>
                  </a:lnTo>
                  <a:lnTo>
                    <a:pt x="2" y="0"/>
                  </a:lnTo>
                  <a:lnTo>
                    <a:pt x="2" y="0"/>
                  </a:lnTo>
                  <a:lnTo>
                    <a:pt x="2" y="0"/>
                  </a:lnTo>
                  <a:lnTo>
                    <a:pt x="2" y="0"/>
                  </a:lnTo>
                  <a:lnTo>
                    <a:pt x="2" y="0"/>
                  </a:lnTo>
                  <a:lnTo>
                    <a:pt x="2" y="0"/>
                  </a:lnTo>
                  <a:lnTo>
                    <a:pt x="4" y="0"/>
                  </a:lnTo>
                  <a:lnTo>
                    <a:pt x="4" y="0"/>
                  </a:lnTo>
                  <a:lnTo>
                    <a:pt x="6" y="2"/>
                  </a:lnTo>
                  <a:lnTo>
                    <a:pt x="6" y="2"/>
                  </a:lnTo>
                  <a:lnTo>
                    <a:pt x="6" y="2"/>
                  </a:lnTo>
                  <a:lnTo>
                    <a:pt x="6" y="2"/>
                  </a:lnTo>
                  <a:lnTo>
                    <a:pt x="6" y="2"/>
                  </a:lnTo>
                  <a:lnTo>
                    <a:pt x="6" y="2"/>
                  </a:lnTo>
                  <a:lnTo>
                    <a:pt x="2" y="4"/>
                  </a:lnTo>
                  <a:lnTo>
                    <a:pt x="2" y="4"/>
                  </a:lnTo>
                  <a:lnTo>
                    <a:pt x="2" y="4"/>
                  </a:lnTo>
                  <a:lnTo>
                    <a:pt x="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5" name="Freeform 1332"/>
            <p:cNvSpPr>
              <a:spLocks/>
            </p:cNvSpPr>
            <p:nvPr/>
          </p:nvSpPr>
          <p:spPr bwMode="auto">
            <a:xfrm>
              <a:off x="9220088" y="2298700"/>
              <a:ext cx="31926" cy="19050"/>
            </a:xfrm>
            <a:custGeom>
              <a:avLst/>
              <a:gdLst>
                <a:gd name="T0" fmla="*/ 14 w 20"/>
                <a:gd name="T1" fmla="*/ 0 h 12"/>
                <a:gd name="T2" fmla="*/ 14 w 20"/>
                <a:gd name="T3" fmla="*/ 0 h 12"/>
                <a:gd name="T4" fmla="*/ 8 w 20"/>
                <a:gd name="T5" fmla="*/ 2 h 12"/>
                <a:gd name="T6" fmla="*/ 0 w 20"/>
                <a:gd name="T7" fmla="*/ 8 h 12"/>
                <a:gd name="T8" fmla="*/ 0 w 20"/>
                <a:gd name="T9" fmla="*/ 8 h 12"/>
                <a:gd name="T10" fmla="*/ 4 w 20"/>
                <a:gd name="T11" fmla="*/ 8 h 12"/>
                <a:gd name="T12" fmla="*/ 4 w 20"/>
                <a:gd name="T13" fmla="*/ 8 h 12"/>
                <a:gd name="T14" fmla="*/ 8 w 20"/>
                <a:gd name="T15" fmla="*/ 12 h 12"/>
                <a:gd name="T16" fmla="*/ 8 w 20"/>
                <a:gd name="T17" fmla="*/ 12 h 12"/>
                <a:gd name="T18" fmla="*/ 20 w 20"/>
                <a:gd name="T19" fmla="*/ 6 h 12"/>
                <a:gd name="T20" fmla="*/ 20 w 20"/>
                <a:gd name="T21" fmla="*/ 6 h 12"/>
                <a:gd name="T22" fmla="*/ 16 w 20"/>
                <a:gd name="T23" fmla="*/ 4 h 12"/>
                <a:gd name="T24" fmla="*/ 14 w 2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2">
                  <a:moveTo>
                    <a:pt x="14" y="0"/>
                  </a:moveTo>
                  <a:lnTo>
                    <a:pt x="14" y="0"/>
                  </a:lnTo>
                  <a:lnTo>
                    <a:pt x="8" y="2"/>
                  </a:lnTo>
                  <a:lnTo>
                    <a:pt x="0" y="8"/>
                  </a:lnTo>
                  <a:lnTo>
                    <a:pt x="0" y="8"/>
                  </a:lnTo>
                  <a:lnTo>
                    <a:pt x="4" y="8"/>
                  </a:lnTo>
                  <a:lnTo>
                    <a:pt x="4" y="8"/>
                  </a:lnTo>
                  <a:lnTo>
                    <a:pt x="8" y="12"/>
                  </a:lnTo>
                  <a:lnTo>
                    <a:pt x="8" y="12"/>
                  </a:lnTo>
                  <a:lnTo>
                    <a:pt x="20" y="6"/>
                  </a:lnTo>
                  <a:lnTo>
                    <a:pt x="20" y="6"/>
                  </a:lnTo>
                  <a:lnTo>
                    <a:pt x="16" y="4"/>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6" name="Freeform 1333"/>
            <p:cNvSpPr>
              <a:spLocks/>
            </p:cNvSpPr>
            <p:nvPr/>
          </p:nvSpPr>
          <p:spPr bwMode="auto">
            <a:xfrm>
              <a:off x="9146659" y="2279650"/>
              <a:ext cx="35118" cy="31750"/>
            </a:xfrm>
            <a:custGeom>
              <a:avLst/>
              <a:gdLst>
                <a:gd name="T0" fmla="*/ 18 w 22"/>
                <a:gd name="T1" fmla="*/ 0 h 20"/>
                <a:gd name="T2" fmla="*/ 18 w 22"/>
                <a:gd name="T3" fmla="*/ 0 h 20"/>
                <a:gd name="T4" fmla="*/ 10 w 22"/>
                <a:gd name="T5" fmla="*/ 2 h 20"/>
                <a:gd name="T6" fmla="*/ 6 w 22"/>
                <a:gd name="T7" fmla="*/ 4 h 20"/>
                <a:gd name="T8" fmla="*/ 2 w 22"/>
                <a:gd name="T9" fmla="*/ 10 h 20"/>
                <a:gd name="T10" fmla="*/ 0 w 22"/>
                <a:gd name="T11" fmla="*/ 20 h 20"/>
                <a:gd name="T12" fmla="*/ 0 w 22"/>
                <a:gd name="T13" fmla="*/ 20 h 20"/>
                <a:gd name="T14" fmla="*/ 8 w 22"/>
                <a:gd name="T15" fmla="*/ 6 h 20"/>
                <a:gd name="T16" fmla="*/ 8 w 22"/>
                <a:gd name="T17" fmla="*/ 6 h 20"/>
                <a:gd name="T18" fmla="*/ 8 w 22"/>
                <a:gd name="T19" fmla="*/ 6 h 20"/>
                <a:gd name="T20" fmla="*/ 10 w 22"/>
                <a:gd name="T21" fmla="*/ 12 h 20"/>
                <a:gd name="T22" fmla="*/ 10 w 22"/>
                <a:gd name="T23" fmla="*/ 12 h 20"/>
                <a:gd name="T24" fmla="*/ 14 w 22"/>
                <a:gd name="T25" fmla="*/ 4 h 20"/>
                <a:gd name="T26" fmla="*/ 18 w 22"/>
                <a:gd name="T27" fmla="*/ 2 h 20"/>
                <a:gd name="T28" fmla="*/ 22 w 22"/>
                <a:gd name="T29" fmla="*/ 0 h 20"/>
                <a:gd name="T30" fmla="*/ 22 w 22"/>
                <a:gd name="T31" fmla="*/ 0 h 20"/>
                <a:gd name="T32" fmla="*/ 18 w 22"/>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0">
                  <a:moveTo>
                    <a:pt x="18" y="0"/>
                  </a:moveTo>
                  <a:lnTo>
                    <a:pt x="18" y="0"/>
                  </a:lnTo>
                  <a:lnTo>
                    <a:pt x="10" y="2"/>
                  </a:lnTo>
                  <a:lnTo>
                    <a:pt x="6" y="4"/>
                  </a:lnTo>
                  <a:lnTo>
                    <a:pt x="2" y="10"/>
                  </a:lnTo>
                  <a:lnTo>
                    <a:pt x="0" y="20"/>
                  </a:lnTo>
                  <a:lnTo>
                    <a:pt x="0" y="20"/>
                  </a:lnTo>
                  <a:lnTo>
                    <a:pt x="8" y="6"/>
                  </a:lnTo>
                  <a:lnTo>
                    <a:pt x="8" y="6"/>
                  </a:lnTo>
                  <a:lnTo>
                    <a:pt x="8" y="6"/>
                  </a:lnTo>
                  <a:lnTo>
                    <a:pt x="10" y="12"/>
                  </a:lnTo>
                  <a:lnTo>
                    <a:pt x="10" y="12"/>
                  </a:lnTo>
                  <a:lnTo>
                    <a:pt x="14" y="4"/>
                  </a:lnTo>
                  <a:lnTo>
                    <a:pt x="18" y="2"/>
                  </a:lnTo>
                  <a:lnTo>
                    <a:pt x="22" y="0"/>
                  </a:lnTo>
                  <a:lnTo>
                    <a:pt x="22" y="0"/>
                  </a:lnTo>
                  <a:lnTo>
                    <a:pt x="1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7" name="Freeform 1334"/>
            <p:cNvSpPr>
              <a:spLocks/>
            </p:cNvSpPr>
            <p:nvPr/>
          </p:nvSpPr>
          <p:spPr bwMode="auto">
            <a:xfrm>
              <a:off x="9146659" y="2279650"/>
              <a:ext cx="35118" cy="31750"/>
            </a:xfrm>
            <a:custGeom>
              <a:avLst/>
              <a:gdLst>
                <a:gd name="T0" fmla="*/ 18 w 22"/>
                <a:gd name="T1" fmla="*/ 0 h 20"/>
                <a:gd name="T2" fmla="*/ 18 w 22"/>
                <a:gd name="T3" fmla="*/ 0 h 20"/>
                <a:gd name="T4" fmla="*/ 10 w 22"/>
                <a:gd name="T5" fmla="*/ 2 h 20"/>
                <a:gd name="T6" fmla="*/ 6 w 22"/>
                <a:gd name="T7" fmla="*/ 4 h 20"/>
                <a:gd name="T8" fmla="*/ 2 w 22"/>
                <a:gd name="T9" fmla="*/ 10 h 20"/>
                <a:gd name="T10" fmla="*/ 0 w 22"/>
                <a:gd name="T11" fmla="*/ 20 h 20"/>
                <a:gd name="T12" fmla="*/ 0 w 22"/>
                <a:gd name="T13" fmla="*/ 20 h 20"/>
                <a:gd name="T14" fmla="*/ 8 w 22"/>
                <a:gd name="T15" fmla="*/ 6 h 20"/>
                <a:gd name="T16" fmla="*/ 8 w 22"/>
                <a:gd name="T17" fmla="*/ 6 h 20"/>
                <a:gd name="T18" fmla="*/ 8 w 22"/>
                <a:gd name="T19" fmla="*/ 6 h 20"/>
                <a:gd name="T20" fmla="*/ 10 w 22"/>
                <a:gd name="T21" fmla="*/ 12 h 20"/>
                <a:gd name="T22" fmla="*/ 10 w 22"/>
                <a:gd name="T23" fmla="*/ 12 h 20"/>
                <a:gd name="T24" fmla="*/ 14 w 22"/>
                <a:gd name="T25" fmla="*/ 4 h 20"/>
                <a:gd name="T26" fmla="*/ 18 w 22"/>
                <a:gd name="T27" fmla="*/ 2 h 20"/>
                <a:gd name="T28" fmla="*/ 22 w 22"/>
                <a:gd name="T29" fmla="*/ 0 h 20"/>
                <a:gd name="T30" fmla="*/ 22 w 22"/>
                <a:gd name="T31" fmla="*/ 0 h 20"/>
                <a:gd name="T32" fmla="*/ 18 w 22"/>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0">
                  <a:moveTo>
                    <a:pt x="18" y="0"/>
                  </a:moveTo>
                  <a:lnTo>
                    <a:pt x="18" y="0"/>
                  </a:lnTo>
                  <a:lnTo>
                    <a:pt x="10" y="2"/>
                  </a:lnTo>
                  <a:lnTo>
                    <a:pt x="6" y="4"/>
                  </a:lnTo>
                  <a:lnTo>
                    <a:pt x="2" y="10"/>
                  </a:lnTo>
                  <a:lnTo>
                    <a:pt x="0" y="20"/>
                  </a:lnTo>
                  <a:lnTo>
                    <a:pt x="0" y="20"/>
                  </a:lnTo>
                  <a:lnTo>
                    <a:pt x="8" y="6"/>
                  </a:lnTo>
                  <a:lnTo>
                    <a:pt x="8" y="6"/>
                  </a:lnTo>
                  <a:lnTo>
                    <a:pt x="8" y="6"/>
                  </a:lnTo>
                  <a:lnTo>
                    <a:pt x="10" y="12"/>
                  </a:lnTo>
                  <a:lnTo>
                    <a:pt x="10" y="12"/>
                  </a:lnTo>
                  <a:lnTo>
                    <a:pt x="14" y="4"/>
                  </a:lnTo>
                  <a:lnTo>
                    <a:pt x="18" y="2"/>
                  </a:lnTo>
                  <a:lnTo>
                    <a:pt x="22" y="0"/>
                  </a:lnTo>
                  <a:lnTo>
                    <a:pt x="22" y="0"/>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8" name="Freeform 1335"/>
            <p:cNvSpPr>
              <a:spLocks/>
            </p:cNvSpPr>
            <p:nvPr/>
          </p:nvSpPr>
          <p:spPr bwMode="auto">
            <a:xfrm>
              <a:off x="9299902" y="2286000"/>
              <a:ext cx="19155" cy="12700"/>
            </a:xfrm>
            <a:custGeom>
              <a:avLst/>
              <a:gdLst>
                <a:gd name="T0" fmla="*/ 12 w 12"/>
                <a:gd name="T1" fmla="*/ 0 h 8"/>
                <a:gd name="T2" fmla="*/ 12 w 12"/>
                <a:gd name="T3" fmla="*/ 0 h 8"/>
                <a:gd name="T4" fmla="*/ 0 w 12"/>
                <a:gd name="T5" fmla="*/ 8 h 8"/>
                <a:gd name="T6" fmla="*/ 0 w 12"/>
                <a:gd name="T7" fmla="*/ 8 h 8"/>
                <a:gd name="T8" fmla="*/ 2 w 12"/>
                <a:gd name="T9" fmla="*/ 8 h 8"/>
                <a:gd name="T10" fmla="*/ 2 w 12"/>
                <a:gd name="T11" fmla="*/ 8 h 8"/>
                <a:gd name="T12" fmla="*/ 8 w 12"/>
                <a:gd name="T13" fmla="*/ 6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8"/>
                  </a:lnTo>
                  <a:lnTo>
                    <a:pt x="0" y="8"/>
                  </a:lnTo>
                  <a:lnTo>
                    <a:pt x="2" y="8"/>
                  </a:lnTo>
                  <a:lnTo>
                    <a:pt x="2" y="8"/>
                  </a:lnTo>
                  <a:lnTo>
                    <a:pt x="8" y="6"/>
                  </a:lnTo>
                  <a:lnTo>
                    <a:pt x="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9" name="Freeform 1336"/>
            <p:cNvSpPr>
              <a:spLocks/>
            </p:cNvSpPr>
            <p:nvPr/>
          </p:nvSpPr>
          <p:spPr bwMode="auto">
            <a:xfrm>
              <a:off x="9299902" y="2286000"/>
              <a:ext cx="19155" cy="12700"/>
            </a:xfrm>
            <a:custGeom>
              <a:avLst/>
              <a:gdLst>
                <a:gd name="T0" fmla="*/ 12 w 12"/>
                <a:gd name="T1" fmla="*/ 0 h 8"/>
                <a:gd name="T2" fmla="*/ 12 w 12"/>
                <a:gd name="T3" fmla="*/ 0 h 8"/>
                <a:gd name="T4" fmla="*/ 0 w 12"/>
                <a:gd name="T5" fmla="*/ 8 h 8"/>
                <a:gd name="T6" fmla="*/ 0 w 12"/>
                <a:gd name="T7" fmla="*/ 8 h 8"/>
                <a:gd name="T8" fmla="*/ 2 w 12"/>
                <a:gd name="T9" fmla="*/ 8 h 8"/>
                <a:gd name="T10" fmla="*/ 2 w 12"/>
                <a:gd name="T11" fmla="*/ 8 h 8"/>
                <a:gd name="T12" fmla="*/ 8 w 12"/>
                <a:gd name="T13" fmla="*/ 6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8"/>
                  </a:lnTo>
                  <a:lnTo>
                    <a:pt x="0" y="8"/>
                  </a:lnTo>
                  <a:lnTo>
                    <a:pt x="2" y="8"/>
                  </a:lnTo>
                  <a:lnTo>
                    <a:pt x="2" y="8"/>
                  </a:lnTo>
                  <a:lnTo>
                    <a:pt x="8" y="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0" name="Freeform 1337"/>
            <p:cNvSpPr>
              <a:spLocks/>
            </p:cNvSpPr>
            <p:nvPr/>
          </p:nvSpPr>
          <p:spPr bwMode="auto">
            <a:xfrm>
              <a:off x="9213703" y="2279650"/>
              <a:ext cx="9578" cy="12700"/>
            </a:xfrm>
            <a:custGeom>
              <a:avLst/>
              <a:gdLst>
                <a:gd name="T0" fmla="*/ 6 w 6"/>
                <a:gd name="T1" fmla="*/ 0 h 8"/>
                <a:gd name="T2" fmla="*/ 6 w 6"/>
                <a:gd name="T3" fmla="*/ 0 h 8"/>
                <a:gd name="T4" fmla="*/ 0 w 6"/>
                <a:gd name="T5" fmla="*/ 4 h 8"/>
                <a:gd name="T6" fmla="*/ 0 w 6"/>
                <a:gd name="T7" fmla="*/ 6 h 8"/>
                <a:gd name="T8" fmla="*/ 0 w 6"/>
                <a:gd name="T9" fmla="*/ 8 h 8"/>
                <a:gd name="T10" fmla="*/ 0 w 6"/>
                <a:gd name="T11" fmla="*/ 8 h 8"/>
                <a:gd name="T12" fmla="*/ 6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6" y="0"/>
                  </a:moveTo>
                  <a:lnTo>
                    <a:pt x="6" y="0"/>
                  </a:lnTo>
                  <a:lnTo>
                    <a:pt x="0" y="4"/>
                  </a:lnTo>
                  <a:lnTo>
                    <a:pt x="0" y="6"/>
                  </a:lnTo>
                  <a:lnTo>
                    <a:pt x="0" y="8"/>
                  </a:lnTo>
                  <a:lnTo>
                    <a:pt x="0" y="8"/>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1" name="Freeform 1338"/>
            <p:cNvSpPr>
              <a:spLocks/>
            </p:cNvSpPr>
            <p:nvPr/>
          </p:nvSpPr>
          <p:spPr bwMode="auto">
            <a:xfrm>
              <a:off x="9213703" y="2279650"/>
              <a:ext cx="9578" cy="12700"/>
            </a:xfrm>
            <a:custGeom>
              <a:avLst/>
              <a:gdLst>
                <a:gd name="T0" fmla="*/ 6 w 6"/>
                <a:gd name="T1" fmla="*/ 0 h 8"/>
                <a:gd name="T2" fmla="*/ 6 w 6"/>
                <a:gd name="T3" fmla="*/ 0 h 8"/>
                <a:gd name="T4" fmla="*/ 0 w 6"/>
                <a:gd name="T5" fmla="*/ 4 h 8"/>
                <a:gd name="T6" fmla="*/ 0 w 6"/>
                <a:gd name="T7" fmla="*/ 6 h 8"/>
                <a:gd name="T8" fmla="*/ 0 w 6"/>
                <a:gd name="T9" fmla="*/ 8 h 8"/>
                <a:gd name="T10" fmla="*/ 0 w 6"/>
                <a:gd name="T11" fmla="*/ 8 h 8"/>
                <a:gd name="T12" fmla="*/ 6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6" y="0"/>
                  </a:moveTo>
                  <a:lnTo>
                    <a:pt x="6" y="0"/>
                  </a:lnTo>
                  <a:lnTo>
                    <a:pt x="0" y="4"/>
                  </a:lnTo>
                  <a:lnTo>
                    <a:pt x="0" y="6"/>
                  </a:lnTo>
                  <a:lnTo>
                    <a:pt x="0" y="8"/>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2" name="Freeform 1339"/>
            <p:cNvSpPr>
              <a:spLocks/>
            </p:cNvSpPr>
            <p:nvPr/>
          </p:nvSpPr>
          <p:spPr bwMode="auto">
            <a:xfrm>
              <a:off x="9236051" y="2359025"/>
              <a:ext cx="9578" cy="6350"/>
            </a:xfrm>
            <a:custGeom>
              <a:avLst/>
              <a:gdLst>
                <a:gd name="T0" fmla="*/ 6 w 6"/>
                <a:gd name="T1" fmla="*/ 0 h 4"/>
                <a:gd name="T2" fmla="*/ 6 w 6"/>
                <a:gd name="T3" fmla="*/ 0 h 4"/>
                <a:gd name="T4" fmla="*/ 2 w 6"/>
                <a:gd name="T5" fmla="*/ 2 h 4"/>
                <a:gd name="T6" fmla="*/ 0 w 6"/>
                <a:gd name="T7" fmla="*/ 4 h 4"/>
                <a:gd name="T8" fmla="*/ 0 w 6"/>
                <a:gd name="T9" fmla="*/ 4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lnTo>
                    <a:pt x="6" y="0"/>
                  </a:lnTo>
                  <a:lnTo>
                    <a:pt x="2" y="2"/>
                  </a:lnTo>
                  <a:lnTo>
                    <a:pt x="0" y="4"/>
                  </a:lnTo>
                  <a:lnTo>
                    <a:pt x="0" y="4"/>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3" name="Freeform 1340"/>
            <p:cNvSpPr>
              <a:spLocks/>
            </p:cNvSpPr>
            <p:nvPr/>
          </p:nvSpPr>
          <p:spPr bwMode="auto">
            <a:xfrm>
              <a:off x="9236051" y="2359025"/>
              <a:ext cx="9578" cy="6350"/>
            </a:xfrm>
            <a:custGeom>
              <a:avLst/>
              <a:gdLst>
                <a:gd name="T0" fmla="*/ 6 w 6"/>
                <a:gd name="T1" fmla="*/ 0 h 4"/>
                <a:gd name="T2" fmla="*/ 6 w 6"/>
                <a:gd name="T3" fmla="*/ 0 h 4"/>
                <a:gd name="T4" fmla="*/ 2 w 6"/>
                <a:gd name="T5" fmla="*/ 2 h 4"/>
                <a:gd name="T6" fmla="*/ 0 w 6"/>
                <a:gd name="T7" fmla="*/ 4 h 4"/>
                <a:gd name="T8" fmla="*/ 0 w 6"/>
                <a:gd name="T9" fmla="*/ 4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lnTo>
                    <a:pt x="6" y="0"/>
                  </a:lnTo>
                  <a:lnTo>
                    <a:pt x="2" y="2"/>
                  </a:lnTo>
                  <a:lnTo>
                    <a:pt x="0" y="4"/>
                  </a:lnTo>
                  <a:lnTo>
                    <a:pt x="0" y="4"/>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4" name="Freeform 1341"/>
            <p:cNvSpPr>
              <a:spLocks/>
            </p:cNvSpPr>
            <p:nvPr/>
          </p:nvSpPr>
          <p:spPr bwMode="auto">
            <a:xfrm>
              <a:off x="9229665" y="2308225"/>
              <a:ext cx="9578" cy="6350"/>
            </a:xfrm>
            <a:custGeom>
              <a:avLst/>
              <a:gdLst>
                <a:gd name="T0" fmla="*/ 2 w 6"/>
                <a:gd name="T1" fmla="*/ 0 h 4"/>
                <a:gd name="T2" fmla="*/ 2 w 6"/>
                <a:gd name="T3" fmla="*/ 0 h 4"/>
                <a:gd name="T4" fmla="*/ 0 w 6"/>
                <a:gd name="T5" fmla="*/ 2 h 4"/>
                <a:gd name="T6" fmla="*/ 0 w 6"/>
                <a:gd name="T7" fmla="*/ 2 h 4"/>
                <a:gd name="T8" fmla="*/ 2 w 6"/>
                <a:gd name="T9" fmla="*/ 4 h 4"/>
                <a:gd name="T10" fmla="*/ 2 w 6"/>
                <a:gd name="T11" fmla="*/ 4 h 4"/>
                <a:gd name="T12" fmla="*/ 6 w 6"/>
                <a:gd name="T13" fmla="*/ 2 h 4"/>
                <a:gd name="T14" fmla="*/ 6 w 6"/>
                <a:gd name="T15" fmla="*/ 2 h 4"/>
                <a:gd name="T16" fmla="*/ 4 w 6"/>
                <a:gd name="T17" fmla="*/ 0 h 4"/>
                <a:gd name="T18" fmla="*/ 4 w 6"/>
                <a:gd name="T19" fmla="*/ 0 h 4"/>
                <a:gd name="T20" fmla="*/ 2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0"/>
                  </a:moveTo>
                  <a:lnTo>
                    <a:pt x="2" y="0"/>
                  </a:lnTo>
                  <a:lnTo>
                    <a:pt x="0" y="2"/>
                  </a:lnTo>
                  <a:lnTo>
                    <a:pt x="0" y="2"/>
                  </a:lnTo>
                  <a:lnTo>
                    <a:pt x="2" y="4"/>
                  </a:lnTo>
                  <a:lnTo>
                    <a:pt x="2" y="4"/>
                  </a:lnTo>
                  <a:lnTo>
                    <a:pt x="6" y="2"/>
                  </a:lnTo>
                  <a:lnTo>
                    <a:pt x="6" y="2"/>
                  </a:lnTo>
                  <a:lnTo>
                    <a:pt x="4" y="0"/>
                  </a:lnTo>
                  <a:lnTo>
                    <a:pt x="4" y="0"/>
                  </a:lnTo>
                  <a:lnTo>
                    <a:pt x="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5" name="Freeform 1342"/>
            <p:cNvSpPr>
              <a:spLocks/>
            </p:cNvSpPr>
            <p:nvPr/>
          </p:nvSpPr>
          <p:spPr bwMode="auto">
            <a:xfrm>
              <a:off x="9229665" y="2308225"/>
              <a:ext cx="9578" cy="6350"/>
            </a:xfrm>
            <a:custGeom>
              <a:avLst/>
              <a:gdLst>
                <a:gd name="T0" fmla="*/ 2 w 6"/>
                <a:gd name="T1" fmla="*/ 0 h 4"/>
                <a:gd name="T2" fmla="*/ 2 w 6"/>
                <a:gd name="T3" fmla="*/ 0 h 4"/>
                <a:gd name="T4" fmla="*/ 0 w 6"/>
                <a:gd name="T5" fmla="*/ 2 h 4"/>
                <a:gd name="T6" fmla="*/ 0 w 6"/>
                <a:gd name="T7" fmla="*/ 2 h 4"/>
                <a:gd name="T8" fmla="*/ 2 w 6"/>
                <a:gd name="T9" fmla="*/ 4 h 4"/>
                <a:gd name="T10" fmla="*/ 2 w 6"/>
                <a:gd name="T11" fmla="*/ 4 h 4"/>
                <a:gd name="T12" fmla="*/ 6 w 6"/>
                <a:gd name="T13" fmla="*/ 2 h 4"/>
                <a:gd name="T14" fmla="*/ 6 w 6"/>
                <a:gd name="T15" fmla="*/ 2 h 4"/>
                <a:gd name="T16" fmla="*/ 4 w 6"/>
                <a:gd name="T17" fmla="*/ 0 h 4"/>
                <a:gd name="T18" fmla="*/ 4 w 6"/>
                <a:gd name="T19" fmla="*/ 0 h 4"/>
                <a:gd name="T20" fmla="*/ 2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0"/>
                  </a:moveTo>
                  <a:lnTo>
                    <a:pt x="2" y="0"/>
                  </a:lnTo>
                  <a:lnTo>
                    <a:pt x="0" y="2"/>
                  </a:lnTo>
                  <a:lnTo>
                    <a:pt x="0" y="2"/>
                  </a:lnTo>
                  <a:lnTo>
                    <a:pt x="2" y="4"/>
                  </a:lnTo>
                  <a:lnTo>
                    <a:pt x="2" y="4"/>
                  </a:lnTo>
                  <a:lnTo>
                    <a:pt x="6" y="2"/>
                  </a:lnTo>
                  <a:lnTo>
                    <a:pt x="6" y="2"/>
                  </a:lnTo>
                  <a:lnTo>
                    <a:pt x="4" y="0"/>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6" name="Freeform 1343"/>
            <p:cNvSpPr>
              <a:spLocks noEditPoints="1"/>
            </p:cNvSpPr>
            <p:nvPr/>
          </p:nvSpPr>
          <p:spPr bwMode="auto">
            <a:xfrm>
              <a:off x="9232858" y="2308225"/>
              <a:ext cx="6385" cy="6350"/>
            </a:xfrm>
            <a:custGeom>
              <a:avLst/>
              <a:gdLst>
                <a:gd name="T0" fmla="*/ 4 w 4"/>
                <a:gd name="T1" fmla="*/ 2 h 4"/>
                <a:gd name="T2" fmla="*/ 4 w 4"/>
                <a:gd name="T3" fmla="*/ 2 h 4"/>
                <a:gd name="T4" fmla="*/ 0 w 4"/>
                <a:gd name="T5" fmla="*/ 4 h 4"/>
                <a:gd name="T6" fmla="*/ 0 w 4"/>
                <a:gd name="T7" fmla="*/ 4 h 4"/>
                <a:gd name="T8" fmla="*/ 0 w 4"/>
                <a:gd name="T9" fmla="*/ 4 h 4"/>
                <a:gd name="T10" fmla="*/ 0 w 4"/>
                <a:gd name="T11" fmla="*/ 4 h 4"/>
                <a:gd name="T12" fmla="*/ 4 w 4"/>
                <a:gd name="T13" fmla="*/ 2 h 4"/>
                <a:gd name="T14" fmla="*/ 4 w 4"/>
                <a:gd name="T15" fmla="*/ 2 h 4"/>
                <a:gd name="T16" fmla="*/ 4 w 4"/>
                <a:gd name="T17" fmla="*/ 2 h 4"/>
                <a:gd name="T18" fmla="*/ 0 w 4"/>
                <a:gd name="T19" fmla="*/ 0 h 4"/>
                <a:gd name="T20" fmla="*/ 0 w 4"/>
                <a:gd name="T21" fmla="*/ 0 h 4"/>
                <a:gd name="T22" fmla="*/ 0 w 4"/>
                <a:gd name="T23" fmla="*/ 0 h 4"/>
                <a:gd name="T24" fmla="*/ 0 w 4"/>
                <a:gd name="T25" fmla="*/ 0 h 4"/>
                <a:gd name="T26" fmla="*/ 2 w 4"/>
                <a:gd name="T27" fmla="*/ 0 h 4"/>
                <a:gd name="T28" fmla="*/ 2 w 4"/>
                <a:gd name="T29" fmla="*/ 0 h 4"/>
                <a:gd name="T30" fmla="*/ 0 w 4"/>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4">
                  <a:moveTo>
                    <a:pt x="4" y="2"/>
                  </a:moveTo>
                  <a:lnTo>
                    <a:pt x="4" y="2"/>
                  </a:lnTo>
                  <a:lnTo>
                    <a:pt x="0" y="4"/>
                  </a:lnTo>
                  <a:lnTo>
                    <a:pt x="0" y="4"/>
                  </a:lnTo>
                  <a:lnTo>
                    <a:pt x="0" y="4"/>
                  </a:lnTo>
                  <a:lnTo>
                    <a:pt x="0" y="4"/>
                  </a:lnTo>
                  <a:lnTo>
                    <a:pt x="4" y="2"/>
                  </a:lnTo>
                  <a:lnTo>
                    <a:pt x="4" y="2"/>
                  </a:lnTo>
                  <a:lnTo>
                    <a:pt x="4" y="2"/>
                  </a:lnTo>
                  <a:close/>
                  <a:moveTo>
                    <a:pt x="0" y="0"/>
                  </a:moveTo>
                  <a:lnTo>
                    <a:pt x="0" y="0"/>
                  </a:lnTo>
                  <a:lnTo>
                    <a:pt x="0" y="0"/>
                  </a:lnTo>
                  <a:lnTo>
                    <a:pt x="0" y="0"/>
                  </a:lnTo>
                  <a:lnTo>
                    <a:pt x="2" y="0"/>
                  </a:lnTo>
                  <a:lnTo>
                    <a:pt x="2" y="0"/>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7" name="Freeform 1344"/>
            <p:cNvSpPr>
              <a:spLocks/>
            </p:cNvSpPr>
            <p:nvPr/>
          </p:nvSpPr>
          <p:spPr bwMode="auto">
            <a:xfrm>
              <a:off x="9232858" y="2311400"/>
              <a:ext cx="6385" cy="3175"/>
            </a:xfrm>
            <a:custGeom>
              <a:avLst/>
              <a:gdLst>
                <a:gd name="T0" fmla="*/ 4 w 4"/>
                <a:gd name="T1" fmla="*/ 0 h 2"/>
                <a:gd name="T2" fmla="*/ 4 w 4"/>
                <a:gd name="T3" fmla="*/ 0 h 2"/>
                <a:gd name="T4" fmla="*/ 0 w 4"/>
                <a:gd name="T5" fmla="*/ 2 h 2"/>
                <a:gd name="T6" fmla="*/ 0 w 4"/>
                <a:gd name="T7" fmla="*/ 2 h 2"/>
                <a:gd name="T8" fmla="*/ 0 w 4"/>
                <a:gd name="T9" fmla="*/ 2 h 2"/>
                <a:gd name="T10" fmla="*/ 0 w 4"/>
                <a:gd name="T11" fmla="*/ 2 h 2"/>
                <a:gd name="T12" fmla="*/ 4 w 4"/>
                <a:gd name="T13" fmla="*/ 0 h 2"/>
                <a:gd name="T14" fmla="*/ 4 w 4"/>
                <a:gd name="T15" fmla="*/ 0 h 2"/>
                <a:gd name="T16" fmla="*/ 4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4" y="0"/>
                  </a:moveTo>
                  <a:lnTo>
                    <a:pt x="4" y="0"/>
                  </a:lnTo>
                  <a:lnTo>
                    <a:pt x="0" y="2"/>
                  </a:lnTo>
                  <a:lnTo>
                    <a:pt x="0" y="2"/>
                  </a:lnTo>
                  <a:lnTo>
                    <a:pt x="0" y="2"/>
                  </a:lnTo>
                  <a:lnTo>
                    <a:pt x="0" y="2"/>
                  </a:lnTo>
                  <a:lnTo>
                    <a:pt x="4" y="0"/>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8" name="Freeform 1345"/>
            <p:cNvSpPr>
              <a:spLocks/>
            </p:cNvSpPr>
            <p:nvPr/>
          </p:nvSpPr>
          <p:spPr bwMode="auto">
            <a:xfrm>
              <a:off x="9232858" y="2308225"/>
              <a:ext cx="3193" cy="0"/>
            </a:xfrm>
            <a:custGeom>
              <a:avLst/>
              <a:gdLst>
                <a:gd name="T0" fmla="*/ 0 w 2"/>
                <a:gd name="T1" fmla="*/ 0 w 2"/>
                <a:gd name="T2" fmla="*/ 0 w 2"/>
                <a:gd name="T3" fmla="*/ 0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3" name="Freeform 1380"/>
            <p:cNvSpPr>
              <a:spLocks/>
            </p:cNvSpPr>
            <p:nvPr/>
          </p:nvSpPr>
          <p:spPr bwMode="auto">
            <a:xfrm>
              <a:off x="9398871"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4" name="Freeform 1381"/>
            <p:cNvSpPr>
              <a:spLocks/>
            </p:cNvSpPr>
            <p:nvPr/>
          </p:nvSpPr>
          <p:spPr bwMode="auto">
            <a:xfrm>
              <a:off x="9545728"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34 w 54"/>
                <a:gd name="T45" fmla="*/ 6 h 144"/>
                <a:gd name="T46" fmla="*/ 34 w 54"/>
                <a:gd name="T47" fmla="*/ 6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38"/>
                  </a:lnTo>
                  <a:lnTo>
                    <a:pt x="0" y="42"/>
                  </a:lnTo>
                  <a:lnTo>
                    <a:pt x="0" y="42"/>
                  </a:lnTo>
                  <a:lnTo>
                    <a:pt x="0" y="22"/>
                  </a:lnTo>
                  <a:lnTo>
                    <a:pt x="0" y="22"/>
                  </a:lnTo>
                  <a:lnTo>
                    <a:pt x="6" y="20"/>
                  </a:lnTo>
                  <a:lnTo>
                    <a:pt x="12" y="18"/>
                  </a:lnTo>
                  <a:lnTo>
                    <a:pt x="12" y="18"/>
                  </a:lnTo>
                  <a:lnTo>
                    <a:pt x="16" y="16"/>
                  </a:lnTo>
                  <a:lnTo>
                    <a:pt x="22" y="12"/>
                  </a:lnTo>
                  <a:lnTo>
                    <a:pt x="22" y="12"/>
                  </a:lnTo>
                  <a:lnTo>
                    <a:pt x="34" y="6"/>
                  </a:lnTo>
                  <a:lnTo>
                    <a:pt x="34" y="6"/>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5" name="Freeform 1382"/>
            <p:cNvSpPr>
              <a:spLocks/>
            </p:cNvSpPr>
            <p:nvPr/>
          </p:nvSpPr>
          <p:spPr bwMode="auto">
            <a:xfrm>
              <a:off x="9692585" y="22415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6"/>
                  </a:lnTo>
                  <a:lnTo>
                    <a:pt x="10"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6" name="Freeform 1383"/>
            <p:cNvSpPr>
              <a:spLocks/>
            </p:cNvSpPr>
            <p:nvPr/>
          </p:nvSpPr>
          <p:spPr bwMode="auto">
            <a:xfrm>
              <a:off x="10200201" y="223837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6 h 146"/>
                <a:gd name="T18" fmla="*/ 0 w 48"/>
                <a:gd name="T19" fmla="*/ 82 h 146"/>
                <a:gd name="T20" fmla="*/ 12 w 48"/>
                <a:gd name="T21" fmla="*/ 86 h 146"/>
                <a:gd name="T22" fmla="*/ 14 w 48"/>
                <a:gd name="T23" fmla="*/ 94 h 146"/>
                <a:gd name="T24" fmla="*/ 14 w 48"/>
                <a:gd name="T25" fmla="*/ 106 h 146"/>
                <a:gd name="T26" fmla="*/ 12 w 48"/>
                <a:gd name="T27" fmla="*/ 120 h 146"/>
                <a:gd name="T28" fmla="*/ 12 w 48"/>
                <a:gd name="T29" fmla="*/ 128 h 146"/>
                <a:gd name="T30" fmla="*/ 16 w 48"/>
                <a:gd name="T31" fmla="*/ 136 h 146"/>
                <a:gd name="T32" fmla="*/ 30 w 48"/>
                <a:gd name="T33" fmla="*/ 144 h 146"/>
                <a:gd name="T34" fmla="*/ 40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6 w 48"/>
                <a:gd name="T47" fmla="*/ 106 h 146"/>
                <a:gd name="T48" fmla="*/ 38 w 48"/>
                <a:gd name="T49" fmla="*/ 96 h 146"/>
                <a:gd name="T50" fmla="*/ 36 w 48"/>
                <a:gd name="T51" fmla="*/ 86 h 146"/>
                <a:gd name="T52" fmla="*/ 28 w 48"/>
                <a:gd name="T53" fmla="*/ 76 h 146"/>
                <a:gd name="T54" fmla="*/ 20 w 48"/>
                <a:gd name="T55" fmla="*/ 74 h 146"/>
                <a:gd name="T56" fmla="*/ 20 w 48"/>
                <a:gd name="T57" fmla="*/ 72 h 146"/>
                <a:gd name="T58" fmla="*/ 32 w 48"/>
                <a:gd name="T59" fmla="*/ 66 h 146"/>
                <a:gd name="T60" fmla="*/ 38 w 48"/>
                <a:gd name="T61" fmla="*/ 52 h 146"/>
                <a:gd name="T62" fmla="*/ 36 w 48"/>
                <a:gd name="T63" fmla="*/ 38 h 146"/>
                <a:gd name="T64" fmla="*/ 36 w 48"/>
                <a:gd name="T65" fmla="*/ 30 h 146"/>
                <a:gd name="T66" fmla="*/ 36 w 48"/>
                <a:gd name="T67" fmla="*/ 26 h 146"/>
                <a:gd name="T68" fmla="*/ 40 w 48"/>
                <a:gd name="T69" fmla="*/ 20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6"/>
                  </a:lnTo>
                  <a:lnTo>
                    <a:pt x="0" y="82"/>
                  </a:lnTo>
                  <a:lnTo>
                    <a:pt x="0" y="82"/>
                  </a:lnTo>
                  <a:lnTo>
                    <a:pt x="8" y="82"/>
                  </a:lnTo>
                  <a:lnTo>
                    <a:pt x="12" y="86"/>
                  </a:lnTo>
                  <a:lnTo>
                    <a:pt x="14" y="90"/>
                  </a:lnTo>
                  <a:lnTo>
                    <a:pt x="14" y="94"/>
                  </a:lnTo>
                  <a:lnTo>
                    <a:pt x="14" y="94"/>
                  </a:lnTo>
                  <a:lnTo>
                    <a:pt x="14" y="106"/>
                  </a:lnTo>
                  <a:lnTo>
                    <a:pt x="14" y="106"/>
                  </a:lnTo>
                  <a:lnTo>
                    <a:pt x="12" y="120"/>
                  </a:lnTo>
                  <a:lnTo>
                    <a:pt x="12" y="120"/>
                  </a:lnTo>
                  <a:lnTo>
                    <a:pt x="12" y="128"/>
                  </a:lnTo>
                  <a:lnTo>
                    <a:pt x="14" y="132"/>
                  </a:lnTo>
                  <a:lnTo>
                    <a:pt x="16" y="136"/>
                  </a:lnTo>
                  <a:lnTo>
                    <a:pt x="20" y="140"/>
                  </a:lnTo>
                  <a:lnTo>
                    <a:pt x="30" y="144"/>
                  </a:lnTo>
                  <a:lnTo>
                    <a:pt x="40" y="146"/>
                  </a:lnTo>
                  <a:lnTo>
                    <a:pt x="40" y="146"/>
                  </a:lnTo>
                  <a:lnTo>
                    <a:pt x="48" y="146"/>
                  </a:lnTo>
                  <a:lnTo>
                    <a:pt x="48" y="146"/>
                  </a:lnTo>
                  <a:lnTo>
                    <a:pt x="48" y="128"/>
                  </a:lnTo>
                  <a:lnTo>
                    <a:pt x="48" y="128"/>
                  </a:lnTo>
                  <a:lnTo>
                    <a:pt x="46" y="128"/>
                  </a:lnTo>
                  <a:lnTo>
                    <a:pt x="46" y="128"/>
                  </a:lnTo>
                  <a:lnTo>
                    <a:pt x="40" y="128"/>
                  </a:lnTo>
                  <a:lnTo>
                    <a:pt x="38" y="124"/>
                  </a:lnTo>
                  <a:lnTo>
                    <a:pt x="36" y="122"/>
                  </a:lnTo>
                  <a:lnTo>
                    <a:pt x="36" y="116"/>
                  </a:lnTo>
                  <a:lnTo>
                    <a:pt x="36" y="116"/>
                  </a:lnTo>
                  <a:lnTo>
                    <a:pt x="36" y="106"/>
                  </a:lnTo>
                  <a:lnTo>
                    <a:pt x="36" y="106"/>
                  </a:lnTo>
                  <a:lnTo>
                    <a:pt x="38" y="96"/>
                  </a:lnTo>
                  <a:lnTo>
                    <a:pt x="38" y="96"/>
                  </a:lnTo>
                  <a:lnTo>
                    <a:pt x="36" y="86"/>
                  </a:lnTo>
                  <a:lnTo>
                    <a:pt x="32" y="80"/>
                  </a:lnTo>
                  <a:lnTo>
                    <a:pt x="28" y="76"/>
                  </a:lnTo>
                  <a:lnTo>
                    <a:pt x="20" y="74"/>
                  </a:lnTo>
                  <a:lnTo>
                    <a:pt x="20" y="74"/>
                  </a:lnTo>
                  <a:lnTo>
                    <a:pt x="20" y="72"/>
                  </a:lnTo>
                  <a:lnTo>
                    <a:pt x="20" y="72"/>
                  </a:lnTo>
                  <a:lnTo>
                    <a:pt x="28" y="70"/>
                  </a:lnTo>
                  <a:lnTo>
                    <a:pt x="32" y="66"/>
                  </a:lnTo>
                  <a:lnTo>
                    <a:pt x="36" y="60"/>
                  </a:lnTo>
                  <a:lnTo>
                    <a:pt x="38" y="52"/>
                  </a:lnTo>
                  <a:lnTo>
                    <a:pt x="38" y="52"/>
                  </a:lnTo>
                  <a:lnTo>
                    <a:pt x="36" y="38"/>
                  </a:lnTo>
                  <a:lnTo>
                    <a:pt x="36" y="38"/>
                  </a:lnTo>
                  <a:lnTo>
                    <a:pt x="36" y="30"/>
                  </a:lnTo>
                  <a:lnTo>
                    <a:pt x="36" y="30"/>
                  </a:lnTo>
                  <a:lnTo>
                    <a:pt x="36" y="26"/>
                  </a:lnTo>
                  <a:lnTo>
                    <a:pt x="38" y="22"/>
                  </a:lnTo>
                  <a:lnTo>
                    <a:pt x="40" y="20"/>
                  </a:lnTo>
                  <a:lnTo>
                    <a:pt x="46" y="18"/>
                  </a:lnTo>
                  <a:lnTo>
                    <a:pt x="46"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7" name="Freeform 1384"/>
            <p:cNvSpPr>
              <a:spLocks/>
            </p:cNvSpPr>
            <p:nvPr/>
          </p:nvSpPr>
          <p:spPr bwMode="auto">
            <a:xfrm>
              <a:off x="10200201" y="2238375"/>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6 h 146"/>
                <a:gd name="T18" fmla="*/ 0 w 48"/>
                <a:gd name="T19" fmla="*/ 82 h 146"/>
                <a:gd name="T20" fmla="*/ 12 w 48"/>
                <a:gd name="T21" fmla="*/ 86 h 146"/>
                <a:gd name="T22" fmla="*/ 14 w 48"/>
                <a:gd name="T23" fmla="*/ 94 h 146"/>
                <a:gd name="T24" fmla="*/ 14 w 48"/>
                <a:gd name="T25" fmla="*/ 106 h 146"/>
                <a:gd name="T26" fmla="*/ 12 w 48"/>
                <a:gd name="T27" fmla="*/ 120 h 146"/>
                <a:gd name="T28" fmla="*/ 12 w 48"/>
                <a:gd name="T29" fmla="*/ 128 h 146"/>
                <a:gd name="T30" fmla="*/ 16 w 48"/>
                <a:gd name="T31" fmla="*/ 136 h 146"/>
                <a:gd name="T32" fmla="*/ 30 w 48"/>
                <a:gd name="T33" fmla="*/ 144 h 146"/>
                <a:gd name="T34" fmla="*/ 40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6 w 48"/>
                <a:gd name="T47" fmla="*/ 106 h 146"/>
                <a:gd name="T48" fmla="*/ 38 w 48"/>
                <a:gd name="T49" fmla="*/ 96 h 146"/>
                <a:gd name="T50" fmla="*/ 36 w 48"/>
                <a:gd name="T51" fmla="*/ 86 h 146"/>
                <a:gd name="T52" fmla="*/ 28 w 48"/>
                <a:gd name="T53" fmla="*/ 76 h 146"/>
                <a:gd name="T54" fmla="*/ 20 w 48"/>
                <a:gd name="T55" fmla="*/ 74 h 146"/>
                <a:gd name="T56" fmla="*/ 20 w 48"/>
                <a:gd name="T57" fmla="*/ 72 h 146"/>
                <a:gd name="T58" fmla="*/ 32 w 48"/>
                <a:gd name="T59" fmla="*/ 66 h 146"/>
                <a:gd name="T60" fmla="*/ 38 w 48"/>
                <a:gd name="T61" fmla="*/ 52 h 146"/>
                <a:gd name="T62" fmla="*/ 36 w 48"/>
                <a:gd name="T63" fmla="*/ 38 h 146"/>
                <a:gd name="T64" fmla="*/ 36 w 48"/>
                <a:gd name="T65" fmla="*/ 30 h 146"/>
                <a:gd name="T66" fmla="*/ 36 w 48"/>
                <a:gd name="T67" fmla="*/ 26 h 146"/>
                <a:gd name="T68" fmla="*/ 40 w 48"/>
                <a:gd name="T69" fmla="*/ 20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6"/>
                  </a:lnTo>
                  <a:lnTo>
                    <a:pt x="0" y="82"/>
                  </a:lnTo>
                  <a:lnTo>
                    <a:pt x="0" y="82"/>
                  </a:lnTo>
                  <a:lnTo>
                    <a:pt x="8" y="82"/>
                  </a:lnTo>
                  <a:lnTo>
                    <a:pt x="12" y="86"/>
                  </a:lnTo>
                  <a:lnTo>
                    <a:pt x="14" y="90"/>
                  </a:lnTo>
                  <a:lnTo>
                    <a:pt x="14" y="94"/>
                  </a:lnTo>
                  <a:lnTo>
                    <a:pt x="14" y="94"/>
                  </a:lnTo>
                  <a:lnTo>
                    <a:pt x="14" y="106"/>
                  </a:lnTo>
                  <a:lnTo>
                    <a:pt x="14" y="106"/>
                  </a:lnTo>
                  <a:lnTo>
                    <a:pt x="12" y="120"/>
                  </a:lnTo>
                  <a:lnTo>
                    <a:pt x="12" y="120"/>
                  </a:lnTo>
                  <a:lnTo>
                    <a:pt x="12" y="128"/>
                  </a:lnTo>
                  <a:lnTo>
                    <a:pt x="14" y="132"/>
                  </a:lnTo>
                  <a:lnTo>
                    <a:pt x="16" y="136"/>
                  </a:lnTo>
                  <a:lnTo>
                    <a:pt x="20" y="140"/>
                  </a:lnTo>
                  <a:lnTo>
                    <a:pt x="30" y="144"/>
                  </a:lnTo>
                  <a:lnTo>
                    <a:pt x="40" y="146"/>
                  </a:lnTo>
                  <a:lnTo>
                    <a:pt x="40" y="146"/>
                  </a:lnTo>
                  <a:lnTo>
                    <a:pt x="48" y="146"/>
                  </a:lnTo>
                  <a:lnTo>
                    <a:pt x="48" y="146"/>
                  </a:lnTo>
                  <a:lnTo>
                    <a:pt x="48" y="128"/>
                  </a:lnTo>
                  <a:lnTo>
                    <a:pt x="48" y="128"/>
                  </a:lnTo>
                  <a:lnTo>
                    <a:pt x="46" y="128"/>
                  </a:lnTo>
                  <a:lnTo>
                    <a:pt x="46" y="128"/>
                  </a:lnTo>
                  <a:lnTo>
                    <a:pt x="40" y="128"/>
                  </a:lnTo>
                  <a:lnTo>
                    <a:pt x="38" y="124"/>
                  </a:lnTo>
                  <a:lnTo>
                    <a:pt x="36" y="122"/>
                  </a:lnTo>
                  <a:lnTo>
                    <a:pt x="36" y="116"/>
                  </a:lnTo>
                  <a:lnTo>
                    <a:pt x="36" y="116"/>
                  </a:lnTo>
                  <a:lnTo>
                    <a:pt x="36" y="106"/>
                  </a:lnTo>
                  <a:lnTo>
                    <a:pt x="36" y="106"/>
                  </a:lnTo>
                  <a:lnTo>
                    <a:pt x="38" y="96"/>
                  </a:lnTo>
                  <a:lnTo>
                    <a:pt x="38" y="96"/>
                  </a:lnTo>
                  <a:lnTo>
                    <a:pt x="36" y="86"/>
                  </a:lnTo>
                  <a:lnTo>
                    <a:pt x="32" y="80"/>
                  </a:lnTo>
                  <a:lnTo>
                    <a:pt x="28" y="76"/>
                  </a:lnTo>
                  <a:lnTo>
                    <a:pt x="20" y="74"/>
                  </a:lnTo>
                  <a:lnTo>
                    <a:pt x="20" y="74"/>
                  </a:lnTo>
                  <a:lnTo>
                    <a:pt x="20" y="72"/>
                  </a:lnTo>
                  <a:lnTo>
                    <a:pt x="20" y="72"/>
                  </a:lnTo>
                  <a:lnTo>
                    <a:pt x="28" y="70"/>
                  </a:lnTo>
                  <a:lnTo>
                    <a:pt x="32" y="66"/>
                  </a:lnTo>
                  <a:lnTo>
                    <a:pt x="36" y="60"/>
                  </a:lnTo>
                  <a:lnTo>
                    <a:pt x="38" y="52"/>
                  </a:lnTo>
                  <a:lnTo>
                    <a:pt x="38" y="52"/>
                  </a:lnTo>
                  <a:lnTo>
                    <a:pt x="36" y="38"/>
                  </a:lnTo>
                  <a:lnTo>
                    <a:pt x="36" y="38"/>
                  </a:lnTo>
                  <a:lnTo>
                    <a:pt x="36" y="30"/>
                  </a:lnTo>
                  <a:lnTo>
                    <a:pt x="36" y="30"/>
                  </a:lnTo>
                  <a:lnTo>
                    <a:pt x="36" y="26"/>
                  </a:lnTo>
                  <a:lnTo>
                    <a:pt x="38" y="22"/>
                  </a:lnTo>
                  <a:lnTo>
                    <a:pt x="40" y="20"/>
                  </a:lnTo>
                  <a:lnTo>
                    <a:pt x="46" y="18"/>
                  </a:lnTo>
                  <a:lnTo>
                    <a:pt x="46"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8" name="Freeform 1385"/>
            <p:cNvSpPr>
              <a:spLocks/>
            </p:cNvSpPr>
            <p:nvPr/>
          </p:nvSpPr>
          <p:spPr bwMode="auto">
            <a:xfrm>
              <a:off x="10295978" y="22383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4 w 48"/>
                <a:gd name="T13" fmla="*/ 38 h 146"/>
                <a:gd name="T14" fmla="*/ 12 w 48"/>
                <a:gd name="T15" fmla="*/ 52 h 146"/>
                <a:gd name="T16" fmla="*/ 14 w 48"/>
                <a:gd name="T17" fmla="*/ 60 h 146"/>
                <a:gd name="T18" fmla="*/ 22 w 48"/>
                <a:gd name="T19" fmla="*/ 70 h 146"/>
                <a:gd name="T20" fmla="*/ 30 w 48"/>
                <a:gd name="T21" fmla="*/ 72 h 146"/>
                <a:gd name="T22" fmla="*/ 30 w 48"/>
                <a:gd name="T23" fmla="*/ 74 h 146"/>
                <a:gd name="T24" fmla="*/ 16 w 48"/>
                <a:gd name="T25" fmla="*/ 80 h 146"/>
                <a:gd name="T26" fmla="*/ 12 w 48"/>
                <a:gd name="T27" fmla="*/ 96 h 146"/>
                <a:gd name="T28" fmla="*/ 14 w 48"/>
                <a:gd name="T29" fmla="*/ 106 h 146"/>
                <a:gd name="T30" fmla="*/ 14 w 48"/>
                <a:gd name="T31" fmla="*/ 116 h 146"/>
                <a:gd name="T32" fmla="*/ 14 w 48"/>
                <a:gd name="T33" fmla="*/ 122 h 146"/>
                <a:gd name="T34" fmla="*/ 8 w 48"/>
                <a:gd name="T35" fmla="*/ 128 h 146"/>
                <a:gd name="T36" fmla="*/ 4 w 48"/>
                <a:gd name="T37" fmla="*/ 128 h 146"/>
                <a:gd name="T38" fmla="*/ 0 w 48"/>
                <a:gd name="T39" fmla="*/ 128 h 146"/>
                <a:gd name="T40" fmla="*/ 0 w 48"/>
                <a:gd name="T41" fmla="*/ 146 h 146"/>
                <a:gd name="T42" fmla="*/ 8 w 48"/>
                <a:gd name="T43" fmla="*/ 146 h 146"/>
                <a:gd name="T44" fmla="*/ 30 w 48"/>
                <a:gd name="T45" fmla="*/ 140 h 146"/>
                <a:gd name="T46" fmla="*/ 34 w 48"/>
                <a:gd name="T47" fmla="*/ 132 h 146"/>
                <a:gd name="T48" fmla="*/ 36 w 48"/>
                <a:gd name="T49" fmla="*/ 120 h 146"/>
                <a:gd name="T50" fmla="*/ 36 w 48"/>
                <a:gd name="T51" fmla="*/ 106 h 146"/>
                <a:gd name="T52" fmla="*/ 36 w 48"/>
                <a:gd name="T53" fmla="*/ 94 h 146"/>
                <a:gd name="T54" fmla="*/ 38 w 48"/>
                <a:gd name="T55" fmla="*/ 86 h 146"/>
                <a:gd name="T56" fmla="*/ 48 w 48"/>
                <a:gd name="T57" fmla="*/ 82 h 146"/>
                <a:gd name="T58" fmla="*/ 48 w 48"/>
                <a:gd name="T59" fmla="*/ 66 h 146"/>
                <a:gd name="T60" fmla="*/ 38 w 48"/>
                <a:gd name="T61" fmla="*/ 60 h 146"/>
                <a:gd name="T62" fmla="*/ 36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20"/>
                  </a:lnTo>
                  <a:lnTo>
                    <a:pt x="12" y="22"/>
                  </a:lnTo>
                  <a:lnTo>
                    <a:pt x="14" y="26"/>
                  </a:lnTo>
                  <a:lnTo>
                    <a:pt x="14" y="30"/>
                  </a:lnTo>
                  <a:lnTo>
                    <a:pt x="14" y="30"/>
                  </a:lnTo>
                  <a:lnTo>
                    <a:pt x="14" y="38"/>
                  </a:lnTo>
                  <a:lnTo>
                    <a:pt x="14" y="38"/>
                  </a:lnTo>
                  <a:lnTo>
                    <a:pt x="12" y="52"/>
                  </a:lnTo>
                  <a:lnTo>
                    <a:pt x="12" y="52"/>
                  </a:lnTo>
                  <a:lnTo>
                    <a:pt x="14" y="60"/>
                  </a:lnTo>
                  <a:lnTo>
                    <a:pt x="16" y="66"/>
                  </a:lnTo>
                  <a:lnTo>
                    <a:pt x="22" y="70"/>
                  </a:lnTo>
                  <a:lnTo>
                    <a:pt x="30" y="72"/>
                  </a:lnTo>
                  <a:lnTo>
                    <a:pt x="30" y="72"/>
                  </a:lnTo>
                  <a:lnTo>
                    <a:pt x="30" y="74"/>
                  </a:lnTo>
                  <a:lnTo>
                    <a:pt x="30" y="74"/>
                  </a:lnTo>
                  <a:lnTo>
                    <a:pt x="22" y="76"/>
                  </a:lnTo>
                  <a:lnTo>
                    <a:pt x="16" y="80"/>
                  </a:lnTo>
                  <a:lnTo>
                    <a:pt x="14" y="86"/>
                  </a:lnTo>
                  <a:lnTo>
                    <a:pt x="12" y="96"/>
                  </a:lnTo>
                  <a:lnTo>
                    <a:pt x="12" y="96"/>
                  </a:lnTo>
                  <a:lnTo>
                    <a:pt x="14" y="106"/>
                  </a:lnTo>
                  <a:lnTo>
                    <a:pt x="14" y="106"/>
                  </a:lnTo>
                  <a:lnTo>
                    <a:pt x="14" y="116"/>
                  </a:lnTo>
                  <a:lnTo>
                    <a:pt x="14" y="116"/>
                  </a:lnTo>
                  <a:lnTo>
                    <a:pt x="14" y="122"/>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30" y="140"/>
                  </a:lnTo>
                  <a:lnTo>
                    <a:pt x="32" y="136"/>
                  </a:lnTo>
                  <a:lnTo>
                    <a:pt x="34" y="132"/>
                  </a:lnTo>
                  <a:lnTo>
                    <a:pt x="36" y="120"/>
                  </a:lnTo>
                  <a:lnTo>
                    <a:pt x="36" y="120"/>
                  </a:lnTo>
                  <a:lnTo>
                    <a:pt x="36" y="106"/>
                  </a:lnTo>
                  <a:lnTo>
                    <a:pt x="36" y="106"/>
                  </a:lnTo>
                  <a:lnTo>
                    <a:pt x="36" y="94"/>
                  </a:lnTo>
                  <a:lnTo>
                    <a:pt x="36" y="94"/>
                  </a:lnTo>
                  <a:lnTo>
                    <a:pt x="36" y="90"/>
                  </a:lnTo>
                  <a:lnTo>
                    <a:pt x="38" y="86"/>
                  </a:lnTo>
                  <a:lnTo>
                    <a:pt x="42" y="82"/>
                  </a:lnTo>
                  <a:lnTo>
                    <a:pt x="48" y="82"/>
                  </a:lnTo>
                  <a:lnTo>
                    <a:pt x="48" y="66"/>
                  </a:lnTo>
                  <a:lnTo>
                    <a:pt x="48" y="66"/>
                  </a:lnTo>
                  <a:lnTo>
                    <a:pt x="42" y="64"/>
                  </a:lnTo>
                  <a:lnTo>
                    <a:pt x="38" y="60"/>
                  </a:lnTo>
                  <a:lnTo>
                    <a:pt x="36" y="56"/>
                  </a:lnTo>
                  <a:lnTo>
                    <a:pt x="36" y="52"/>
                  </a:lnTo>
                  <a:lnTo>
                    <a:pt x="36" y="52"/>
                  </a:lnTo>
                  <a:lnTo>
                    <a:pt x="36" y="40"/>
                  </a:lnTo>
                  <a:lnTo>
                    <a:pt x="36" y="40"/>
                  </a:lnTo>
                  <a:lnTo>
                    <a:pt x="36" y="24"/>
                  </a:lnTo>
                  <a:lnTo>
                    <a:pt x="36" y="24"/>
                  </a:lnTo>
                  <a:lnTo>
                    <a:pt x="34" y="14"/>
                  </a:lnTo>
                  <a:lnTo>
                    <a:pt x="30" y="6"/>
                  </a:lnTo>
                  <a:lnTo>
                    <a:pt x="20" y="2"/>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9" name="Freeform 1386"/>
            <p:cNvSpPr>
              <a:spLocks/>
            </p:cNvSpPr>
            <p:nvPr/>
          </p:nvSpPr>
          <p:spPr bwMode="auto">
            <a:xfrm>
              <a:off x="10295978" y="22383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4 w 48"/>
                <a:gd name="T13" fmla="*/ 38 h 146"/>
                <a:gd name="T14" fmla="*/ 12 w 48"/>
                <a:gd name="T15" fmla="*/ 52 h 146"/>
                <a:gd name="T16" fmla="*/ 14 w 48"/>
                <a:gd name="T17" fmla="*/ 60 h 146"/>
                <a:gd name="T18" fmla="*/ 22 w 48"/>
                <a:gd name="T19" fmla="*/ 70 h 146"/>
                <a:gd name="T20" fmla="*/ 30 w 48"/>
                <a:gd name="T21" fmla="*/ 72 h 146"/>
                <a:gd name="T22" fmla="*/ 30 w 48"/>
                <a:gd name="T23" fmla="*/ 74 h 146"/>
                <a:gd name="T24" fmla="*/ 16 w 48"/>
                <a:gd name="T25" fmla="*/ 80 h 146"/>
                <a:gd name="T26" fmla="*/ 12 w 48"/>
                <a:gd name="T27" fmla="*/ 96 h 146"/>
                <a:gd name="T28" fmla="*/ 14 w 48"/>
                <a:gd name="T29" fmla="*/ 106 h 146"/>
                <a:gd name="T30" fmla="*/ 14 w 48"/>
                <a:gd name="T31" fmla="*/ 116 h 146"/>
                <a:gd name="T32" fmla="*/ 14 w 48"/>
                <a:gd name="T33" fmla="*/ 122 h 146"/>
                <a:gd name="T34" fmla="*/ 8 w 48"/>
                <a:gd name="T35" fmla="*/ 128 h 146"/>
                <a:gd name="T36" fmla="*/ 4 w 48"/>
                <a:gd name="T37" fmla="*/ 128 h 146"/>
                <a:gd name="T38" fmla="*/ 0 w 48"/>
                <a:gd name="T39" fmla="*/ 128 h 146"/>
                <a:gd name="T40" fmla="*/ 0 w 48"/>
                <a:gd name="T41" fmla="*/ 146 h 146"/>
                <a:gd name="T42" fmla="*/ 8 w 48"/>
                <a:gd name="T43" fmla="*/ 146 h 146"/>
                <a:gd name="T44" fmla="*/ 30 w 48"/>
                <a:gd name="T45" fmla="*/ 140 h 146"/>
                <a:gd name="T46" fmla="*/ 34 w 48"/>
                <a:gd name="T47" fmla="*/ 132 h 146"/>
                <a:gd name="T48" fmla="*/ 36 w 48"/>
                <a:gd name="T49" fmla="*/ 120 h 146"/>
                <a:gd name="T50" fmla="*/ 36 w 48"/>
                <a:gd name="T51" fmla="*/ 106 h 146"/>
                <a:gd name="T52" fmla="*/ 36 w 48"/>
                <a:gd name="T53" fmla="*/ 94 h 146"/>
                <a:gd name="T54" fmla="*/ 38 w 48"/>
                <a:gd name="T55" fmla="*/ 86 h 146"/>
                <a:gd name="T56" fmla="*/ 48 w 48"/>
                <a:gd name="T57" fmla="*/ 82 h 146"/>
                <a:gd name="T58" fmla="*/ 48 w 48"/>
                <a:gd name="T59" fmla="*/ 66 h 146"/>
                <a:gd name="T60" fmla="*/ 38 w 48"/>
                <a:gd name="T61" fmla="*/ 60 h 146"/>
                <a:gd name="T62" fmla="*/ 36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20"/>
                  </a:lnTo>
                  <a:lnTo>
                    <a:pt x="12" y="22"/>
                  </a:lnTo>
                  <a:lnTo>
                    <a:pt x="14" y="26"/>
                  </a:lnTo>
                  <a:lnTo>
                    <a:pt x="14" y="30"/>
                  </a:lnTo>
                  <a:lnTo>
                    <a:pt x="14" y="30"/>
                  </a:lnTo>
                  <a:lnTo>
                    <a:pt x="14" y="38"/>
                  </a:lnTo>
                  <a:lnTo>
                    <a:pt x="14" y="38"/>
                  </a:lnTo>
                  <a:lnTo>
                    <a:pt x="12" y="52"/>
                  </a:lnTo>
                  <a:lnTo>
                    <a:pt x="12" y="52"/>
                  </a:lnTo>
                  <a:lnTo>
                    <a:pt x="14" y="60"/>
                  </a:lnTo>
                  <a:lnTo>
                    <a:pt x="16" y="66"/>
                  </a:lnTo>
                  <a:lnTo>
                    <a:pt x="22" y="70"/>
                  </a:lnTo>
                  <a:lnTo>
                    <a:pt x="30" y="72"/>
                  </a:lnTo>
                  <a:lnTo>
                    <a:pt x="30" y="72"/>
                  </a:lnTo>
                  <a:lnTo>
                    <a:pt x="30" y="74"/>
                  </a:lnTo>
                  <a:lnTo>
                    <a:pt x="30" y="74"/>
                  </a:lnTo>
                  <a:lnTo>
                    <a:pt x="22" y="76"/>
                  </a:lnTo>
                  <a:lnTo>
                    <a:pt x="16" y="80"/>
                  </a:lnTo>
                  <a:lnTo>
                    <a:pt x="14" y="86"/>
                  </a:lnTo>
                  <a:lnTo>
                    <a:pt x="12" y="96"/>
                  </a:lnTo>
                  <a:lnTo>
                    <a:pt x="12" y="96"/>
                  </a:lnTo>
                  <a:lnTo>
                    <a:pt x="14" y="106"/>
                  </a:lnTo>
                  <a:lnTo>
                    <a:pt x="14" y="106"/>
                  </a:lnTo>
                  <a:lnTo>
                    <a:pt x="14" y="116"/>
                  </a:lnTo>
                  <a:lnTo>
                    <a:pt x="14" y="116"/>
                  </a:lnTo>
                  <a:lnTo>
                    <a:pt x="14" y="122"/>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30" y="140"/>
                  </a:lnTo>
                  <a:lnTo>
                    <a:pt x="32" y="136"/>
                  </a:lnTo>
                  <a:lnTo>
                    <a:pt x="34" y="132"/>
                  </a:lnTo>
                  <a:lnTo>
                    <a:pt x="36" y="120"/>
                  </a:lnTo>
                  <a:lnTo>
                    <a:pt x="36" y="120"/>
                  </a:lnTo>
                  <a:lnTo>
                    <a:pt x="36" y="106"/>
                  </a:lnTo>
                  <a:lnTo>
                    <a:pt x="36" y="106"/>
                  </a:lnTo>
                  <a:lnTo>
                    <a:pt x="36" y="94"/>
                  </a:lnTo>
                  <a:lnTo>
                    <a:pt x="36" y="94"/>
                  </a:lnTo>
                  <a:lnTo>
                    <a:pt x="36" y="90"/>
                  </a:lnTo>
                  <a:lnTo>
                    <a:pt x="38" y="86"/>
                  </a:lnTo>
                  <a:lnTo>
                    <a:pt x="42" y="82"/>
                  </a:lnTo>
                  <a:lnTo>
                    <a:pt x="48" y="82"/>
                  </a:lnTo>
                  <a:lnTo>
                    <a:pt x="48" y="66"/>
                  </a:lnTo>
                  <a:lnTo>
                    <a:pt x="48" y="66"/>
                  </a:lnTo>
                  <a:lnTo>
                    <a:pt x="42" y="64"/>
                  </a:lnTo>
                  <a:lnTo>
                    <a:pt x="38" y="60"/>
                  </a:lnTo>
                  <a:lnTo>
                    <a:pt x="36" y="56"/>
                  </a:lnTo>
                  <a:lnTo>
                    <a:pt x="36" y="52"/>
                  </a:lnTo>
                  <a:lnTo>
                    <a:pt x="36" y="52"/>
                  </a:lnTo>
                  <a:lnTo>
                    <a:pt x="36" y="40"/>
                  </a:lnTo>
                  <a:lnTo>
                    <a:pt x="36" y="40"/>
                  </a:lnTo>
                  <a:lnTo>
                    <a:pt x="36" y="24"/>
                  </a:lnTo>
                  <a:lnTo>
                    <a:pt x="36" y="24"/>
                  </a:lnTo>
                  <a:lnTo>
                    <a:pt x="34" y="14"/>
                  </a:lnTo>
                  <a:lnTo>
                    <a:pt x="30"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0" name="Freeform 1387"/>
            <p:cNvSpPr>
              <a:spLocks/>
            </p:cNvSpPr>
            <p:nvPr/>
          </p:nvSpPr>
          <p:spPr bwMode="auto">
            <a:xfrm>
              <a:off x="10436450" y="22415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0 w 52"/>
                <a:gd name="T23" fmla="*/ 42 h 144"/>
                <a:gd name="T24" fmla="*/ 0 w 52"/>
                <a:gd name="T25" fmla="*/ 42 h 144"/>
                <a:gd name="T26" fmla="*/ 0 w 52"/>
                <a:gd name="T27" fmla="*/ 22 h 144"/>
                <a:gd name="T28" fmla="*/ 0 w 52"/>
                <a:gd name="T29" fmla="*/ 22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0" y="42"/>
                  </a:lnTo>
                  <a:lnTo>
                    <a:pt x="0" y="42"/>
                  </a:lnTo>
                  <a:lnTo>
                    <a:pt x="0" y="22"/>
                  </a:lnTo>
                  <a:lnTo>
                    <a:pt x="0" y="22"/>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1" name="Freeform 1388"/>
            <p:cNvSpPr>
              <a:spLocks/>
            </p:cNvSpPr>
            <p:nvPr/>
          </p:nvSpPr>
          <p:spPr bwMode="auto">
            <a:xfrm>
              <a:off x="10583307" y="22415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8" y="38"/>
                  </a:lnTo>
                  <a:lnTo>
                    <a:pt x="0" y="42"/>
                  </a:lnTo>
                  <a:lnTo>
                    <a:pt x="0" y="42"/>
                  </a:lnTo>
                  <a:lnTo>
                    <a:pt x="0" y="22"/>
                  </a:lnTo>
                  <a:lnTo>
                    <a:pt x="0" y="22"/>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2" name="Freeform 1389"/>
            <p:cNvSpPr>
              <a:spLocks/>
            </p:cNvSpPr>
            <p:nvPr/>
          </p:nvSpPr>
          <p:spPr bwMode="auto">
            <a:xfrm>
              <a:off x="10726972" y="22415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8" y="38"/>
                  </a:lnTo>
                  <a:lnTo>
                    <a:pt x="0" y="42"/>
                  </a:lnTo>
                  <a:lnTo>
                    <a:pt x="0" y="42"/>
                  </a:lnTo>
                  <a:lnTo>
                    <a:pt x="0" y="22"/>
                  </a:lnTo>
                  <a:lnTo>
                    <a:pt x="0" y="22"/>
                  </a:lnTo>
                  <a:lnTo>
                    <a:pt x="10" y="18"/>
                  </a:lnTo>
                  <a:lnTo>
                    <a:pt x="10" y="18"/>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8" name="Freeform 1426"/>
            <p:cNvSpPr>
              <a:spLocks/>
            </p:cNvSpPr>
            <p:nvPr/>
          </p:nvSpPr>
          <p:spPr bwMode="auto">
            <a:xfrm>
              <a:off x="10870636" y="22415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8" y="38"/>
                  </a:lnTo>
                  <a:lnTo>
                    <a:pt x="0" y="42"/>
                  </a:lnTo>
                  <a:lnTo>
                    <a:pt x="0" y="42"/>
                  </a:lnTo>
                  <a:lnTo>
                    <a:pt x="0" y="22"/>
                  </a:lnTo>
                  <a:lnTo>
                    <a:pt x="0" y="22"/>
                  </a:lnTo>
                  <a:lnTo>
                    <a:pt x="10" y="18"/>
                  </a:lnTo>
                  <a:lnTo>
                    <a:pt x="10" y="18"/>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9" name="Freeform 1427"/>
            <p:cNvSpPr>
              <a:spLocks/>
            </p:cNvSpPr>
            <p:nvPr/>
          </p:nvSpPr>
          <p:spPr bwMode="auto">
            <a:xfrm>
              <a:off x="11247357"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2"/>
                  </a:lnTo>
                  <a:lnTo>
                    <a:pt x="0" y="42"/>
                  </a:lnTo>
                  <a:lnTo>
                    <a:pt x="0" y="22"/>
                  </a:lnTo>
                  <a:lnTo>
                    <a:pt x="0" y="22"/>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0" name="Freeform 1428"/>
            <p:cNvSpPr>
              <a:spLocks/>
            </p:cNvSpPr>
            <p:nvPr/>
          </p:nvSpPr>
          <p:spPr bwMode="auto">
            <a:xfrm>
              <a:off x="11394214"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10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10" y="38"/>
                  </a:lnTo>
                  <a:lnTo>
                    <a:pt x="0" y="42"/>
                  </a:lnTo>
                  <a:lnTo>
                    <a:pt x="0" y="42"/>
                  </a:lnTo>
                  <a:lnTo>
                    <a:pt x="0" y="22"/>
                  </a:lnTo>
                  <a:lnTo>
                    <a:pt x="0" y="22"/>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1" name="Freeform 1429"/>
            <p:cNvSpPr>
              <a:spLocks/>
            </p:cNvSpPr>
            <p:nvPr/>
          </p:nvSpPr>
          <p:spPr bwMode="auto">
            <a:xfrm>
              <a:off x="11541071" y="22415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6"/>
                  </a:lnTo>
                  <a:lnTo>
                    <a:pt x="10" y="16"/>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2" name="Freeform 1430"/>
            <p:cNvSpPr>
              <a:spLocks/>
            </p:cNvSpPr>
            <p:nvPr/>
          </p:nvSpPr>
          <p:spPr bwMode="auto">
            <a:xfrm>
              <a:off x="11014301" y="2238375"/>
              <a:ext cx="73429" cy="231775"/>
            </a:xfrm>
            <a:custGeom>
              <a:avLst/>
              <a:gdLst>
                <a:gd name="T0" fmla="*/ 46 w 46"/>
                <a:gd name="T1" fmla="*/ 0 h 146"/>
                <a:gd name="T2" fmla="*/ 40 w 46"/>
                <a:gd name="T3" fmla="*/ 0 h 146"/>
                <a:gd name="T4" fmla="*/ 20 w 46"/>
                <a:gd name="T5" fmla="*/ 6 h 146"/>
                <a:gd name="T6" fmla="*/ 12 w 46"/>
                <a:gd name="T7" fmla="*/ 24 h 146"/>
                <a:gd name="T8" fmla="*/ 12 w 46"/>
                <a:gd name="T9" fmla="*/ 40 h 146"/>
                <a:gd name="T10" fmla="*/ 14 w 46"/>
                <a:gd name="T11" fmla="*/ 52 h 146"/>
                <a:gd name="T12" fmla="*/ 14 w 46"/>
                <a:gd name="T13" fmla="*/ 56 h 146"/>
                <a:gd name="T14" fmla="*/ 8 w 46"/>
                <a:gd name="T15" fmla="*/ 64 h 146"/>
                <a:gd name="T16" fmla="*/ 0 w 46"/>
                <a:gd name="T17" fmla="*/ 82 h 146"/>
                <a:gd name="T18" fmla="*/ 8 w 46"/>
                <a:gd name="T19" fmla="*/ 82 h 146"/>
                <a:gd name="T20" fmla="*/ 14 w 46"/>
                <a:gd name="T21" fmla="*/ 90 h 146"/>
                <a:gd name="T22" fmla="*/ 14 w 46"/>
                <a:gd name="T23" fmla="*/ 94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8 h 146"/>
                <a:gd name="T42" fmla="*/ 36 w 46"/>
                <a:gd name="T43" fmla="*/ 122 h 146"/>
                <a:gd name="T44" fmla="*/ 34 w 46"/>
                <a:gd name="T45" fmla="*/ 116 h 146"/>
                <a:gd name="T46" fmla="*/ 36 w 46"/>
                <a:gd name="T47" fmla="*/ 106 h 146"/>
                <a:gd name="T48" fmla="*/ 36 w 46"/>
                <a:gd name="T49" fmla="*/ 96 h 146"/>
                <a:gd name="T50" fmla="*/ 32 w 46"/>
                <a:gd name="T51" fmla="*/ 80 h 146"/>
                <a:gd name="T52" fmla="*/ 20 w 46"/>
                <a:gd name="T53" fmla="*/ 74 h 146"/>
                <a:gd name="T54" fmla="*/ 20 w 46"/>
                <a:gd name="T55" fmla="*/ 72 h 146"/>
                <a:gd name="T56" fmla="*/ 26 w 46"/>
                <a:gd name="T57" fmla="*/ 70 h 146"/>
                <a:gd name="T58" fmla="*/ 36 w 46"/>
                <a:gd name="T59" fmla="*/ 60 h 146"/>
                <a:gd name="T60" fmla="*/ 36 w 46"/>
                <a:gd name="T61" fmla="*/ 52 h 146"/>
                <a:gd name="T62" fmla="*/ 36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0" y="66"/>
                  </a:lnTo>
                  <a:lnTo>
                    <a:pt x="0" y="82"/>
                  </a:lnTo>
                  <a:lnTo>
                    <a:pt x="0" y="82"/>
                  </a:lnTo>
                  <a:lnTo>
                    <a:pt x="8" y="82"/>
                  </a:lnTo>
                  <a:lnTo>
                    <a:pt x="12" y="86"/>
                  </a:lnTo>
                  <a:lnTo>
                    <a:pt x="14" y="90"/>
                  </a:lnTo>
                  <a:lnTo>
                    <a:pt x="14" y="94"/>
                  </a:lnTo>
                  <a:lnTo>
                    <a:pt x="14" y="94"/>
                  </a:lnTo>
                  <a:lnTo>
                    <a:pt x="12" y="106"/>
                  </a:lnTo>
                  <a:lnTo>
                    <a:pt x="12" y="106"/>
                  </a:lnTo>
                  <a:lnTo>
                    <a:pt x="12" y="120"/>
                  </a:lnTo>
                  <a:lnTo>
                    <a:pt x="12" y="120"/>
                  </a:lnTo>
                  <a:lnTo>
                    <a:pt x="12" y="128"/>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8"/>
                  </a:lnTo>
                  <a:lnTo>
                    <a:pt x="36" y="124"/>
                  </a:lnTo>
                  <a:lnTo>
                    <a:pt x="36" y="122"/>
                  </a:lnTo>
                  <a:lnTo>
                    <a:pt x="34" y="116"/>
                  </a:lnTo>
                  <a:lnTo>
                    <a:pt x="34" y="116"/>
                  </a:lnTo>
                  <a:lnTo>
                    <a:pt x="36" y="106"/>
                  </a:lnTo>
                  <a:lnTo>
                    <a:pt x="36" y="106"/>
                  </a:lnTo>
                  <a:lnTo>
                    <a:pt x="36" y="96"/>
                  </a:lnTo>
                  <a:lnTo>
                    <a:pt x="36" y="96"/>
                  </a:lnTo>
                  <a:lnTo>
                    <a:pt x="36" y="86"/>
                  </a:lnTo>
                  <a:lnTo>
                    <a:pt x="32" y="80"/>
                  </a:lnTo>
                  <a:lnTo>
                    <a:pt x="26" y="76"/>
                  </a:lnTo>
                  <a:lnTo>
                    <a:pt x="20" y="74"/>
                  </a:lnTo>
                  <a:lnTo>
                    <a:pt x="20" y="74"/>
                  </a:lnTo>
                  <a:lnTo>
                    <a:pt x="20" y="72"/>
                  </a:lnTo>
                  <a:lnTo>
                    <a:pt x="20" y="72"/>
                  </a:lnTo>
                  <a:lnTo>
                    <a:pt x="26" y="70"/>
                  </a:lnTo>
                  <a:lnTo>
                    <a:pt x="32" y="66"/>
                  </a:lnTo>
                  <a:lnTo>
                    <a:pt x="36" y="60"/>
                  </a:lnTo>
                  <a:lnTo>
                    <a:pt x="36" y="52"/>
                  </a:lnTo>
                  <a:lnTo>
                    <a:pt x="36" y="52"/>
                  </a:lnTo>
                  <a:lnTo>
                    <a:pt x="36" y="38"/>
                  </a:lnTo>
                  <a:lnTo>
                    <a:pt x="36" y="38"/>
                  </a:lnTo>
                  <a:lnTo>
                    <a:pt x="34" y="30"/>
                  </a:lnTo>
                  <a:lnTo>
                    <a:pt x="34" y="30"/>
                  </a:lnTo>
                  <a:lnTo>
                    <a:pt x="36" y="26"/>
                  </a:lnTo>
                  <a:lnTo>
                    <a:pt x="36" y="22"/>
                  </a:lnTo>
                  <a:lnTo>
                    <a:pt x="40" y="20"/>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3" name="Freeform 1431"/>
            <p:cNvSpPr>
              <a:spLocks/>
            </p:cNvSpPr>
            <p:nvPr/>
          </p:nvSpPr>
          <p:spPr bwMode="auto">
            <a:xfrm>
              <a:off x="11014301" y="2238375"/>
              <a:ext cx="73429" cy="231775"/>
            </a:xfrm>
            <a:custGeom>
              <a:avLst/>
              <a:gdLst>
                <a:gd name="T0" fmla="*/ 46 w 46"/>
                <a:gd name="T1" fmla="*/ 0 h 146"/>
                <a:gd name="T2" fmla="*/ 40 w 46"/>
                <a:gd name="T3" fmla="*/ 0 h 146"/>
                <a:gd name="T4" fmla="*/ 20 w 46"/>
                <a:gd name="T5" fmla="*/ 6 h 146"/>
                <a:gd name="T6" fmla="*/ 12 w 46"/>
                <a:gd name="T7" fmla="*/ 24 h 146"/>
                <a:gd name="T8" fmla="*/ 12 w 46"/>
                <a:gd name="T9" fmla="*/ 40 h 146"/>
                <a:gd name="T10" fmla="*/ 14 w 46"/>
                <a:gd name="T11" fmla="*/ 52 h 146"/>
                <a:gd name="T12" fmla="*/ 14 w 46"/>
                <a:gd name="T13" fmla="*/ 56 h 146"/>
                <a:gd name="T14" fmla="*/ 8 w 46"/>
                <a:gd name="T15" fmla="*/ 64 h 146"/>
                <a:gd name="T16" fmla="*/ 0 w 46"/>
                <a:gd name="T17" fmla="*/ 82 h 146"/>
                <a:gd name="T18" fmla="*/ 8 w 46"/>
                <a:gd name="T19" fmla="*/ 82 h 146"/>
                <a:gd name="T20" fmla="*/ 14 w 46"/>
                <a:gd name="T21" fmla="*/ 90 h 146"/>
                <a:gd name="T22" fmla="*/ 14 w 46"/>
                <a:gd name="T23" fmla="*/ 94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8 h 146"/>
                <a:gd name="T42" fmla="*/ 36 w 46"/>
                <a:gd name="T43" fmla="*/ 122 h 146"/>
                <a:gd name="T44" fmla="*/ 34 w 46"/>
                <a:gd name="T45" fmla="*/ 116 h 146"/>
                <a:gd name="T46" fmla="*/ 36 w 46"/>
                <a:gd name="T47" fmla="*/ 106 h 146"/>
                <a:gd name="T48" fmla="*/ 36 w 46"/>
                <a:gd name="T49" fmla="*/ 96 h 146"/>
                <a:gd name="T50" fmla="*/ 32 w 46"/>
                <a:gd name="T51" fmla="*/ 80 h 146"/>
                <a:gd name="T52" fmla="*/ 20 w 46"/>
                <a:gd name="T53" fmla="*/ 74 h 146"/>
                <a:gd name="T54" fmla="*/ 20 w 46"/>
                <a:gd name="T55" fmla="*/ 72 h 146"/>
                <a:gd name="T56" fmla="*/ 26 w 46"/>
                <a:gd name="T57" fmla="*/ 70 h 146"/>
                <a:gd name="T58" fmla="*/ 36 w 46"/>
                <a:gd name="T59" fmla="*/ 60 h 146"/>
                <a:gd name="T60" fmla="*/ 36 w 46"/>
                <a:gd name="T61" fmla="*/ 52 h 146"/>
                <a:gd name="T62" fmla="*/ 36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0" y="66"/>
                  </a:lnTo>
                  <a:lnTo>
                    <a:pt x="0" y="82"/>
                  </a:lnTo>
                  <a:lnTo>
                    <a:pt x="0" y="82"/>
                  </a:lnTo>
                  <a:lnTo>
                    <a:pt x="8" y="82"/>
                  </a:lnTo>
                  <a:lnTo>
                    <a:pt x="12" y="86"/>
                  </a:lnTo>
                  <a:lnTo>
                    <a:pt x="14" y="90"/>
                  </a:lnTo>
                  <a:lnTo>
                    <a:pt x="14" y="94"/>
                  </a:lnTo>
                  <a:lnTo>
                    <a:pt x="14" y="94"/>
                  </a:lnTo>
                  <a:lnTo>
                    <a:pt x="12" y="106"/>
                  </a:lnTo>
                  <a:lnTo>
                    <a:pt x="12" y="106"/>
                  </a:lnTo>
                  <a:lnTo>
                    <a:pt x="12" y="120"/>
                  </a:lnTo>
                  <a:lnTo>
                    <a:pt x="12" y="120"/>
                  </a:lnTo>
                  <a:lnTo>
                    <a:pt x="12" y="128"/>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8"/>
                  </a:lnTo>
                  <a:lnTo>
                    <a:pt x="36" y="124"/>
                  </a:lnTo>
                  <a:lnTo>
                    <a:pt x="36" y="122"/>
                  </a:lnTo>
                  <a:lnTo>
                    <a:pt x="34" y="116"/>
                  </a:lnTo>
                  <a:lnTo>
                    <a:pt x="34" y="116"/>
                  </a:lnTo>
                  <a:lnTo>
                    <a:pt x="36" y="106"/>
                  </a:lnTo>
                  <a:lnTo>
                    <a:pt x="36" y="106"/>
                  </a:lnTo>
                  <a:lnTo>
                    <a:pt x="36" y="96"/>
                  </a:lnTo>
                  <a:lnTo>
                    <a:pt x="36" y="96"/>
                  </a:lnTo>
                  <a:lnTo>
                    <a:pt x="36" y="86"/>
                  </a:lnTo>
                  <a:lnTo>
                    <a:pt x="32" y="80"/>
                  </a:lnTo>
                  <a:lnTo>
                    <a:pt x="26" y="76"/>
                  </a:lnTo>
                  <a:lnTo>
                    <a:pt x="20" y="74"/>
                  </a:lnTo>
                  <a:lnTo>
                    <a:pt x="20" y="74"/>
                  </a:lnTo>
                  <a:lnTo>
                    <a:pt x="20" y="72"/>
                  </a:lnTo>
                  <a:lnTo>
                    <a:pt x="20" y="72"/>
                  </a:lnTo>
                  <a:lnTo>
                    <a:pt x="26" y="70"/>
                  </a:lnTo>
                  <a:lnTo>
                    <a:pt x="32" y="66"/>
                  </a:lnTo>
                  <a:lnTo>
                    <a:pt x="36" y="60"/>
                  </a:lnTo>
                  <a:lnTo>
                    <a:pt x="36" y="52"/>
                  </a:lnTo>
                  <a:lnTo>
                    <a:pt x="36" y="52"/>
                  </a:lnTo>
                  <a:lnTo>
                    <a:pt x="36" y="38"/>
                  </a:lnTo>
                  <a:lnTo>
                    <a:pt x="36" y="38"/>
                  </a:lnTo>
                  <a:lnTo>
                    <a:pt x="34" y="30"/>
                  </a:lnTo>
                  <a:lnTo>
                    <a:pt x="34" y="30"/>
                  </a:lnTo>
                  <a:lnTo>
                    <a:pt x="36" y="26"/>
                  </a:lnTo>
                  <a:lnTo>
                    <a:pt x="36" y="22"/>
                  </a:lnTo>
                  <a:lnTo>
                    <a:pt x="40" y="20"/>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4" name="Freeform 1432"/>
            <p:cNvSpPr>
              <a:spLocks/>
            </p:cNvSpPr>
            <p:nvPr/>
          </p:nvSpPr>
          <p:spPr bwMode="auto">
            <a:xfrm>
              <a:off x="11110077" y="22383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2 h 146"/>
                <a:gd name="T16" fmla="*/ 12 w 48"/>
                <a:gd name="T17" fmla="*/ 60 h 146"/>
                <a:gd name="T18" fmla="*/ 22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6 h 146"/>
                <a:gd name="T30" fmla="*/ 14 w 48"/>
                <a:gd name="T31" fmla="*/ 116 h 146"/>
                <a:gd name="T32" fmla="*/ 12 w 48"/>
                <a:gd name="T33" fmla="*/ 122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20"/>
                  </a:lnTo>
                  <a:lnTo>
                    <a:pt x="12" y="22"/>
                  </a:lnTo>
                  <a:lnTo>
                    <a:pt x="12" y="26"/>
                  </a:lnTo>
                  <a:lnTo>
                    <a:pt x="14" y="30"/>
                  </a:lnTo>
                  <a:lnTo>
                    <a:pt x="14" y="30"/>
                  </a:lnTo>
                  <a:lnTo>
                    <a:pt x="12" y="38"/>
                  </a:lnTo>
                  <a:lnTo>
                    <a:pt x="12" y="38"/>
                  </a:lnTo>
                  <a:lnTo>
                    <a:pt x="12" y="52"/>
                  </a:lnTo>
                  <a:lnTo>
                    <a:pt x="12" y="52"/>
                  </a:lnTo>
                  <a:lnTo>
                    <a:pt x="12" y="60"/>
                  </a:lnTo>
                  <a:lnTo>
                    <a:pt x="16" y="66"/>
                  </a:lnTo>
                  <a:lnTo>
                    <a:pt x="22" y="70"/>
                  </a:lnTo>
                  <a:lnTo>
                    <a:pt x="28" y="72"/>
                  </a:lnTo>
                  <a:lnTo>
                    <a:pt x="28" y="72"/>
                  </a:lnTo>
                  <a:lnTo>
                    <a:pt x="28" y="74"/>
                  </a:lnTo>
                  <a:lnTo>
                    <a:pt x="28" y="74"/>
                  </a:lnTo>
                  <a:lnTo>
                    <a:pt x="22" y="76"/>
                  </a:lnTo>
                  <a:lnTo>
                    <a:pt x="16" y="80"/>
                  </a:lnTo>
                  <a:lnTo>
                    <a:pt x="12" y="86"/>
                  </a:lnTo>
                  <a:lnTo>
                    <a:pt x="12" y="96"/>
                  </a:lnTo>
                  <a:lnTo>
                    <a:pt x="12" y="96"/>
                  </a:lnTo>
                  <a:lnTo>
                    <a:pt x="12" y="106"/>
                  </a:lnTo>
                  <a:lnTo>
                    <a:pt x="12" y="106"/>
                  </a:lnTo>
                  <a:lnTo>
                    <a:pt x="14" y="116"/>
                  </a:lnTo>
                  <a:lnTo>
                    <a:pt x="14" y="116"/>
                  </a:lnTo>
                  <a:lnTo>
                    <a:pt x="12" y="122"/>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4"/>
                  </a:lnTo>
                  <a:lnTo>
                    <a:pt x="34" y="94"/>
                  </a:lnTo>
                  <a:lnTo>
                    <a:pt x="34" y="90"/>
                  </a:lnTo>
                  <a:lnTo>
                    <a:pt x="36" y="86"/>
                  </a:lnTo>
                  <a:lnTo>
                    <a:pt x="40" y="82"/>
                  </a:lnTo>
                  <a:lnTo>
                    <a:pt x="48" y="82"/>
                  </a:lnTo>
                  <a:lnTo>
                    <a:pt x="48" y="66"/>
                  </a:lnTo>
                  <a:lnTo>
                    <a:pt x="48" y="66"/>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2"/>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5" name="Freeform 1433"/>
            <p:cNvSpPr>
              <a:spLocks/>
            </p:cNvSpPr>
            <p:nvPr/>
          </p:nvSpPr>
          <p:spPr bwMode="auto">
            <a:xfrm>
              <a:off x="11110077" y="22383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2 h 146"/>
                <a:gd name="T16" fmla="*/ 12 w 48"/>
                <a:gd name="T17" fmla="*/ 60 h 146"/>
                <a:gd name="T18" fmla="*/ 22 w 48"/>
                <a:gd name="T19" fmla="*/ 70 h 146"/>
                <a:gd name="T20" fmla="*/ 28 w 48"/>
                <a:gd name="T21" fmla="*/ 72 h 146"/>
                <a:gd name="T22" fmla="*/ 28 w 48"/>
                <a:gd name="T23" fmla="*/ 74 h 146"/>
                <a:gd name="T24" fmla="*/ 16 w 48"/>
                <a:gd name="T25" fmla="*/ 80 h 146"/>
                <a:gd name="T26" fmla="*/ 12 w 48"/>
                <a:gd name="T27" fmla="*/ 96 h 146"/>
                <a:gd name="T28" fmla="*/ 12 w 48"/>
                <a:gd name="T29" fmla="*/ 106 h 146"/>
                <a:gd name="T30" fmla="*/ 14 w 48"/>
                <a:gd name="T31" fmla="*/ 116 h 146"/>
                <a:gd name="T32" fmla="*/ 12 w 48"/>
                <a:gd name="T33" fmla="*/ 122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4 h 146"/>
                <a:gd name="T54" fmla="*/ 36 w 48"/>
                <a:gd name="T55" fmla="*/ 86 h 146"/>
                <a:gd name="T56" fmla="*/ 48 w 48"/>
                <a:gd name="T57" fmla="*/ 82 h 146"/>
                <a:gd name="T58" fmla="*/ 48 w 48"/>
                <a:gd name="T59" fmla="*/ 66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20"/>
                  </a:lnTo>
                  <a:lnTo>
                    <a:pt x="12" y="22"/>
                  </a:lnTo>
                  <a:lnTo>
                    <a:pt x="12" y="26"/>
                  </a:lnTo>
                  <a:lnTo>
                    <a:pt x="14" y="30"/>
                  </a:lnTo>
                  <a:lnTo>
                    <a:pt x="14" y="30"/>
                  </a:lnTo>
                  <a:lnTo>
                    <a:pt x="12" y="38"/>
                  </a:lnTo>
                  <a:lnTo>
                    <a:pt x="12" y="38"/>
                  </a:lnTo>
                  <a:lnTo>
                    <a:pt x="12" y="52"/>
                  </a:lnTo>
                  <a:lnTo>
                    <a:pt x="12" y="52"/>
                  </a:lnTo>
                  <a:lnTo>
                    <a:pt x="12" y="60"/>
                  </a:lnTo>
                  <a:lnTo>
                    <a:pt x="16" y="66"/>
                  </a:lnTo>
                  <a:lnTo>
                    <a:pt x="22" y="70"/>
                  </a:lnTo>
                  <a:lnTo>
                    <a:pt x="28" y="72"/>
                  </a:lnTo>
                  <a:lnTo>
                    <a:pt x="28" y="72"/>
                  </a:lnTo>
                  <a:lnTo>
                    <a:pt x="28" y="74"/>
                  </a:lnTo>
                  <a:lnTo>
                    <a:pt x="28" y="74"/>
                  </a:lnTo>
                  <a:lnTo>
                    <a:pt x="22" y="76"/>
                  </a:lnTo>
                  <a:lnTo>
                    <a:pt x="16" y="80"/>
                  </a:lnTo>
                  <a:lnTo>
                    <a:pt x="12" y="86"/>
                  </a:lnTo>
                  <a:lnTo>
                    <a:pt x="12" y="96"/>
                  </a:lnTo>
                  <a:lnTo>
                    <a:pt x="12" y="96"/>
                  </a:lnTo>
                  <a:lnTo>
                    <a:pt x="12" y="106"/>
                  </a:lnTo>
                  <a:lnTo>
                    <a:pt x="12" y="106"/>
                  </a:lnTo>
                  <a:lnTo>
                    <a:pt x="14" y="116"/>
                  </a:lnTo>
                  <a:lnTo>
                    <a:pt x="14" y="116"/>
                  </a:lnTo>
                  <a:lnTo>
                    <a:pt x="12" y="122"/>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4"/>
                  </a:lnTo>
                  <a:lnTo>
                    <a:pt x="34" y="94"/>
                  </a:lnTo>
                  <a:lnTo>
                    <a:pt x="34" y="90"/>
                  </a:lnTo>
                  <a:lnTo>
                    <a:pt x="36" y="86"/>
                  </a:lnTo>
                  <a:lnTo>
                    <a:pt x="40" y="82"/>
                  </a:lnTo>
                  <a:lnTo>
                    <a:pt x="48" y="82"/>
                  </a:lnTo>
                  <a:lnTo>
                    <a:pt x="48" y="66"/>
                  </a:lnTo>
                  <a:lnTo>
                    <a:pt x="48" y="66"/>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6" name="Freeform 1434"/>
            <p:cNvSpPr>
              <a:spLocks noEditPoints="1"/>
            </p:cNvSpPr>
            <p:nvPr/>
          </p:nvSpPr>
          <p:spPr bwMode="auto">
            <a:xfrm>
              <a:off x="11684736" y="2232025"/>
              <a:ext cx="159628" cy="238125"/>
            </a:xfrm>
            <a:custGeom>
              <a:avLst/>
              <a:gdLst>
                <a:gd name="T0" fmla="*/ 48 w 100"/>
                <a:gd name="T1" fmla="*/ 150 h 150"/>
                <a:gd name="T2" fmla="*/ 28 w 100"/>
                <a:gd name="T3" fmla="*/ 146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4 w 100"/>
                <a:gd name="T35" fmla="*/ 132 h 150"/>
                <a:gd name="T36" fmla="*/ 68 w 100"/>
                <a:gd name="T37" fmla="*/ 146 h 150"/>
                <a:gd name="T38" fmla="*/ 48 w 100"/>
                <a:gd name="T39" fmla="*/ 150 h 150"/>
                <a:gd name="T40" fmla="*/ 50 w 100"/>
                <a:gd name="T41" fmla="*/ 18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50 w 100"/>
                <a:gd name="T57" fmla="*/ 132 h 150"/>
                <a:gd name="T58" fmla="*/ 56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0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2" y="132"/>
                  </a:lnTo>
                  <a:lnTo>
                    <a:pt x="12"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4"/>
                  </a:lnTo>
                  <a:lnTo>
                    <a:pt x="80" y="10"/>
                  </a:lnTo>
                  <a:lnTo>
                    <a:pt x="88" y="18"/>
                  </a:lnTo>
                  <a:lnTo>
                    <a:pt x="92" y="30"/>
                  </a:lnTo>
                  <a:lnTo>
                    <a:pt x="96" y="42"/>
                  </a:lnTo>
                  <a:lnTo>
                    <a:pt x="98" y="58"/>
                  </a:lnTo>
                  <a:lnTo>
                    <a:pt x="100" y="74"/>
                  </a:lnTo>
                  <a:lnTo>
                    <a:pt x="100" y="74"/>
                  </a:lnTo>
                  <a:lnTo>
                    <a:pt x="98" y="92"/>
                  </a:lnTo>
                  <a:lnTo>
                    <a:pt x="96" y="108"/>
                  </a:lnTo>
                  <a:lnTo>
                    <a:pt x="92" y="120"/>
                  </a:lnTo>
                  <a:lnTo>
                    <a:pt x="84" y="132"/>
                  </a:lnTo>
                  <a:lnTo>
                    <a:pt x="84" y="132"/>
                  </a:lnTo>
                  <a:lnTo>
                    <a:pt x="78" y="140"/>
                  </a:lnTo>
                  <a:lnTo>
                    <a:pt x="68" y="146"/>
                  </a:lnTo>
                  <a:lnTo>
                    <a:pt x="58" y="148"/>
                  </a:lnTo>
                  <a:lnTo>
                    <a:pt x="48" y="150"/>
                  </a:lnTo>
                  <a:lnTo>
                    <a:pt x="48" y="150"/>
                  </a:lnTo>
                  <a:close/>
                  <a:moveTo>
                    <a:pt x="50" y="18"/>
                  </a:moveTo>
                  <a:lnTo>
                    <a:pt x="50" y="18"/>
                  </a:lnTo>
                  <a:lnTo>
                    <a:pt x="44" y="20"/>
                  </a:lnTo>
                  <a:lnTo>
                    <a:pt x="38" y="22"/>
                  </a:lnTo>
                  <a:lnTo>
                    <a:pt x="34" y="28"/>
                  </a:lnTo>
                  <a:lnTo>
                    <a:pt x="30" y="34"/>
                  </a:lnTo>
                  <a:lnTo>
                    <a:pt x="28" y="42"/>
                  </a:lnTo>
                  <a:lnTo>
                    <a:pt x="24" y="52"/>
                  </a:lnTo>
                  <a:lnTo>
                    <a:pt x="24" y="78"/>
                  </a:lnTo>
                  <a:lnTo>
                    <a:pt x="24" y="78"/>
                  </a:lnTo>
                  <a:lnTo>
                    <a:pt x="24" y="102"/>
                  </a:lnTo>
                  <a:lnTo>
                    <a:pt x="26" y="110"/>
                  </a:lnTo>
                  <a:lnTo>
                    <a:pt x="30" y="118"/>
                  </a:lnTo>
                  <a:lnTo>
                    <a:pt x="34" y="124"/>
                  </a:lnTo>
                  <a:lnTo>
                    <a:pt x="38" y="128"/>
                  </a:lnTo>
                  <a:lnTo>
                    <a:pt x="44" y="130"/>
                  </a:lnTo>
                  <a:lnTo>
                    <a:pt x="50" y="132"/>
                  </a:lnTo>
                  <a:lnTo>
                    <a:pt x="50" y="132"/>
                  </a:lnTo>
                  <a:lnTo>
                    <a:pt x="56" y="130"/>
                  </a:lnTo>
                  <a:lnTo>
                    <a:pt x="60" y="128"/>
                  </a:lnTo>
                  <a:lnTo>
                    <a:pt x="64" y="124"/>
                  </a:lnTo>
                  <a:lnTo>
                    <a:pt x="68" y="118"/>
                  </a:lnTo>
                  <a:lnTo>
                    <a:pt x="72" y="110"/>
                  </a:lnTo>
                  <a:lnTo>
                    <a:pt x="74" y="100"/>
                  </a:lnTo>
                  <a:lnTo>
                    <a:pt x="74" y="76"/>
                  </a:lnTo>
                  <a:lnTo>
                    <a:pt x="74" y="76"/>
                  </a:lnTo>
                  <a:lnTo>
                    <a:pt x="74" y="52"/>
                  </a:lnTo>
                  <a:lnTo>
                    <a:pt x="72" y="42"/>
                  </a:lnTo>
                  <a:lnTo>
                    <a:pt x="68" y="34"/>
                  </a:lnTo>
                  <a:lnTo>
                    <a:pt x="66"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7" name="Freeform 1435"/>
            <p:cNvSpPr>
              <a:spLocks noEditPoints="1"/>
            </p:cNvSpPr>
            <p:nvPr/>
          </p:nvSpPr>
          <p:spPr bwMode="auto">
            <a:xfrm>
              <a:off x="11905022" y="223202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2 h 150"/>
                <a:gd name="T36" fmla="*/ 70 w 100"/>
                <a:gd name="T37" fmla="*/ 146 h 150"/>
                <a:gd name="T38" fmla="*/ 48 w 100"/>
                <a:gd name="T39" fmla="*/ 150 h 150"/>
                <a:gd name="T40" fmla="*/ 50 w 100"/>
                <a:gd name="T41" fmla="*/ 18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2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68 w 100"/>
                <a:gd name="T69" fmla="*/ 34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4"/>
                  </a:lnTo>
                  <a:lnTo>
                    <a:pt x="82" y="10"/>
                  </a:lnTo>
                  <a:lnTo>
                    <a:pt x="88" y="18"/>
                  </a:lnTo>
                  <a:lnTo>
                    <a:pt x="92" y="30"/>
                  </a:lnTo>
                  <a:lnTo>
                    <a:pt x="96" y="42"/>
                  </a:lnTo>
                  <a:lnTo>
                    <a:pt x="98" y="58"/>
                  </a:lnTo>
                  <a:lnTo>
                    <a:pt x="100" y="74"/>
                  </a:lnTo>
                  <a:lnTo>
                    <a:pt x="100" y="74"/>
                  </a:lnTo>
                  <a:lnTo>
                    <a:pt x="98"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40" y="22"/>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2"/>
                  </a:lnTo>
                  <a:lnTo>
                    <a:pt x="50" y="132"/>
                  </a:lnTo>
                  <a:lnTo>
                    <a:pt x="56" y="130"/>
                  </a:lnTo>
                  <a:lnTo>
                    <a:pt x="60" y="128"/>
                  </a:lnTo>
                  <a:lnTo>
                    <a:pt x="66" y="124"/>
                  </a:lnTo>
                  <a:lnTo>
                    <a:pt x="68" y="118"/>
                  </a:lnTo>
                  <a:lnTo>
                    <a:pt x="72" y="110"/>
                  </a:lnTo>
                  <a:lnTo>
                    <a:pt x="74" y="100"/>
                  </a:lnTo>
                  <a:lnTo>
                    <a:pt x="76" y="76"/>
                  </a:lnTo>
                  <a:lnTo>
                    <a:pt x="76" y="76"/>
                  </a:lnTo>
                  <a:lnTo>
                    <a:pt x="74" y="52"/>
                  </a:lnTo>
                  <a:lnTo>
                    <a:pt x="72" y="42"/>
                  </a:lnTo>
                  <a:lnTo>
                    <a:pt x="68" y="34"/>
                  </a:lnTo>
                  <a:lnTo>
                    <a:pt x="66" y="26"/>
                  </a:lnTo>
                  <a:lnTo>
                    <a:pt x="62"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8" name="Freeform 1436"/>
            <p:cNvSpPr>
              <a:spLocks/>
            </p:cNvSpPr>
            <p:nvPr/>
          </p:nvSpPr>
          <p:spPr bwMode="auto">
            <a:xfrm>
              <a:off x="6094580"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40"/>
                  </a:lnTo>
                  <a:lnTo>
                    <a:pt x="0" y="42"/>
                  </a:lnTo>
                  <a:lnTo>
                    <a:pt x="0" y="42"/>
                  </a:lnTo>
                  <a:lnTo>
                    <a:pt x="0" y="22"/>
                  </a:lnTo>
                  <a:lnTo>
                    <a:pt x="0" y="22"/>
                  </a:lnTo>
                  <a:lnTo>
                    <a:pt x="6" y="20"/>
                  </a:lnTo>
                  <a:lnTo>
                    <a:pt x="10" y="18"/>
                  </a:lnTo>
                  <a:lnTo>
                    <a:pt x="10" y="18"/>
                  </a:lnTo>
                  <a:lnTo>
                    <a:pt x="16" y="16"/>
                  </a:lnTo>
                  <a:lnTo>
                    <a:pt x="20" y="12"/>
                  </a:lnTo>
                  <a:lnTo>
                    <a:pt x="20" y="12"/>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9" name="Freeform 1437"/>
            <p:cNvSpPr>
              <a:spLocks/>
            </p:cNvSpPr>
            <p:nvPr/>
          </p:nvSpPr>
          <p:spPr bwMode="auto">
            <a:xfrm>
              <a:off x="6241437" y="2540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8"/>
                  </a:lnTo>
                  <a:lnTo>
                    <a:pt x="32" y="8"/>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0" name="Freeform 1438"/>
            <p:cNvSpPr>
              <a:spLocks/>
            </p:cNvSpPr>
            <p:nvPr/>
          </p:nvSpPr>
          <p:spPr bwMode="auto">
            <a:xfrm>
              <a:off x="6391487" y="2540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2 h 144"/>
                <a:gd name="T24" fmla="*/ 0 w 50"/>
                <a:gd name="T25" fmla="*/ 42 h 144"/>
                <a:gd name="T26" fmla="*/ 0 w 50"/>
                <a:gd name="T27" fmla="*/ 22 h 144"/>
                <a:gd name="T28" fmla="*/ 0 w 50"/>
                <a:gd name="T29" fmla="*/ 22 h 144"/>
                <a:gd name="T30" fmla="*/ 10 w 50"/>
                <a:gd name="T31" fmla="*/ 18 h 144"/>
                <a:gd name="T32" fmla="*/ 10 w 50"/>
                <a:gd name="T33" fmla="*/ 18 h 144"/>
                <a:gd name="T34" fmla="*/ 20 w 50"/>
                <a:gd name="T35" fmla="*/ 12 h 144"/>
                <a:gd name="T36" fmla="*/ 20 w 50"/>
                <a:gd name="T37" fmla="*/ 12 h 144"/>
                <a:gd name="T38" fmla="*/ 26 w 50"/>
                <a:gd name="T39" fmla="*/ 10 h 144"/>
                <a:gd name="T40" fmla="*/ 30 w 50"/>
                <a:gd name="T41" fmla="*/ 8 h 144"/>
                <a:gd name="T42" fmla="*/ 30 w 50"/>
                <a:gd name="T43" fmla="*/ 8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8"/>
                  </a:lnTo>
                  <a:lnTo>
                    <a:pt x="10" y="18"/>
                  </a:lnTo>
                  <a:lnTo>
                    <a:pt x="20" y="12"/>
                  </a:lnTo>
                  <a:lnTo>
                    <a:pt x="20" y="12"/>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1" name="Freeform 1439"/>
            <p:cNvSpPr>
              <a:spLocks noEditPoints="1"/>
            </p:cNvSpPr>
            <p:nvPr/>
          </p:nvSpPr>
          <p:spPr bwMode="auto">
            <a:xfrm>
              <a:off x="6535152" y="2530475"/>
              <a:ext cx="159628" cy="238125"/>
            </a:xfrm>
            <a:custGeom>
              <a:avLst/>
              <a:gdLst>
                <a:gd name="T0" fmla="*/ 48 w 100"/>
                <a:gd name="T1" fmla="*/ 150 h 150"/>
                <a:gd name="T2" fmla="*/ 28 w 100"/>
                <a:gd name="T3" fmla="*/ 146 h 150"/>
                <a:gd name="T4" fmla="*/ 12 w 100"/>
                <a:gd name="T5" fmla="*/ 132 h 150"/>
                <a:gd name="T6" fmla="*/ 8 w 100"/>
                <a:gd name="T7" fmla="*/ 122 h 150"/>
                <a:gd name="T8" fmla="*/ 2 w 100"/>
                <a:gd name="T9" fmla="*/ 96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4 w 100"/>
                <a:gd name="T23" fmla="*/ 4 h 150"/>
                <a:gd name="T24" fmla="*/ 88 w 100"/>
                <a:gd name="T25" fmla="*/ 18 h 150"/>
                <a:gd name="T26" fmla="*/ 96 w 100"/>
                <a:gd name="T27" fmla="*/ 42 h 150"/>
                <a:gd name="T28" fmla="*/ 100 w 100"/>
                <a:gd name="T29" fmla="*/ 76 h 150"/>
                <a:gd name="T30" fmla="*/ 98 w 100"/>
                <a:gd name="T31" fmla="*/ 92 h 150"/>
                <a:gd name="T32" fmla="*/ 92 w 100"/>
                <a:gd name="T33" fmla="*/ 120 h 150"/>
                <a:gd name="T34" fmla="*/ 86 w 100"/>
                <a:gd name="T35" fmla="*/ 132 h 150"/>
                <a:gd name="T36" fmla="*/ 70 w 100"/>
                <a:gd name="T37" fmla="*/ 146 h 150"/>
                <a:gd name="T38" fmla="*/ 48 w 100"/>
                <a:gd name="T39" fmla="*/ 150 h 150"/>
                <a:gd name="T40" fmla="*/ 50 w 100"/>
                <a:gd name="T41" fmla="*/ 18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2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70 w 100"/>
                <a:gd name="T69" fmla="*/ 34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2" y="132"/>
                  </a:lnTo>
                  <a:lnTo>
                    <a:pt x="12" y="132"/>
                  </a:lnTo>
                  <a:lnTo>
                    <a:pt x="8" y="122"/>
                  </a:lnTo>
                  <a:lnTo>
                    <a:pt x="4" y="110"/>
                  </a:lnTo>
                  <a:lnTo>
                    <a:pt x="2" y="96"/>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4" y="4"/>
                  </a:lnTo>
                  <a:lnTo>
                    <a:pt x="82" y="10"/>
                  </a:lnTo>
                  <a:lnTo>
                    <a:pt x="88" y="18"/>
                  </a:lnTo>
                  <a:lnTo>
                    <a:pt x="94" y="30"/>
                  </a:lnTo>
                  <a:lnTo>
                    <a:pt x="96" y="42"/>
                  </a:lnTo>
                  <a:lnTo>
                    <a:pt x="98" y="58"/>
                  </a:lnTo>
                  <a:lnTo>
                    <a:pt x="100" y="76"/>
                  </a:lnTo>
                  <a:lnTo>
                    <a:pt x="100" y="76"/>
                  </a:lnTo>
                  <a:lnTo>
                    <a:pt x="98"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38" y="22"/>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2"/>
                  </a:lnTo>
                  <a:lnTo>
                    <a:pt x="50" y="132"/>
                  </a:lnTo>
                  <a:lnTo>
                    <a:pt x="56" y="130"/>
                  </a:lnTo>
                  <a:lnTo>
                    <a:pt x="60" y="128"/>
                  </a:lnTo>
                  <a:lnTo>
                    <a:pt x="66" y="124"/>
                  </a:lnTo>
                  <a:lnTo>
                    <a:pt x="68" y="118"/>
                  </a:lnTo>
                  <a:lnTo>
                    <a:pt x="72" y="110"/>
                  </a:lnTo>
                  <a:lnTo>
                    <a:pt x="74" y="100"/>
                  </a:lnTo>
                  <a:lnTo>
                    <a:pt x="76" y="76"/>
                  </a:lnTo>
                  <a:lnTo>
                    <a:pt x="76" y="76"/>
                  </a:lnTo>
                  <a:lnTo>
                    <a:pt x="74" y="52"/>
                  </a:lnTo>
                  <a:lnTo>
                    <a:pt x="72" y="42"/>
                  </a:lnTo>
                  <a:lnTo>
                    <a:pt x="70" y="34"/>
                  </a:lnTo>
                  <a:lnTo>
                    <a:pt x="66" y="26"/>
                  </a:lnTo>
                  <a:lnTo>
                    <a:pt x="62"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2" name="Freeform 1440"/>
            <p:cNvSpPr>
              <a:spLocks noEditPoints="1"/>
            </p:cNvSpPr>
            <p:nvPr/>
          </p:nvSpPr>
          <p:spPr bwMode="auto">
            <a:xfrm>
              <a:off x="6758630" y="2530475"/>
              <a:ext cx="156435" cy="238125"/>
            </a:xfrm>
            <a:custGeom>
              <a:avLst/>
              <a:gdLst>
                <a:gd name="T0" fmla="*/ 48 w 98"/>
                <a:gd name="T1" fmla="*/ 150 h 150"/>
                <a:gd name="T2" fmla="*/ 28 w 98"/>
                <a:gd name="T3" fmla="*/ 146 h 150"/>
                <a:gd name="T4" fmla="*/ 12 w 98"/>
                <a:gd name="T5" fmla="*/ 132 h 150"/>
                <a:gd name="T6" fmla="*/ 8 w 98"/>
                <a:gd name="T7" fmla="*/ 122 h 150"/>
                <a:gd name="T8" fmla="*/ 0 w 98"/>
                <a:gd name="T9" fmla="*/ 96 h 150"/>
                <a:gd name="T10" fmla="*/ 0 w 98"/>
                <a:gd name="T11" fmla="*/ 78 h 150"/>
                <a:gd name="T12" fmla="*/ 4 w 98"/>
                <a:gd name="T13" fmla="*/ 44 h 150"/>
                <a:gd name="T14" fmla="*/ 12 w 98"/>
                <a:gd name="T15" fmla="*/ 20 h 150"/>
                <a:gd name="T16" fmla="*/ 20 w 98"/>
                <a:gd name="T17" fmla="*/ 12 h 150"/>
                <a:gd name="T18" fmla="*/ 40 w 98"/>
                <a:gd name="T19" fmla="*/ 2 h 150"/>
                <a:gd name="T20" fmla="*/ 52 w 98"/>
                <a:gd name="T21" fmla="*/ 0 h 150"/>
                <a:gd name="T22" fmla="*/ 72 w 98"/>
                <a:gd name="T23" fmla="*/ 4 h 150"/>
                <a:gd name="T24" fmla="*/ 88 w 98"/>
                <a:gd name="T25" fmla="*/ 18 h 150"/>
                <a:gd name="T26" fmla="*/ 96 w 98"/>
                <a:gd name="T27" fmla="*/ 42 h 150"/>
                <a:gd name="T28" fmla="*/ 98 w 98"/>
                <a:gd name="T29" fmla="*/ 76 h 150"/>
                <a:gd name="T30" fmla="*/ 98 w 98"/>
                <a:gd name="T31" fmla="*/ 92 h 150"/>
                <a:gd name="T32" fmla="*/ 92 w 98"/>
                <a:gd name="T33" fmla="*/ 120 h 150"/>
                <a:gd name="T34" fmla="*/ 86 w 98"/>
                <a:gd name="T35" fmla="*/ 132 h 150"/>
                <a:gd name="T36" fmla="*/ 70 w 98"/>
                <a:gd name="T37" fmla="*/ 146 h 150"/>
                <a:gd name="T38" fmla="*/ 48 w 98"/>
                <a:gd name="T39" fmla="*/ 150 h 150"/>
                <a:gd name="T40" fmla="*/ 50 w 98"/>
                <a:gd name="T41" fmla="*/ 18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2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6"/>
                  </a:lnTo>
                  <a:lnTo>
                    <a:pt x="20" y="140"/>
                  </a:lnTo>
                  <a:lnTo>
                    <a:pt x="12" y="132"/>
                  </a:lnTo>
                  <a:lnTo>
                    <a:pt x="12" y="132"/>
                  </a:lnTo>
                  <a:lnTo>
                    <a:pt x="8" y="122"/>
                  </a:lnTo>
                  <a:lnTo>
                    <a:pt x="4" y="110"/>
                  </a:lnTo>
                  <a:lnTo>
                    <a:pt x="0" y="96"/>
                  </a:lnTo>
                  <a:lnTo>
                    <a:pt x="0" y="78"/>
                  </a:lnTo>
                  <a:lnTo>
                    <a:pt x="0" y="78"/>
                  </a:lnTo>
                  <a:lnTo>
                    <a:pt x="0" y="60"/>
                  </a:lnTo>
                  <a:lnTo>
                    <a:pt x="4" y="44"/>
                  </a:lnTo>
                  <a:lnTo>
                    <a:pt x="8" y="32"/>
                  </a:lnTo>
                  <a:lnTo>
                    <a:pt x="12" y="20"/>
                  </a:lnTo>
                  <a:lnTo>
                    <a:pt x="12" y="20"/>
                  </a:lnTo>
                  <a:lnTo>
                    <a:pt x="20" y="12"/>
                  </a:lnTo>
                  <a:lnTo>
                    <a:pt x="28" y="6"/>
                  </a:lnTo>
                  <a:lnTo>
                    <a:pt x="40" y="2"/>
                  </a:lnTo>
                  <a:lnTo>
                    <a:pt x="52" y="0"/>
                  </a:lnTo>
                  <a:lnTo>
                    <a:pt x="52" y="0"/>
                  </a:lnTo>
                  <a:lnTo>
                    <a:pt x="62" y="2"/>
                  </a:lnTo>
                  <a:lnTo>
                    <a:pt x="72" y="4"/>
                  </a:lnTo>
                  <a:lnTo>
                    <a:pt x="80" y="10"/>
                  </a:lnTo>
                  <a:lnTo>
                    <a:pt x="88" y="18"/>
                  </a:lnTo>
                  <a:lnTo>
                    <a:pt x="92" y="30"/>
                  </a:lnTo>
                  <a:lnTo>
                    <a:pt x="96" y="42"/>
                  </a:lnTo>
                  <a:lnTo>
                    <a:pt x="98" y="58"/>
                  </a:lnTo>
                  <a:lnTo>
                    <a:pt x="98" y="76"/>
                  </a:lnTo>
                  <a:lnTo>
                    <a:pt x="98" y="76"/>
                  </a:lnTo>
                  <a:lnTo>
                    <a:pt x="98"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2"/>
                  </a:lnTo>
                  <a:lnTo>
                    <a:pt x="48" y="132"/>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3" name="Freeform 1441"/>
            <p:cNvSpPr>
              <a:spLocks noEditPoints="1"/>
            </p:cNvSpPr>
            <p:nvPr/>
          </p:nvSpPr>
          <p:spPr bwMode="auto">
            <a:xfrm>
              <a:off x="7425873" y="2530475"/>
              <a:ext cx="156435" cy="238125"/>
            </a:xfrm>
            <a:custGeom>
              <a:avLst/>
              <a:gdLst>
                <a:gd name="T0" fmla="*/ 46 w 98"/>
                <a:gd name="T1" fmla="*/ 150 h 150"/>
                <a:gd name="T2" fmla="*/ 28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18 h 150"/>
                <a:gd name="T16" fmla="*/ 20 w 98"/>
                <a:gd name="T17" fmla="*/ 10 h 150"/>
                <a:gd name="T18" fmla="*/ 40 w 98"/>
                <a:gd name="T19" fmla="*/ 2 h 150"/>
                <a:gd name="T20" fmla="*/ 52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2 h 150"/>
                <a:gd name="T36" fmla="*/ 68 w 98"/>
                <a:gd name="T37" fmla="*/ 146 h 150"/>
                <a:gd name="T38" fmla="*/ 46 w 98"/>
                <a:gd name="T39" fmla="*/ 150 h 150"/>
                <a:gd name="T40" fmla="*/ 50 w 98"/>
                <a:gd name="T41" fmla="*/ 18 h 150"/>
                <a:gd name="T42" fmla="*/ 44 w 98"/>
                <a:gd name="T43" fmla="*/ 20 h 150"/>
                <a:gd name="T44" fmla="*/ 34 w 98"/>
                <a:gd name="T45" fmla="*/ 26 h 150"/>
                <a:gd name="T46" fmla="*/ 28 w 98"/>
                <a:gd name="T47" fmla="*/ 42 h 150"/>
                <a:gd name="T48" fmla="*/ 24 w 98"/>
                <a:gd name="T49" fmla="*/ 76 h 150"/>
                <a:gd name="T50" fmla="*/ 26 w 98"/>
                <a:gd name="T51" fmla="*/ 100 h 150"/>
                <a:gd name="T52" fmla="*/ 30 w 98"/>
                <a:gd name="T53" fmla="*/ 118 h 150"/>
                <a:gd name="T54" fmla="*/ 38 w 98"/>
                <a:gd name="T55" fmla="*/ 128 h 150"/>
                <a:gd name="T56" fmla="*/ 50 w 98"/>
                <a:gd name="T57" fmla="*/ 132 h 150"/>
                <a:gd name="T58" fmla="*/ 56 w 98"/>
                <a:gd name="T59" fmla="*/ 130 h 150"/>
                <a:gd name="T60" fmla="*/ 64 w 98"/>
                <a:gd name="T61" fmla="*/ 124 h 150"/>
                <a:gd name="T62" fmla="*/ 72 w 98"/>
                <a:gd name="T63" fmla="*/ 100 h 150"/>
                <a:gd name="T64" fmla="*/ 74 w 98"/>
                <a:gd name="T65" fmla="*/ 76 h 150"/>
                <a:gd name="T66" fmla="*/ 68 w 98"/>
                <a:gd name="T67" fmla="*/ 34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6"/>
                  </a:lnTo>
                  <a:lnTo>
                    <a:pt x="20" y="140"/>
                  </a:lnTo>
                  <a:lnTo>
                    <a:pt x="12" y="132"/>
                  </a:lnTo>
                  <a:lnTo>
                    <a:pt x="12" y="132"/>
                  </a:lnTo>
                  <a:lnTo>
                    <a:pt x="6" y="122"/>
                  </a:lnTo>
                  <a:lnTo>
                    <a:pt x="2" y="108"/>
                  </a:lnTo>
                  <a:lnTo>
                    <a:pt x="0" y="94"/>
                  </a:lnTo>
                  <a:lnTo>
                    <a:pt x="0" y="78"/>
                  </a:lnTo>
                  <a:lnTo>
                    <a:pt x="0" y="78"/>
                  </a:lnTo>
                  <a:lnTo>
                    <a:pt x="0" y="60"/>
                  </a:lnTo>
                  <a:lnTo>
                    <a:pt x="2" y="44"/>
                  </a:lnTo>
                  <a:lnTo>
                    <a:pt x="6" y="30"/>
                  </a:lnTo>
                  <a:lnTo>
                    <a:pt x="12" y="18"/>
                  </a:lnTo>
                  <a:lnTo>
                    <a:pt x="12" y="18"/>
                  </a:lnTo>
                  <a:lnTo>
                    <a:pt x="20" y="10"/>
                  </a:lnTo>
                  <a:lnTo>
                    <a:pt x="28" y="4"/>
                  </a:lnTo>
                  <a:lnTo>
                    <a:pt x="40" y="2"/>
                  </a:lnTo>
                  <a:lnTo>
                    <a:pt x="52" y="0"/>
                  </a:lnTo>
                  <a:lnTo>
                    <a:pt x="52" y="0"/>
                  </a:lnTo>
                  <a:lnTo>
                    <a:pt x="62" y="2"/>
                  </a:lnTo>
                  <a:lnTo>
                    <a:pt x="72" y="4"/>
                  </a:lnTo>
                  <a:lnTo>
                    <a:pt x="80" y="10"/>
                  </a:lnTo>
                  <a:lnTo>
                    <a:pt x="86" y="18"/>
                  </a:lnTo>
                  <a:lnTo>
                    <a:pt x="92" y="28"/>
                  </a:lnTo>
                  <a:lnTo>
                    <a:pt x="96" y="42"/>
                  </a:lnTo>
                  <a:lnTo>
                    <a:pt x="98" y="56"/>
                  </a:lnTo>
                  <a:lnTo>
                    <a:pt x="98" y="74"/>
                  </a:lnTo>
                  <a:lnTo>
                    <a:pt x="98" y="74"/>
                  </a:lnTo>
                  <a:lnTo>
                    <a:pt x="98" y="92"/>
                  </a:lnTo>
                  <a:lnTo>
                    <a:pt x="96" y="108"/>
                  </a:lnTo>
                  <a:lnTo>
                    <a:pt x="92" y="120"/>
                  </a:lnTo>
                  <a:lnTo>
                    <a:pt x="86" y="132"/>
                  </a:lnTo>
                  <a:lnTo>
                    <a:pt x="86" y="132"/>
                  </a:lnTo>
                  <a:lnTo>
                    <a:pt x="78" y="140"/>
                  </a:lnTo>
                  <a:lnTo>
                    <a:pt x="68" y="146"/>
                  </a:lnTo>
                  <a:lnTo>
                    <a:pt x="58" y="148"/>
                  </a:lnTo>
                  <a:lnTo>
                    <a:pt x="46" y="150"/>
                  </a:lnTo>
                  <a:lnTo>
                    <a:pt x="46" y="150"/>
                  </a:lnTo>
                  <a:close/>
                  <a:moveTo>
                    <a:pt x="50" y="18"/>
                  </a:moveTo>
                  <a:lnTo>
                    <a:pt x="50" y="18"/>
                  </a:lnTo>
                  <a:lnTo>
                    <a:pt x="44" y="20"/>
                  </a:lnTo>
                  <a:lnTo>
                    <a:pt x="38" y="22"/>
                  </a:lnTo>
                  <a:lnTo>
                    <a:pt x="34" y="26"/>
                  </a:lnTo>
                  <a:lnTo>
                    <a:pt x="30" y="34"/>
                  </a:lnTo>
                  <a:lnTo>
                    <a:pt x="28" y="42"/>
                  </a:lnTo>
                  <a:lnTo>
                    <a:pt x="26" y="52"/>
                  </a:lnTo>
                  <a:lnTo>
                    <a:pt x="24" y="76"/>
                  </a:lnTo>
                  <a:lnTo>
                    <a:pt x="24" y="76"/>
                  </a:lnTo>
                  <a:lnTo>
                    <a:pt x="26" y="100"/>
                  </a:lnTo>
                  <a:lnTo>
                    <a:pt x="28" y="110"/>
                  </a:lnTo>
                  <a:lnTo>
                    <a:pt x="30" y="118"/>
                  </a:lnTo>
                  <a:lnTo>
                    <a:pt x="34" y="124"/>
                  </a:lnTo>
                  <a:lnTo>
                    <a:pt x="38" y="128"/>
                  </a:lnTo>
                  <a:lnTo>
                    <a:pt x="44" y="130"/>
                  </a:lnTo>
                  <a:lnTo>
                    <a:pt x="50" y="132"/>
                  </a:lnTo>
                  <a:lnTo>
                    <a:pt x="50" y="132"/>
                  </a:lnTo>
                  <a:lnTo>
                    <a:pt x="56" y="130"/>
                  </a:lnTo>
                  <a:lnTo>
                    <a:pt x="60" y="128"/>
                  </a:lnTo>
                  <a:lnTo>
                    <a:pt x="64" y="124"/>
                  </a:lnTo>
                  <a:lnTo>
                    <a:pt x="68" y="118"/>
                  </a:lnTo>
                  <a:lnTo>
                    <a:pt x="72" y="100"/>
                  </a:lnTo>
                  <a:lnTo>
                    <a:pt x="74" y="76"/>
                  </a:lnTo>
                  <a:lnTo>
                    <a:pt x="74" y="76"/>
                  </a:lnTo>
                  <a:lnTo>
                    <a:pt x="72" y="52"/>
                  </a:lnTo>
                  <a:lnTo>
                    <a:pt x="68" y="34"/>
                  </a:lnTo>
                  <a:lnTo>
                    <a:pt x="64" y="26"/>
                  </a:lnTo>
                  <a:lnTo>
                    <a:pt x="60"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4" name="Freeform 1442"/>
            <p:cNvSpPr>
              <a:spLocks noEditPoints="1"/>
            </p:cNvSpPr>
            <p:nvPr/>
          </p:nvSpPr>
          <p:spPr bwMode="auto">
            <a:xfrm>
              <a:off x="7793017" y="253047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18 h 150"/>
                <a:gd name="T16" fmla="*/ 22 w 100"/>
                <a:gd name="T17" fmla="*/ 10 h 150"/>
                <a:gd name="T18" fmla="*/ 40 w 100"/>
                <a:gd name="T19" fmla="*/ 2 h 150"/>
                <a:gd name="T20" fmla="*/ 52 w 100"/>
                <a:gd name="T21" fmla="*/ 0 h 150"/>
                <a:gd name="T22" fmla="*/ 74 w 100"/>
                <a:gd name="T23" fmla="*/ 4 h 150"/>
                <a:gd name="T24" fmla="*/ 88 w 100"/>
                <a:gd name="T25" fmla="*/ 18 h 150"/>
                <a:gd name="T26" fmla="*/ 96 w 100"/>
                <a:gd name="T27" fmla="*/ 42 h 150"/>
                <a:gd name="T28" fmla="*/ 100 w 100"/>
                <a:gd name="T29" fmla="*/ 74 h 150"/>
                <a:gd name="T30" fmla="*/ 100 w 100"/>
                <a:gd name="T31" fmla="*/ 92 h 150"/>
                <a:gd name="T32" fmla="*/ 92 w 100"/>
                <a:gd name="T33" fmla="*/ 120 h 150"/>
                <a:gd name="T34" fmla="*/ 86 w 100"/>
                <a:gd name="T35" fmla="*/ 132 h 150"/>
                <a:gd name="T36" fmla="*/ 70 w 100"/>
                <a:gd name="T37" fmla="*/ 146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6 w 100"/>
                <a:gd name="T49" fmla="*/ 76 h 150"/>
                <a:gd name="T50" fmla="*/ 26 w 100"/>
                <a:gd name="T51" fmla="*/ 100 h 150"/>
                <a:gd name="T52" fmla="*/ 32 w 100"/>
                <a:gd name="T53" fmla="*/ 118 h 150"/>
                <a:gd name="T54" fmla="*/ 40 w 100"/>
                <a:gd name="T55" fmla="*/ 128 h 150"/>
                <a:gd name="T56" fmla="*/ 52 w 100"/>
                <a:gd name="T57" fmla="*/ 132 h 150"/>
                <a:gd name="T58" fmla="*/ 56 w 100"/>
                <a:gd name="T59" fmla="*/ 130 h 150"/>
                <a:gd name="T60" fmla="*/ 66 w 100"/>
                <a:gd name="T61" fmla="*/ 124 h 150"/>
                <a:gd name="T62" fmla="*/ 74 w 100"/>
                <a:gd name="T63" fmla="*/ 100 h 150"/>
                <a:gd name="T64" fmla="*/ 76 w 100"/>
                <a:gd name="T65" fmla="*/ 76 h 150"/>
                <a:gd name="T66" fmla="*/ 70 w 100"/>
                <a:gd name="T67" fmla="*/ 34 h 150"/>
                <a:gd name="T68" fmla="*/ 62 w 100"/>
                <a:gd name="T69" fmla="*/ 22 h 150"/>
                <a:gd name="T70" fmla="*/ 52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6"/>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18"/>
                  </a:lnTo>
                  <a:lnTo>
                    <a:pt x="14" y="18"/>
                  </a:lnTo>
                  <a:lnTo>
                    <a:pt x="22" y="10"/>
                  </a:lnTo>
                  <a:lnTo>
                    <a:pt x="30" y="4"/>
                  </a:lnTo>
                  <a:lnTo>
                    <a:pt x="40" y="2"/>
                  </a:lnTo>
                  <a:lnTo>
                    <a:pt x="52" y="0"/>
                  </a:lnTo>
                  <a:lnTo>
                    <a:pt x="52" y="0"/>
                  </a:lnTo>
                  <a:lnTo>
                    <a:pt x="64" y="2"/>
                  </a:lnTo>
                  <a:lnTo>
                    <a:pt x="74" y="4"/>
                  </a:lnTo>
                  <a:lnTo>
                    <a:pt x="82" y="10"/>
                  </a:lnTo>
                  <a:lnTo>
                    <a:pt x="88" y="18"/>
                  </a:lnTo>
                  <a:lnTo>
                    <a:pt x="94" y="28"/>
                  </a:lnTo>
                  <a:lnTo>
                    <a:pt x="96" y="42"/>
                  </a:lnTo>
                  <a:lnTo>
                    <a:pt x="100" y="56"/>
                  </a:lnTo>
                  <a:lnTo>
                    <a:pt x="100" y="74"/>
                  </a:lnTo>
                  <a:lnTo>
                    <a:pt x="100" y="74"/>
                  </a:lnTo>
                  <a:lnTo>
                    <a:pt x="100" y="92"/>
                  </a:lnTo>
                  <a:lnTo>
                    <a:pt x="96" y="108"/>
                  </a:lnTo>
                  <a:lnTo>
                    <a:pt x="92" y="120"/>
                  </a:lnTo>
                  <a:lnTo>
                    <a:pt x="86" y="132"/>
                  </a:lnTo>
                  <a:lnTo>
                    <a:pt x="86" y="132"/>
                  </a:lnTo>
                  <a:lnTo>
                    <a:pt x="80" y="140"/>
                  </a:lnTo>
                  <a:lnTo>
                    <a:pt x="70" y="146"/>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6" y="76"/>
                  </a:lnTo>
                  <a:lnTo>
                    <a:pt x="26" y="76"/>
                  </a:lnTo>
                  <a:lnTo>
                    <a:pt x="26" y="100"/>
                  </a:lnTo>
                  <a:lnTo>
                    <a:pt x="28" y="110"/>
                  </a:lnTo>
                  <a:lnTo>
                    <a:pt x="32" y="118"/>
                  </a:lnTo>
                  <a:lnTo>
                    <a:pt x="36" y="124"/>
                  </a:lnTo>
                  <a:lnTo>
                    <a:pt x="40" y="128"/>
                  </a:lnTo>
                  <a:lnTo>
                    <a:pt x="46" y="130"/>
                  </a:lnTo>
                  <a:lnTo>
                    <a:pt x="52" y="132"/>
                  </a:lnTo>
                  <a:lnTo>
                    <a:pt x="52" y="132"/>
                  </a:lnTo>
                  <a:lnTo>
                    <a:pt x="56" y="130"/>
                  </a:lnTo>
                  <a:lnTo>
                    <a:pt x="62" y="128"/>
                  </a:lnTo>
                  <a:lnTo>
                    <a:pt x="66" y="124"/>
                  </a:lnTo>
                  <a:lnTo>
                    <a:pt x="70" y="118"/>
                  </a:lnTo>
                  <a:lnTo>
                    <a:pt x="74" y="100"/>
                  </a:lnTo>
                  <a:lnTo>
                    <a:pt x="76" y="76"/>
                  </a:lnTo>
                  <a:lnTo>
                    <a:pt x="76" y="76"/>
                  </a:lnTo>
                  <a:lnTo>
                    <a:pt x="74" y="52"/>
                  </a:lnTo>
                  <a:lnTo>
                    <a:pt x="70" y="34"/>
                  </a:lnTo>
                  <a:lnTo>
                    <a:pt x="66" y="26"/>
                  </a:lnTo>
                  <a:lnTo>
                    <a:pt x="62" y="22"/>
                  </a:lnTo>
                  <a:lnTo>
                    <a:pt x="58" y="20"/>
                  </a:lnTo>
                  <a:lnTo>
                    <a:pt x="52" y="18"/>
                  </a:lnTo>
                  <a:lnTo>
                    <a:pt x="52"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5" name="Freeform 1443"/>
            <p:cNvSpPr>
              <a:spLocks/>
            </p:cNvSpPr>
            <p:nvPr/>
          </p:nvSpPr>
          <p:spPr bwMode="auto">
            <a:xfrm>
              <a:off x="7646159"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2 w 52"/>
                <a:gd name="T31" fmla="*/ 18 h 144"/>
                <a:gd name="T32" fmla="*/ 12 w 52"/>
                <a:gd name="T33" fmla="*/ 18 h 144"/>
                <a:gd name="T34" fmla="*/ 22 w 52"/>
                <a:gd name="T35" fmla="*/ 12 h 144"/>
                <a:gd name="T36" fmla="*/ 22 w 52"/>
                <a:gd name="T37" fmla="*/ 12 h 144"/>
                <a:gd name="T38" fmla="*/ 26 w 52"/>
                <a:gd name="T39" fmla="*/ 10 h 144"/>
                <a:gd name="T40" fmla="*/ 32 w 52"/>
                <a:gd name="T41" fmla="*/ 8 h 144"/>
                <a:gd name="T42" fmla="*/ 32 w 52"/>
                <a:gd name="T43" fmla="*/ 8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8"/>
                  </a:lnTo>
                  <a:lnTo>
                    <a:pt x="12" y="18"/>
                  </a:lnTo>
                  <a:lnTo>
                    <a:pt x="22" y="12"/>
                  </a:lnTo>
                  <a:lnTo>
                    <a:pt x="22" y="12"/>
                  </a:lnTo>
                  <a:lnTo>
                    <a:pt x="26" y="10"/>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6" name="Freeform 1444"/>
            <p:cNvSpPr>
              <a:spLocks noEditPoints="1"/>
            </p:cNvSpPr>
            <p:nvPr/>
          </p:nvSpPr>
          <p:spPr bwMode="auto">
            <a:xfrm>
              <a:off x="8016495" y="2530475"/>
              <a:ext cx="159628" cy="238125"/>
            </a:xfrm>
            <a:custGeom>
              <a:avLst/>
              <a:gdLst>
                <a:gd name="T0" fmla="*/ 48 w 100"/>
                <a:gd name="T1" fmla="*/ 150 h 150"/>
                <a:gd name="T2" fmla="*/ 28 w 100"/>
                <a:gd name="T3" fmla="*/ 146 h 150"/>
                <a:gd name="T4" fmla="*/ 14 w 100"/>
                <a:gd name="T5" fmla="*/ 132 h 150"/>
                <a:gd name="T6" fmla="*/ 8 w 100"/>
                <a:gd name="T7" fmla="*/ 122 h 150"/>
                <a:gd name="T8" fmla="*/ 0 w 100"/>
                <a:gd name="T9" fmla="*/ 96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4 h 150"/>
                <a:gd name="T24" fmla="*/ 88 w 100"/>
                <a:gd name="T25" fmla="*/ 18 h 150"/>
                <a:gd name="T26" fmla="*/ 96 w 100"/>
                <a:gd name="T27" fmla="*/ 42 h 150"/>
                <a:gd name="T28" fmla="*/ 100 w 100"/>
                <a:gd name="T29" fmla="*/ 76 h 150"/>
                <a:gd name="T30" fmla="*/ 98 w 100"/>
                <a:gd name="T31" fmla="*/ 92 h 150"/>
                <a:gd name="T32" fmla="*/ 92 w 100"/>
                <a:gd name="T33" fmla="*/ 120 h 150"/>
                <a:gd name="T34" fmla="*/ 86 w 100"/>
                <a:gd name="T35" fmla="*/ 132 h 150"/>
                <a:gd name="T36" fmla="*/ 70 w 100"/>
                <a:gd name="T37" fmla="*/ 146 h 150"/>
                <a:gd name="T38" fmla="*/ 48 w 100"/>
                <a:gd name="T39" fmla="*/ 150 h 150"/>
                <a:gd name="T40" fmla="*/ 50 w 100"/>
                <a:gd name="T41" fmla="*/ 18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48 w 100"/>
                <a:gd name="T57" fmla="*/ 132 h 150"/>
                <a:gd name="T58" fmla="*/ 54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0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0" y="96"/>
                  </a:lnTo>
                  <a:lnTo>
                    <a:pt x="0" y="78"/>
                  </a:lnTo>
                  <a:lnTo>
                    <a:pt x="0" y="78"/>
                  </a:lnTo>
                  <a:lnTo>
                    <a:pt x="0" y="60"/>
                  </a:lnTo>
                  <a:lnTo>
                    <a:pt x="4" y="44"/>
                  </a:lnTo>
                  <a:lnTo>
                    <a:pt x="8" y="32"/>
                  </a:lnTo>
                  <a:lnTo>
                    <a:pt x="14" y="20"/>
                  </a:lnTo>
                  <a:lnTo>
                    <a:pt x="14" y="20"/>
                  </a:lnTo>
                  <a:lnTo>
                    <a:pt x="20" y="12"/>
                  </a:lnTo>
                  <a:lnTo>
                    <a:pt x="30" y="6"/>
                  </a:lnTo>
                  <a:lnTo>
                    <a:pt x="40" y="2"/>
                  </a:lnTo>
                  <a:lnTo>
                    <a:pt x="52" y="0"/>
                  </a:lnTo>
                  <a:lnTo>
                    <a:pt x="52" y="0"/>
                  </a:lnTo>
                  <a:lnTo>
                    <a:pt x="62" y="2"/>
                  </a:lnTo>
                  <a:lnTo>
                    <a:pt x="72" y="4"/>
                  </a:lnTo>
                  <a:lnTo>
                    <a:pt x="80" y="10"/>
                  </a:lnTo>
                  <a:lnTo>
                    <a:pt x="88" y="18"/>
                  </a:lnTo>
                  <a:lnTo>
                    <a:pt x="92" y="30"/>
                  </a:lnTo>
                  <a:lnTo>
                    <a:pt x="96" y="42"/>
                  </a:lnTo>
                  <a:lnTo>
                    <a:pt x="98" y="58"/>
                  </a:lnTo>
                  <a:lnTo>
                    <a:pt x="100" y="76"/>
                  </a:lnTo>
                  <a:lnTo>
                    <a:pt x="100" y="76"/>
                  </a:lnTo>
                  <a:lnTo>
                    <a:pt x="98"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38" y="22"/>
                  </a:lnTo>
                  <a:lnTo>
                    <a:pt x="34" y="28"/>
                  </a:lnTo>
                  <a:lnTo>
                    <a:pt x="30" y="34"/>
                  </a:lnTo>
                  <a:lnTo>
                    <a:pt x="28" y="42"/>
                  </a:lnTo>
                  <a:lnTo>
                    <a:pt x="24" y="52"/>
                  </a:lnTo>
                  <a:lnTo>
                    <a:pt x="24" y="78"/>
                  </a:lnTo>
                  <a:lnTo>
                    <a:pt x="24" y="78"/>
                  </a:lnTo>
                  <a:lnTo>
                    <a:pt x="24" y="102"/>
                  </a:lnTo>
                  <a:lnTo>
                    <a:pt x="26" y="110"/>
                  </a:lnTo>
                  <a:lnTo>
                    <a:pt x="30" y="118"/>
                  </a:lnTo>
                  <a:lnTo>
                    <a:pt x="34" y="124"/>
                  </a:lnTo>
                  <a:lnTo>
                    <a:pt x="38" y="128"/>
                  </a:lnTo>
                  <a:lnTo>
                    <a:pt x="42" y="130"/>
                  </a:lnTo>
                  <a:lnTo>
                    <a:pt x="48" y="132"/>
                  </a:lnTo>
                  <a:lnTo>
                    <a:pt x="48" y="132"/>
                  </a:lnTo>
                  <a:lnTo>
                    <a:pt x="54" y="130"/>
                  </a:lnTo>
                  <a:lnTo>
                    <a:pt x="60" y="128"/>
                  </a:lnTo>
                  <a:lnTo>
                    <a:pt x="64" y="124"/>
                  </a:lnTo>
                  <a:lnTo>
                    <a:pt x="68" y="118"/>
                  </a:lnTo>
                  <a:lnTo>
                    <a:pt x="72" y="110"/>
                  </a:lnTo>
                  <a:lnTo>
                    <a:pt x="74" y="100"/>
                  </a:lnTo>
                  <a:lnTo>
                    <a:pt x="74" y="76"/>
                  </a:lnTo>
                  <a:lnTo>
                    <a:pt x="74" y="76"/>
                  </a:lnTo>
                  <a:lnTo>
                    <a:pt x="74" y="52"/>
                  </a:lnTo>
                  <a:lnTo>
                    <a:pt x="72"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7" name="Freeform 1445"/>
            <p:cNvSpPr>
              <a:spLocks/>
            </p:cNvSpPr>
            <p:nvPr/>
          </p:nvSpPr>
          <p:spPr bwMode="auto">
            <a:xfrm>
              <a:off x="8239974" y="2536825"/>
              <a:ext cx="73429" cy="231775"/>
            </a:xfrm>
            <a:custGeom>
              <a:avLst/>
              <a:gdLst>
                <a:gd name="T0" fmla="*/ 46 w 46"/>
                <a:gd name="T1" fmla="*/ 0 h 146"/>
                <a:gd name="T2" fmla="*/ 40 w 46"/>
                <a:gd name="T3" fmla="*/ 0 h 146"/>
                <a:gd name="T4" fmla="*/ 18 w 46"/>
                <a:gd name="T5" fmla="*/ 6 h 146"/>
                <a:gd name="T6" fmla="*/ 10 w 46"/>
                <a:gd name="T7" fmla="*/ 26 h 146"/>
                <a:gd name="T8" fmla="*/ 12 w 46"/>
                <a:gd name="T9" fmla="*/ 40 h 146"/>
                <a:gd name="T10" fmla="*/ 14 w 46"/>
                <a:gd name="T11" fmla="*/ 52 h 146"/>
                <a:gd name="T12" fmla="*/ 12 w 46"/>
                <a:gd name="T13" fmla="*/ 56 h 146"/>
                <a:gd name="T14" fmla="*/ 6 w 46"/>
                <a:gd name="T15" fmla="*/ 64 h 146"/>
                <a:gd name="T16" fmla="*/ 0 w 46"/>
                <a:gd name="T17" fmla="*/ 82 h 146"/>
                <a:gd name="T18" fmla="*/ 6 w 46"/>
                <a:gd name="T19" fmla="*/ 82 h 146"/>
                <a:gd name="T20" fmla="*/ 12 w 46"/>
                <a:gd name="T21" fmla="*/ 90 h 146"/>
                <a:gd name="T22" fmla="*/ 14 w 46"/>
                <a:gd name="T23" fmla="*/ 94 h 146"/>
                <a:gd name="T24" fmla="*/ 12 w 46"/>
                <a:gd name="T25" fmla="*/ 108 h 146"/>
                <a:gd name="T26" fmla="*/ 10 w 46"/>
                <a:gd name="T27" fmla="*/ 122 h 146"/>
                <a:gd name="T28" fmla="*/ 12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38 w 46"/>
                <a:gd name="T41" fmla="*/ 128 h 146"/>
                <a:gd name="T42" fmla="*/ 34 w 46"/>
                <a:gd name="T43" fmla="*/ 122 h 146"/>
                <a:gd name="T44" fmla="*/ 34 w 46"/>
                <a:gd name="T45" fmla="*/ 116 h 146"/>
                <a:gd name="T46" fmla="*/ 34 w 46"/>
                <a:gd name="T47" fmla="*/ 108 h 146"/>
                <a:gd name="T48" fmla="*/ 36 w 46"/>
                <a:gd name="T49" fmla="*/ 96 h 146"/>
                <a:gd name="T50" fmla="*/ 32 w 46"/>
                <a:gd name="T51" fmla="*/ 80 h 146"/>
                <a:gd name="T52" fmla="*/ 18 w 46"/>
                <a:gd name="T53" fmla="*/ 74 h 146"/>
                <a:gd name="T54" fmla="*/ 18 w 46"/>
                <a:gd name="T55" fmla="*/ 72 h 146"/>
                <a:gd name="T56" fmla="*/ 26 w 46"/>
                <a:gd name="T57" fmla="*/ 70 h 146"/>
                <a:gd name="T58" fmla="*/ 34 w 46"/>
                <a:gd name="T59" fmla="*/ 60 h 146"/>
                <a:gd name="T60" fmla="*/ 36 w 46"/>
                <a:gd name="T61" fmla="*/ 52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2" y="14"/>
                  </a:lnTo>
                  <a:lnTo>
                    <a:pt x="10" y="26"/>
                  </a:lnTo>
                  <a:lnTo>
                    <a:pt x="10" y="26"/>
                  </a:lnTo>
                  <a:lnTo>
                    <a:pt x="12" y="40"/>
                  </a:lnTo>
                  <a:lnTo>
                    <a:pt x="12" y="40"/>
                  </a:lnTo>
                  <a:lnTo>
                    <a:pt x="14" y="52"/>
                  </a:lnTo>
                  <a:lnTo>
                    <a:pt x="14" y="52"/>
                  </a:lnTo>
                  <a:lnTo>
                    <a:pt x="12" y="56"/>
                  </a:lnTo>
                  <a:lnTo>
                    <a:pt x="10" y="60"/>
                  </a:lnTo>
                  <a:lnTo>
                    <a:pt x="6" y="64"/>
                  </a:lnTo>
                  <a:lnTo>
                    <a:pt x="0" y="66"/>
                  </a:lnTo>
                  <a:lnTo>
                    <a:pt x="0" y="82"/>
                  </a:lnTo>
                  <a:lnTo>
                    <a:pt x="0" y="82"/>
                  </a:lnTo>
                  <a:lnTo>
                    <a:pt x="6" y="82"/>
                  </a:lnTo>
                  <a:lnTo>
                    <a:pt x="10" y="86"/>
                  </a:lnTo>
                  <a:lnTo>
                    <a:pt x="12" y="90"/>
                  </a:lnTo>
                  <a:lnTo>
                    <a:pt x="14" y="94"/>
                  </a:lnTo>
                  <a:lnTo>
                    <a:pt x="14" y="94"/>
                  </a:lnTo>
                  <a:lnTo>
                    <a:pt x="12" y="108"/>
                  </a:lnTo>
                  <a:lnTo>
                    <a:pt x="12" y="108"/>
                  </a:lnTo>
                  <a:lnTo>
                    <a:pt x="10" y="122"/>
                  </a:lnTo>
                  <a:lnTo>
                    <a:pt x="10" y="122"/>
                  </a:lnTo>
                  <a:lnTo>
                    <a:pt x="12" y="128"/>
                  </a:lnTo>
                  <a:lnTo>
                    <a:pt x="12" y="132"/>
                  </a:lnTo>
                  <a:lnTo>
                    <a:pt x="16" y="138"/>
                  </a:lnTo>
                  <a:lnTo>
                    <a:pt x="18" y="140"/>
                  </a:lnTo>
                  <a:lnTo>
                    <a:pt x="28" y="144"/>
                  </a:lnTo>
                  <a:lnTo>
                    <a:pt x="40" y="146"/>
                  </a:lnTo>
                  <a:lnTo>
                    <a:pt x="40" y="146"/>
                  </a:lnTo>
                  <a:lnTo>
                    <a:pt x="46" y="146"/>
                  </a:lnTo>
                  <a:lnTo>
                    <a:pt x="46" y="146"/>
                  </a:lnTo>
                  <a:lnTo>
                    <a:pt x="46" y="128"/>
                  </a:lnTo>
                  <a:lnTo>
                    <a:pt x="46" y="128"/>
                  </a:lnTo>
                  <a:lnTo>
                    <a:pt x="44" y="128"/>
                  </a:lnTo>
                  <a:lnTo>
                    <a:pt x="44" y="128"/>
                  </a:lnTo>
                  <a:lnTo>
                    <a:pt x="38" y="128"/>
                  </a:lnTo>
                  <a:lnTo>
                    <a:pt x="36" y="126"/>
                  </a:lnTo>
                  <a:lnTo>
                    <a:pt x="34" y="122"/>
                  </a:lnTo>
                  <a:lnTo>
                    <a:pt x="34" y="116"/>
                  </a:lnTo>
                  <a:lnTo>
                    <a:pt x="34" y="116"/>
                  </a:lnTo>
                  <a:lnTo>
                    <a:pt x="34" y="108"/>
                  </a:lnTo>
                  <a:lnTo>
                    <a:pt x="34" y="108"/>
                  </a:lnTo>
                  <a:lnTo>
                    <a:pt x="36" y="96"/>
                  </a:lnTo>
                  <a:lnTo>
                    <a:pt x="36" y="96"/>
                  </a:lnTo>
                  <a:lnTo>
                    <a:pt x="34" y="86"/>
                  </a:lnTo>
                  <a:lnTo>
                    <a:pt x="32" y="80"/>
                  </a:lnTo>
                  <a:lnTo>
                    <a:pt x="26" y="76"/>
                  </a:lnTo>
                  <a:lnTo>
                    <a:pt x="18" y="74"/>
                  </a:lnTo>
                  <a:lnTo>
                    <a:pt x="18" y="74"/>
                  </a:lnTo>
                  <a:lnTo>
                    <a:pt x="18" y="72"/>
                  </a:lnTo>
                  <a:lnTo>
                    <a:pt x="18" y="72"/>
                  </a:lnTo>
                  <a:lnTo>
                    <a:pt x="26" y="70"/>
                  </a:lnTo>
                  <a:lnTo>
                    <a:pt x="32" y="66"/>
                  </a:lnTo>
                  <a:lnTo>
                    <a:pt x="34" y="60"/>
                  </a:lnTo>
                  <a:lnTo>
                    <a:pt x="36" y="52"/>
                  </a:lnTo>
                  <a:lnTo>
                    <a:pt x="36" y="52"/>
                  </a:lnTo>
                  <a:lnTo>
                    <a:pt x="34" y="38"/>
                  </a:lnTo>
                  <a:lnTo>
                    <a:pt x="34" y="38"/>
                  </a:lnTo>
                  <a:lnTo>
                    <a:pt x="34" y="30"/>
                  </a:lnTo>
                  <a:lnTo>
                    <a:pt x="34" y="30"/>
                  </a:lnTo>
                  <a:lnTo>
                    <a:pt x="34" y="26"/>
                  </a:lnTo>
                  <a:lnTo>
                    <a:pt x="36" y="22"/>
                  </a:lnTo>
                  <a:lnTo>
                    <a:pt x="38" y="20"/>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8" name="Freeform 1446"/>
            <p:cNvSpPr>
              <a:spLocks/>
            </p:cNvSpPr>
            <p:nvPr/>
          </p:nvSpPr>
          <p:spPr bwMode="auto">
            <a:xfrm>
              <a:off x="8239974" y="2536825"/>
              <a:ext cx="73429" cy="231775"/>
            </a:xfrm>
            <a:custGeom>
              <a:avLst/>
              <a:gdLst>
                <a:gd name="T0" fmla="*/ 46 w 46"/>
                <a:gd name="T1" fmla="*/ 0 h 146"/>
                <a:gd name="T2" fmla="*/ 40 w 46"/>
                <a:gd name="T3" fmla="*/ 0 h 146"/>
                <a:gd name="T4" fmla="*/ 18 w 46"/>
                <a:gd name="T5" fmla="*/ 6 h 146"/>
                <a:gd name="T6" fmla="*/ 10 w 46"/>
                <a:gd name="T7" fmla="*/ 26 h 146"/>
                <a:gd name="T8" fmla="*/ 12 w 46"/>
                <a:gd name="T9" fmla="*/ 40 h 146"/>
                <a:gd name="T10" fmla="*/ 14 w 46"/>
                <a:gd name="T11" fmla="*/ 52 h 146"/>
                <a:gd name="T12" fmla="*/ 12 w 46"/>
                <a:gd name="T13" fmla="*/ 56 h 146"/>
                <a:gd name="T14" fmla="*/ 6 w 46"/>
                <a:gd name="T15" fmla="*/ 64 h 146"/>
                <a:gd name="T16" fmla="*/ 0 w 46"/>
                <a:gd name="T17" fmla="*/ 82 h 146"/>
                <a:gd name="T18" fmla="*/ 6 w 46"/>
                <a:gd name="T19" fmla="*/ 82 h 146"/>
                <a:gd name="T20" fmla="*/ 12 w 46"/>
                <a:gd name="T21" fmla="*/ 90 h 146"/>
                <a:gd name="T22" fmla="*/ 14 w 46"/>
                <a:gd name="T23" fmla="*/ 94 h 146"/>
                <a:gd name="T24" fmla="*/ 12 w 46"/>
                <a:gd name="T25" fmla="*/ 108 h 146"/>
                <a:gd name="T26" fmla="*/ 10 w 46"/>
                <a:gd name="T27" fmla="*/ 122 h 146"/>
                <a:gd name="T28" fmla="*/ 12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38 w 46"/>
                <a:gd name="T41" fmla="*/ 128 h 146"/>
                <a:gd name="T42" fmla="*/ 34 w 46"/>
                <a:gd name="T43" fmla="*/ 122 h 146"/>
                <a:gd name="T44" fmla="*/ 34 w 46"/>
                <a:gd name="T45" fmla="*/ 116 h 146"/>
                <a:gd name="T46" fmla="*/ 34 w 46"/>
                <a:gd name="T47" fmla="*/ 108 h 146"/>
                <a:gd name="T48" fmla="*/ 36 w 46"/>
                <a:gd name="T49" fmla="*/ 96 h 146"/>
                <a:gd name="T50" fmla="*/ 32 w 46"/>
                <a:gd name="T51" fmla="*/ 80 h 146"/>
                <a:gd name="T52" fmla="*/ 18 w 46"/>
                <a:gd name="T53" fmla="*/ 74 h 146"/>
                <a:gd name="T54" fmla="*/ 18 w 46"/>
                <a:gd name="T55" fmla="*/ 72 h 146"/>
                <a:gd name="T56" fmla="*/ 26 w 46"/>
                <a:gd name="T57" fmla="*/ 70 h 146"/>
                <a:gd name="T58" fmla="*/ 34 w 46"/>
                <a:gd name="T59" fmla="*/ 60 h 146"/>
                <a:gd name="T60" fmla="*/ 36 w 46"/>
                <a:gd name="T61" fmla="*/ 52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2" y="14"/>
                  </a:lnTo>
                  <a:lnTo>
                    <a:pt x="10" y="26"/>
                  </a:lnTo>
                  <a:lnTo>
                    <a:pt x="10" y="26"/>
                  </a:lnTo>
                  <a:lnTo>
                    <a:pt x="12" y="40"/>
                  </a:lnTo>
                  <a:lnTo>
                    <a:pt x="12" y="40"/>
                  </a:lnTo>
                  <a:lnTo>
                    <a:pt x="14" y="52"/>
                  </a:lnTo>
                  <a:lnTo>
                    <a:pt x="14" y="52"/>
                  </a:lnTo>
                  <a:lnTo>
                    <a:pt x="12" y="56"/>
                  </a:lnTo>
                  <a:lnTo>
                    <a:pt x="10" y="60"/>
                  </a:lnTo>
                  <a:lnTo>
                    <a:pt x="6" y="64"/>
                  </a:lnTo>
                  <a:lnTo>
                    <a:pt x="0" y="66"/>
                  </a:lnTo>
                  <a:lnTo>
                    <a:pt x="0" y="82"/>
                  </a:lnTo>
                  <a:lnTo>
                    <a:pt x="0" y="82"/>
                  </a:lnTo>
                  <a:lnTo>
                    <a:pt x="6" y="82"/>
                  </a:lnTo>
                  <a:lnTo>
                    <a:pt x="10" y="86"/>
                  </a:lnTo>
                  <a:lnTo>
                    <a:pt x="12" y="90"/>
                  </a:lnTo>
                  <a:lnTo>
                    <a:pt x="14" y="94"/>
                  </a:lnTo>
                  <a:lnTo>
                    <a:pt x="14" y="94"/>
                  </a:lnTo>
                  <a:lnTo>
                    <a:pt x="12" y="108"/>
                  </a:lnTo>
                  <a:lnTo>
                    <a:pt x="12" y="108"/>
                  </a:lnTo>
                  <a:lnTo>
                    <a:pt x="10" y="122"/>
                  </a:lnTo>
                  <a:lnTo>
                    <a:pt x="10" y="122"/>
                  </a:lnTo>
                  <a:lnTo>
                    <a:pt x="12" y="128"/>
                  </a:lnTo>
                  <a:lnTo>
                    <a:pt x="12" y="132"/>
                  </a:lnTo>
                  <a:lnTo>
                    <a:pt x="16" y="138"/>
                  </a:lnTo>
                  <a:lnTo>
                    <a:pt x="18" y="140"/>
                  </a:lnTo>
                  <a:lnTo>
                    <a:pt x="28" y="144"/>
                  </a:lnTo>
                  <a:lnTo>
                    <a:pt x="40" y="146"/>
                  </a:lnTo>
                  <a:lnTo>
                    <a:pt x="40" y="146"/>
                  </a:lnTo>
                  <a:lnTo>
                    <a:pt x="46" y="146"/>
                  </a:lnTo>
                  <a:lnTo>
                    <a:pt x="46" y="146"/>
                  </a:lnTo>
                  <a:lnTo>
                    <a:pt x="46" y="128"/>
                  </a:lnTo>
                  <a:lnTo>
                    <a:pt x="46" y="128"/>
                  </a:lnTo>
                  <a:lnTo>
                    <a:pt x="44" y="128"/>
                  </a:lnTo>
                  <a:lnTo>
                    <a:pt x="44" y="128"/>
                  </a:lnTo>
                  <a:lnTo>
                    <a:pt x="38" y="128"/>
                  </a:lnTo>
                  <a:lnTo>
                    <a:pt x="36" y="126"/>
                  </a:lnTo>
                  <a:lnTo>
                    <a:pt x="34" y="122"/>
                  </a:lnTo>
                  <a:lnTo>
                    <a:pt x="34" y="116"/>
                  </a:lnTo>
                  <a:lnTo>
                    <a:pt x="34" y="116"/>
                  </a:lnTo>
                  <a:lnTo>
                    <a:pt x="34" y="108"/>
                  </a:lnTo>
                  <a:lnTo>
                    <a:pt x="34" y="108"/>
                  </a:lnTo>
                  <a:lnTo>
                    <a:pt x="36" y="96"/>
                  </a:lnTo>
                  <a:lnTo>
                    <a:pt x="36" y="96"/>
                  </a:lnTo>
                  <a:lnTo>
                    <a:pt x="34" y="86"/>
                  </a:lnTo>
                  <a:lnTo>
                    <a:pt x="32" y="80"/>
                  </a:lnTo>
                  <a:lnTo>
                    <a:pt x="26" y="76"/>
                  </a:lnTo>
                  <a:lnTo>
                    <a:pt x="18" y="74"/>
                  </a:lnTo>
                  <a:lnTo>
                    <a:pt x="18" y="74"/>
                  </a:lnTo>
                  <a:lnTo>
                    <a:pt x="18" y="72"/>
                  </a:lnTo>
                  <a:lnTo>
                    <a:pt x="18" y="72"/>
                  </a:lnTo>
                  <a:lnTo>
                    <a:pt x="26" y="70"/>
                  </a:lnTo>
                  <a:lnTo>
                    <a:pt x="32" y="66"/>
                  </a:lnTo>
                  <a:lnTo>
                    <a:pt x="34" y="60"/>
                  </a:lnTo>
                  <a:lnTo>
                    <a:pt x="36" y="52"/>
                  </a:lnTo>
                  <a:lnTo>
                    <a:pt x="36" y="52"/>
                  </a:lnTo>
                  <a:lnTo>
                    <a:pt x="34" y="38"/>
                  </a:lnTo>
                  <a:lnTo>
                    <a:pt x="34" y="38"/>
                  </a:lnTo>
                  <a:lnTo>
                    <a:pt x="34" y="30"/>
                  </a:lnTo>
                  <a:lnTo>
                    <a:pt x="34" y="30"/>
                  </a:lnTo>
                  <a:lnTo>
                    <a:pt x="34" y="26"/>
                  </a:lnTo>
                  <a:lnTo>
                    <a:pt x="36" y="22"/>
                  </a:lnTo>
                  <a:lnTo>
                    <a:pt x="38" y="20"/>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9" name="Freeform 1447"/>
            <p:cNvSpPr>
              <a:spLocks/>
            </p:cNvSpPr>
            <p:nvPr/>
          </p:nvSpPr>
          <p:spPr bwMode="auto">
            <a:xfrm>
              <a:off x="8335750" y="2536825"/>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2 h 146"/>
                <a:gd name="T16" fmla="*/ 12 w 46"/>
                <a:gd name="T17" fmla="*/ 60 h 146"/>
                <a:gd name="T18" fmla="*/ 20 w 46"/>
                <a:gd name="T19" fmla="*/ 70 h 146"/>
                <a:gd name="T20" fmla="*/ 28 w 46"/>
                <a:gd name="T21" fmla="*/ 72 h 146"/>
                <a:gd name="T22" fmla="*/ 28 w 46"/>
                <a:gd name="T23" fmla="*/ 74 h 146"/>
                <a:gd name="T24" fmla="*/ 16 w 46"/>
                <a:gd name="T25" fmla="*/ 80 h 146"/>
                <a:gd name="T26" fmla="*/ 12 w 46"/>
                <a:gd name="T27" fmla="*/ 96 h 146"/>
                <a:gd name="T28" fmla="*/ 12 w 46"/>
                <a:gd name="T29" fmla="*/ 108 h 146"/>
                <a:gd name="T30" fmla="*/ 12 w 46"/>
                <a:gd name="T31" fmla="*/ 116 h 146"/>
                <a:gd name="T32" fmla="*/ 12 w 46"/>
                <a:gd name="T33" fmla="*/ 122 h 146"/>
                <a:gd name="T34" fmla="*/ 8 w 46"/>
                <a:gd name="T35" fmla="*/ 128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2 h 146"/>
                <a:gd name="T50" fmla="*/ 34 w 46"/>
                <a:gd name="T51" fmla="*/ 108 h 146"/>
                <a:gd name="T52" fmla="*/ 34 w 46"/>
                <a:gd name="T53" fmla="*/ 94 h 146"/>
                <a:gd name="T54" fmla="*/ 36 w 46"/>
                <a:gd name="T55" fmla="*/ 86 h 146"/>
                <a:gd name="T56" fmla="*/ 46 w 46"/>
                <a:gd name="T57" fmla="*/ 82 h 146"/>
                <a:gd name="T58" fmla="*/ 46 w 46"/>
                <a:gd name="T59" fmla="*/ 66 h 146"/>
                <a:gd name="T60" fmla="*/ 36 w 46"/>
                <a:gd name="T61" fmla="*/ 60 h 146"/>
                <a:gd name="T62" fmla="*/ 34 w 46"/>
                <a:gd name="T63" fmla="*/ 52 h 146"/>
                <a:gd name="T64" fmla="*/ 34 w 46"/>
                <a:gd name="T65" fmla="*/ 40 h 146"/>
                <a:gd name="T66" fmla="*/ 36 w 46"/>
                <a:gd name="T67" fmla="*/ 26 h 146"/>
                <a:gd name="T68" fmla="*/ 34 w 46"/>
                <a:gd name="T69" fmla="*/ 14 h 146"/>
                <a:gd name="T70" fmla="*/ 20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8"/>
                  </a:lnTo>
                  <a:lnTo>
                    <a:pt x="12" y="108"/>
                  </a:lnTo>
                  <a:lnTo>
                    <a:pt x="12" y="116"/>
                  </a:lnTo>
                  <a:lnTo>
                    <a:pt x="12" y="116"/>
                  </a:lnTo>
                  <a:lnTo>
                    <a:pt x="12" y="122"/>
                  </a:lnTo>
                  <a:lnTo>
                    <a:pt x="10" y="126"/>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0" y="138"/>
                  </a:lnTo>
                  <a:lnTo>
                    <a:pt x="34" y="132"/>
                  </a:lnTo>
                  <a:lnTo>
                    <a:pt x="36" y="122"/>
                  </a:lnTo>
                  <a:lnTo>
                    <a:pt x="36" y="122"/>
                  </a:lnTo>
                  <a:lnTo>
                    <a:pt x="34" y="108"/>
                  </a:lnTo>
                  <a:lnTo>
                    <a:pt x="34" y="108"/>
                  </a:lnTo>
                  <a:lnTo>
                    <a:pt x="34" y="94"/>
                  </a:lnTo>
                  <a:lnTo>
                    <a:pt x="34" y="94"/>
                  </a:lnTo>
                  <a:lnTo>
                    <a:pt x="34" y="90"/>
                  </a:lnTo>
                  <a:lnTo>
                    <a:pt x="36" y="86"/>
                  </a:lnTo>
                  <a:lnTo>
                    <a:pt x="40" y="82"/>
                  </a:lnTo>
                  <a:lnTo>
                    <a:pt x="46" y="82"/>
                  </a:lnTo>
                  <a:lnTo>
                    <a:pt x="46" y="66"/>
                  </a:lnTo>
                  <a:lnTo>
                    <a:pt x="46" y="66"/>
                  </a:lnTo>
                  <a:lnTo>
                    <a:pt x="40" y="64"/>
                  </a:lnTo>
                  <a:lnTo>
                    <a:pt x="36" y="60"/>
                  </a:lnTo>
                  <a:lnTo>
                    <a:pt x="34" y="56"/>
                  </a:lnTo>
                  <a:lnTo>
                    <a:pt x="34" y="52"/>
                  </a:lnTo>
                  <a:lnTo>
                    <a:pt x="34" y="52"/>
                  </a:lnTo>
                  <a:lnTo>
                    <a:pt x="34" y="40"/>
                  </a:lnTo>
                  <a:lnTo>
                    <a:pt x="34" y="40"/>
                  </a:lnTo>
                  <a:lnTo>
                    <a:pt x="36" y="26"/>
                  </a:lnTo>
                  <a:lnTo>
                    <a:pt x="36" y="26"/>
                  </a:lnTo>
                  <a:lnTo>
                    <a:pt x="34" y="14"/>
                  </a:lnTo>
                  <a:lnTo>
                    <a:pt x="28" y="6"/>
                  </a:lnTo>
                  <a:lnTo>
                    <a:pt x="20" y="2"/>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0" name="Freeform 1448"/>
            <p:cNvSpPr>
              <a:spLocks/>
            </p:cNvSpPr>
            <p:nvPr/>
          </p:nvSpPr>
          <p:spPr bwMode="auto">
            <a:xfrm>
              <a:off x="8335750" y="2536825"/>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2 h 146"/>
                <a:gd name="T16" fmla="*/ 12 w 46"/>
                <a:gd name="T17" fmla="*/ 60 h 146"/>
                <a:gd name="T18" fmla="*/ 20 w 46"/>
                <a:gd name="T19" fmla="*/ 70 h 146"/>
                <a:gd name="T20" fmla="*/ 28 w 46"/>
                <a:gd name="T21" fmla="*/ 72 h 146"/>
                <a:gd name="T22" fmla="*/ 28 w 46"/>
                <a:gd name="T23" fmla="*/ 74 h 146"/>
                <a:gd name="T24" fmla="*/ 16 w 46"/>
                <a:gd name="T25" fmla="*/ 80 h 146"/>
                <a:gd name="T26" fmla="*/ 12 w 46"/>
                <a:gd name="T27" fmla="*/ 96 h 146"/>
                <a:gd name="T28" fmla="*/ 12 w 46"/>
                <a:gd name="T29" fmla="*/ 108 h 146"/>
                <a:gd name="T30" fmla="*/ 12 w 46"/>
                <a:gd name="T31" fmla="*/ 116 h 146"/>
                <a:gd name="T32" fmla="*/ 12 w 46"/>
                <a:gd name="T33" fmla="*/ 122 h 146"/>
                <a:gd name="T34" fmla="*/ 8 w 46"/>
                <a:gd name="T35" fmla="*/ 128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2 h 146"/>
                <a:gd name="T50" fmla="*/ 34 w 46"/>
                <a:gd name="T51" fmla="*/ 108 h 146"/>
                <a:gd name="T52" fmla="*/ 34 w 46"/>
                <a:gd name="T53" fmla="*/ 94 h 146"/>
                <a:gd name="T54" fmla="*/ 36 w 46"/>
                <a:gd name="T55" fmla="*/ 86 h 146"/>
                <a:gd name="T56" fmla="*/ 46 w 46"/>
                <a:gd name="T57" fmla="*/ 82 h 146"/>
                <a:gd name="T58" fmla="*/ 46 w 46"/>
                <a:gd name="T59" fmla="*/ 66 h 146"/>
                <a:gd name="T60" fmla="*/ 36 w 46"/>
                <a:gd name="T61" fmla="*/ 60 h 146"/>
                <a:gd name="T62" fmla="*/ 34 w 46"/>
                <a:gd name="T63" fmla="*/ 52 h 146"/>
                <a:gd name="T64" fmla="*/ 34 w 46"/>
                <a:gd name="T65" fmla="*/ 40 h 146"/>
                <a:gd name="T66" fmla="*/ 36 w 46"/>
                <a:gd name="T67" fmla="*/ 26 h 146"/>
                <a:gd name="T68" fmla="*/ 34 w 46"/>
                <a:gd name="T69" fmla="*/ 14 h 146"/>
                <a:gd name="T70" fmla="*/ 20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8"/>
                  </a:lnTo>
                  <a:lnTo>
                    <a:pt x="12" y="108"/>
                  </a:lnTo>
                  <a:lnTo>
                    <a:pt x="12" y="116"/>
                  </a:lnTo>
                  <a:lnTo>
                    <a:pt x="12" y="116"/>
                  </a:lnTo>
                  <a:lnTo>
                    <a:pt x="12" y="122"/>
                  </a:lnTo>
                  <a:lnTo>
                    <a:pt x="10" y="126"/>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0" y="138"/>
                  </a:lnTo>
                  <a:lnTo>
                    <a:pt x="34" y="132"/>
                  </a:lnTo>
                  <a:lnTo>
                    <a:pt x="36" y="122"/>
                  </a:lnTo>
                  <a:lnTo>
                    <a:pt x="36" y="122"/>
                  </a:lnTo>
                  <a:lnTo>
                    <a:pt x="34" y="108"/>
                  </a:lnTo>
                  <a:lnTo>
                    <a:pt x="34" y="108"/>
                  </a:lnTo>
                  <a:lnTo>
                    <a:pt x="34" y="94"/>
                  </a:lnTo>
                  <a:lnTo>
                    <a:pt x="34" y="94"/>
                  </a:lnTo>
                  <a:lnTo>
                    <a:pt x="34" y="90"/>
                  </a:lnTo>
                  <a:lnTo>
                    <a:pt x="36" y="86"/>
                  </a:lnTo>
                  <a:lnTo>
                    <a:pt x="40" y="82"/>
                  </a:lnTo>
                  <a:lnTo>
                    <a:pt x="46" y="82"/>
                  </a:lnTo>
                  <a:lnTo>
                    <a:pt x="46" y="66"/>
                  </a:lnTo>
                  <a:lnTo>
                    <a:pt x="46" y="66"/>
                  </a:lnTo>
                  <a:lnTo>
                    <a:pt x="40" y="64"/>
                  </a:lnTo>
                  <a:lnTo>
                    <a:pt x="36" y="60"/>
                  </a:lnTo>
                  <a:lnTo>
                    <a:pt x="34" y="56"/>
                  </a:lnTo>
                  <a:lnTo>
                    <a:pt x="34" y="52"/>
                  </a:lnTo>
                  <a:lnTo>
                    <a:pt x="34" y="52"/>
                  </a:lnTo>
                  <a:lnTo>
                    <a:pt x="34" y="40"/>
                  </a:lnTo>
                  <a:lnTo>
                    <a:pt x="34" y="40"/>
                  </a:lnTo>
                  <a:lnTo>
                    <a:pt x="36" y="26"/>
                  </a:lnTo>
                  <a:lnTo>
                    <a:pt x="36" y="26"/>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1" name="Freeform 1449"/>
            <p:cNvSpPr>
              <a:spLocks noEditPoints="1"/>
            </p:cNvSpPr>
            <p:nvPr/>
          </p:nvSpPr>
          <p:spPr bwMode="auto">
            <a:xfrm>
              <a:off x="8712471" y="2530475"/>
              <a:ext cx="156435" cy="238125"/>
            </a:xfrm>
            <a:custGeom>
              <a:avLst/>
              <a:gdLst>
                <a:gd name="T0" fmla="*/ 48 w 98"/>
                <a:gd name="T1" fmla="*/ 150 h 150"/>
                <a:gd name="T2" fmla="*/ 28 w 98"/>
                <a:gd name="T3" fmla="*/ 146 h 150"/>
                <a:gd name="T4" fmla="*/ 12 w 98"/>
                <a:gd name="T5" fmla="*/ 132 h 150"/>
                <a:gd name="T6" fmla="*/ 6 w 98"/>
                <a:gd name="T7" fmla="*/ 122 h 150"/>
                <a:gd name="T8" fmla="*/ 0 w 98"/>
                <a:gd name="T9" fmla="*/ 96 h 150"/>
                <a:gd name="T10" fmla="*/ 0 w 98"/>
                <a:gd name="T11" fmla="*/ 78 h 150"/>
                <a:gd name="T12" fmla="*/ 4 w 98"/>
                <a:gd name="T13" fmla="*/ 44 h 150"/>
                <a:gd name="T14" fmla="*/ 12 w 98"/>
                <a:gd name="T15" fmla="*/ 20 h 150"/>
                <a:gd name="T16" fmla="*/ 20 w 98"/>
                <a:gd name="T17" fmla="*/ 12 h 150"/>
                <a:gd name="T18" fmla="*/ 40 w 98"/>
                <a:gd name="T19" fmla="*/ 2 h 150"/>
                <a:gd name="T20" fmla="*/ 52 w 98"/>
                <a:gd name="T21" fmla="*/ 0 h 150"/>
                <a:gd name="T22" fmla="*/ 72 w 98"/>
                <a:gd name="T23" fmla="*/ 4 h 150"/>
                <a:gd name="T24" fmla="*/ 88 w 98"/>
                <a:gd name="T25" fmla="*/ 18 h 150"/>
                <a:gd name="T26" fmla="*/ 96 w 98"/>
                <a:gd name="T27" fmla="*/ 42 h 150"/>
                <a:gd name="T28" fmla="*/ 98 w 98"/>
                <a:gd name="T29" fmla="*/ 76 h 150"/>
                <a:gd name="T30" fmla="*/ 98 w 98"/>
                <a:gd name="T31" fmla="*/ 92 h 150"/>
                <a:gd name="T32" fmla="*/ 90 w 98"/>
                <a:gd name="T33" fmla="*/ 120 h 150"/>
                <a:gd name="T34" fmla="*/ 84 w 98"/>
                <a:gd name="T35" fmla="*/ 132 h 150"/>
                <a:gd name="T36" fmla="*/ 68 w 98"/>
                <a:gd name="T37" fmla="*/ 146 h 150"/>
                <a:gd name="T38" fmla="*/ 48 w 98"/>
                <a:gd name="T39" fmla="*/ 150 h 150"/>
                <a:gd name="T40" fmla="*/ 50 w 98"/>
                <a:gd name="T41" fmla="*/ 18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2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6"/>
                  </a:lnTo>
                  <a:lnTo>
                    <a:pt x="18" y="140"/>
                  </a:lnTo>
                  <a:lnTo>
                    <a:pt x="12" y="132"/>
                  </a:lnTo>
                  <a:lnTo>
                    <a:pt x="12" y="132"/>
                  </a:lnTo>
                  <a:lnTo>
                    <a:pt x="6" y="122"/>
                  </a:lnTo>
                  <a:lnTo>
                    <a:pt x="4" y="110"/>
                  </a:lnTo>
                  <a:lnTo>
                    <a:pt x="0" y="96"/>
                  </a:lnTo>
                  <a:lnTo>
                    <a:pt x="0" y="78"/>
                  </a:lnTo>
                  <a:lnTo>
                    <a:pt x="0" y="78"/>
                  </a:lnTo>
                  <a:lnTo>
                    <a:pt x="0" y="60"/>
                  </a:lnTo>
                  <a:lnTo>
                    <a:pt x="4" y="44"/>
                  </a:lnTo>
                  <a:lnTo>
                    <a:pt x="8" y="32"/>
                  </a:lnTo>
                  <a:lnTo>
                    <a:pt x="12" y="20"/>
                  </a:lnTo>
                  <a:lnTo>
                    <a:pt x="12" y="20"/>
                  </a:lnTo>
                  <a:lnTo>
                    <a:pt x="20" y="12"/>
                  </a:lnTo>
                  <a:lnTo>
                    <a:pt x="28" y="6"/>
                  </a:lnTo>
                  <a:lnTo>
                    <a:pt x="40" y="2"/>
                  </a:lnTo>
                  <a:lnTo>
                    <a:pt x="52" y="0"/>
                  </a:lnTo>
                  <a:lnTo>
                    <a:pt x="52" y="0"/>
                  </a:lnTo>
                  <a:lnTo>
                    <a:pt x="62" y="2"/>
                  </a:lnTo>
                  <a:lnTo>
                    <a:pt x="72" y="4"/>
                  </a:lnTo>
                  <a:lnTo>
                    <a:pt x="80" y="10"/>
                  </a:lnTo>
                  <a:lnTo>
                    <a:pt x="88" y="18"/>
                  </a:lnTo>
                  <a:lnTo>
                    <a:pt x="92" y="30"/>
                  </a:lnTo>
                  <a:lnTo>
                    <a:pt x="96" y="42"/>
                  </a:lnTo>
                  <a:lnTo>
                    <a:pt x="98" y="58"/>
                  </a:lnTo>
                  <a:lnTo>
                    <a:pt x="98" y="76"/>
                  </a:lnTo>
                  <a:lnTo>
                    <a:pt x="98" y="76"/>
                  </a:lnTo>
                  <a:lnTo>
                    <a:pt x="98" y="92"/>
                  </a:lnTo>
                  <a:lnTo>
                    <a:pt x="96" y="108"/>
                  </a:lnTo>
                  <a:lnTo>
                    <a:pt x="90" y="120"/>
                  </a:lnTo>
                  <a:lnTo>
                    <a:pt x="84" y="132"/>
                  </a:lnTo>
                  <a:lnTo>
                    <a:pt x="84" y="132"/>
                  </a:lnTo>
                  <a:lnTo>
                    <a:pt x="78" y="140"/>
                  </a:lnTo>
                  <a:lnTo>
                    <a:pt x="68" y="146"/>
                  </a:lnTo>
                  <a:lnTo>
                    <a:pt x="58" y="148"/>
                  </a:lnTo>
                  <a:lnTo>
                    <a:pt x="48" y="150"/>
                  </a:lnTo>
                  <a:lnTo>
                    <a:pt x="48" y="150"/>
                  </a:lnTo>
                  <a:close/>
                  <a:moveTo>
                    <a:pt x="50" y="18"/>
                  </a:moveTo>
                  <a:lnTo>
                    <a:pt x="50" y="18"/>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2"/>
                  </a:lnTo>
                  <a:lnTo>
                    <a:pt x="48" y="132"/>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2" name="Freeform 1450"/>
            <p:cNvSpPr>
              <a:spLocks/>
            </p:cNvSpPr>
            <p:nvPr/>
          </p:nvSpPr>
          <p:spPr bwMode="auto">
            <a:xfrm>
              <a:off x="8935950"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0 w 52"/>
                <a:gd name="T35" fmla="*/ 12 h 144"/>
                <a:gd name="T36" fmla="*/ 20 w 52"/>
                <a:gd name="T37" fmla="*/ 12 h 144"/>
                <a:gd name="T38" fmla="*/ 26 w 52"/>
                <a:gd name="T39" fmla="*/ 10 h 144"/>
                <a:gd name="T40" fmla="*/ 30 w 52"/>
                <a:gd name="T41" fmla="*/ 8 h 144"/>
                <a:gd name="T42" fmla="*/ 30 w 52"/>
                <a:gd name="T43" fmla="*/ 8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0" y="42"/>
                  </a:lnTo>
                  <a:lnTo>
                    <a:pt x="0" y="42"/>
                  </a:lnTo>
                  <a:lnTo>
                    <a:pt x="0" y="22"/>
                  </a:lnTo>
                  <a:lnTo>
                    <a:pt x="0" y="22"/>
                  </a:lnTo>
                  <a:lnTo>
                    <a:pt x="10" y="18"/>
                  </a:lnTo>
                  <a:lnTo>
                    <a:pt x="10" y="18"/>
                  </a:lnTo>
                  <a:lnTo>
                    <a:pt x="20" y="12"/>
                  </a:lnTo>
                  <a:lnTo>
                    <a:pt x="20" y="12"/>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3" name="Freeform 1451"/>
            <p:cNvSpPr>
              <a:spLocks noEditPoints="1"/>
            </p:cNvSpPr>
            <p:nvPr/>
          </p:nvSpPr>
          <p:spPr bwMode="auto">
            <a:xfrm>
              <a:off x="8476223" y="2543175"/>
              <a:ext cx="172398" cy="225425"/>
            </a:xfrm>
            <a:custGeom>
              <a:avLst/>
              <a:gdLst>
                <a:gd name="T0" fmla="*/ 64 w 108"/>
                <a:gd name="T1" fmla="*/ 60 h 142"/>
                <a:gd name="T2" fmla="*/ 64 w 108"/>
                <a:gd name="T3" fmla="*/ 60 h 142"/>
                <a:gd name="T4" fmla="*/ 62 w 108"/>
                <a:gd name="T5" fmla="*/ 80 h 142"/>
                <a:gd name="T6" fmla="*/ 42 w 108"/>
                <a:gd name="T7" fmla="*/ 80 h 142"/>
                <a:gd name="T8" fmla="*/ 46 w 108"/>
                <a:gd name="T9" fmla="*/ 60 h 142"/>
                <a:gd name="T10" fmla="*/ 64 w 108"/>
                <a:gd name="T11" fmla="*/ 60 h 142"/>
                <a:gd name="T12" fmla="*/ 96 w 108"/>
                <a:gd name="T13" fmla="*/ 0 h 142"/>
                <a:gd name="T14" fmla="*/ 74 w 108"/>
                <a:gd name="T15" fmla="*/ 0 h 142"/>
                <a:gd name="T16" fmla="*/ 68 w 108"/>
                <a:gd name="T17" fmla="*/ 36 h 142"/>
                <a:gd name="T18" fmla="*/ 48 w 108"/>
                <a:gd name="T19" fmla="*/ 36 h 142"/>
                <a:gd name="T20" fmla="*/ 54 w 108"/>
                <a:gd name="T21" fmla="*/ 0 h 142"/>
                <a:gd name="T22" fmla="*/ 32 w 108"/>
                <a:gd name="T23" fmla="*/ 0 h 142"/>
                <a:gd name="T24" fmla="*/ 28 w 108"/>
                <a:gd name="T25" fmla="*/ 36 h 142"/>
                <a:gd name="T26" fmla="*/ 6 w 108"/>
                <a:gd name="T27" fmla="*/ 36 h 142"/>
                <a:gd name="T28" fmla="*/ 6 w 108"/>
                <a:gd name="T29" fmla="*/ 60 h 142"/>
                <a:gd name="T30" fmla="*/ 24 w 108"/>
                <a:gd name="T31" fmla="*/ 60 h 142"/>
                <a:gd name="T32" fmla="*/ 20 w 108"/>
                <a:gd name="T33" fmla="*/ 80 h 142"/>
                <a:gd name="T34" fmla="*/ 0 w 108"/>
                <a:gd name="T35" fmla="*/ 80 h 142"/>
                <a:gd name="T36" fmla="*/ 0 w 108"/>
                <a:gd name="T37" fmla="*/ 104 h 142"/>
                <a:gd name="T38" fmla="*/ 16 w 108"/>
                <a:gd name="T39" fmla="*/ 104 h 142"/>
                <a:gd name="T40" fmla="*/ 10 w 108"/>
                <a:gd name="T41" fmla="*/ 142 h 142"/>
                <a:gd name="T42" fmla="*/ 34 w 108"/>
                <a:gd name="T43" fmla="*/ 142 h 142"/>
                <a:gd name="T44" fmla="*/ 38 w 108"/>
                <a:gd name="T45" fmla="*/ 104 h 142"/>
                <a:gd name="T46" fmla="*/ 58 w 108"/>
                <a:gd name="T47" fmla="*/ 104 h 142"/>
                <a:gd name="T48" fmla="*/ 52 w 108"/>
                <a:gd name="T49" fmla="*/ 142 h 142"/>
                <a:gd name="T50" fmla="*/ 74 w 108"/>
                <a:gd name="T51" fmla="*/ 142 h 142"/>
                <a:gd name="T52" fmla="*/ 80 w 108"/>
                <a:gd name="T53" fmla="*/ 104 h 142"/>
                <a:gd name="T54" fmla="*/ 102 w 108"/>
                <a:gd name="T55" fmla="*/ 104 h 142"/>
                <a:gd name="T56" fmla="*/ 102 w 108"/>
                <a:gd name="T57" fmla="*/ 80 h 142"/>
                <a:gd name="T58" fmla="*/ 82 w 108"/>
                <a:gd name="T59" fmla="*/ 80 h 142"/>
                <a:gd name="T60" fmla="*/ 86 w 108"/>
                <a:gd name="T61" fmla="*/ 60 h 142"/>
                <a:gd name="T62" fmla="*/ 108 w 108"/>
                <a:gd name="T63" fmla="*/ 60 h 142"/>
                <a:gd name="T64" fmla="*/ 108 w 108"/>
                <a:gd name="T65" fmla="*/ 36 h 142"/>
                <a:gd name="T66" fmla="*/ 90 w 108"/>
                <a:gd name="T67" fmla="*/ 36 h 142"/>
                <a:gd name="T68" fmla="*/ 96 w 108"/>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42">
                  <a:moveTo>
                    <a:pt x="64" y="60"/>
                  </a:moveTo>
                  <a:lnTo>
                    <a:pt x="64" y="60"/>
                  </a:lnTo>
                  <a:lnTo>
                    <a:pt x="62" y="80"/>
                  </a:lnTo>
                  <a:lnTo>
                    <a:pt x="42" y="80"/>
                  </a:lnTo>
                  <a:lnTo>
                    <a:pt x="46" y="60"/>
                  </a:lnTo>
                  <a:lnTo>
                    <a:pt x="64" y="60"/>
                  </a:lnTo>
                  <a:close/>
                  <a:moveTo>
                    <a:pt x="96" y="0"/>
                  </a:moveTo>
                  <a:lnTo>
                    <a:pt x="74" y="0"/>
                  </a:lnTo>
                  <a:lnTo>
                    <a:pt x="68" y="36"/>
                  </a:lnTo>
                  <a:lnTo>
                    <a:pt x="48" y="36"/>
                  </a:lnTo>
                  <a:lnTo>
                    <a:pt x="54" y="0"/>
                  </a:lnTo>
                  <a:lnTo>
                    <a:pt x="32" y="0"/>
                  </a:lnTo>
                  <a:lnTo>
                    <a:pt x="28" y="36"/>
                  </a:lnTo>
                  <a:lnTo>
                    <a:pt x="6" y="36"/>
                  </a:lnTo>
                  <a:lnTo>
                    <a:pt x="6" y="60"/>
                  </a:lnTo>
                  <a:lnTo>
                    <a:pt x="24" y="60"/>
                  </a:lnTo>
                  <a:lnTo>
                    <a:pt x="20" y="80"/>
                  </a:lnTo>
                  <a:lnTo>
                    <a:pt x="0" y="80"/>
                  </a:lnTo>
                  <a:lnTo>
                    <a:pt x="0" y="104"/>
                  </a:lnTo>
                  <a:lnTo>
                    <a:pt x="16" y="104"/>
                  </a:lnTo>
                  <a:lnTo>
                    <a:pt x="10" y="142"/>
                  </a:lnTo>
                  <a:lnTo>
                    <a:pt x="34" y="142"/>
                  </a:lnTo>
                  <a:lnTo>
                    <a:pt x="38" y="104"/>
                  </a:lnTo>
                  <a:lnTo>
                    <a:pt x="58" y="104"/>
                  </a:lnTo>
                  <a:lnTo>
                    <a:pt x="52" y="142"/>
                  </a:lnTo>
                  <a:lnTo>
                    <a:pt x="74" y="142"/>
                  </a:lnTo>
                  <a:lnTo>
                    <a:pt x="80" y="104"/>
                  </a:lnTo>
                  <a:lnTo>
                    <a:pt x="102" y="104"/>
                  </a:lnTo>
                  <a:lnTo>
                    <a:pt x="102" y="80"/>
                  </a:lnTo>
                  <a:lnTo>
                    <a:pt x="82" y="80"/>
                  </a:lnTo>
                  <a:lnTo>
                    <a:pt x="86" y="60"/>
                  </a:lnTo>
                  <a:lnTo>
                    <a:pt x="108" y="60"/>
                  </a:lnTo>
                  <a:lnTo>
                    <a:pt x="108" y="36"/>
                  </a:lnTo>
                  <a:lnTo>
                    <a:pt x="90" y="36"/>
                  </a:lnTo>
                  <a:lnTo>
                    <a:pt x="96"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4" name="Freeform 1452"/>
            <p:cNvSpPr>
              <a:spLocks/>
            </p:cNvSpPr>
            <p:nvPr/>
          </p:nvSpPr>
          <p:spPr bwMode="auto">
            <a:xfrm>
              <a:off x="8543266" y="2638425"/>
              <a:ext cx="35118" cy="31750"/>
            </a:xfrm>
            <a:custGeom>
              <a:avLst/>
              <a:gdLst>
                <a:gd name="T0" fmla="*/ 22 w 22"/>
                <a:gd name="T1" fmla="*/ 0 h 20"/>
                <a:gd name="T2" fmla="*/ 22 w 22"/>
                <a:gd name="T3" fmla="*/ 0 h 20"/>
                <a:gd name="T4" fmla="*/ 20 w 22"/>
                <a:gd name="T5" fmla="*/ 20 h 20"/>
                <a:gd name="T6" fmla="*/ 0 w 22"/>
                <a:gd name="T7" fmla="*/ 20 h 20"/>
                <a:gd name="T8" fmla="*/ 4 w 22"/>
                <a:gd name="T9" fmla="*/ 0 h 20"/>
                <a:gd name="T10" fmla="*/ 22 w 22"/>
                <a:gd name="T11" fmla="*/ 0 h 20"/>
              </a:gdLst>
              <a:ahLst/>
              <a:cxnLst>
                <a:cxn ang="0">
                  <a:pos x="T0" y="T1"/>
                </a:cxn>
                <a:cxn ang="0">
                  <a:pos x="T2" y="T3"/>
                </a:cxn>
                <a:cxn ang="0">
                  <a:pos x="T4" y="T5"/>
                </a:cxn>
                <a:cxn ang="0">
                  <a:pos x="T6" y="T7"/>
                </a:cxn>
                <a:cxn ang="0">
                  <a:pos x="T8" y="T9"/>
                </a:cxn>
                <a:cxn ang="0">
                  <a:pos x="T10" y="T11"/>
                </a:cxn>
              </a:cxnLst>
              <a:rect l="0" t="0" r="r" b="b"/>
              <a:pathLst>
                <a:path w="22" h="20">
                  <a:moveTo>
                    <a:pt x="22" y="0"/>
                  </a:moveTo>
                  <a:lnTo>
                    <a:pt x="22" y="0"/>
                  </a:lnTo>
                  <a:lnTo>
                    <a:pt x="20" y="20"/>
                  </a:lnTo>
                  <a:lnTo>
                    <a:pt x="0" y="20"/>
                  </a:lnTo>
                  <a:lnTo>
                    <a:pt x="4"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5" name="Freeform 1453"/>
            <p:cNvSpPr>
              <a:spLocks/>
            </p:cNvSpPr>
            <p:nvPr/>
          </p:nvSpPr>
          <p:spPr bwMode="auto">
            <a:xfrm>
              <a:off x="8476223" y="2543175"/>
              <a:ext cx="172398" cy="225425"/>
            </a:xfrm>
            <a:custGeom>
              <a:avLst/>
              <a:gdLst>
                <a:gd name="T0" fmla="*/ 96 w 108"/>
                <a:gd name="T1" fmla="*/ 0 h 142"/>
                <a:gd name="T2" fmla="*/ 74 w 108"/>
                <a:gd name="T3" fmla="*/ 0 h 142"/>
                <a:gd name="T4" fmla="*/ 68 w 108"/>
                <a:gd name="T5" fmla="*/ 36 h 142"/>
                <a:gd name="T6" fmla="*/ 48 w 108"/>
                <a:gd name="T7" fmla="*/ 36 h 142"/>
                <a:gd name="T8" fmla="*/ 54 w 108"/>
                <a:gd name="T9" fmla="*/ 0 h 142"/>
                <a:gd name="T10" fmla="*/ 32 w 108"/>
                <a:gd name="T11" fmla="*/ 0 h 142"/>
                <a:gd name="T12" fmla="*/ 28 w 108"/>
                <a:gd name="T13" fmla="*/ 36 h 142"/>
                <a:gd name="T14" fmla="*/ 6 w 108"/>
                <a:gd name="T15" fmla="*/ 36 h 142"/>
                <a:gd name="T16" fmla="*/ 6 w 108"/>
                <a:gd name="T17" fmla="*/ 60 h 142"/>
                <a:gd name="T18" fmla="*/ 24 w 108"/>
                <a:gd name="T19" fmla="*/ 60 h 142"/>
                <a:gd name="T20" fmla="*/ 20 w 108"/>
                <a:gd name="T21" fmla="*/ 80 h 142"/>
                <a:gd name="T22" fmla="*/ 0 w 108"/>
                <a:gd name="T23" fmla="*/ 80 h 142"/>
                <a:gd name="T24" fmla="*/ 0 w 108"/>
                <a:gd name="T25" fmla="*/ 104 h 142"/>
                <a:gd name="T26" fmla="*/ 16 w 108"/>
                <a:gd name="T27" fmla="*/ 104 h 142"/>
                <a:gd name="T28" fmla="*/ 10 w 108"/>
                <a:gd name="T29" fmla="*/ 142 h 142"/>
                <a:gd name="T30" fmla="*/ 34 w 108"/>
                <a:gd name="T31" fmla="*/ 142 h 142"/>
                <a:gd name="T32" fmla="*/ 38 w 108"/>
                <a:gd name="T33" fmla="*/ 104 h 142"/>
                <a:gd name="T34" fmla="*/ 58 w 108"/>
                <a:gd name="T35" fmla="*/ 104 h 142"/>
                <a:gd name="T36" fmla="*/ 52 w 108"/>
                <a:gd name="T37" fmla="*/ 142 h 142"/>
                <a:gd name="T38" fmla="*/ 74 w 108"/>
                <a:gd name="T39" fmla="*/ 142 h 142"/>
                <a:gd name="T40" fmla="*/ 80 w 108"/>
                <a:gd name="T41" fmla="*/ 104 h 142"/>
                <a:gd name="T42" fmla="*/ 102 w 108"/>
                <a:gd name="T43" fmla="*/ 104 h 142"/>
                <a:gd name="T44" fmla="*/ 102 w 108"/>
                <a:gd name="T45" fmla="*/ 80 h 142"/>
                <a:gd name="T46" fmla="*/ 82 w 108"/>
                <a:gd name="T47" fmla="*/ 80 h 142"/>
                <a:gd name="T48" fmla="*/ 86 w 108"/>
                <a:gd name="T49" fmla="*/ 60 h 142"/>
                <a:gd name="T50" fmla="*/ 108 w 108"/>
                <a:gd name="T51" fmla="*/ 60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48" y="36"/>
                  </a:lnTo>
                  <a:lnTo>
                    <a:pt x="54" y="0"/>
                  </a:lnTo>
                  <a:lnTo>
                    <a:pt x="32" y="0"/>
                  </a:lnTo>
                  <a:lnTo>
                    <a:pt x="28" y="36"/>
                  </a:lnTo>
                  <a:lnTo>
                    <a:pt x="6" y="36"/>
                  </a:lnTo>
                  <a:lnTo>
                    <a:pt x="6" y="60"/>
                  </a:lnTo>
                  <a:lnTo>
                    <a:pt x="24" y="60"/>
                  </a:lnTo>
                  <a:lnTo>
                    <a:pt x="20" y="80"/>
                  </a:lnTo>
                  <a:lnTo>
                    <a:pt x="0" y="80"/>
                  </a:lnTo>
                  <a:lnTo>
                    <a:pt x="0" y="104"/>
                  </a:lnTo>
                  <a:lnTo>
                    <a:pt x="16" y="104"/>
                  </a:lnTo>
                  <a:lnTo>
                    <a:pt x="10" y="142"/>
                  </a:lnTo>
                  <a:lnTo>
                    <a:pt x="34" y="142"/>
                  </a:lnTo>
                  <a:lnTo>
                    <a:pt x="38" y="104"/>
                  </a:lnTo>
                  <a:lnTo>
                    <a:pt x="58" y="104"/>
                  </a:lnTo>
                  <a:lnTo>
                    <a:pt x="52" y="142"/>
                  </a:lnTo>
                  <a:lnTo>
                    <a:pt x="74" y="142"/>
                  </a:lnTo>
                  <a:lnTo>
                    <a:pt x="80" y="104"/>
                  </a:lnTo>
                  <a:lnTo>
                    <a:pt x="102" y="104"/>
                  </a:lnTo>
                  <a:lnTo>
                    <a:pt x="102" y="80"/>
                  </a:lnTo>
                  <a:lnTo>
                    <a:pt x="82" y="80"/>
                  </a:lnTo>
                  <a:lnTo>
                    <a:pt x="86" y="60"/>
                  </a:lnTo>
                  <a:lnTo>
                    <a:pt x="108" y="60"/>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6" name="Freeform 1454"/>
            <p:cNvSpPr>
              <a:spLocks/>
            </p:cNvSpPr>
            <p:nvPr/>
          </p:nvSpPr>
          <p:spPr bwMode="auto">
            <a:xfrm>
              <a:off x="6982109"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4" y="20"/>
                  </a:lnTo>
                  <a:lnTo>
                    <a:pt x="10" y="18"/>
                  </a:lnTo>
                  <a:lnTo>
                    <a:pt x="10" y="18"/>
                  </a:lnTo>
                  <a:lnTo>
                    <a:pt x="16" y="16"/>
                  </a:lnTo>
                  <a:lnTo>
                    <a:pt x="20" y="12"/>
                  </a:lnTo>
                  <a:lnTo>
                    <a:pt x="20" y="12"/>
                  </a:lnTo>
                  <a:lnTo>
                    <a:pt x="26" y="10"/>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7" name="Freeform 1455"/>
            <p:cNvSpPr>
              <a:spLocks/>
            </p:cNvSpPr>
            <p:nvPr/>
          </p:nvSpPr>
          <p:spPr bwMode="auto">
            <a:xfrm>
              <a:off x="7132159" y="2540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8" y="40"/>
                  </a:lnTo>
                  <a:lnTo>
                    <a:pt x="0" y="42"/>
                  </a:lnTo>
                  <a:lnTo>
                    <a:pt x="0" y="42"/>
                  </a:lnTo>
                  <a:lnTo>
                    <a:pt x="0" y="22"/>
                  </a:lnTo>
                  <a:lnTo>
                    <a:pt x="0" y="22"/>
                  </a:lnTo>
                  <a:lnTo>
                    <a:pt x="4" y="20"/>
                  </a:lnTo>
                  <a:lnTo>
                    <a:pt x="10" y="18"/>
                  </a:lnTo>
                  <a:lnTo>
                    <a:pt x="10" y="18"/>
                  </a:lnTo>
                  <a:lnTo>
                    <a:pt x="16" y="16"/>
                  </a:lnTo>
                  <a:lnTo>
                    <a:pt x="20" y="12"/>
                  </a:lnTo>
                  <a:lnTo>
                    <a:pt x="20" y="12"/>
                  </a:lnTo>
                  <a:lnTo>
                    <a:pt x="26" y="10"/>
                  </a:lnTo>
                  <a:lnTo>
                    <a:pt x="30" y="8"/>
                  </a:lnTo>
                  <a:lnTo>
                    <a:pt x="30" y="8"/>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8" name="Freeform 1456"/>
            <p:cNvSpPr>
              <a:spLocks/>
            </p:cNvSpPr>
            <p:nvPr/>
          </p:nvSpPr>
          <p:spPr bwMode="auto">
            <a:xfrm>
              <a:off x="7279016" y="2540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2 h 144"/>
                <a:gd name="T36" fmla="*/ 22 w 52"/>
                <a:gd name="T37" fmla="*/ 12 h 144"/>
                <a:gd name="T38" fmla="*/ 26 w 52"/>
                <a:gd name="T39" fmla="*/ 10 h 144"/>
                <a:gd name="T40" fmla="*/ 32 w 52"/>
                <a:gd name="T41" fmla="*/ 8 h 144"/>
                <a:gd name="T42" fmla="*/ 32 w 52"/>
                <a:gd name="T43" fmla="*/ 8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8"/>
                  </a:lnTo>
                  <a:lnTo>
                    <a:pt x="10" y="18"/>
                  </a:lnTo>
                  <a:lnTo>
                    <a:pt x="22" y="12"/>
                  </a:lnTo>
                  <a:lnTo>
                    <a:pt x="22" y="12"/>
                  </a:lnTo>
                  <a:lnTo>
                    <a:pt x="26" y="10"/>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9" name="Freeform 1457"/>
            <p:cNvSpPr>
              <a:spLocks/>
            </p:cNvSpPr>
            <p:nvPr/>
          </p:nvSpPr>
          <p:spPr bwMode="auto">
            <a:xfrm>
              <a:off x="7923911"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0" name="Freeform 1458"/>
            <p:cNvSpPr>
              <a:spLocks/>
            </p:cNvSpPr>
            <p:nvPr/>
          </p:nvSpPr>
          <p:spPr bwMode="auto">
            <a:xfrm>
              <a:off x="8070769"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1" name="Freeform 1459"/>
            <p:cNvSpPr>
              <a:spLocks/>
            </p:cNvSpPr>
            <p:nvPr/>
          </p:nvSpPr>
          <p:spPr bwMode="auto">
            <a:xfrm>
              <a:off x="8214433"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10 w 52"/>
                <a:gd name="T23" fmla="*/ 38 h 144"/>
                <a:gd name="T24" fmla="*/ 0 w 52"/>
                <a:gd name="T25" fmla="*/ 42 h 144"/>
                <a:gd name="T26" fmla="*/ 0 w 52"/>
                <a:gd name="T27" fmla="*/ 42 h 144"/>
                <a:gd name="T28" fmla="*/ 0 w 52"/>
                <a:gd name="T29" fmla="*/ 22 h 144"/>
                <a:gd name="T30" fmla="*/ 0 w 52"/>
                <a:gd name="T31" fmla="*/ 22 h 144"/>
                <a:gd name="T32" fmla="*/ 10 w 52"/>
                <a:gd name="T33" fmla="*/ 18 h 144"/>
                <a:gd name="T34" fmla="*/ 10 w 52"/>
                <a:gd name="T35" fmla="*/ 18 h 144"/>
                <a:gd name="T36" fmla="*/ 22 w 52"/>
                <a:gd name="T37" fmla="*/ 12 h 144"/>
                <a:gd name="T38" fmla="*/ 22 w 52"/>
                <a:gd name="T39" fmla="*/ 12 h 144"/>
                <a:gd name="T40" fmla="*/ 28 w 52"/>
                <a:gd name="T41" fmla="*/ 10 h 144"/>
                <a:gd name="T42" fmla="*/ 32 w 52"/>
                <a:gd name="T43" fmla="*/ 6 h 144"/>
                <a:gd name="T44" fmla="*/ 32 w 52"/>
                <a:gd name="T45" fmla="*/ 6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10" y="38"/>
                  </a:lnTo>
                  <a:lnTo>
                    <a:pt x="0" y="42"/>
                  </a:lnTo>
                  <a:lnTo>
                    <a:pt x="0" y="42"/>
                  </a:lnTo>
                  <a:lnTo>
                    <a:pt x="0" y="22"/>
                  </a:lnTo>
                  <a:lnTo>
                    <a:pt x="0" y="22"/>
                  </a:lnTo>
                  <a:lnTo>
                    <a:pt x="10" y="18"/>
                  </a:lnTo>
                  <a:lnTo>
                    <a:pt x="10" y="18"/>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2" name="Freeform 1460"/>
            <p:cNvSpPr>
              <a:spLocks/>
            </p:cNvSpPr>
            <p:nvPr/>
          </p:nvSpPr>
          <p:spPr bwMode="auto">
            <a:xfrm>
              <a:off x="8361291"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8" y="38"/>
                  </a:lnTo>
                  <a:lnTo>
                    <a:pt x="0" y="42"/>
                  </a:lnTo>
                  <a:lnTo>
                    <a:pt x="0" y="42"/>
                  </a:lnTo>
                  <a:lnTo>
                    <a:pt x="0" y="22"/>
                  </a:lnTo>
                  <a:lnTo>
                    <a:pt x="0" y="22"/>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3" name="Freeform 1461"/>
            <p:cNvSpPr>
              <a:spLocks/>
            </p:cNvSpPr>
            <p:nvPr/>
          </p:nvSpPr>
          <p:spPr bwMode="auto">
            <a:xfrm>
              <a:off x="8741204"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38"/>
                  </a:lnTo>
                  <a:lnTo>
                    <a:pt x="0" y="42"/>
                  </a:lnTo>
                  <a:lnTo>
                    <a:pt x="0" y="42"/>
                  </a:lnTo>
                  <a:lnTo>
                    <a:pt x="0" y="22"/>
                  </a:lnTo>
                  <a:lnTo>
                    <a:pt x="0" y="22"/>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4" name="Freeform 1462"/>
            <p:cNvSpPr>
              <a:spLocks/>
            </p:cNvSpPr>
            <p:nvPr/>
          </p:nvSpPr>
          <p:spPr bwMode="auto">
            <a:xfrm>
              <a:off x="8888062"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5" name="Freeform 1463"/>
            <p:cNvSpPr>
              <a:spLocks/>
            </p:cNvSpPr>
            <p:nvPr/>
          </p:nvSpPr>
          <p:spPr bwMode="auto">
            <a:xfrm>
              <a:off x="8508148" y="2238375"/>
              <a:ext cx="73429" cy="231775"/>
            </a:xfrm>
            <a:custGeom>
              <a:avLst/>
              <a:gdLst>
                <a:gd name="T0" fmla="*/ 46 w 46"/>
                <a:gd name="T1" fmla="*/ 0 h 146"/>
                <a:gd name="T2" fmla="*/ 40 w 46"/>
                <a:gd name="T3" fmla="*/ 0 h 146"/>
                <a:gd name="T4" fmla="*/ 18 w 46"/>
                <a:gd name="T5" fmla="*/ 6 h 146"/>
                <a:gd name="T6" fmla="*/ 10 w 46"/>
                <a:gd name="T7" fmla="*/ 24 h 146"/>
                <a:gd name="T8" fmla="*/ 12 w 46"/>
                <a:gd name="T9" fmla="*/ 40 h 146"/>
                <a:gd name="T10" fmla="*/ 14 w 46"/>
                <a:gd name="T11" fmla="*/ 52 h 146"/>
                <a:gd name="T12" fmla="*/ 12 w 46"/>
                <a:gd name="T13" fmla="*/ 56 h 146"/>
                <a:gd name="T14" fmla="*/ 6 w 46"/>
                <a:gd name="T15" fmla="*/ 64 h 146"/>
                <a:gd name="T16" fmla="*/ 0 w 46"/>
                <a:gd name="T17" fmla="*/ 82 h 146"/>
                <a:gd name="T18" fmla="*/ 6 w 46"/>
                <a:gd name="T19" fmla="*/ 82 h 146"/>
                <a:gd name="T20" fmla="*/ 12 w 46"/>
                <a:gd name="T21" fmla="*/ 90 h 146"/>
                <a:gd name="T22" fmla="*/ 14 w 46"/>
                <a:gd name="T23" fmla="*/ 94 h 146"/>
                <a:gd name="T24" fmla="*/ 12 w 46"/>
                <a:gd name="T25" fmla="*/ 106 h 146"/>
                <a:gd name="T26" fmla="*/ 10 w 46"/>
                <a:gd name="T27" fmla="*/ 120 h 146"/>
                <a:gd name="T28" fmla="*/ 12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38 w 46"/>
                <a:gd name="T41" fmla="*/ 128 h 146"/>
                <a:gd name="T42" fmla="*/ 34 w 46"/>
                <a:gd name="T43" fmla="*/ 122 h 146"/>
                <a:gd name="T44" fmla="*/ 34 w 46"/>
                <a:gd name="T45" fmla="*/ 116 h 146"/>
                <a:gd name="T46" fmla="*/ 34 w 46"/>
                <a:gd name="T47" fmla="*/ 106 h 146"/>
                <a:gd name="T48" fmla="*/ 36 w 46"/>
                <a:gd name="T49" fmla="*/ 96 h 146"/>
                <a:gd name="T50" fmla="*/ 32 w 46"/>
                <a:gd name="T51" fmla="*/ 80 h 146"/>
                <a:gd name="T52" fmla="*/ 18 w 46"/>
                <a:gd name="T53" fmla="*/ 74 h 146"/>
                <a:gd name="T54" fmla="*/ 18 w 46"/>
                <a:gd name="T55" fmla="*/ 72 h 146"/>
                <a:gd name="T56" fmla="*/ 26 w 46"/>
                <a:gd name="T57" fmla="*/ 70 h 146"/>
                <a:gd name="T58" fmla="*/ 34 w 46"/>
                <a:gd name="T59" fmla="*/ 60 h 146"/>
                <a:gd name="T60" fmla="*/ 36 w 46"/>
                <a:gd name="T61" fmla="*/ 52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2" y="14"/>
                  </a:lnTo>
                  <a:lnTo>
                    <a:pt x="10" y="24"/>
                  </a:lnTo>
                  <a:lnTo>
                    <a:pt x="10" y="24"/>
                  </a:lnTo>
                  <a:lnTo>
                    <a:pt x="12" y="40"/>
                  </a:lnTo>
                  <a:lnTo>
                    <a:pt x="12" y="40"/>
                  </a:lnTo>
                  <a:lnTo>
                    <a:pt x="14" y="52"/>
                  </a:lnTo>
                  <a:lnTo>
                    <a:pt x="14" y="52"/>
                  </a:lnTo>
                  <a:lnTo>
                    <a:pt x="12" y="56"/>
                  </a:lnTo>
                  <a:lnTo>
                    <a:pt x="10" y="60"/>
                  </a:lnTo>
                  <a:lnTo>
                    <a:pt x="6" y="64"/>
                  </a:lnTo>
                  <a:lnTo>
                    <a:pt x="0" y="66"/>
                  </a:lnTo>
                  <a:lnTo>
                    <a:pt x="0" y="82"/>
                  </a:lnTo>
                  <a:lnTo>
                    <a:pt x="0" y="82"/>
                  </a:lnTo>
                  <a:lnTo>
                    <a:pt x="6" y="82"/>
                  </a:lnTo>
                  <a:lnTo>
                    <a:pt x="10" y="86"/>
                  </a:lnTo>
                  <a:lnTo>
                    <a:pt x="12" y="90"/>
                  </a:lnTo>
                  <a:lnTo>
                    <a:pt x="14" y="94"/>
                  </a:lnTo>
                  <a:lnTo>
                    <a:pt x="14" y="94"/>
                  </a:lnTo>
                  <a:lnTo>
                    <a:pt x="12" y="106"/>
                  </a:lnTo>
                  <a:lnTo>
                    <a:pt x="12" y="106"/>
                  </a:lnTo>
                  <a:lnTo>
                    <a:pt x="10" y="120"/>
                  </a:lnTo>
                  <a:lnTo>
                    <a:pt x="10" y="120"/>
                  </a:lnTo>
                  <a:lnTo>
                    <a:pt x="12" y="128"/>
                  </a:lnTo>
                  <a:lnTo>
                    <a:pt x="12"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38" y="128"/>
                  </a:lnTo>
                  <a:lnTo>
                    <a:pt x="36" y="124"/>
                  </a:lnTo>
                  <a:lnTo>
                    <a:pt x="34" y="122"/>
                  </a:lnTo>
                  <a:lnTo>
                    <a:pt x="34" y="116"/>
                  </a:lnTo>
                  <a:lnTo>
                    <a:pt x="34" y="116"/>
                  </a:lnTo>
                  <a:lnTo>
                    <a:pt x="34" y="106"/>
                  </a:lnTo>
                  <a:lnTo>
                    <a:pt x="34" y="106"/>
                  </a:lnTo>
                  <a:lnTo>
                    <a:pt x="36" y="96"/>
                  </a:lnTo>
                  <a:lnTo>
                    <a:pt x="36" y="96"/>
                  </a:lnTo>
                  <a:lnTo>
                    <a:pt x="34" y="86"/>
                  </a:lnTo>
                  <a:lnTo>
                    <a:pt x="32" y="80"/>
                  </a:lnTo>
                  <a:lnTo>
                    <a:pt x="26" y="76"/>
                  </a:lnTo>
                  <a:lnTo>
                    <a:pt x="18" y="74"/>
                  </a:lnTo>
                  <a:lnTo>
                    <a:pt x="18" y="74"/>
                  </a:lnTo>
                  <a:lnTo>
                    <a:pt x="18" y="72"/>
                  </a:lnTo>
                  <a:lnTo>
                    <a:pt x="18" y="72"/>
                  </a:lnTo>
                  <a:lnTo>
                    <a:pt x="26" y="70"/>
                  </a:lnTo>
                  <a:lnTo>
                    <a:pt x="32" y="66"/>
                  </a:lnTo>
                  <a:lnTo>
                    <a:pt x="34" y="60"/>
                  </a:lnTo>
                  <a:lnTo>
                    <a:pt x="36" y="52"/>
                  </a:lnTo>
                  <a:lnTo>
                    <a:pt x="36" y="52"/>
                  </a:lnTo>
                  <a:lnTo>
                    <a:pt x="34" y="38"/>
                  </a:lnTo>
                  <a:lnTo>
                    <a:pt x="34" y="38"/>
                  </a:lnTo>
                  <a:lnTo>
                    <a:pt x="34" y="30"/>
                  </a:lnTo>
                  <a:lnTo>
                    <a:pt x="34" y="30"/>
                  </a:lnTo>
                  <a:lnTo>
                    <a:pt x="34" y="26"/>
                  </a:lnTo>
                  <a:lnTo>
                    <a:pt x="36" y="22"/>
                  </a:lnTo>
                  <a:lnTo>
                    <a:pt x="38" y="20"/>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6" name="Freeform 1464"/>
            <p:cNvSpPr>
              <a:spLocks/>
            </p:cNvSpPr>
            <p:nvPr/>
          </p:nvSpPr>
          <p:spPr bwMode="auto">
            <a:xfrm>
              <a:off x="8508148" y="2238375"/>
              <a:ext cx="73429" cy="231775"/>
            </a:xfrm>
            <a:custGeom>
              <a:avLst/>
              <a:gdLst>
                <a:gd name="T0" fmla="*/ 46 w 46"/>
                <a:gd name="T1" fmla="*/ 0 h 146"/>
                <a:gd name="T2" fmla="*/ 40 w 46"/>
                <a:gd name="T3" fmla="*/ 0 h 146"/>
                <a:gd name="T4" fmla="*/ 18 w 46"/>
                <a:gd name="T5" fmla="*/ 6 h 146"/>
                <a:gd name="T6" fmla="*/ 10 w 46"/>
                <a:gd name="T7" fmla="*/ 24 h 146"/>
                <a:gd name="T8" fmla="*/ 12 w 46"/>
                <a:gd name="T9" fmla="*/ 40 h 146"/>
                <a:gd name="T10" fmla="*/ 14 w 46"/>
                <a:gd name="T11" fmla="*/ 52 h 146"/>
                <a:gd name="T12" fmla="*/ 12 w 46"/>
                <a:gd name="T13" fmla="*/ 56 h 146"/>
                <a:gd name="T14" fmla="*/ 6 w 46"/>
                <a:gd name="T15" fmla="*/ 64 h 146"/>
                <a:gd name="T16" fmla="*/ 0 w 46"/>
                <a:gd name="T17" fmla="*/ 82 h 146"/>
                <a:gd name="T18" fmla="*/ 6 w 46"/>
                <a:gd name="T19" fmla="*/ 82 h 146"/>
                <a:gd name="T20" fmla="*/ 12 w 46"/>
                <a:gd name="T21" fmla="*/ 90 h 146"/>
                <a:gd name="T22" fmla="*/ 14 w 46"/>
                <a:gd name="T23" fmla="*/ 94 h 146"/>
                <a:gd name="T24" fmla="*/ 12 w 46"/>
                <a:gd name="T25" fmla="*/ 106 h 146"/>
                <a:gd name="T26" fmla="*/ 10 w 46"/>
                <a:gd name="T27" fmla="*/ 120 h 146"/>
                <a:gd name="T28" fmla="*/ 12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38 w 46"/>
                <a:gd name="T41" fmla="*/ 128 h 146"/>
                <a:gd name="T42" fmla="*/ 34 w 46"/>
                <a:gd name="T43" fmla="*/ 122 h 146"/>
                <a:gd name="T44" fmla="*/ 34 w 46"/>
                <a:gd name="T45" fmla="*/ 116 h 146"/>
                <a:gd name="T46" fmla="*/ 34 w 46"/>
                <a:gd name="T47" fmla="*/ 106 h 146"/>
                <a:gd name="T48" fmla="*/ 36 w 46"/>
                <a:gd name="T49" fmla="*/ 96 h 146"/>
                <a:gd name="T50" fmla="*/ 32 w 46"/>
                <a:gd name="T51" fmla="*/ 80 h 146"/>
                <a:gd name="T52" fmla="*/ 18 w 46"/>
                <a:gd name="T53" fmla="*/ 74 h 146"/>
                <a:gd name="T54" fmla="*/ 18 w 46"/>
                <a:gd name="T55" fmla="*/ 72 h 146"/>
                <a:gd name="T56" fmla="*/ 26 w 46"/>
                <a:gd name="T57" fmla="*/ 70 h 146"/>
                <a:gd name="T58" fmla="*/ 34 w 46"/>
                <a:gd name="T59" fmla="*/ 60 h 146"/>
                <a:gd name="T60" fmla="*/ 36 w 46"/>
                <a:gd name="T61" fmla="*/ 52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2" y="14"/>
                  </a:lnTo>
                  <a:lnTo>
                    <a:pt x="10" y="24"/>
                  </a:lnTo>
                  <a:lnTo>
                    <a:pt x="10" y="24"/>
                  </a:lnTo>
                  <a:lnTo>
                    <a:pt x="12" y="40"/>
                  </a:lnTo>
                  <a:lnTo>
                    <a:pt x="12" y="40"/>
                  </a:lnTo>
                  <a:lnTo>
                    <a:pt x="14" y="52"/>
                  </a:lnTo>
                  <a:lnTo>
                    <a:pt x="14" y="52"/>
                  </a:lnTo>
                  <a:lnTo>
                    <a:pt x="12" y="56"/>
                  </a:lnTo>
                  <a:lnTo>
                    <a:pt x="10" y="60"/>
                  </a:lnTo>
                  <a:lnTo>
                    <a:pt x="6" y="64"/>
                  </a:lnTo>
                  <a:lnTo>
                    <a:pt x="0" y="66"/>
                  </a:lnTo>
                  <a:lnTo>
                    <a:pt x="0" y="82"/>
                  </a:lnTo>
                  <a:lnTo>
                    <a:pt x="0" y="82"/>
                  </a:lnTo>
                  <a:lnTo>
                    <a:pt x="6" y="82"/>
                  </a:lnTo>
                  <a:lnTo>
                    <a:pt x="10" y="86"/>
                  </a:lnTo>
                  <a:lnTo>
                    <a:pt x="12" y="90"/>
                  </a:lnTo>
                  <a:lnTo>
                    <a:pt x="14" y="94"/>
                  </a:lnTo>
                  <a:lnTo>
                    <a:pt x="14" y="94"/>
                  </a:lnTo>
                  <a:lnTo>
                    <a:pt x="12" y="106"/>
                  </a:lnTo>
                  <a:lnTo>
                    <a:pt x="12" y="106"/>
                  </a:lnTo>
                  <a:lnTo>
                    <a:pt x="10" y="120"/>
                  </a:lnTo>
                  <a:lnTo>
                    <a:pt x="10" y="120"/>
                  </a:lnTo>
                  <a:lnTo>
                    <a:pt x="12" y="128"/>
                  </a:lnTo>
                  <a:lnTo>
                    <a:pt x="12"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38" y="128"/>
                  </a:lnTo>
                  <a:lnTo>
                    <a:pt x="36" y="124"/>
                  </a:lnTo>
                  <a:lnTo>
                    <a:pt x="34" y="122"/>
                  </a:lnTo>
                  <a:lnTo>
                    <a:pt x="34" y="116"/>
                  </a:lnTo>
                  <a:lnTo>
                    <a:pt x="34" y="116"/>
                  </a:lnTo>
                  <a:lnTo>
                    <a:pt x="34" y="106"/>
                  </a:lnTo>
                  <a:lnTo>
                    <a:pt x="34" y="106"/>
                  </a:lnTo>
                  <a:lnTo>
                    <a:pt x="36" y="96"/>
                  </a:lnTo>
                  <a:lnTo>
                    <a:pt x="36" y="96"/>
                  </a:lnTo>
                  <a:lnTo>
                    <a:pt x="34" y="86"/>
                  </a:lnTo>
                  <a:lnTo>
                    <a:pt x="32" y="80"/>
                  </a:lnTo>
                  <a:lnTo>
                    <a:pt x="26" y="76"/>
                  </a:lnTo>
                  <a:lnTo>
                    <a:pt x="18" y="74"/>
                  </a:lnTo>
                  <a:lnTo>
                    <a:pt x="18" y="74"/>
                  </a:lnTo>
                  <a:lnTo>
                    <a:pt x="18" y="72"/>
                  </a:lnTo>
                  <a:lnTo>
                    <a:pt x="18" y="72"/>
                  </a:lnTo>
                  <a:lnTo>
                    <a:pt x="26" y="70"/>
                  </a:lnTo>
                  <a:lnTo>
                    <a:pt x="32" y="66"/>
                  </a:lnTo>
                  <a:lnTo>
                    <a:pt x="34" y="60"/>
                  </a:lnTo>
                  <a:lnTo>
                    <a:pt x="36" y="52"/>
                  </a:lnTo>
                  <a:lnTo>
                    <a:pt x="36" y="52"/>
                  </a:lnTo>
                  <a:lnTo>
                    <a:pt x="34" y="38"/>
                  </a:lnTo>
                  <a:lnTo>
                    <a:pt x="34" y="38"/>
                  </a:lnTo>
                  <a:lnTo>
                    <a:pt x="34" y="30"/>
                  </a:lnTo>
                  <a:lnTo>
                    <a:pt x="34" y="30"/>
                  </a:lnTo>
                  <a:lnTo>
                    <a:pt x="34" y="26"/>
                  </a:lnTo>
                  <a:lnTo>
                    <a:pt x="36" y="22"/>
                  </a:lnTo>
                  <a:lnTo>
                    <a:pt x="38" y="20"/>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7" name="Freeform 1465"/>
            <p:cNvSpPr>
              <a:spLocks/>
            </p:cNvSpPr>
            <p:nvPr/>
          </p:nvSpPr>
          <p:spPr bwMode="auto">
            <a:xfrm>
              <a:off x="8603925" y="2238375"/>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2 h 146"/>
                <a:gd name="T16" fmla="*/ 12 w 46"/>
                <a:gd name="T17" fmla="*/ 60 h 146"/>
                <a:gd name="T18" fmla="*/ 20 w 46"/>
                <a:gd name="T19" fmla="*/ 70 h 146"/>
                <a:gd name="T20" fmla="*/ 28 w 46"/>
                <a:gd name="T21" fmla="*/ 72 h 146"/>
                <a:gd name="T22" fmla="*/ 28 w 46"/>
                <a:gd name="T23" fmla="*/ 74 h 146"/>
                <a:gd name="T24" fmla="*/ 16 w 46"/>
                <a:gd name="T25" fmla="*/ 80 h 146"/>
                <a:gd name="T26" fmla="*/ 12 w 46"/>
                <a:gd name="T27" fmla="*/ 96 h 146"/>
                <a:gd name="T28" fmla="*/ 12 w 46"/>
                <a:gd name="T29" fmla="*/ 106 h 146"/>
                <a:gd name="T30" fmla="*/ 12 w 46"/>
                <a:gd name="T31" fmla="*/ 116 h 146"/>
                <a:gd name="T32" fmla="*/ 12 w 46"/>
                <a:gd name="T33" fmla="*/ 122 h 146"/>
                <a:gd name="T34" fmla="*/ 8 w 46"/>
                <a:gd name="T35" fmla="*/ 128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4 h 146"/>
                <a:gd name="T54" fmla="*/ 36 w 46"/>
                <a:gd name="T55" fmla="*/ 86 h 146"/>
                <a:gd name="T56" fmla="*/ 46 w 46"/>
                <a:gd name="T57" fmla="*/ 82 h 146"/>
                <a:gd name="T58" fmla="*/ 46 w 46"/>
                <a:gd name="T59" fmla="*/ 66 h 146"/>
                <a:gd name="T60" fmla="*/ 36 w 46"/>
                <a:gd name="T61" fmla="*/ 60 h 146"/>
                <a:gd name="T62" fmla="*/ 34 w 46"/>
                <a:gd name="T63" fmla="*/ 52 h 146"/>
                <a:gd name="T64" fmla="*/ 34 w 46"/>
                <a:gd name="T65" fmla="*/ 40 h 146"/>
                <a:gd name="T66" fmla="*/ 36 w 46"/>
                <a:gd name="T67" fmla="*/ 24 h 146"/>
                <a:gd name="T68" fmla="*/ 34 w 46"/>
                <a:gd name="T69" fmla="*/ 14 h 146"/>
                <a:gd name="T70" fmla="*/ 20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6"/>
                  </a:lnTo>
                  <a:lnTo>
                    <a:pt x="12" y="106"/>
                  </a:lnTo>
                  <a:lnTo>
                    <a:pt x="12" y="116"/>
                  </a:lnTo>
                  <a:lnTo>
                    <a:pt x="12" y="116"/>
                  </a:lnTo>
                  <a:lnTo>
                    <a:pt x="12" y="122"/>
                  </a:lnTo>
                  <a:lnTo>
                    <a:pt x="10" y="124"/>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0" y="136"/>
                  </a:lnTo>
                  <a:lnTo>
                    <a:pt x="34" y="132"/>
                  </a:lnTo>
                  <a:lnTo>
                    <a:pt x="36" y="120"/>
                  </a:lnTo>
                  <a:lnTo>
                    <a:pt x="36" y="120"/>
                  </a:lnTo>
                  <a:lnTo>
                    <a:pt x="34" y="106"/>
                  </a:lnTo>
                  <a:lnTo>
                    <a:pt x="34" y="106"/>
                  </a:lnTo>
                  <a:lnTo>
                    <a:pt x="34" y="94"/>
                  </a:lnTo>
                  <a:lnTo>
                    <a:pt x="34" y="94"/>
                  </a:lnTo>
                  <a:lnTo>
                    <a:pt x="34" y="90"/>
                  </a:lnTo>
                  <a:lnTo>
                    <a:pt x="36" y="86"/>
                  </a:lnTo>
                  <a:lnTo>
                    <a:pt x="40" y="82"/>
                  </a:lnTo>
                  <a:lnTo>
                    <a:pt x="46" y="82"/>
                  </a:lnTo>
                  <a:lnTo>
                    <a:pt x="46" y="66"/>
                  </a:lnTo>
                  <a:lnTo>
                    <a:pt x="46" y="66"/>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8" name="Freeform 1466"/>
            <p:cNvSpPr>
              <a:spLocks/>
            </p:cNvSpPr>
            <p:nvPr/>
          </p:nvSpPr>
          <p:spPr bwMode="auto">
            <a:xfrm>
              <a:off x="8603925" y="2238375"/>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2 h 146"/>
                <a:gd name="T16" fmla="*/ 12 w 46"/>
                <a:gd name="T17" fmla="*/ 60 h 146"/>
                <a:gd name="T18" fmla="*/ 20 w 46"/>
                <a:gd name="T19" fmla="*/ 70 h 146"/>
                <a:gd name="T20" fmla="*/ 28 w 46"/>
                <a:gd name="T21" fmla="*/ 72 h 146"/>
                <a:gd name="T22" fmla="*/ 28 w 46"/>
                <a:gd name="T23" fmla="*/ 74 h 146"/>
                <a:gd name="T24" fmla="*/ 16 w 46"/>
                <a:gd name="T25" fmla="*/ 80 h 146"/>
                <a:gd name="T26" fmla="*/ 12 w 46"/>
                <a:gd name="T27" fmla="*/ 96 h 146"/>
                <a:gd name="T28" fmla="*/ 12 w 46"/>
                <a:gd name="T29" fmla="*/ 106 h 146"/>
                <a:gd name="T30" fmla="*/ 12 w 46"/>
                <a:gd name="T31" fmla="*/ 116 h 146"/>
                <a:gd name="T32" fmla="*/ 12 w 46"/>
                <a:gd name="T33" fmla="*/ 122 h 146"/>
                <a:gd name="T34" fmla="*/ 8 w 46"/>
                <a:gd name="T35" fmla="*/ 128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4 h 146"/>
                <a:gd name="T54" fmla="*/ 36 w 46"/>
                <a:gd name="T55" fmla="*/ 86 h 146"/>
                <a:gd name="T56" fmla="*/ 46 w 46"/>
                <a:gd name="T57" fmla="*/ 82 h 146"/>
                <a:gd name="T58" fmla="*/ 46 w 46"/>
                <a:gd name="T59" fmla="*/ 66 h 146"/>
                <a:gd name="T60" fmla="*/ 36 w 46"/>
                <a:gd name="T61" fmla="*/ 60 h 146"/>
                <a:gd name="T62" fmla="*/ 34 w 46"/>
                <a:gd name="T63" fmla="*/ 52 h 146"/>
                <a:gd name="T64" fmla="*/ 34 w 46"/>
                <a:gd name="T65" fmla="*/ 40 h 146"/>
                <a:gd name="T66" fmla="*/ 36 w 46"/>
                <a:gd name="T67" fmla="*/ 24 h 146"/>
                <a:gd name="T68" fmla="*/ 34 w 46"/>
                <a:gd name="T69" fmla="*/ 14 h 146"/>
                <a:gd name="T70" fmla="*/ 20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20"/>
                  </a:lnTo>
                  <a:lnTo>
                    <a:pt x="10" y="22"/>
                  </a:lnTo>
                  <a:lnTo>
                    <a:pt x="12" y="26"/>
                  </a:lnTo>
                  <a:lnTo>
                    <a:pt x="12" y="30"/>
                  </a:lnTo>
                  <a:lnTo>
                    <a:pt x="12" y="30"/>
                  </a:lnTo>
                  <a:lnTo>
                    <a:pt x="12" y="38"/>
                  </a:lnTo>
                  <a:lnTo>
                    <a:pt x="12" y="38"/>
                  </a:lnTo>
                  <a:lnTo>
                    <a:pt x="12" y="52"/>
                  </a:lnTo>
                  <a:lnTo>
                    <a:pt x="12" y="52"/>
                  </a:lnTo>
                  <a:lnTo>
                    <a:pt x="12" y="60"/>
                  </a:lnTo>
                  <a:lnTo>
                    <a:pt x="16" y="66"/>
                  </a:lnTo>
                  <a:lnTo>
                    <a:pt x="20" y="70"/>
                  </a:lnTo>
                  <a:lnTo>
                    <a:pt x="28" y="72"/>
                  </a:lnTo>
                  <a:lnTo>
                    <a:pt x="28" y="72"/>
                  </a:lnTo>
                  <a:lnTo>
                    <a:pt x="28" y="74"/>
                  </a:lnTo>
                  <a:lnTo>
                    <a:pt x="28" y="74"/>
                  </a:lnTo>
                  <a:lnTo>
                    <a:pt x="20" y="76"/>
                  </a:lnTo>
                  <a:lnTo>
                    <a:pt x="16" y="80"/>
                  </a:lnTo>
                  <a:lnTo>
                    <a:pt x="12" y="86"/>
                  </a:lnTo>
                  <a:lnTo>
                    <a:pt x="12" y="96"/>
                  </a:lnTo>
                  <a:lnTo>
                    <a:pt x="12" y="96"/>
                  </a:lnTo>
                  <a:lnTo>
                    <a:pt x="12" y="106"/>
                  </a:lnTo>
                  <a:lnTo>
                    <a:pt x="12" y="106"/>
                  </a:lnTo>
                  <a:lnTo>
                    <a:pt x="12" y="116"/>
                  </a:lnTo>
                  <a:lnTo>
                    <a:pt x="12" y="116"/>
                  </a:lnTo>
                  <a:lnTo>
                    <a:pt x="12" y="122"/>
                  </a:lnTo>
                  <a:lnTo>
                    <a:pt x="10" y="124"/>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0" y="136"/>
                  </a:lnTo>
                  <a:lnTo>
                    <a:pt x="34" y="132"/>
                  </a:lnTo>
                  <a:lnTo>
                    <a:pt x="36" y="120"/>
                  </a:lnTo>
                  <a:lnTo>
                    <a:pt x="36" y="120"/>
                  </a:lnTo>
                  <a:lnTo>
                    <a:pt x="34" y="106"/>
                  </a:lnTo>
                  <a:lnTo>
                    <a:pt x="34" y="106"/>
                  </a:lnTo>
                  <a:lnTo>
                    <a:pt x="34" y="94"/>
                  </a:lnTo>
                  <a:lnTo>
                    <a:pt x="34" y="94"/>
                  </a:lnTo>
                  <a:lnTo>
                    <a:pt x="34" y="90"/>
                  </a:lnTo>
                  <a:lnTo>
                    <a:pt x="36" y="86"/>
                  </a:lnTo>
                  <a:lnTo>
                    <a:pt x="40" y="82"/>
                  </a:lnTo>
                  <a:lnTo>
                    <a:pt x="46" y="82"/>
                  </a:lnTo>
                  <a:lnTo>
                    <a:pt x="46" y="66"/>
                  </a:lnTo>
                  <a:lnTo>
                    <a:pt x="46" y="66"/>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9" name="Freeform 1467"/>
            <p:cNvSpPr>
              <a:spLocks noEditPoints="1"/>
            </p:cNvSpPr>
            <p:nvPr/>
          </p:nvSpPr>
          <p:spPr bwMode="auto">
            <a:xfrm>
              <a:off x="6682009" y="2232025"/>
              <a:ext cx="156435" cy="238125"/>
            </a:xfrm>
            <a:custGeom>
              <a:avLst/>
              <a:gdLst>
                <a:gd name="T0" fmla="*/ 48 w 98"/>
                <a:gd name="T1" fmla="*/ 150 h 150"/>
                <a:gd name="T2" fmla="*/ 28 w 98"/>
                <a:gd name="T3" fmla="*/ 146 h 150"/>
                <a:gd name="T4" fmla="*/ 12 w 98"/>
                <a:gd name="T5" fmla="*/ 132 h 150"/>
                <a:gd name="T6" fmla="*/ 6 w 98"/>
                <a:gd name="T7" fmla="*/ 122 h 150"/>
                <a:gd name="T8" fmla="*/ 0 w 98"/>
                <a:gd name="T9" fmla="*/ 94 h 150"/>
                <a:gd name="T10" fmla="*/ 0 w 98"/>
                <a:gd name="T11" fmla="*/ 78 h 150"/>
                <a:gd name="T12" fmla="*/ 4 w 98"/>
                <a:gd name="T13" fmla="*/ 44 h 150"/>
                <a:gd name="T14" fmla="*/ 12 w 98"/>
                <a:gd name="T15" fmla="*/ 20 h 150"/>
                <a:gd name="T16" fmla="*/ 20 w 98"/>
                <a:gd name="T17" fmla="*/ 12 h 150"/>
                <a:gd name="T18" fmla="*/ 40 w 98"/>
                <a:gd name="T19" fmla="*/ 2 h 150"/>
                <a:gd name="T20" fmla="*/ 52 w 98"/>
                <a:gd name="T21" fmla="*/ 0 h 150"/>
                <a:gd name="T22" fmla="*/ 72 w 98"/>
                <a:gd name="T23" fmla="*/ 4 h 150"/>
                <a:gd name="T24" fmla="*/ 88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2 h 150"/>
                <a:gd name="T36" fmla="*/ 68 w 98"/>
                <a:gd name="T37" fmla="*/ 146 h 150"/>
                <a:gd name="T38" fmla="*/ 48 w 98"/>
                <a:gd name="T39" fmla="*/ 150 h 150"/>
                <a:gd name="T40" fmla="*/ 50 w 98"/>
                <a:gd name="T41" fmla="*/ 18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2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6"/>
                  </a:lnTo>
                  <a:lnTo>
                    <a:pt x="18" y="140"/>
                  </a:lnTo>
                  <a:lnTo>
                    <a:pt x="12" y="132"/>
                  </a:lnTo>
                  <a:lnTo>
                    <a:pt x="12" y="132"/>
                  </a:lnTo>
                  <a:lnTo>
                    <a:pt x="6" y="122"/>
                  </a:lnTo>
                  <a:lnTo>
                    <a:pt x="4" y="110"/>
                  </a:lnTo>
                  <a:lnTo>
                    <a:pt x="0" y="94"/>
                  </a:lnTo>
                  <a:lnTo>
                    <a:pt x="0" y="78"/>
                  </a:lnTo>
                  <a:lnTo>
                    <a:pt x="0" y="78"/>
                  </a:lnTo>
                  <a:lnTo>
                    <a:pt x="0" y="60"/>
                  </a:lnTo>
                  <a:lnTo>
                    <a:pt x="4" y="44"/>
                  </a:lnTo>
                  <a:lnTo>
                    <a:pt x="8" y="32"/>
                  </a:lnTo>
                  <a:lnTo>
                    <a:pt x="12" y="20"/>
                  </a:lnTo>
                  <a:lnTo>
                    <a:pt x="12" y="20"/>
                  </a:lnTo>
                  <a:lnTo>
                    <a:pt x="20" y="12"/>
                  </a:lnTo>
                  <a:lnTo>
                    <a:pt x="28" y="6"/>
                  </a:lnTo>
                  <a:lnTo>
                    <a:pt x="40" y="2"/>
                  </a:lnTo>
                  <a:lnTo>
                    <a:pt x="52" y="0"/>
                  </a:lnTo>
                  <a:lnTo>
                    <a:pt x="52" y="0"/>
                  </a:lnTo>
                  <a:lnTo>
                    <a:pt x="62" y="2"/>
                  </a:lnTo>
                  <a:lnTo>
                    <a:pt x="72" y="4"/>
                  </a:lnTo>
                  <a:lnTo>
                    <a:pt x="80" y="10"/>
                  </a:lnTo>
                  <a:lnTo>
                    <a:pt x="88" y="18"/>
                  </a:lnTo>
                  <a:lnTo>
                    <a:pt x="92" y="30"/>
                  </a:lnTo>
                  <a:lnTo>
                    <a:pt x="96" y="42"/>
                  </a:lnTo>
                  <a:lnTo>
                    <a:pt x="98" y="58"/>
                  </a:lnTo>
                  <a:lnTo>
                    <a:pt x="98" y="74"/>
                  </a:lnTo>
                  <a:lnTo>
                    <a:pt x="98" y="74"/>
                  </a:lnTo>
                  <a:lnTo>
                    <a:pt x="98" y="92"/>
                  </a:lnTo>
                  <a:lnTo>
                    <a:pt x="96" y="108"/>
                  </a:lnTo>
                  <a:lnTo>
                    <a:pt x="90" y="120"/>
                  </a:lnTo>
                  <a:lnTo>
                    <a:pt x="84" y="132"/>
                  </a:lnTo>
                  <a:lnTo>
                    <a:pt x="84" y="132"/>
                  </a:lnTo>
                  <a:lnTo>
                    <a:pt x="78" y="140"/>
                  </a:lnTo>
                  <a:lnTo>
                    <a:pt x="68" y="146"/>
                  </a:lnTo>
                  <a:lnTo>
                    <a:pt x="58" y="148"/>
                  </a:lnTo>
                  <a:lnTo>
                    <a:pt x="48" y="150"/>
                  </a:lnTo>
                  <a:lnTo>
                    <a:pt x="48" y="150"/>
                  </a:lnTo>
                  <a:close/>
                  <a:moveTo>
                    <a:pt x="50" y="18"/>
                  </a:moveTo>
                  <a:lnTo>
                    <a:pt x="50" y="18"/>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2"/>
                  </a:lnTo>
                  <a:lnTo>
                    <a:pt x="48" y="132"/>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0" name="Freeform 1468"/>
            <p:cNvSpPr>
              <a:spLocks noEditPoints="1"/>
            </p:cNvSpPr>
            <p:nvPr/>
          </p:nvSpPr>
          <p:spPr bwMode="auto">
            <a:xfrm>
              <a:off x="6902295" y="2232025"/>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2 h 150"/>
                <a:gd name="T36" fmla="*/ 70 w 100"/>
                <a:gd name="T37" fmla="*/ 146 h 150"/>
                <a:gd name="T38" fmla="*/ 48 w 100"/>
                <a:gd name="T39" fmla="*/ 150 h 150"/>
                <a:gd name="T40" fmla="*/ 50 w 100"/>
                <a:gd name="T41" fmla="*/ 18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48 w 100"/>
                <a:gd name="T57" fmla="*/ 132 h 150"/>
                <a:gd name="T58" fmla="*/ 54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0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2" y="2"/>
                  </a:lnTo>
                  <a:lnTo>
                    <a:pt x="72" y="4"/>
                  </a:lnTo>
                  <a:lnTo>
                    <a:pt x="80" y="10"/>
                  </a:lnTo>
                  <a:lnTo>
                    <a:pt x="88" y="18"/>
                  </a:lnTo>
                  <a:lnTo>
                    <a:pt x="92" y="30"/>
                  </a:lnTo>
                  <a:lnTo>
                    <a:pt x="96" y="42"/>
                  </a:lnTo>
                  <a:lnTo>
                    <a:pt x="98" y="58"/>
                  </a:lnTo>
                  <a:lnTo>
                    <a:pt x="100" y="74"/>
                  </a:lnTo>
                  <a:lnTo>
                    <a:pt x="100" y="74"/>
                  </a:lnTo>
                  <a:lnTo>
                    <a:pt x="98"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38" y="22"/>
                  </a:lnTo>
                  <a:lnTo>
                    <a:pt x="34" y="28"/>
                  </a:lnTo>
                  <a:lnTo>
                    <a:pt x="30" y="34"/>
                  </a:lnTo>
                  <a:lnTo>
                    <a:pt x="28" y="42"/>
                  </a:lnTo>
                  <a:lnTo>
                    <a:pt x="24" y="52"/>
                  </a:lnTo>
                  <a:lnTo>
                    <a:pt x="24" y="78"/>
                  </a:lnTo>
                  <a:lnTo>
                    <a:pt x="24" y="78"/>
                  </a:lnTo>
                  <a:lnTo>
                    <a:pt x="24" y="102"/>
                  </a:lnTo>
                  <a:lnTo>
                    <a:pt x="26" y="110"/>
                  </a:lnTo>
                  <a:lnTo>
                    <a:pt x="30" y="118"/>
                  </a:lnTo>
                  <a:lnTo>
                    <a:pt x="34" y="124"/>
                  </a:lnTo>
                  <a:lnTo>
                    <a:pt x="38" y="128"/>
                  </a:lnTo>
                  <a:lnTo>
                    <a:pt x="42" y="130"/>
                  </a:lnTo>
                  <a:lnTo>
                    <a:pt x="48" y="132"/>
                  </a:lnTo>
                  <a:lnTo>
                    <a:pt x="48" y="132"/>
                  </a:lnTo>
                  <a:lnTo>
                    <a:pt x="54" y="130"/>
                  </a:lnTo>
                  <a:lnTo>
                    <a:pt x="60" y="128"/>
                  </a:lnTo>
                  <a:lnTo>
                    <a:pt x="64" y="124"/>
                  </a:lnTo>
                  <a:lnTo>
                    <a:pt x="68" y="118"/>
                  </a:lnTo>
                  <a:lnTo>
                    <a:pt x="72" y="110"/>
                  </a:lnTo>
                  <a:lnTo>
                    <a:pt x="74" y="100"/>
                  </a:lnTo>
                  <a:lnTo>
                    <a:pt x="74" y="76"/>
                  </a:lnTo>
                  <a:lnTo>
                    <a:pt x="74" y="76"/>
                  </a:lnTo>
                  <a:lnTo>
                    <a:pt x="74" y="52"/>
                  </a:lnTo>
                  <a:lnTo>
                    <a:pt x="72" y="42"/>
                  </a:lnTo>
                  <a:lnTo>
                    <a:pt x="68" y="34"/>
                  </a:lnTo>
                  <a:lnTo>
                    <a:pt x="66"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1" name="Freeform 1469"/>
            <p:cNvSpPr>
              <a:spLocks noEditPoints="1"/>
            </p:cNvSpPr>
            <p:nvPr/>
          </p:nvSpPr>
          <p:spPr bwMode="auto">
            <a:xfrm>
              <a:off x="7559960" y="2232025"/>
              <a:ext cx="156435" cy="238125"/>
            </a:xfrm>
            <a:custGeom>
              <a:avLst/>
              <a:gdLst>
                <a:gd name="T0" fmla="*/ 46 w 98"/>
                <a:gd name="T1" fmla="*/ 150 h 150"/>
                <a:gd name="T2" fmla="*/ 28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2 h 150"/>
                <a:gd name="T20" fmla="*/ 52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2 h 150"/>
                <a:gd name="T36" fmla="*/ 70 w 98"/>
                <a:gd name="T37" fmla="*/ 146 h 150"/>
                <a:gd name="T38" fmla="*/ 46 w 98"/>
                <a:gd name="T39" fmla="*/ 150 h 150"/>
                <a:gd name="T40" fmla="*/ 50 w 98"/>
                <a:gd name="T41" fmla="*/ 18 h 150"/>
                <a:gd name="T42" fmla="*/ 44 w 98"/>
                <a:gd name="T43" fmla="*/ 20 h 150"/>
                <a:gd name="T44" fmla="*/ 34 w 98"/>
                <a:gd name="T45" fmla="*/ 26 h 150"/>
                <a:gd name="T46" fmla="*/ 28 w 98"/>
                <a:gd name="T47" fmla="*/ 42 h 150"/>
                <a:gd name="T48" fmla="*/ 24 w 98"/>
                <a:gd name="T49" fmla="*/ 76 h 150"/>
                <a:gd name="T50" fmla="*/ 26 w 98"/>
                <a:gd name="T51" fmla="*/ 100 h 150"/>
                <a:gd name="T52" fmla="*/ 30 w 98"/>
                <a:gd name="T53" fmla="*/ 118 h 150"/>
                <a:gd name="T54" fmla="*/ 38 w 98"/>
                <a:gd name="T55" fmla="*/ 128 h 150"/>
                <a:gd name="T56" fmla="*/ 50 w 98"/>
                <a:gd name="T57" fmla="*/ 132 h 150"/>
                <a:gd name="T58" fmla="*/ 56 w 98"/>
                <a:gd name="T59" fmla="*/ 130 h 150"/>
                <a:gd name="T60" fmla="*/ 64 w 98"/>
                <a:gd name="T61" fmla="*/ 124 h 150"/>
                <a:gd name="T62" fmla="*/ 72 w 98"/>
                <a:gd name="T63" fmla="*/ 100 h 150"/>
                <a:gd name="T64" fmla="*/ 74 w 98"/>
                <a:gd name="T65" fmla="*/ 76 h 150"/>
                <a:gd name="T66" fmla="*/ 72 w 98"/>
                <a:gd name="T67" fmla="*/ 42 h 150"/>
                <a:gd name="T68" fmla="*/ 66 w 98"/>
                <a:gd name="T69" fmla="*/ 26 h 150"/>
                <a:gd name="T70" fmla="*/ 56 w 98"/>
                <a:gd name="T71" fmla="*/ 20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8" y="146"/>
                  </a:lnTo>
                  <a:lnTo>
                    <a:pt x="20" y="140"/>
                  </a:lnTo>
                  <a:lnTo>
                    <a:pt x="12" y="132"/>
                  </a:lnTo>
                  <a:lnTo>
                    <a:pt x="12" y="132"/>
                  </a:lnTo>
                  <a:lnTo>
                    <a:pt x="6" y="122"/>
                  </a:lnTo>
                  <a:lnTo>
                    <a:pt x="2" y="108"/>
                  </a:lnTo>
                  <a:lnTo>
                    <a:pt x="0" y="94"/>
                  </a:lnTo>
                  <a:lnTo>
                    <a:pt x="0" y="78"/>
                  </a:lnTo>
                  <a:lnTo>
                    <a:pt x="0" y="78"/>
                  </a:lnTo>
                  <a:lnTo>
                    <a:pt x="0" y="60"/>
                  </a:lnTo>
                  <a:lnTo>
                    <a:pt x="2" y="44"/>
                  </a:lnTo>
                  <a:lnTo>
                    <a:pt x="6" y="30"/>
                  </a:lnTo>
                  <a:lnTo>
                    <a:pt x="12" y="18"/>
                  </a:lnTo>
                  <a:lnTo>
                    <a:pt x="12" y="18"/>
                  </a:lnTo>
                  <a:lnTo>
                    <a:pt x="20" y="10"/>
                  </a:lnTo>
                  <a:lnTo>
                    <a:pt x="28" y="4"/>
                  </a:lnTo>
                  <a:lnTo>
                    <a:pt x="38" y="2"/>
                  </a:lnTo>
                  <a:lnTo>
                    <a:pt x="52" y="0"/>
                  </a:lnTo>
                  <a:lnTo>
                    <a:pt x="52" y="0"/>
                  </a:lnTo>
                  <a:lnTo>
                    <a:pt x="62" y="2"/>
                  </a:lnTo>
                  <a:lnTo>
                    <a:pt x="72" y="4"/>
                  </a:lnTo>
                  <a:lnTo>
                    <a:pt x="80" y="10"/>
                  </a:lnTo>
                  <a:lnTo>
                    <a:pt x="86" y="18"/>
                  </a:lnTo>
                  <a:lnTo>
                    <a:pt x="92" y="28"/>
                  </a:lnTo>
                  <a:lnTo>
                    <a:pt x="96" y="42"/>
                  </a:lnTo>
                  <a:lnTo>
                    <a:pt x="98" y="56"/>
                  </a:lnTo>
                  <a:lnTo>
                    <a:pt x="98" y="74"/>
                  </a:lnTo>
                  <a:lnTo>
                    <a:pt x="98" y="74"/>
                  </a:lnTo>
                  <a:lnTo>
                    <a:pt x="98" y="92"/>
                  </a:lnTo>
                  <a:lnTo>
                    <a:pt x="96" y="108"/>
                  </a:lnTo>
                  <a:lnTo>
                    <a:pt x="92" y="120"/>
                  </a:lnTo>
                  <a:lnTo>
                    <a:pt x="86" y="132"/>
                  </a:lnTo>
                  <a:lnTo>
                    <a:pt x="86" y="132"/>
                  </a:lnTo>
                  <a:lnTo>
                    <a:pt x="78" y="140"/>
                  </a:lnTo>
                  <a:lnTo>
                    <a:pt x="70" y="146"/>
                  </a:lnTo>
                  <a:lnTo>
                    <a:pt x="58" y="148"/>
                  </a:lnTo>
                  <a:lnTo>
                    <a:pt x="46" y="150"/>
                  </a:lnTo>
                  <a:lnTo>
                    <a:pt x="46" y="150"/>
                  </a:lnTo>
                  <a:close/>
                  <a:moveTo>
                    <a:pt x="50" y="18"/>
                  </a:moveTo>
                  <a:lnTo>
                    <a:pt x="50" y="18"/>
                  </a:lnTo>
                  <a:lnTo>
                    <a:pt x="44" y="20"/>
                  </a:lnTo>
                  <a:lnTo>
                    <a:pt x="38" y="22"/>
                  </a:lnTo>
                  <a:lnTo>
                    <a:pt x="34" y="26"/>
                  </a:lnTo>
                  <a:lnTo>
                    <a:pt x="30" y="34"/>
                  </a:lnTo>
                  <a:lnTo>
                    <a:pt x="28" y="42"/>
                  </a:lnTo>
                  <a:lnTo>
                    <a:pt x="26" y="52"/>
                  </a:lnTo>
                  <a:lnTo>
                    <a:pt x="24" y="76"/>
                  </a:lnTo>
                  <a:lnTo>
                    <a:pt x="24" y="76"/>
                  </a:lnTo>
                  <a:lnTo>
                    <a:pt x="26" y="100"/>
                  </a:lnTo>
                  <a:lnTo>
                    <a:pt x="28" y="110"/>
                  </a:lnTo>
                  <a:lnTo>
                    <a:pt x="30" y="118"/>
                  </a:lnTo>
                  <a:lnTo>
                    <a:pt x="34" y="124"/>
                  </a:lnTo>
                  <a:lnTo>
                    <a:pt x="38" y="128"/>
                  </a:lnTo>
                  <a:lnTo>
                    <a:pt x="44" y="130"/>
                  </a:lnTo>
                  <a:lnTo>
                    <a:pt x="50" y="132"/>
                  </a:lnTo>
                  <a:lnTo>
                    <a:pt x="50" y="132"/>
                  </a:lnTo>
                  <a:lnTo>
                    <a:pt x="56" y="130"/>
                  </a:lnTo>
                  <a:lnTo>
                    <a:pt x="60" y="128"/>
                  </a:lnTo>
                  <a:lnTo>
                    <a:pt x="64" y="124"/>
                  </a:lnTo>
                  <a:lnTo>
                    <a:pt x="68" y="118"/>
                  </a:lnTo>
                  <a:lnTo>
                    <a:pt x="72" y="100"/>
                  </a:lnTo>
                  <a:lnTo>
                    <a:pt x="74" y="76"/>
                  </a:lnTo>
                  <a:lnTo>
                    <a:pt x="74" y="76"/>
                  </a:lnTo>
                  <a:lnTo>
                    <a:pt x="72" y="52"/>
                  </a:lnTo>
                  <a:lnTo>
                    <a:pt x="72" y="42"/>
                  </a:lnTo>
                  <a:lnTo>
                    <a:pt x="68" y="34"/>
                  </a:lnTo>
                  <a:lnTo>
                    <a:pt x="66" y="26"/>
                  </a:lnTo>
                  <a:lnTo>
                    <a:pt x="60"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2" name="Freeform 1470"/>
            <p:cNvSpPr>
              <a:spLocks/>
            </p:cNvSpPr>
            <p:nvPr/>
          </p:nvSpPr>
          <p:spPr bwMode="auto">
            <a:xfrm>
              <a:off x="7780246" y="22415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0 w 52"/>
                <a:gd name="T23" fmla="*/ 42 h 144"/>
                <a:gd name="T24" fmla="*/ 0 w 52"/>
                <a:gd name="T25" fmla="*/ 42 h 144"/>
                <a:gd name="T26" fmla="*/ 0 w 52"/>
                <a:gd name="T27" fmla="*/ 22 h 144"/>
                <a:gd name="T28" fmla="*/ 0 w 52"/>
                <a:gd name="T29" fmla="*/ 22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0" y="42"/>
                  </a:lnTo>
                  <a:lnTo>
                    <a:pt x="0" y="42"/>
                  </a:lnTo>
                  <a:lnTo>
                    <a:pt x="0" y="22"/>
                  </a:lnTo>
                  <a:lnTo>
                    <a:pt x="0" y="22"/>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3" name="Freeform 1471"/>
            <p:cNvSpPr>
              <a:spLocks/>
            </p:cNvSpPr>
            <p:nvPr/>
          </p:nvSpPr>
          <p:spPr bwMode="auto">
            <a:xfrm>
              <a:off x="7122581"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2"/>
                  </a:lnTo>
                  <a:lnTo>
                    <a:pt x="0" y="42"/>
                  </a:lnTo>
                  <a:lnTo>
                    <a:pt x="0" y="22"/>
                  </a:lnTo>
                  <a:lnTo>
                    <a:pt x="0" y="22"/>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4" name="Freeform 1472"/>
            <p:cNvSpPr>
              <a:spLocks/>
            </p:cNvSpPr>
            <p:nvPr/>
          </p:nvSpPr>
          <p:spPr bwMode="auto">
            <a:xfrm>
              <a:off x="7269438" y="22415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5" name="Freeform 1473"/>
            <p:cNvSpPr>
              <a:spLocks/>
            </p:cNvSpPr>
            <p:nvPr/>
          </p:nvSpPr>
          <p:spPr bwMode="auto">
            <a:xfrm>
              <a:off x="7416296" y="224155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2 h 144"/>
                <a:gd name="T24" fmla="*/ 0 w 50"/>
                <a:gd name="T25" fmla="*/ 42 h 144"/>
                <a:gd name="T26" fmla="*/ 0 w 50"/>
                <a:gd name="T27" fmla="*/ 22 h 144"/>
                <a:gd name="T28" fmla="*/ 0 w 50"/>
                <a:gd name="T29" fmla="*/ 22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6" name="Freeform 1474"/>
            <p:cNvSpPr>
              <a:spLocks noEditPoints="1"/>
            </p:cNvSpPr>
            <p:nvPr/>
          </p:nvSpPr>
          <p:spPr bwMode="auto">
            <a:xfrm>
              <a:off x="6062654" y="2232025"/>
              <a:ext cx="159628" cy="238125"/>
            </a:xfrm>
            <a:custGeom>
              <a:avLst/>
              <a:gdLst>
                <a:gd name="T0" fmla="*/ 48 w 100"/>
                <a:gd name="T1" fmla="*/ 150 h 150"/>
                <a:gd name="T2" fmla="*/ 28 w 100"/>
                <a:gd name="T3" fmla="*/ 146 h 150"/>
                <a:gd name="T4" fmla="*/ 14 w 100"/>
                <a:gd name="T5" fmla="*/ 132 h 150"/>
                <a:gd name="T6" fmla="*/ 8 w 100"/>
                <a:gd name="T7" fmla="*/ 122 h 150"/>
                <a:gd name="T8" fmla="*/ 0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2 h 150"/>
                <a:gd name="T36" fmla="*/ 70 w 100"/>
                <a:gd name="T37" fmla="*/ 146 h 150"/>
                <a:gd name="T38" fmla="*/ 48 w 100"/>
                <a:gd name="T39" fmla="*/ 150 h 150"/>
                <a:gd name="T40" fmla="*/ 50 w 100"/>
                <a:gd name="T41" fmla="*/ 18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48 w 100"/>
                <a:gd name="T57" fmla="*/ 132 h 150"/>
                <a:gd name="T58" fmla="*/ 54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0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0" y="94"/>
                  </a:lnTo>
                  <a:lnTo>
                    <a:pt x="0" y="78"/>
                  </a:lnTo>
                  <a:lnTo>
                    <a:pt x="0" y="78"/>
                  </a:lnTo>
                  <a:lnTo>
                    <a:pt x="0" y="60"/>
                  </a:lnTo>
                  <a:lnTo>
                    <a:pt x="4" y="44"/>
                  </a:lnTo>
                  <a:lnTo>
                    <a:pt x="8" y="32"/>
                  </a:lnTo>
                  <a:lnTo>
                    <a:pt x="14" y="20"/>
                  </a:lnTo>
                  <a:lnTo>
                    <a:pt x="14" y="20"/>
                  </a:lnTo>
                  <a:lnTo>
                    <a:pt x="20" y="12"/>
                  </a:lnTo>
                  <a:lnTo>
                    <a:pt x="30" y="6"/>
                  </a:lnTo>
                  <a:lnTo>
                    <a:pt x="40" y="2"/>
                  </a:lnTo>
                  <a:lnTo>
                    <a:pt x="52" y="0"/>
                  </a:lnTo>
                  <a:lnTo>
                    <a:pt x="52" y="0"/>
                  </a:lnTo>
                  <a:lnTo>
                    <a:pt x="62" y="2"/>
                  </a:lnTo>
                  <a:lnTo>
                    <a:pt x="72" y="4"/>
                  </a:lnTo>
                  <a:lnTo>
                    <a:pt x="80" y="10"/>
                  </a:lnTo>
                  <a:lnTo>
                    <a:pt x="88" y="18"/>
                  </a:lnTo>
                  <a:lnTo>
                    <a:pt x="92" y="30"/>
                  </a:lnTo>
                  <a:lnTo>
                    <a:pt x="96" y="42"/>
                  </a:lnTo>
                  <a:lnTo>
                    <a:pt x="98" y="58"/>
                  </a:lnTo>
                  <a:lnTo>
                    <a:pt x="100" y="74"/>
                  </a:lnTo>
                  <a:lnTo>
                    <a:pt x="100" y="74"/>
                  </a:lnTo>
                  <a:lnTo>
                    <a:pt x="98" y="92"/>
                  </a:lnTo>
                  <a:lnTo>
                    <a:pt x="96" y="108"/>
                  </a:lnTo>
                  <a:lnTo>
                    <a:pt x="92" y="120"/>
                  </a:lnTo>
                  <a:lnTo>
                    <a:pt x="86" y="132"/>
                  </a:lnTo>
                  <a:lnTo>
                    <a:pt x="86" y="132"/>
                  </a:lnTo>
                  <a:lnTo>
                    <a:pt x="78" y="140"/>
                  </a:lnTo>
                  <a:lnTo>
                    <a:pt x="70" y="146"/>
                  </a:lnTo>
                  <a:lnTo>
                    <a:pt x="60" y="148"/>
                  </a:lnTo>
                  <a:lnTo>
                    <a:pt x="48" y="150"/>
                  </a:lnTo>
                  <a:lnTo>
                    <a:pt x="48" y="150"/>
                  </a:lnTo>
                  <a:close/>
                  <a:moveTo>
                    <a:pt x="50" y="18"/>
                  </a:moveTo>
                  <a:lnTo>
                    <a:pt x="50" y="18"/>
                  </a:lnTo>
                  <a:lnTo>
                    <a:pt x="44" y="20"/>
                  </a:lnTo>
                  <a:lnTo>
                    <a:pt x="38" y="22"/>
                  </a:lnTo>
                  <a:lnTo>
                    <a:pt x="34" y="28"/>
                  </a:lnTo>
                  <a:lnTo>
                    <a:pt x="30" y="34"/>
                  </a:lnTo>
                  <a:lnTo>
                    <a:pt x="28" y="42"/>
                  </a:lnTo>
                  <a:lnTo>
                    <a:pt x="24" y="52"/>
                  </a:lnTo>
                  <a:lnTo>
                    <a:pt x="24" y="78"/>
                  </a:lnTo>
                  <a:lnTo>
                    <a:pt x="24" y="78"/>
                  </a:lnTo>
                  <a:lnTo>
                    <a:pt x="24" y="102"/>
                  </a:lnTo>
                  <a:lnTo>
                    <a:pt x="26" y="110"/>
                  </a:lnTo>
                  <a:lnTo>
                    <a:pt x="30" y="118"/>
                  </a:lnTo>
                  <a:lnTo>
                    <a:pt x="34" y="124"/>
                  </a:lnTo>
                  <a:lnTo>
                    <a:pt x="38" y="128"/>
                  </a:lnTo>
                  <a:lnTo>
                    <a:pt x="42" y="130"/>
                  </a:lnTo>
                  <a:lnTo>
                    <a:pt x="48" y="132"/>
                  </a:lnTo>
                  <a:lnTo>
                    <a:pt x="48" y="132"/>
                  </a:lnTo>
                  <a:lnTo>
                    <a:pt x="54" y="130"/>
                  </a:lnTo>
                  <a:lnTo>
                    <a:pt x="60" y="128"/>
                  </a:lnTo>
                  <a:lnTo>
                    <a:pt x="64" y="124"/>
                  </a:lnTo>
                  <a:lnTo>
                    <a:pt x="68" y="118"/>
                  </a:lnTo>
                  <a:lnTo>
                    <a:pt x="72" y="110"/>
                  </a:lnTo>
                  <a:lnTo>
                    <a:pt x="74" y="100"/>
                  </a:lnTo>
                  <a:lnTo>
                    <a:pt x="74" y="76"/>
                  </a:lnTo>
                  <a:lnTo>
                    <a:pt x="74" y="76"/>
                  </a:lnTo>
                  <a:lnTo>
                    <a:pt x="74" y="52"/>
                  </a:lnTo>
                  <a:lnTo>
                    <a:pt x="72"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7" name="Freeform 1475"/>
            <p:cNvSpPr>
              <a:spLocks/>
            </p:cNvSpPr>
            <p:nvPr/>
          </p:nvSpPr>
          <p:spPr bwMode="auto">
            <a:xfrm>
              <a:off x="6244629"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38"/>
                  </a:lnTo>
                  <a:lnTo>
                    <a:pt x="0" y="42"/>
                  </a:lnTo>
                  <a:lnTo>
                    <a:pt x="0" y="42"/>
                  </a:lnTo>
                  <a:lnTo>
                    <a:pt x="0" y="22"/>
                  </a:lnTo>
                  <a:lnTo>
                    <a:pt x="0" y="22"/>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8" name="Freeform 1476"/>
            <p:cNvSpPr>
              <a:spLocks/>
            </p:cNvSpPr>
            <p:nvPr/>
          </p:nvSpPr>
          <p:spPr bwMode="auto">
            <a:xfrm>
              <a:off x="6391487" y="22415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2"/>
                  </a:lnTo>
                  <a:lnTo>
                    <a:pt x="0" y="42"/>
                  </a:lnTo>
                  <a:lnTo>
                    <a:pt x="0" y="22"/>
                  </a:lnTo>
                  <a:lnTo>
                    <a:pt x="0" y="22"/>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9" name="Freeform 1477"/>
            <p:cNvSpPr>
              <a:spLocks/>
            </p:cNvSpPr>
            <p:nvPr/>
          </p:nvSpPr>
          <p:spPr bwMode="auto">
            <a:xfrm>
              <a:off x="6538344" y="224155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2 h 144"/>
                <a:gd name="T24" fmla="*/ 0 w 50"/>
                <a:gd name="T25" fmla="*/ 42 h 144"/>
                <a:gd name="T26" fmla="*/ 0 w 50"/>
                <a:gd name="T27" fmla="*/ 22 h 144"/>
                <a:gd name="T28" fmla="*/ 0 w 50"/>
                <a:gd name="T29" fmla="*/ 22 h 144"/>
                <a:gd name="T30" fmla="*/ 10 w 50"/>
                <a:gd name="T31" fmla="*/ 16 h 144"/>
                <a:gd name="T32" fmla="*/ 10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6"/>
                  </a:lnTo>
                  <a:lnTo>
                    <a:pt x="10"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0" name="Freeform 1478"/>
            <p:cNvSpPr>
              <a:spLocks noEditPoints="1"/>
            </p:cNvSpPr>
            <p:nvPr/>
          </p:nvSpPr>
          <p:spPr bwMode="auto">
            <a:xfrm>
              <a:off x="6062654" y="3165475"/>
              <a:ext cx="159628" cy="238125"/>
            </a:xfrm>
            <a:custGeom>
              <a:avLst/>
              <a:gdLst>
                <a:gd name="T0" fmla="*/ 48 w 100"/>
                <a:gd name="T1" fmla="*/ 150 h 150"/>
                <a:gd name="T2" fmla="*/ 28 w 100"/>
                <a:gd name="T3" fmla="*/ 146 h 150"/>
                <a:gd name="T4" fmla="*/ 14 w 100"/>
                <a:gd name="T5" fmla="*/ 132 h 150"/>
                <a:gd name="T6" fmla="*/ 8 w 100"/>
                <a:gd name="T7" fmla="*/ 122 h 150"/>
                <a:gd name="T8" fmla="*/ 0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48 w 100"/>
                <a:gd name="T57" fmla="*/ 130 h 150"/>
                <a:gd name="T58" fmla="*/ 54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0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0" y="94"/>
                  </a:lnTo>
                  <a:lnTo>
                    <a:pt x="0" y="78"/>
                  </a:lnTo>
                  <a:lnTo>
                    <a:pt x="0" y="78"/>
                  </a:lnTo>
                  <a:lnTo>
                    <a:pt x="0" y="60"/>
                  </a:lnTo>
                  <a:lnTo>
                    <a:pt x="4" y="44"/>
                  </a:lnTo>
                  <a:lnTo>
                    <a:pt x="8" y="32"/>
                  </a:lnTo>
                  <a:lnTo>
                    <a:pt x="14" y="20"/>
                  </a:lnTo>
                  <a:lnTo>
                    <a:pt x="14" y="20"/>
                  </a:lnTo>
                  <a:lnTo>
                    <a:pt x="20" y="12"/>
                  </a:lnTo>
                  <a:lnTo>
                    <a:pt x="30" y="6"/>
                  </a:lnTo>
                  <a:lnTo>
                    <a:pt x="40" y="2"/>
                  </a:lnTo>
                  <a:lnTo>
                    <a:pt x="52" y="0"/>
                  </a:lnTo>
                  <a:lnTo>
                    <a:pt x="52" y="0"/>
                  </a:lnTo>
                  <a:lnTo>
                    <a:pt x="62" y="2"/>
                  </a:lnTo>
                  <a:lnTo>
                    <a:pt x="72" y="6"/>
                  </a:lnTo>
                  <a:lnTo>
                    <a:pt x="80" y="10"/>
                  </a:lnTo>
                  <a:lnTo>
                    <a:pt x="88" y="18"/>
                  </a:lnTo>
                  <a:lnTo>
                    <a:pt x="92" y="30"/>
                  </a:lnTo>
                  <a:lnTo>
                    <a:pt x="96" y="42"/>
                  </a:lnTo>
                  <a:lnTo>
                    <a:pt x="98" y="58"/>
                  </a:lnTo>
                  <a:lnTo>
                    <a:pt x="100" y="74"/>
                  </a:lnTo>
                  <a:lnTo>
                    <a:pt x="100" y="74"/>
                  </a:lnTo>
                  <a:lnTo>
                    <a:pt x="98" y="92"/>
                  </a:lnTo>
                  <a:lnTo>
                    <a:pt x="96" y="108"/>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38" y="22"/>
                  </a:lnTo>
                  <a:lnTo>
                    <a:pt x="34" y="28"/>
                  </a:lnTo>
                  <a:lnTo>
                    <a:pt x="30" y="34"/>
                  </a:lnTo>
                  <a:lnTo>
                    <a:pt x="28" y="42"/>
                  </a:lnTo>
                  <a:lnTo>
                    <a:pt x="24" y="52"/>
                  </a:lnTo>
                  <a:lnTo>
                    <a:pt x="24" y="78"/>
                  </a:lnTo>
                  <a:lnTo>
                    <a:pt x="24" y="78"/>
                  </a:lnTo>
                  <a:lnTo>
                    <a:pt x="24" y="102"/>
                  </a:lnTo>
                  <a:lnTo>
                    <a:pt x="26" y="110"/>
                  </a:lnTo>
                  <a:lnTo>
                    <a:pt x="30" y="118"/>
                  </a:lnTo>
                  <a:lnTo>
                    <a:pt x="34" y="124"/>
                  </a:lnTo>
                  <a:lnTo>
                    <a:pt x="38" y="128"/>
                  </a:lnTo>
                  <a:lnTo>
                    <a:pt x="42" y="130"/>
                  </a:lnTo>
                  <a:lnTo>
                    <a:pt x="48" y="130"/>
                  </a:lnTo>
                  <a:lnTo>
                    <a:pt x="48" y="130"/>
                  </a:lnTo>
                  <a:lnTo>
                    <a:pt x="54" y="130"/>
                  </a:lnTo>
                  <a:lnTo>
                    <a:pt x="60" y="128"/>
                  </a:lnTo>
                  <a:lnTo>
                    <a:pt x="64" y="124"/>
                  </a:lnTo>
                  <a:lnTo>
                    <a:pt x="68" y="118"/>
                  </a:lnTo>
                  <a:lnTo>
                    <a:pt x="72" y="110"/>
                  </a:lnTo>
                  <a:lnTo>
                    <a:pt x="74" y="100"/>
                  </a:lnTo>
                  <a:lnTo>
                    <a:pt x="74" y="76"/>
                  </a:lnTo>
                  <a:lnTo>
                    <a:pt x="74" y="76"/>
                  </a:lnTo>
                  <a:lnTo>
                    <a:pt x="74" y="52"/>
                  </a:lnTo>
                  <a:lnTo>
                    <a:pt x="72"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1" name="Freeform 1479"/>
            <p:cNvSpPr>
              <a:spLocks noEditPoints="1"/>
            </p:cNvSpPr>
            <p:nvPr/>
          </p:nvSpPr>
          <p:spPr bwMode="auto">
            <a:xfrm>
              <a:off x="6069039" y="2870200"/>
              <a:ext cx="156435" cy="238125"/>
            </a:xfrm>
            <a:custGeom>
              <a:avLst/>
              <a:gdLst>
                <a:gd name="T0" fmla="*/ 48 w 98"/>
                <a:gd name="T1" fmla="*/ 150 h 150"/>
                <a:gd name="T2" fmla="*/ 28 w 98"/>
                <a:gd name="T3" fmla="*/ 144 h 150"/>
                <a:gd name="T4" fmla="*/ 12 w 98"/>
                <a:gd name="T5" fmla="*/ 132 h 150"/>
                <a:gd name="T6" fmla="*/ 8 w 98"/>
                <a:gd name="T7" fmla="*/ 122 h 150"/>
                <a:gd name="T8" fmla="*/ 0 w 98"/>
                <a:gd name="T9" fmla="*/ 94 h 150"/>
                <a:gd name="T10" fmla="*/ 0 w 98"/>
                <a:gd name="T11" fmla="*/ 78 h 150"/>
                <a:gd name="T12" fmla="*/ 4 w 98"/>
                <a:gd name="T13" fmla="*/ 44 h 150"/>
                <a:gd name="T14" fmla="*/ 12 w 98"/>
                <a:gd name="T15" fmla="*/ 20 h 150"/>
                <a:gd name="T16" fmla="*/ 20 w 98"/>
                <a:gd name="T17" fmla="*/ 10 h 150"/>
                <a:gd name="T18" fmla="*/ 40 w 98"/>
                <a:gd name="T19" fmla="*/ 0 h 150"/>
                <a:gd name="T20" fmla="*/ 52 w 98"/>
                <a:gd name="T21" fmla="*/ 0 h 150"/>
                <a:gd name="T22" fmla="*/ 72 w 98"/>
                <a:gd name="T23" fmla="*/ 4 h 150"/>
                <a:gd name="T24" fmla="*/ 88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70 w 98"/>
                <a:gd name="T37" fmla="*/ 144 h 150"/>
                <a:gd name="T38" fmla="*/ 48 w 98"/>
                <a:gd name="T39" fmla="*/ 150 h 150"/>
                <a:gd name="T40" fmla="*/ 50 w 98"/>
                <a:gd name="T41" fmla="*/ 18 h 150"/>
                <a:gd name="T42" fmla="*/ 44 w 98"/>
                <a:gd name="T43" fmla="*/ 20 h 150"/>
                <a:gd name="T44" fmla="*/ 34 w 98"/>
                <a:gd name="T45" fmla="*/ 26 h 150"/>
                <a:gd name="T46" fmla="*/ 26 w 98"/>
                <a:gd name="T47" fmla="*/ 42 h 150"/>
                <a:gd name="T48" fmla="*/ 22 w 98"/>
                <a:gd name="T49" fmla="*/ 78 h 150"/>
                <a:gd name="T50" fmla="*/ 24 w 98"/>
                <a:gd name="T51" fmla="*/ 100 h 150"/>
                <a:gd name="T52" fmla="*/ 30 w 98"/>
                <a:gd name="T53" fmla="*/ 118 h 150"/>
                <a:gd name="T54" fmla="*/ 38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4"/>
                  </a:lnTo>
                  <a:lnTo>
                    <a:pt x="20" y="140"/>
                  </a:lnTo>
                  <a:lnTo>
                    <a:pt x="12" y="132"/>
                  </a:lnTo>
                  <a:lnTo>
                    <a:pt x="12" y="132"/>
                  </a:lnTo>
                  <a:lnTo>
                    <a:pt x="8" y="122"/>
                  </a:lnTo>
                  <a:lnTo>
                    <a:pt x="4" y="108"/>
                  </a:lnTo>
                  <a:lnTo>
                    <a:pt x="0" y="94"/>
                  </a:lnTo>
                  <a:lnTo>
                    <a:pt x="0" y="78"/>
                  </a:lnTo>
                  <a:lnTo>
                    <a:pt x="0" y="78"/>
                  </a:lnTo>
                  <a:lnTo>
                    <a:pt x="0" y="60"/>
                  </a:lnTo>
                  <a:lnTo>
                    <a:pt x="4" y="44"/>
                  </a:lnTo>
                  <a:lnTo>
                    <a:pt x="8" y="30"/>
                  </a:lnTo>
                  <a:lnTo>
                    <a:pt x="12" y="20"/>
                  </a:lnTo>
                  <a:lnTo>
                    <a:pt x="12" y="20"/>
                  </a:lnTo>
                  <a:lnTo>
                    <a:pt x="20" y="10"/>
                  </a:lnTo>
                  <a:lnTo>
                    <a:pt x="28" y="4"/>
                  </a:lnTo>
                  <a:lnTo>
                    <a:pt x="40" y="0"/>
                  </a:lnTo>
                  <a:lnTo>
                    <a:pt x="52" y="0"/>
                  </a:lnTo>
                  <a:lnTo>
                    <a:pt x="52" y="0"/>
                  </a:lnTo>
                  <a:lnTo>
                    <a:pt x="62" y="0"/>
                  </a:lnTo>
                  <a:lnTo>
                    <a:pt x="72" y="4"/>
                  </a:lnTo>
                  <a:lnTo>
                    <a:pt x="80" y="10"/>
                  </a:lnTo>
                  <a:lnTo>
                    <a:pt x="88" y="18"/>
                  </a:lnTo>
                  <a:lnTo>
                    <a:pt x="92" y="28"/>
                  </a:lnTo>
                  <a:lnTo>
                    <a:pt x="96" y="42"/>
                  </a:lnTo>
                  <a:lnTo>
                    <a:pt x="98" y="56"/>
                  </a:lnTo>
                  <a:lnTo>
                    <a:pt x="98" y="74"/>
                  </a:lnTo>
                  <a:lnTo>
                    <a:pt x="98"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6" y="42"/>
                  </a:lnTo>
                  <a:lnTo>
                    <a:pt x="24" y="52"/>
                  </a:lnTo>
                  <a:lnTo>
                    <a:pt x="22" y="78"/>
                  </a:lnTo>
                  <a:lnTo>
                    <a:pt x="22" y="78"/>
                  </a:lnTo>
                  <a:lnTo>
                    <a:pt x="24" y="100"/>
                  </a:lnTo>
                  <a:lnTo>
                    <a:pt x="26" y="110"/>
                  </a:lnTo>
                  <a:lnTo>
                    <a:pt x="30" y="118"/>
                  </a:lnTo>
                  <a:lnTo>
                    <a:pt x="32" y="124"/>
                  </a:lnTo>
                  <a:lnTo>
                    <a:pt x="38"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2" name="Freeform 1480"/>
            <p:cNvSpPr>
              <a:spLocks noEditPoints="1"/>
            </p:cNvSpPr>
            <p:nvPr/>
          </p:nvSpPr>
          <p:spPr bwMode="auto">
            <a:xfrm>
              <a:off x="6276555" y="1898650"/>
              <a:ext cx="159628" cy="234950"/>
            </a:xfrm>
            <a:custGeom>
              <a:avLst/>
              <a:gdLst>
                <a:gd name="T0" fmla="*/ 48 w 100"/>
                <a:gd name="T1" fmla="*/ 148 h 148"/>
                <a:gd name="T2" fmla="*/ 28 w 100"/>
                <a:gd name="T3" fmla="*/ 144 h 148"/>
                <a:gd name="T4" fmla="*/ 12 w 100"/>
                <a:gd name="T5" fmla="*/ 132 h 148"/>
                <a:gd name="T6" fmla="*/ 8 w 100"/>
                <a:gd name="T7" fmla="*/ 120 h 148"/>
                <a:gd name="T8" fmla="*/ 2 w 100"/>
                <a:gd name="T9" fmla="*/ 94 h 148"/>
                <a:gd name="T10" fmla="*/ 0 w 100"/>
                <a:gd name="T11" fmla="*/ 78 h 148"/>
                <a:gd name="T12" fmla="*/ 4 w 100"/>
                <a:gd name="T13" fmla="*/ 44 h 148"/>
                <a:gd name="T14" fmla="*/ 14 w 100"/>
                <a:gd name="T15" fmla="*/ 20 h 148"/>
                <a:gd name="T16" fmla="*/ 20 w 100"/>
                <a:gd name="T17" fmla="*/ 12 h 148"/>
                <a:gd name="T18" fmla="*/ 40 w 100"/>
                <a:gd name="T19" fmla="*/ 2 h 148"/>
                <a:gd name="T20" fmla="*/ 52 w 100"/>
                <a:gd name="T21" fmla="*/ 0 h 148"/>
                <a:gd name="T22" fmla="*/ 74 w 100"/>
                <a:gd name="T23" fmla="*/ 4 h 148"/>
                <a:gd name="T24" fmla="*/ 88 w 100"/>
                <a:gd name="T25" fmla="*/ 18 h 148"/>
                <a:gd name="T26" fmla="*/ 98 w 100"/>
                <a:gd name="T27" fmla="*/ 42 h 148"/>
                <a:gd name="T28" fmla="*/ 100 w 100"/>
                <a:gd name="T29" fmla="*/ 74 h 148"/>
                <a:gd name="T30" fmla="*/ 100 w 100"/>
                <a:gd name="T31" fmla="*/ 92 h 148"/>
                <a:gd name="T32" fmla="*/ 92 w 100"/>
                <a:gd name="T33" fmla="*/ 120 h 148"/>
                <a:gd name="T34" fmla="*/ 86 w 100"/>
                <a:gd name="T35" fmla="*/ 130 h 148"/>
                <a:gd name="T36" fmla="*/ 70 w 100"/>
                <a:gd name="T37" fmla="*/ 144 h 148"/>
                <a:gd name="T38" fmla="*/ 48 w 100"/>
                <a:gd name="T39" fmla="*/ 148 h 148"/>
                <a:gd name="T40" fmla="*/ 52 w 100"/>
                <a:gd name="T41" fmla="*/ 18 h 148"/>
                <a:gd name="T42" fmla="*/ 44 w 100"/>
                <a:gd name="T43" fmla="*/ 20 h 148"/>
                <a:gd name="T44" fmla="*/ 34 w 100"/>
                <a:gd name="T45" fmla="*/ 26 h 148"/>
                <a:gd name="T46" fmla="*/ 28 w 100"/>
                <a:gd name="T47" fmla="*/ 42 h 148"/>
                <a:gd name="T48" fmla="*/ 24 w 100"/>
                <a:gd name="T49" fmla="*/ 78 h 148"/>
                <a:gd name="T50" fmla="*/ 26 w 100"/>
                <a:gd name="T51" fmla="*/ 100 h 148"/>
                <a:gd name="T52" fmla="*/ 30 w 100"/>
                <a:gd name="T53" fmla="*/ 118 h 148"/>
                <a:gd name="T54" fmla="*/ 38 w 100"/>
                <a:gd name="T55" fmla="*/ 126 h 148"/>
                <a:gd name="T56" fmla="*/ 50 w 100"/>
                <a:gd name="T57" fmla="*/ 130 h 148"/>
                <a:gd name="T58" fmla="*/ 56 w 100"/>
                <a:gd name="T59" fmla="*/ 130 h 148"/>
                <a:gd name="T60" fmla="*/ 66 w 100"/>
                <a:gd name="T61" fmla="*/ 122 h 148"/>
                <a:gd name="T62" fmla="*/ 72 w 100"/>
                <a:gd name="T63" fmla="*/ 110 h 148"/>
                <a:gd name="T64" fmla="*/ 76 w 100"/>
                <a:gd name="T65" fmla="*/ 76 h 148"/>
                <a:gd name="T66" fmla="*/ 74 w 100"/>
                <a:gd name="T67" fmla="*/ 50 h 148"/>
                <a:gd name="T68" fmla="*/ 70 w 100"/>
                <a:gd name="T69" fmla="*/ 32 h 148"/>
                <a:gd name="T70" fmla="*/ 62 w 100"/>
                <a:gd name="T71" fmla="*/ 22 h 148"/>
                <a:gd name="T72" fmla="*/ 52 w 100"/>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48">
                  <a:moveTo>
                    <a:pt x="48" y="148"/>
                  </a:moveTo>
                  <a:lnTo>
                    <a:pt x="48" y="148"/>
                  </a:lnTo>
                  <a:lnTo>
                    <a:pt x="38" y="148"/>
                  </a:lnTo>
                  <a:lnTo>
                    <a:pt x="28" y="144"/>
                  </a:lnTo>
                  <a:lnTo>
                    <a:pt x="20" y="138"/>
                  </a:lnTo>
                  <a:lnTo>
                    <a:pt x="12" y="132"/>
                  </a:lnTo>
                  <a:lnTo>
                    <a:pt x="12" y="132"/>
                  </a:lnTo>
                  <a:lnTo>
                    <a:pt x="8" y="120"/>
                  </a:lnTo>
                  <a:lnTo>
                    <a:pt x="4" y="108"/>
                  </a:lnTo>
                  <a:lnTo>
                    <a:pt x="2" y="94"/>
                  </a:lnTo>
                  <a:lnTo>
                    <a:pt x="0" y="78"/>
                  </a:lnTo>
                  <a:lnTo>
                    <a:pt x="0" y="78"/>
                  </a:lnTo>
                  <a:lnTo>
                    <a:pt x="2" y="60"/>
                  </a:lnTo>
                  <a:lnTo>
                    <a:pt x="4" y="44"/>
                  </a:lnTo>
                  <a:lnTo>
                    <a:pt x="8" y="30"/>
                  </a:lnTo>
                  <a:lnTo>
                    <a:pt x="14" y="20"/>
                  </a:lnTo>
                  <a:lnTo>
                    <a:pt x="14" y="20"/>
                  </a:lnTo>
                  <a:lnTo>
                    <a:pt x="20" y="12"/>
                  </a:lnTo>
                  <a:lnTo>
                    <a:pt x="30" y="6"/>
                  </a:lnTo>
                  <a:lnTo>
                    <a:pt x="40" y="2"/>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6" y="106"/>
                  </a:lnTo>
                  <a:lnTo>
                    <a:pt x="92" y="120"/>
                  </a:lnTo>
                  <a:lnTo>
                    <a:pt x="86" y="130"/>
                  </a:lnTo>
                  <a:lnTo>
                    <a:pt x="86" y="130"/>
                  </a:lnTo>
                  <a:lnTo>
                    <a:pt x="78" y="138"/>
                  </a:lnTo>
                  <a:lnTo>
                    <a:pt x="70" y="144"/>
                  </a:lnTo>
                  <a:lnTo>
                    <a:pt x="60" y="148"/>
                  </a:lnTo>
                  <a:lnTo>
                    <a:pt x="48" y="148"/>
                  </a:lnTo>
                  <a:lnTo>
                    <a:pt x="48" y="148"/>
                  </a:lnTo>
                  <a:close/>
                  <a:moveTo>
                    <a:pt x="52" y="18"/>
                  </a:moveTo>
                  <a:lnTo>
                    <a:pt x="52"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2"/>
                  </a:lnTo>
                  <a:lnTo>
                    <a:pt x="38" y="126"/>
                  </a:lnTo>
                  <a:lnTo>
                    <a:pt x="44" y="130"/>
                  </a:lnTo>
                  <a:lnTo>
                    <a:pt x="50" y="130"/>
                  </a:lnTo>
                  <a:lnTo>
                    <a:pt x="50" y="130"/>
                  </a:lnTo>
                  <a:lnTo>
                    <a:pt x="56" y="130"/>
                  </a:lnTo>
                  <a:lnTo>
                    <a:pt x="62" y="126"/>
                  </a:lnTo>
                  <a:lnTo>
                    <a:pt x="66" y="122"/>
                  </a:lnTo>
                  <a:lnTo>
                    <a:pt x="70" y="116"/>
                  </a:lnTo>
                  <a:lnTo>
                    <a:pt x="72" y="110"/>
                  </a:lnTo>
                  <a:lnTo>
                    <a:pt x="74" y="100"/>
                  </a:lnTo>
                  <a:lnTo>
                    <a:pt x="76" y="76"/>
                  </a:lnTo>
                  <a:lnTo>
                    <a:pt x="76" y="76"/>
                  </a:lnTo>
                  <a:lnTo>
                    <a:pt x="74" y="50"/>
                  </a:lnTo>
                  <a:lnTo>
                    <a:pt x="72" y="40"/>
                  </a:lnTo>
                  <a:lnTo>
                    <a:pt x="70" y="32"/>
                  </a:lnTo>
                  <a:lnTo>
                    <a:pt x="66" y="26"/>
                  </a:lnTo>
                  <a:lnTo>
                    <a:pt x="62" y="22"/>
                  </a:lnTo>
                  <a:lnTo>
                    <a:pt x="56" y="20"/>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3" name="Freeform 1481"/>
            <p:cNvSpPr>
              <a:spLocks/>
            </p:cNvSpPr>
            <p:nvPr/>
          </p:nvSpPr>
          <p:spPr bwMode="auto">
            <a:xfrm>
              <a:off x="6500033"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6 w 54"/>
                <a:gd name="T19" fmla="*/ 36 h 144"/>
                <a:gd name="T20" fmla="*/ 16 w 54"/>
                <a:gd name="T21" fmla="*/ 36 h 144"/>
                <a:gd name="T22" fmla="*/ 0 w 54"/>
                <a:gd name="T23" fmla="*/ 42 h 144"/>
                <a:gd name="T24" fmla="*/ 0 w 54"/>
                <a:gd name="T25" fmla="*/ 42 h 144"/>
                <a:gd name="T26" fmla="*/ 0 w 54"/>
                <a:gd name="T27" fmla="*/ 22 h 144"/>
                <a:gd name="T28" fmla="*/ 0 w 54"/>
                <a:gd name="T29" fmla="*/ 22 h 144"/>
                <a:gd name="T30" fmla="*/ 12 w 54"/>
                <a:gd name="T31" fmla="*/ 18 h 144"/>
                <a:gd name="T32" fmla="*/ 12 w 54"/>
                <a:gd name="T33" fmla="*/ 18 h 144"/>
                <a:gd name="T34" fmla="*/ 22 w 54"/>
                <a:gd name="T35" fmla="*/ 14 h 144"/>
                <a:gd name="T36" fmla="*/ 22 w 54"/>
                <a:gd name="T37" fmla="*/ 14 h 144"/>
                <a:gd name="T38" fmla="*/ 26 w 54"/>
                <a:gd name="T39" fmla="*/ 12 h 144"/>
                <a:gd name="T40" fmla="*/ 32 w 54"/>
                <a:gd name="T41" fmla="*/ 8 h 144"/>
                <a:gd name="T42" fmla="*/ 32 w 54"/>
                <a:gd name="T43" fmla="*/ 8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6" y="36"/>
                  </a:lnTo>
                  <a:lnTo>
                    <a:pt x="16" y="36"/>
                  </a:lnTo>
                  <a:lnTo>
                    <a:pt x="0" y="42"/>
                  </a:lnTo>
                  <a:lnTo>
                    <a:pt x="0" y="42"/>
                  </a:lnTo>
                  <a:lnTo>
                    <a:pt x="0" y="22"/>
                  </a:lnTo>
                  <a:lnTo>
                    <a:pt x="0" y="22"/>
                  </a:lnTo>
                  <a:lnTo>
                    <a:pt x="12" y="18"/>
                  </a:lnTo>
                  <a:lnTo>
                    <a:pt x="12" y="18"/>
                  </a:lnTo>
                  <a:lnTo>
                    <a:pt x="22" y="14"/>
                  </a:lnTo>
                  <a:lnTo>
                    <a:pt x="22" y="14"/>
                  </a:lnTo>
                  <a:lnTo>
                    <a:pt x="26" y="12"/>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4" name="Freeform 1482"/>
            <p:cNvSpPr>
              <a:spLocks/>
            </p:cNvSpPr>
            <p:nvPr/>
          </p:nvSpPr>
          <p:spPr bwMode="auto">
            <a:xfrm>
              <a:off x="6646891"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6 w 54"/>
                <a:gd name="T19" fmla="*/ 36 h 144"/>
                <a:gd name="T20" fmla="*/ 16 w 54"/>
                <a:gd name="T21" fmla="*/ 36 h 144"/>
                <a:gd name="T22" fmla="*/ 10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8 w 54"/>
                <a:gd name="T39" fmla="*/ 16 h 144"/>
                <a:gd name="T40" fmla="*/ 22 w 54"/>
                <a:gd name="T41" fmla="*/ 14 h 144"/>
                <a:gd name="T42" fmla="*/ 22 w 54"/>
                <a:gd name="T43" fmla="*/ 14 h 144"/>
                <a:gd name="T44" fmla="*/ 28 w 54"/>
                <a:gd name="T45" fmla="*/ 12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6" y="36"/>
                  </a:lnTo>
                  <a:lnTo>
                    <a:pt x="16" y="36"/>
                  </a:lnTo>
                  <a:lnTo>
                    <a:pt x="10" y="40"/>
                  </a:lnTo>
                  <a:lnTo>
                    <a:pt x="0" y="42"/>
                  </a:lnTo>
                  <a:lnTo>
                    <a:pt x="0" y="42"/>
                  </a:lnTo>
                  <a:lnTo>
                    <a:pt x="0" y="22"/>
                  </a:lnTo>
                  <a:lnTo>
                    <a:pt x="0" y="22"/>
                  </a:lnTo>
                  <a:lnTo>
                    <a:pt x="6" y="22"/>
                  </a:lnTo>
                  <a:lnTo>
                    <a:pt x="12" y="20"/>
                  </a:lnTo>
                  <a:lnTo>
                    <a:pt x="12" y="20"/>
                  </a:lnTo>
                  <a:lnTo>
                    <a:pt x="18" y="16"/>
                  </a:lnTo>
                  <a:lnTo>
                    <a:pt x="22" y="14"/>
                  </a:lnTo>
                  <a:lnTo>
                    <a:pt x="22" y="14"/>
                  </a:lnTo>
                  <a:lnTo>
                    <a:pt x="28" y="12"/>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5" name="Freeform 1483"/>
            <p:cNvSpPr>
              <a:spLocks/>
            </p:cNvSpPr>
            <p:nvPr/>
          </p:nvSpPr>
          <p:spPr bwMode="auto">
            <a:xfrm>
              <a:off x="6796941" y="1905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30 h 144"/>
                <a:gd name="T14" fmla="*/ 28 w 50"/>
                <a:gd name="T15" fmla="*/ 30 h 144"/>
                <a:gd name="T16" fmla="*/ 22 w 50"/>
                <a:gd name="T17" fmla="*/ 34 h 144"/>
                <a:gd name="T18" fmla="*/ 14 w 50"/>
                <a:gd name="T19" fmla="*/ 36 h 144"/>
                <a:gd name="T20" fmla="*/ 14 w 50"/>
                <a:gd name="T21" fmla="*/ 36 h 144"/>
                <a:gd name="T22" fmla="*/ 8 w 50"/>
                <a:gd name="T23" fmla="*/ 40 h 144"/>
                <a:gd name="T24" fmla="*/ 0 w 50"/>
                <a:gd name="T25" fmla="*/ 42 h 144"/>
                <a:gd name="T26" fmla="*/ 0 w 50"/>
                <a:gd name="T27" fmla="*/ 42 h 144"/>
                <a:gd name="T28" fmla="*/ 0 w 50"/>
                <a:gd name="T29" fmla="*/ 22 h 144"/>
                <a:gd name="T30" fmla="*/ 0 w 50"/>
                <a:gd name="T31" fmla="*/ 22 h 144"/>
                <a:gd name="T32" fmla="*/ 8 w 50"/>
                <a:gd name="T33" fmla="*/ 20 h 144"/>
                <a:gd name="T34" fmla="*/ 8 w 50"/>
                <a:gd name="T35" fmla="*/ 20 h 144"/>
                <a:gd name="T36" fmla="*/ 20 w 50"/>
                <a:gd name="T37" fmla="*/ 14 h 144"/>
                <a:gd name="T38" fmla="*/ 20 w 50"/>
                <a:gd name="T39" fmla="*/ 14 h 144"/>
                <a:gd name="T40" fmla="*/ 26 w 50"/>
                <a:gd name="T41" fmla="*/ 12 h 144"/>
                <a:gd name="T42" fmla="*/ 30 w 50"/>
                <a:gd name="T43" fmla="*/ 8 h 144"/>
                <a:gd name="T44" fmla="*/ 30 w 50"/>
                <a:gd name="T45" fmla="*/ 8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30"/>
                  </a:lnTo>
                  <a:lnTo>
                    <a:pt x="28" y="30"/>
                  </a:lnTo>
                  <a:lnTo>
                    <a:pt x="22" y="34"/>
                  </a:lnTo>
                  <a:lnTo>
                    <a:pt x="14" y="36"/>
                  </a:lnTo>
                  <a:lnTo>
                    <a:pt x="14" y="36"/>
                  </a:lnTo>
                  <a:lnTo>
                    <a:pt x="8" y="40"/>
                  </a:lnTo>
                  <a:lnTo>
                    <a:pt x="0" y="42"/>
                  </a:lnTo>
                  <a:lnTo>
                    <a:pt x="0" y="42"/>
                  </a:lnTo>
                  <a:lnTo>
                    <a:pt x="0" y="22"/>
                  </a:lnTo>
                  <a:lnTo>
                    <a:pt x="0" y="22"/>
                  </a:lnTo>
                  <a:lnTo>
                    <a:pt x="8" y="20"/>
                  </a:lnTo>
                  <a:lnTo>
                    <a:pt x="8" y="20"/>
                  </a:lnTo>
                  <a:lnTo>
                    <a:pt x="20" y="14"/>
                  </a:lnTo>
                  <a:lnTo>
                    <a:pt x="20" y="14"/>
                  </a:lnTo>
                  <a:lnTo>
                    <a:pt x="26" y="12"/>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6" name="Freeform 1484"/>
            <p:cNvSpPr>
              <a:spLocks/>
            </p:cNvSpPr>
            <p:nvPr/>
          </p:nvSpPr>
          <p:spPr bwMode="auto">
            <a:xfrm>
              <a:off x="6940606"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6 w 54"/>
                <a:gd name="T39" fmla="*/ 16 h 144"/>
                <a:gd name="T40" fmla="*/ 22 w 54"/>
                <a:gd name="T41" fmla="*/ 14 h 144"/>
                <a:gd name="T42" fmla="*/ 22 w 54"/>
                <a:gd name="T43" fmla="*/ 14 h 144"/>
                <a:gd name="T44" fmla="*/ 28 w 54"/>
                <a:gd name="T45" fmla="*/ 12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6" y="36"/>
                  </a:lnTo>
                  <a:lnTo>
                    <a:pt x="16" y="36"/>
                  </a:lnTo>
                  <a:lnTo>
                    <a:pt x="8" y="40"/>
                  </a:lnTo>
                  <a:lnTo>
                    <a:pt x="0" y="42"/>
                  </a:lnTo>
                  <a:lnTo>
                    <a:pt x="0" y="42"/>
                  </a:lnTo>
                  <a:lnTo>
                    <a:pt x="0" y="22"/>
                  </a:lnTo>
                  <a:lnTo>
                    <a:pt x="0" y="22"/>
                  </a:lnTo>
                  <a:lnTo>
                    <a:pt x="6" y="22"/>
                  </a:lnTo>
                  <a:lnTo>
                    <a:pt x="12" y="20"/>
                  </a:lnTo>
                  <a:lnTo>
                    <a:pt x="12" y="20"/>
                  </a:lnTo>
                  <a:lnTo>
                    <a:pt x="16" y="16"/>
                  </a:lnTo>
                  <a:lnTo>
                    <a:pt x="22" y="14"/>
                  </a:lnTo>
                  <a:lnTo>
                    <a:pt x="22" y="14"/>
                  </a:lnTo>
                  <a:lnTo>
                    <a:pt x="28" y="12"/>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7" name="Freeform 1485"/>
            <p:cNvSpPr>
              <a:spLocks/>
            </p:cNvSpPr>
            <p:nvPr/>
          </p:nvSpPr>
          <p:spPr bwMode="auto">
            <a:xfrm>
              <a:off x="7326904"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4 w 52"/>
                <a:gd name="T17" fmla="*/ 34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2 h 144"/>
                <a:gd name="T34" fmla="*/ 10 w 52"/>
                <a:gd name="T35" fmla="*/ 20 h 144"/>
                <a:gd name="T36" fmla="*/ 10 w 52"/>
                <a:gd name="T37" fmla="*/ 20 h 144"/>
                <a:gd name="T38" fmla="*/ 16 w 52"/>
                <a:gd name="T39" fmla="*/ 16 h 144"/>
                <a:gd name="T40" fmla="*/ 20 w 52"/>
                <a:gd name="T41" fmla="*/ 14 h 144"/>
                <a:gd name="T42" fmla="*/ 20 w 52"/>
                <a:gd name="T43" fmla="*/ 14 h 144"/>
                <a:gd name="T44" fmla="*/ 26 w 52"/>
                <a:gd name="T45" fmla="*/ 12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30"/>
                  </a:lnTo>
                  <a:lnTo>
                    <a:pt x="30" y="30"/>
                  </a:lnTo>
                  <a:lnTo>
                    <a:pt x="24" y="34"/>
                  </a:lnTo>
                  <a:lnTo>
                    <a:pt x="16" y="36"/>
                  </a:lnTo>
                  <a:lnTo>
                    <a:pt x="16" y="36"/>
                  </a:lnTo>
                  <a:lnTo>
                    <a:pt x="8" y="40"/>
                  </a:lnTo>
                  <a:lnTo>
                    <a:pt x="0" y="42"/>
                  </a:lnTo>
                  <a:lnTo>
                    <a:pt x="0" y="42"/>
                  </a:lnTo>
                  <a:lnTo>
                    <a:pt x="0" y="22"/>
                  </a:lnTo>
                  <a:lnTo>
                    <a:pt x="0" y="22"/>
                  </a:lnTo>
                  <a:lnTo>
                    <a:pt x="4" y="22"/>
                  </a:lnTo>
                  <a:lnTo>
                    <a:pt x="10" y="20"/>
                  </a:lnTo>
                  <a:lnTo>
                    <a:pt x="10" y="20"/>
                  </a:lnTo>
                  <a:lnTo>
                    <a:pt x="16" y="16"/>
                  </a:lnTo>
                  <a:lnTo>
                    <a:pt x="20" y="14"/>
                  </a:lnTo>
                  <a:lnTo>
                    <a:pt x="20" y="14"/>
                  </a:lnTo>
                  <a:lnTo>
                    <a:pt x="26" y="12"/>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8" name="Freeform 1486"/>
            <p:cNvSpPr>
              <a:spLocks/>
            </p:cNvSpPr>
            <p:nvPr/>
          </p:nvSpPr>
          <p:spPr bwMode="auto">
            <a:xfrm>
              <a:off x="7473762"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8 w 54"/>
                <a:gd name="T39" fmla="*/ 16 h 144"/>
                <a:gd name="T40" fmla="*/ 22 w 54"/>
                <a:gd name="T41" fmla="*/ 14 h 144"/>
                <a:gd name="T42" fmla="*/ 22 w 54"/>
                <a:gd name="T43" fmla="*/ 14 h 144"/>
                <a:gd name="T44" fmla="*/ 28 w 54"/>
                <a:gd name="T45" fmla="*/ 12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6" y="36"/>
                  </a:lnTo>
                  <a:lnTo>
                    <a:pt x="16" y="36"/>
                  </a:lnTo>
                  <a:lnTo>
                    <a:pt x="8" y="40"/>
                  </a:lnTo>
                  <a:lnTo>
                    <a:pt x="0" y="42"/>
                  </a:lnTo>
                  <a:lnTo>
                    <a:pt x="0" y="42"/>
                  </a:lnTo>
                  <a:lnTo>
                    <a:pt x="0" y="22"/>
                  </a:lnTo>
                  <a:lnTo>
                    <a:pt x="0" y="22"/>
                  </a:lnTo>
                  <a:lnTo>
                    <a:pt x="6" y="22"/>
                  </a:lnTo>
                  <a:lnTo>
                    <a:pt x="12" y="20"/>
                  </a:lnTo>
                  <a:lnTo>
                    <a:pt x="12" y="20"/>
                  </a:lnTo>
                  <a:lnTo>
                    <a:pt x="18" y="16"/>
                  </a:lnTo>
                  <a:lnTo>
                    <a:pt x="22" y="14"/>
                  </a:lnTo>
                  <a:lnTo>
                    <a:pt x="22" y="14"/>
                  </a:lnTo>
                  <a:lnTo>
                    <a:pt x="28" y="12"/>
                  </a:lnTo>
                  <a:lnTo>
                    <a:pt x="32" y="8"/>
                  </a:lnTo>
                  <a:lnTo>
                    <a:pt x="32" y="8"/>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9" name="Freeform 1487"/>
            <p:cNvSpPr>
              <a:spLocks/>
            </p:cNvSpPr>
            <p:nvPr/>
          </p:nvSpPr>
          <p:spPr bwMode="auto">
            <a:xfrm>
              <a:off x="7623811"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6 w 54"/>
                <a:gd name="T39" fmla="*/ 16 h 144"/>
                <a:gd name="T40" fmla="*/ 22 w 54"/>
                <a:gd name="T41" fmla="*/ 14 h 144"/>
                <a:gd name="T42" fmla="*/ 22 w 54"/>
                <a:gd name="T43" fmla="*/ 14 h 144"/>
                <a:gd name="T44" fmla="*/ 32 w 54"/>
                <a:gd name="T45" fmla="*/ 8 h 144"/>
                <a:gd name="T46" fmla="*/ 32 w 54"/>
                <a:gd name="T47" fmla="*/ 8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6" y="36"/>
                  </a:lnTo>
                  <a:lnTo>
                    <a:pt x="16" y="36"/>
                  </a:lnTo>
                  <a:lnTo>
                    <a:pt x="8" y="40"/>
                  </a:lnTo>
                  <a:lnTo>
                    <a:pt x="0" y="42"/>
                  </a:lnTo>
                  <a:lnTo>
                    <a:pt x="0" y="42"/>
                  </a:lnTo>
                  <a:lnTo>
                    <a:pt x="0" y="22"/>
                  </a:lnTo>
                  <a:lnTo>
                    <a:pt x="0" y="22"/>
                  </a:lnTo>
                  <a:lnTo>
                    <a:pt x="6" y="22"/>
                  </a:lnTo>
                  <a:lnTo>
                    <a:pt x="12" y="20"/>
                  </a:lnTo>
                  <a:lnTo>
                    <a:pt x="12" y="20"/>
                  </a:lnTo>
                  <a:lnTo>
                    <a:pt x="16" y="16"/>
                  </a:lnTo>
                  <a:lnTo>
                    <a:pt x="22" y="14"/>
                  </a:lnTo>
                  <a:lnTo>
                    <a:pt x="22" y="14"/>
                  </a:lnTo>
                  <a:lnTo>
                    <a:pt x="32" y="8"/>
                  </a:lnTo>
                  <a:lnTo>
                    <a:pt x="32" y="8"/>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0" name="Freeform 1488"/>
            <p:cNvSpPr>
              <a:spLocks/>
            </p:cNvSpPr>
            <p:nvPr/>
          </p:nvSpPr>
          <p:spPr bwMode="auto">
            <a:xfrm>
              <a:off x="7773861" y="1905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30 h 144"/>
                <a:gd name="T14" fmla="*/ 28 w 50"/>
                <a:gd name="T15" fmla="*/ 30 h 144"/>
                <a:gd name="T16" fmla="*/ 22 w 50"/>
                <a:gd name="T17" fmla="*/ 34 h 144"/>
                <a:gd name="T18" fmla="*/ 16 w 50"/>
                <a:gd name="T19" fmla="*/ 36 h 144"/>
                <a:gd name="T20" fmla="*/ 16 w 50"/>
                <a:gd name="T21" fmla="*/ 36 h 144"/>
                <a:gd name="T22" fmla="*/ 0 w 50"/>
                <a:gd name="T23" fmla="*/ 42 h 144"/>
                <a:gd name="T24" fmla="*/ 0 w 50"/>
                <a:gd name="T25" fmla="*/ 42 h 144"/>
                <a:gd name="T26" fmla="*/ 0 w 50"/>
                <a:gd name="T27" fmla="*/ 22 h 144"/>
                <a:gd name="T28" fmla="*/ 0 w 50"/>
                <a:gd name="T29" fmla="*/ 22 h 144"/>
                <a:gd name="T30" fmla="*/ 10 w 50"/>
                <a:gd name="T31" fmla="*/ 18 h 144"/>
                <a:gd name="T32" fmla="*/ 10 w 50"/>
                <a:gd name="T33" fmla="*/ 18 h 144"/>
                <a:gd name="T34" fmla="*/ 20 w 50"/>
                <a:gd name="T35" fmla="*/ 14 h 144"/>
                <a:gd name="T36" fmla="*/ 20 w 50"/>
                <a:gd name="T37" fmla="*/ 14 h 144"/>
                <a:gd name="T38" fmla="*/ 26 w 50"/>
                <a:gd name="T39" fmla="*/ 12 h 144"/>
                <a:gd name="T40" fmla="*/ 30 w 50"/>
                <a:gd name="T41" fmla="*/ 8 h 144"/>
                <a:gd name="T42" fmla="*/ 30 w 50"/>
                <a:gd name="T43" fmla="*/ 8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30"/>
                  </a:lnTo>
                  <a:lnTo>
                    <a:pt x="28" y="30"/>
                  </a:lnTo>
                  <a:lnTo>
                    <a:pt x="22" y="34"/>
                  </a:lnTo>
                  <a:lnTo>
                    <a:pt x="16" y="36"/>
                  </a:lnTo>
                  <a:lnTo>
                    <a:pt x="16" y="36"/>
                  </a:lnTo>
                  <a:lnTo>
                    <a:pt x="0" y="42"/>
                  </a:lnTo>
                  <a:lnTo>
                    <a:pt x="0" y="42"/>
                  </a:lnTo>
                  <a:lnTo>
                    <a:pt x="0" y="22"/>
                  </a:lnTo>
                  <a:lnTo>
                    <a:pt x="0" y="22"/>
                  </a:lnTo>
                  <a:lnTo>
                    <a:pt x="10" y="18"/>
                  </a:lnTo>
                  <a:lnTo>
                    <a:pt x="10" y="18"/>
                  </a:lnTo>
                  <a:lnTo>
                    <a:pt x="20" y="14"/>
                  </a:lnTo>
                  <a:lnTo>
                    <a:pt x="20" y="14"/>
                  </a:lnTo>
                  <a:lnTo>
                    <a:pt x="26" y="12"/>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1" name="Freeform 1489"/>
            <p:cNvSpPr>
              <a:spLocks/>
            </p:cNvSpPr>
            <p:nvPr/>
          </p:nvSpPr>
          <p:spPr bwMode="auto">
            <a:xfrm>
              <a:off x="7090655" y="1901825"/>
              <a:ext cx="76621" cy="231775"/>
            </a:xfrm>
            <a:custGeom>
              <a:avLst/>
              <a:gdLst>
                <a:gd name="T0" fmla="*/ 48 w 48"/>
                <a:gd name="T1" fmla="*/ 0 h 146"/>
                <a:gd name="T2" fmla="*/ 40 w 48"/>
                <a:gd name="T3" fmla="*/ 0 h 146"/>
                <a:gd name="T4" fmla="*/ 18 w 48"/>
                <a:gd name="T5" fmla="*/ 6 h 146"/>
                <a:gd name="T6" fmla="*/ 14 w 48"/>
                <a:gd name="T7" fmla="*/ 14 h 146"/>
                <a:gd name="T8" fmla="*/ 12 w 48"/>
                <a:gd name="T9" fmla="*/ 26 h 146"/>
                <a:gd name="T10" fmla="*/ 12 w 48"/>
                <a:gd name="T11" fmla="*/ 40 h 146"/>
                <a:gd name="T12" fmla="*/ 14 w 48"/>
                <a:gd name="T13" fmla="*/ 54 h 146"/>
                <a:gd name="T14" fmla="*/ 12 w 48"/>
                <a:gd name="T15" fmla="*/ 62 h 146"/>
                <a:gd name="T16" fmla="*/ 0 w 48"/>
                <a:gd name="T17" fmla="*/ 66 h 146"/>
                <a:gd name="T18" fmla="*/ 0 w 48"/>
                <a:gd name="T19" fmla="*/ 82 h 146"/>
                <a:gd name="T20" fmla="*/ 12 w 48"/>
                <a:gd name="T21" fmla="*/ 86 h 146"/>
                <a:gd name="T22" fmla="*/ 14 w 48"/>
                <a:gd name="T23" fmla="*/ 94 h 146"/>
                <a:gd name="T24" fmla="*/ 12 w 48"/>
                <a:gd name="T25" fmla="*/ 108 h 146"/>
                <a:gd name="T26" fmla="*/ 12 w 48"/>
                <a:gd name="T27" fmla="*/ 122 h 146"/>
                <a:gd name="T28" fmla="*/ 12 w 48"/>
                <a:gd name="T29" fmla="*/ 128 h 146"/>
                <a:gd name="T30" fmla="*/ 16 w 48"/>
                <a:gd name="T31" fmla="*/ 138 h 146"/>
                <a:gd name="T32" fmla="*/ 28 w 48"/>
                <a:gd name="T33" fmla="*/ 146 h 146"/>
                <a:gd name="T34" fmla="*/ 40 w 48"/>
                <a:gd name="T35" fmla="*/ 146 h 146"/>
                <a:gd name="T36" fmla="*/ 48 w 48"/>
                <a:gd name="T37" fmla="*/ 146 h 146"/>
                <a:gd name="T38" fmla="*/ 48 w 48"/>
                <a:gd name="T39" fmla="*/ 130 h 146"/>
                <a:gd name="T40" fmla="*/ 44 w 48"/>
                <a:gd name="T41" fmla="*/ 130 h 146"/>
                <a:gd name="T42" fmla="*/ 36 w 48"/>
                <a:gd name="T43" fmla="*/ 126 h 146"/>
                <a:gd name="T44" fmla="*/ 34 w 48"/>
                <a:gd name="T45" fmla="*/ 118 h 146"/>
                <a:gd name="T46" fmla="*/ 36 w 48"/>
                <a:gd name="T47" fmla="*/ 108 h 146"/>
                <a:gd name="T48" fmla="*/ 36 w 48"/>
                <a:gd name="T49" fmla="*/ 96 h 146"/>
                <a:gd name="T50" fmla="*/ 36 w 48"/>
                <a:gd name="T51" fmla="*/ 86 h 146"/>
                <a:gd name="T52" fmla="*/ 26 w 48"/>
                <a:gd name="T53" fmla="*/ 76 h 146"/>
                <a:gd name="T54" fmla="*/ 20 w 48"/>
                <a:gd name="T55" fmla="*/ 74 h 146"/>
                <a:gd name="T56" fmla="*/ 20 w 48"/>
                <a:gd name="T57" fmla="*/ 74 h 146"/>
                <a:gd name="T58" fmla="*/ 32 w 48"/>
                <a:gd name="T59" fmla="*/ 68 h 146"/>
                <a:gd name="T60" fmla="*/ 36 w 48"/>
                <a:gd name="T61" fmla="*/ 52 h 146"/>
                <a:gd name="T62" fmla="*/ 36 w 48"/>
                <a:gd name="T63" fmla="*/ 40 h 146"/>
                <a:gd name="T64" fmla="*/ 34 w 48"/>
                <a:gd name="T65" fmla="*/ 30 h 146"/>
                <a:gd name="T66" fmla="*/ 36 w 48"/>
                <a:gd name="T67" fmla="*/ 26 h 146"/>
                <a:gd name="T68" fmla="*/ 40 w 48"/>
                <a:gd name="T69" fmla="*/ 20 h 146"/>
                <a:gd name="T70" fmla="*/ 44 w 48"/>
                <a:gd name="T71" fmla="*/ 20 h 146"/>
                <a:gd name="T72" fmla="*/ 48 w 48"/>
                <a:gd name="T73"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18" y="6"/>
                  </a:lnTo>
                  <a:lnTo>
                    <a:pt x="16" y="10"/>
                  </a:lnTo>
                  <a:lnTo>
                    <a:pt x="14" y="14"/>
                  </a:lnTo>
                  <a:lnTo>
                    <a:pt x="12" y="26"/>
                  </a:lnTo>
                  <a:lnTo>
                    <a:pt x="12" y="26"/>
                  </a:lnTo>
                  <a:lnTo>
                    <a:pt x="12" y="40"/>
                  </a:lnTo>
                  <a:lnTo>
                    <a:pt x="12" y="40"/>
                  </a:lnTo>
                  <a:lnTo>
                    <a:pt x="14" y="54"/>
                  </a:lnTo>
                  <a:lnTo>
                    <a:pt x="14" y="54"/>
                  </a:lnTo>
                  <a:lnTo>
                    <a:pt x="12" y="58"/>
                  </a:lnTo>
                  <a:lnTo>
                    <a:pt x="12" y="62"/>
                  </a:lnTo>
                  <a:lnTo>
                    <a:pt x="8" y="64"/>
                  </a:lnTo>
                  <a:lnTo>
                    <a:pt x="0" y="66"/>
                  </a:lnTo>
                  <a:lnTo>
                    <a:pt x="0" y="82"/>
                  </a:lnTo>
                  <a:lnTo>
                    <a:pt x="0" y="82"/>
                  </a:lnTo>
                  <a:lnTo>
                    <a:pt x="6" y="84"/>
                  </a:lnTo>
                  <a:lnTo>
                    <a:pt x="12" y="86"/>
                  </a:lnTo>
                  <a:lnTo>
                    <a:pt x="12" y="90"/>
                  </a:lnTo>
                  <a:lnTo>
                    <a:pt x="14" y="94"/>
                  </a:lnTo>
                  <a:lnTo>
                    <a:pt x="14" y="94"/>
                  </a:lnTo>
                  <a:lnTo>
                    <a:pt x="12" y="108"/>
                  </a:lnTo>
                  <a:lnTo>
                    <a:pt x="12" y="108"/>
                  </a:lnTo>
                  <a:lnTo>
                    <a:pt x="12" y="122"/>
                  </a:lnTo>
                  <a:lnTo>
                    <a:pt x="12" y="122"/>
                  </a:lnTo>
                  <a:lnTo>
                    <a:pt x="12" y="128"/>
                  </a:lnTo>
                  <a:lnTo>
                    <a:pt x="14" y="134"/>
                  </a:lnTo>
                  <a:lnTo>
                    <a:pt x="16" y="138"/>
                  </a:lnTo>
                  <a:lnTo>
                    <a:pt x="20" y="142"/>
                  </a:lnTo>
                  <a:lnTo>
                    <a:pt x="28" y="146"/>
                  </a:lnTo>
                  <a:lnTo>
                    <a:pt x="40" y="146"/>
                  </a:lnTo>
                  <a:lnTo>
                    <a:pt x="40" y="146"/>
                  </a:lnTo>
                  <a:lnTo>
                    <a:pt x="48" y="146"/>
                  </a:lnTo>
                  <a:lnTo>
                    <a:pt x="48" y="146"/>
                  </a:lnTo>
                  <a:lnTo>
                    <a:pt x="48" y="130"/>
                  </a:lnTo>
                  <a:lnTo>
                    <a:pt x="48" y="130"/>
                  </a:lnTo>
                  <a:lnTo>
                    <a:pt x="44" y="130"/>
                  </a:lnTo>
                  <a:lnTo>
                    <a:pt x="44" y="130"/>
                  </a:lnTo>
                  <a:lnTo>
                    <a:pt x="40" y="128"/>
                  </a:lnTo>
                  <a:lnTo>
                    <a:pt x="36" y="126"/>
                  </a:lnTo>
                  <a:lnTo>
                    <a:pt x="36" y="122"/>
                  </a:lnTo>
                  <a:lnTo>
                    <a:pt x="34" y="118"/>
                  </a:lnTo>
                  <a:lnTo>
                    <a:pt x="34" y="118"/>
                  </a:lnTo>
                  <a:lnTo>
                    <a:pt x="36" y="108"/>
                  </a:lnTo>
                  <a:lnTo>
                    <a:pt x="36" y="108"/>
                  </a:lnTo>
                  <a:lnTo>
                    <a:pt x="36" y="96"/>
                  </a:lnTo>
                  <a:lnTo>
                    <a:pt x="36" y="96"/>
                  </a:lnTo>
                  <a:lnTo>
                    <a:pt x="36" y="86"/>
                  </a:lnTo>
                  <a:lnTo>
                    <a:pt x="32" y="80"/>
                  </a:lnTo>
                  <a:lnTo>
                    <a:pt x="26" y="76"/>
                  </a:lnTo>
                  <a:lnTo>
                    <a:pt x="20" y="74"/>
                  </a:lnTo>
                  <a:lnTo>
                    <a:pt x="20" y="74"/>
                  </a:lnTo>
                  <a:lnTo>
                    <a:pt x="20" y="74"/>
                  </a:lnTo>
                  <a:lnTo>
                    <a:pt x="20" y="74"/>
                  </a:lnTo>
                  <a:lnTo>
                    <a:pt x="26" y="72"/>
                  </a:lnTo>
                  <a:lnTo>
                    <a:pt x="32" y="68"/>
                  </a:lnTo>
                  <a:lnTo>
                    <a:pt x="36" y="62"/>
                  </a:lnTo>
                  <a:lnTo>
                    <a:pt x="36" y="52"/>
                  </a:lnTo>
                  <a:lnTo>
                    <a:pt x="36" y="52"/>
                  </a:lnTo>
                  <a:lnTo>
                    <a:pt x="36" y="40"/>
                  </a:lnTo>
                  <a:lnTo>
                    <a:pt x="36" y="40"/>
                  </a:lnTo>
                  <a:lnTo>
                    <a:pt x="34" y="30"/>
                  </a:lnTo>
                  <a:lnTo>
                    <a:pt x="34" y="30"/>
                  </a:lnTo>
                  <a:lnTo>
                    <a:pt x="36" y="26"/>
                  </a:lnTo>
                  <a:lnTo>
                    <a:pt x="36" y="22"/>
                  </a:lnTo>
                  <a:lnTo>
                    <a:pt x="40" y="20"/>
                  </a:lnTo>
                  <a:lnTo>
                    <a:pt x="44" y="20"/>
                  </a:lnTo>
                  <a:lnTo>
                    <a:pt x="44" y="20"/>
                  </a:lnTo>
                  <a:lnTo>
                    <a:pt x="48" y="20"/>
                  </a:lnTo>
                  <a:lnTo>
                    <a:pt x="48" y="20"/>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2" name="Freeform 1490"/>
            <p:cNvSpPr>
              <a:spLocks/>
            </p:cNvSpPr>
            <p:nvPr/>
          </p:nvSpPr>
          <p:spPr bwMode="auto">
            <a:xfrm>
              <a:off x="7090655" y="1901825"/>
              <a:ext cx="76621" cy="231775"/>
            </a:xfrm>
            <a:custGeom>
              <a:avLst/>
              <a:gdLst>
                <a:gd name="T0" fmla="*/ 48 w 48"/>
                <a:gd name="T1" fmla="*/ 0 h 146"/>
                <a:gd name="T2" fmla="*/ 40 w 48"/>
                <a:gd name="T3" fmla="*/ 0 h 146"/>
                <a:gd name="T4" fmla="*/ 18 w 48"/>
                <a:gd name="T5" fmla="*/ 6 h 146"/>
                <a:gd name="T6" fmla="*/ 14 w 48"/>
                <a:gd name="T7" fmla="*/ 14 h 146"/>
                <a:gd name="T8" fmla="*/ 12 w 48"/>
                <a:gd name="T9" fmla="*/ 26 h 146"/>
                <a:gd name="T10" fmla="*/ 12 w 48"/>
                <a:gd name="T11" fmla="*/ 40 h 146"/>
                <a:gd name="T12" fmla="*/ 14 w 48"/>
                <a:gd name="T13" fmla="*/ 54 h 146"/>
                <a:gd name="T14" fmla="*/ 12 w 48"/>
                <a:gd name="T15" fmla="*/ 62 h 146"/>
                <a:gd name="T16" fmla="*/ 0 w 48"/>
                <a:gd name="T17" fmla="*/ 66 h 146"/>
                <a:gd name="T18" fmla="*/ 0 w 48"/>
                <a:gd name="T19" fmla="*/ 82 h 146"/>
                <a:gd name="T20" fmla="*/ 12 w 48"/>
                <a:gd name="T21" fmla="*/ 86 h 146"/>
                <a:gd name="T22" fmla="*/ 14 w 48"/>
                <a:gd name="T23" fmla="*/ 94 h 146"/>
                <a:gd name="T24" fmla="*/ 12 w 48"/>
                <a:gd name="T25" fmla="*/ 108 h 146"/>
                <a:gd name="T26" fmla="*/ 12 w 48"/>
                <a:gd name="T27" fmla="*/ 122 h 146"/>
                <a:gd name="T28" fmla="*/ 12 w 48"/>
                <a:gd name="T29" fmla="*/ 128 h 146"/>
                <a:gd name="T30" fmla="*/ 16 w 48"/>
                <a:gd name="T31" fmla="*/ 138 h 146"/>
                <a:gd name="T32" fmla="*/ 28 w 48"/>
                <a:gd name="T33" fmla="*/ 146 h 146"/>
                <a:gd name="T34" fmla="*/ 40 w 48"/>
                <a:gd name="T35" fmla="*/ 146 h 146"/>
                <a:gd name="T36" fmla="*/ 48 w 48"/>
                <a:gd name="T37" fmla="*/ 146 h 146"/>
                <a:gd name="T38" fmla="*/ 48 w 48"/>
                <a:gd name="T39" fmla="*/ 130 h 146"/>
                <a:gd name="T40" fmla="*/ 44 w 48"/>
                <a:gd name="T41" fmla="*/ 130 h 146"/>
                <a:gd name="T42" fmla="*/ 36 w 48"/>
                <a:gd name="T43" fmla="*/ 126 h 146"/>
                <a:gd name="T44" fmla="*/ 34 w 48"/>
                <a:gd name="T45" fmla="*/ 118 h 146"/>
                <a:gd name="T46" fmla="*/ 36 w 48"/>
                <a:gd name="T47" fmla="*/ 108 h 146"/>
                <a:gd name="T48" fmla="*/ 36 w 48"/>
                <a:gd name="T49" fmla="*/ 96 h 146"/>
                <a:gd name="T50" fmla="*/ 36 w 48"/>
                <a:gd name="T51" fmla="*/ 86 h 146"/>
                <a:gd name="T52" fmla="*/ 26 w 48"/>
                <a:gd name="T53" fmla="*/ 76 h 146"/>
                <a:gd name="T54" fmla="*/ 20 w 48"/>
                <a:gd name="T55" fmla="*/ 74 h 146"/>
                <a:gd name="T56" fmla="*/ 20 w 48"/>
                <a:gd name="T57" fmla="*/ 74 h 146"/>
                <a:gd name="T58" fmla="*/ 32 w 48"/>
                <a:gd name="T59" fmla="*/ 68 h 146"/>
                <a:gd name="T60" fmla="*/ 36 w 48"/>
                <a:gd name="T61" fmla="*/ 52 h 146"/>
                <a:gd name="T62" fmla="*/ 36 w 48"/>
                <a:gd name="T63" fmla="*/ 40 h 146"/>
                <a:gd name="T64" fmla="*/ 34 w 48"/>
                <a:gd name="T65" fmla="*/ 30 h 146"/>
                <a:gd name="T66" fmla="*/ 36 w 48"/>
                <a:gd name="T67" fmla="*/ 26 h 146"/>
                <a:gd name="T68" fmla="*/ 40 w 48"/>
                <a:gd name="T69" fmla="*/ 20 h 146"/>
                <a:gd name="T70" fmla="*/ 44 w 48"/>
                <a:gd name="T71" fmla="*/ 20 h 146"/>
                <a:gd name="T72" fmla="*/ 48 w 48"/>
                <a:gd name="T73"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18" y="6"/>
                  </a:lnTo>
                  <a:lnTo>
                    <a:pt x="16" y="10"/>
                  </a:lnTo>
                  <a:lnTo>
                    <a:pt x="14" y="14"/>
                  </a:lnTo>
                  <a:lnTo>
                    <a:pt x="12" y="26"/>
                  </a:lnTo>
                  <a:lnTo>
                    <a:pt x="12" y="26"/>
                  </a:lnTo>
                  <a:lnTo>
                    <a:pt x="12" y="40"/>
                  </a:lnTo>
                  <a:lnTo>
                    <a:pt x="12" y="40"/>
                  </a:lnTo>
                  <a:lnTo>
                    <a:pt x="14" y="54"/>
                  </a:lnTo>
                  <a:lnTo>
                    <a:pt x="14" y="54"/>
                  </a:lnTo>
                  <a:lnTo>
                    <a:pt x="12" y="58"/>
                  </a:lnTo>
                  <a:lnTo>
                    <a:pt x="12" y="62"/>
                  </a:lnTo>
                  <a:lnTo>
                    <a:pt x="8" y="64"/>
                  </a:lnTo>
                  <a:lnTo>
                    <a:pt x="0" y="66"/>
                  </a:lnTo>
                  <a:lnTo>
                    <a:pt x="0" y="82"/>
                  </a:lnTo>
                  <a:lnTo>
                    <a:pt x="0" y="82"/>
                  </a:lnTo>
                  <a:lnTo>
                    <a:pt x="6" y="84"/>
                  </a:lnTo>
                  <a:lnTo>
                    <a:pt x="12" y="86"/>
                  </a:lnTo>
                  <a:lnTo>
                    <a:pt x="12" y="90"/>
                  </a:lnTo>
                  <a:lnTo>
                    <a:pt x="14" y="94"/>
                  </a:lnTo>
                  <a:lnTo>
                    <a:pt x="14" y="94"/>
                  </a:lnTo>
                  <a:lnTo>
                    <a:pt x="12" y="108"/>
                  </a:lnTo>
                  <a:lnTo>
                    <a:pt x="12" y="108"/>
                  </a:lnTo>
                  <a:lnTo>
                    <a:pt x="12" y="122"/>
                  </a:lnTo>
                  <a:lnTo>
                    <a:pt x="12" y="122"/>
                  </a:lnTo>
                  <a:lnTo>
                    <a:pt x="12" y="128"/>
                  </a:lnTo>
                  <a:lnTo>
                    <a:pt x="14" y="134"/>
                  </a:lnTo>
                  <a:lnTo>
                    <a:pt x="16" y="138"/>
                  </a:lnTo>
                  <a:lnTo>
                    <a:pt x="20" y="142"/>
                  </a:lnTo>
                  <a:lnTo>
                    <a:pt x="28" y="146"/>
                  </a:lnTo>
                  <a:lnTo>
                    <a:pt x="40" y="146"/>
                  </a:lnTo>
                  <a:lnTo>
                    <a:pt x="40" y="146"/>
                  </a:lnTo>
                  <a:lnTo>
                    <a:pt x="48" y="146"/>
                  </a:lnTo>
                  <a:lnTo>
                    <a:pt x="48" y="146"/>
                  </a:lnTo>
                  <a:lnTo>
                    <a:pt x="48" y="130"/>
                  </a:lnTo>
                  <a:lnTo>
                    <a:pt x="48" y="130"/>
                  </a:lnTo>
                  <a:lnTo>
                    <a:pt x="44" y="130"/>
                  </a:lnTo>
                  <a:lnTo>
                    <a:pt x="44" y="130"/>
                  </a:lnTo>
                  <a:lnTo>
                    <a:pt x="40" y="128"/>
                  </a:lnTo>
                  <a:lnTo>
                    <a:pt x="36" y="126"/>
                  </a:lnTo>
                  <a:lnTo>
                    <a:pt x="36" y="122"/>
                  </a:lnTo>
                  <a:lnTo>
                    <a:pt x="34" y="118"/>
                  </a:lnTo>
                  <a:lnTo>
                    <a:pt x="34" y="118"/>
                  </a:lnTo>
                  <a:lnTo>
                    <a:pt x="36" y="108"/>
                  </a:lnTo>
                  <a:lnTo>
                    <a:pt x="36" y="108"/>
                  </a:lnTo>
                  <a:lnTo>
                    <a:pt x="36" y="96"/>
                  </a:lnTo>
                  <a:lnTo>
                    <a:pt x="36" y="96"/>
                  </a:lnTo>
                  <a:lnTo>
                    <a:pt x="36" y="86"/>
                  </a:lnTo>
                  <a:lnTo>
                    <a:pt x="32" y="80"/>
                  </a:lnTo>
                  <a:lnTo>
                    <a:pt x="26" y="76"/>
                  </a:lnTo>
                  <a:lnTo>
                    <a:pt x="20" y="74"/>
                  </a:lnTo>
                  <a:lnTo>
                    <a:pt x="20" y="74"/>
                  </a:lnTo>
                  <a:lnTo>
                    <a:pt x="20" y="74"/>
                  </a:lnTo>
                  <a:lnTo>
                    <a:pt x="20" y="74"/>
                  </a:lnTo>
                  <a:lnTo>
                    <a:pt x="26" y="72"/>
                  </a:lnTo>
                  <a:lnTo>
                    <a:pt x="32" y="68"/>
                  </a:lnTo>
                  <a:lnTo>
                    <a:pt x="36" y="62"/>
                  </a:lnTo>
                  <a:lnTo>
                    <a:pt x="36" y="52"/>
                  </a:lnTo>
                  <a:lnTo>
                    <a:pt x="36" y="52"/>
                  </a:lnTo>
                  <a:lnTo>
                    <a:pt x="36" y="40"/>
                  </a:lnTo>
                  <a:lnTo>
                    <a:pt x="36" y="40"/>
                  </a:lnTo>
                  <a:lnTo>
                    <a:pt x="34" y="30"/>
                  </a:lnTo>
                  <a:lnTo>
                    <a:pt x="34" y="30"/>
                  </a:lnTo>
                  <a:lnTo>
                    <a:pt x="36" y="26"/>
                  </a:lnTo>
                  <a:lnTo>
                    <a:pt x="36" y="22"/>
                  </a:lnTo>
                  <a:lnTo>
                    <a:pt x="40" y="20"/>
                  </a:lnTo>
                  <a:lnTo>
                    <a:pt x="44" y="20"/>
                  </a:lnTo>
                  <a:lnTo>
                    <a:pt x="44" y="20"/>
                  </a:lnTo>
                  <a:lnTo>
                    <a:pt x="48" y="20"/>
                  </a:lnTo>
                  <a:lnTo>
                    <a:pt x="48" y="20"/>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3" name="Freeform 1491"/>
            <p:cNvSpPr>
              <a:spLocks/>
            </p:cNvSpPr>
            <p:nvPr/>
          </p:nvSpPr>
          <p:spPr bwMode="auto">
            <a:xfrm>
              <a:off x="7186432" y="1901825"/>
              <a:ext cx="76621" cy="231775"/>
            </a:xfrm>
            <a:custGeom>
              <a:avLst/>
              <a:gdLst>
                <a:gd name="T0" fmla="*/ 8 w 48"/>
                <a:gd name="T1" fmla="*/ 0 h 146"/>
                <a:gd name="T2" fmla="*/ 0 w 48"/>
                <a:gd name="T3" fmla="*/ 0 h 146"/>
                <a:gd name="T4" fmla="*/ 0 w 48"/>
                <a:gd name="T5" fmla="*/ 20 h 146"/>
                <a:gd name="T6" fmla="*/ 2 w 48"/>
                <a:gd name="T7" fmla="*/ 20 h 146"/>
                <a:gd name="T8" fmla="*/ 10 w 48"/>
                <a:gd name="T9" fmla="*/ 22 h 146"/>
                <a:gd name="T10" fmla="*/ 14 w 48"/>
                <a:gd name="T11" fmla="*/ 30 h 146"/>
                <a:gd name="T12" fmla="*/ 12 w 48"/>
                <a:gd name="T13" fmla="*/ 40 h 146"/>
                <a:gd name="T14" fmla="*/ 12 w 48"/>
                <a:gd name="T15" fmla="*/ 52 h 146"/>
                <a:gd name="T16" fmla="*/ 12 w 48"/>
                <a:gd name="T17" fmla="*/ 62 h 146"/>
                <a:gd name="T18" fmla="*/ 20 w 48"/>
                <a:gd name="T19" fmla="*/ 72 h 146"/>
                <a:gd name="T20" fmla="*/ 28 w 48"/>
                <a:gd name="T21" fmla="*/ 74 h 146"/>
                <a:gd name="T22" fmla="*/ 28 w 48"/>
                <a:gd name="T23" fmla="*/ 74 h 146"/>
                <a:gd name="T24" fmla="*/ 16 w 48"/>
                <a:gd name="T25" fmla="*/ 80 h 146"/>
                <a:gd name="T26" fmla="*/ 12 w 48"/>
                <a:gd name="T27" fmla="*/ 96 h 146"/>
                <a:gd name="T28" fmla="*/ 12 w 48"/>
                <a:gd name="T29" fmla="*/ 108 h 146"/>
                <a:gd name="T30" fmla="*/ 14 w 48"/>
                <a:gd name="T31" fmla="*/ 118 h 146"/>
                <a:gd name="T32" fmla="*/ 12 w 48"/>
                <a:gd name="T33" fmla="*/ 122 h 146"/>
                <a:gd name="T34" fmla="*/ 8 w 48"/>
                <a:gd name="T35" fmla="*/ 128 h 146"/>
                <a:gd name="T36" fmla="*/ 2 w 48"/>
                <a:gd name="T37" fmla="*/ 130 h 146"/>
                <a:gd name="T38" fmla="*/ 0 w 48"/>
                <a:gd name="T39" fmla="*/ 130 h 146"/>
                <a:gd name="T40" fmla="*/ 0 w 48"/>
                <a:gd name="T41" fmla="*/ 146 h 146"/>
                <a:gd name="T42" fmla="*/ 8 w 48"/>
                <a:gd name="T43" fmla="*/ 146 h 146"/>
                <a:gd name="T44" fmla="*/ 28 w 48"/>
                <a:gd name="T45" fmla="*/ 142 h 146"/>
                <a:gd name="T46" fmla="*/ 34 w 48"/>
                <a:gd name="T47" fmla="*/ 134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2" y="20"/>
                  </a:lnTo>
                  <a:lnTo>
                    <a:pt x="2" y="20"/>
                  </a:lnTo>
                  <a:lnTo>
                    <a:pt x="8" y="20"/>
                  </a:lnTo>
                  <a:lnTo>
                    <a:pt x="10" y="22"/>
                  </a:lnTo>
                  <a:lnTo>
                    <a:pt x="12" y="26"/>
                  </a:lnTo>
                  <a:lnTo>
                    <a:pt x="14" y="30"/>
                  </a:lnTo>
                  <a:lnTo>
                    <a:pt x="14" y="30"/>
                  </a:lnTo>
                  <a:lnTo>
                    <a:pt x="12" y="40"/>
                  </a:lnTo>
                  <a:lnTo>
                    <a:pt x="12" y="40"/>
                  </a:lnTo>
                  <a:lnTo>
                    <a:pt x="12" y="52"/>
                  </a:lnTo>
                  <a:lnTo>
                    <a:pt x="12" y="52"/>
                  </a:lnTo>
                  <a:lnTo>
                    <a:pt x="12" y="62"/>
                  </a:lnTo>
                  <a:lnTo>
                    <a:pt x="16" y="68"/>
                  </a:lnTo>
                  <a:lnTo>
                    <a:pt x="20" y="72"/>
                  </a:lnTo>
                  <a:lnTo>
                    <a:pt x="28" y="74"/>
                  </a:lnTo>
                  <a:lnTo>
                    <a:pt x="28" y="74"/>
                  </a:lnTo>
                  <a:lnTo>
                    <a:pt x="28" y="74"/>
                  </a:lnTo>
                  <a:lnTo>
                    <a:pt x="28" y="74"/>
                  </a:lnTo>
                  <a:lnTo>
                    <a:pt x="20" y="76"/>
                  </a:lnTo>
                  <a:lnTo>
                    <a:pt x="16" y="80"/>
                  </a:lnTo>
                  <a:lnTo>
                    <a:pt x="12" y="86"/>
                  </a:lnTo>
                  <a:lnTo>
                    <a:pt x="12" y="96"/>
                  </a:lnTo>
                  <a:lnTo>
                    <a:pt x="12" y="96"/>
                  </a:lnTo>
                  <a:lnTo>
                    <a:pt x="12" y="108"/>
                  </a:lnTo>
                  <a:lnTo>
                    <a:pt x="12" y="108"/>
                  </a:lnTo>
                  <a:lnTo>
                    <a:pt x="14" y="118"/>
                  </a:lnTo>
                  <a:lnTo>
                    <a:pt x="14" y="118"/>
                  </a:lnTo>
                  <a:lnTo>
                    <a:pt x="12" y="122"/>
                  </a:lnTo>
                  <a:lnTo>
                    <a:pt x="10" y="126"/>
                  </a:lnTo>
                  <a:lnTo>
                    <a:pt x="8" y="128"/>
                  </a:lnTo>
                  <a:lnTo>
                    <a:pt x="2" y="130"/>
                  </a:lnTo>
                  <a:lnTo>
                    <a:pt x="2" y="130"/>
                  </a:lnTo>
                  <a:lnTo>
                    <a:pt x="0" y="130"/>
                  </a:lnTo>
                  <a:lnTo>
                    <a:pt x="0" y="130"/>
                  </a:lnTo>
                  <a:lnTo>
                    <a:pt x="0" y="146"/>
                  </a:lnTo>
                  <a:lnTo>
                    <a:pt x="0" y="146"/>
                  </a:lnTo>
                  <a:lnTo>
                    <a:pt x="8" y="146"/>
                  </a:lnTo>
                  <a:lnTo>
                    <a:pt x="8" y="146"/>
                  </a:lnTo>
                  <a:lnTo>
                    <a:pt x="20" y="146"/>
                  </a:lnTo>
                  <a:lnTo>
                    <a:pt x="28" y="142"/>
                  </a:lnTo>
                  <a:lnTo>
                    <a:pt x="32" y="138"/>
                  </a:lnTo>
                  <a:lnTo>
                    <a:pt x="34" y="134"/>
                  </a:lnTo>
                  <a:lnTo>
                    <a:pt x="36" y="122"/>
                  </a:lnTo>
                  <a:lnTo>
                    <a:pt x="36" y="122"/>
                  </a:lnTo>
                  <a:lnTo>
                    <a:pt x="36" y="108"/>
                  </a:lnTo>
                  <a:lnTo>
                    <a:pt x="36" y="108"/>
                  </a:lnTo>
                  <a:lnTo>
                    <a:pt x="34" y="94"/>
                  </a:lnTo>
                  <a:lnTo>
                    <a:pt x="34" y="94"/>
                  </a:lnTo>
                  <a:lnTo>
                    <a:pt x="34" y="90"/>
                  </a:lnTo>
                  <a:lnTo>
                    <a:pt x="36" y="86"/>
                  </a:lnTo>
                  <a:lnTo>
                    <a:pt x="40" y="84"/>
                  </a:lnTo>
                  <a:lnTo>
                    <a:pt x="48" y="82"/>
                  </a:lnTo>
                  <a:lnTo>
                    <a:pt x="48" y="66"/>
                  </a:lnTo>
                  <a:lnTo>
                    <a:pt x="48" y="66"/>
                  </a:lnTo>
                  <a:lnTo>
                    <a:pt x="40" y="64"/>
                  </a:lnTo>
                  <a:lnTo>
                    <a:pt x="36" y="62"/>
                  </a:lnTo>
                  <a:lnTo>
                    <a:pt x="34" y="58"/>
                  </a:lnTo>
                  <a:lnTo>
                    <a:pt x="34" y="54"/>
                  </a:lnTo>
                  <a:lnTo>
                    <a:pt x="34" y="54"/>
                  </a:lnTo>
                  <a:lnTo>
                    <a:pt x="36" y="40"/>
                  </a:lnTo>
                  <a:lnTo>
                    <a:pt x="36" y="40"/>
                  </a:lnTo>
                  <a:lnTo>
                    <a:pt x="36" y="26"/>
                  </a:lnTo>
                  <a:lnTo>
                    <a:pt x="36" y="26"/>
                  </a:lnTo>
                  <a:lnTo>
                    <a:pt x="34" y="14"/>
                  </a:lnTo>
                  <a:lnTo>
                    <a:pt x="28" y="6"/>
                  </a:lnTo>
                  <a:lnTo>
                    <a:pt x="20" y="2"/>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4" name="Freeform 1492"/>
            <p:cNvSpPr>
              <a:spLocks/>
            </p:cNvSpPr>
            <p:nvPr/>
          </p:nvSpPr>
          <p:spPr bwMode="auto">
            <a:xfrm>
              <a:off x="7186432" y="1901825"/>
              <a:ext cx="76621" cy="231775"/>
            </a:xfrm>
            <a:custGeom>
              <a:avLst/>
              <a:gdLst>
                <a:gd name="T0" fmla="*/ 8 w 48"/>
                <a:gd name="T1" fmla="*/ 0 h 146"/>
                <a:gd name="T2" fmla="*/ 0 w 48"/>
                <a:gd name="T3" fmla="*/ 0 h 146"/>
                <a:gd name="T4" fmla="*/ 0 w 48"/>
                <a:gd name="T5" fmla="*/ 20 h 146"/>
                <a:gd name="T6" fmla="*/ 2 w 48"/>
                <a:gd name="T7" fmla="*/ 20 h 146"/>
                <a:gd name="T8" fmla="*/ 10 w 48"/>
                <a:gd name="T9" fmla="*/ 22 h 146"/>
                <a:gd name="T10" fmla="*/ 14 w 48"/>
                <a:gd name="T11" fmla="*/ 30 h 146"/>
                <a:gd name="T12" fmla="*/ 12 w 48"/>
                <a:gd name="T13" fmla="*/ 40 h 146"/>
                <a:gd name="T14" fmla="*/ 12 w 48"/>
                <a:gd name="T15" fmla="*/ 52 h 146"/>
                <a:gd name="T16" fmla="*/ 12 w 48"/>
                <a:gd name="T17" fmla="*/ 62 h 146"/>
                <a:gd name="T18" fmla="*/ 20 w 48"/>
                <a:gd name="T19" fmla="*/ 72 h 146"/>
                <a:gd name="T20" fmla="*/ 28 w 48"/>
                <a:gd name="T21" fmla="*/ 74 h 146"/>
                <a:gd name="T22" fmla="*/ 28 w 48"/>
                <a:gd name="T23" fmla="*/ 74 h 146"/>
                <a:gd name="T24" fmla="*/ 16 w 48"/>
                <a:gd name="T25" fmla="*/ 80 h 146"/>
                <a:gd name="T26" fmla="*/ 12 w 48"/>
                <a:gd name="T27" fmla="*/ 96 h 146"/>
                <a:gd name="T28" fmla="*/ 12 w 48"/>
                <a:gd name="T29" fmla="*/ 108 h 146"/>
                <a:gd name="T30" fmla="*/ 14 w 48"/>
                <a:gd name="T31" fmla="*/ 118 h 146"/>
                <a:gd name="T32" fmla="*/ 12 w 48"/>
                <a:gd name="T33" fmla="*/ 122 h 146"/>
                <a:gd name="T34" fmla="*/ 8 w 48"/>
                <a:gd name="T35" fmla="*/ 128 h 146"/>
                <a:gd name="T36" fmla="*/ 2 w 48"/>
                <a:gd name="T37" fmla="*/ 130 h 146"/>
                <a:gd name="T38" fmla="*/ 0 w 48"/>
                <a:gd name="T39" fmla="*/ 130 h 146"/>
                <a:gd name="T40" fmla="*/ 0 w 48"/>
                <a:gd name="T41" fmla="*/ 146 h 146"/>
                <a:gd name="T42" fmla="*/ 8 w 48"/>
                <a:gd name="T43" fmla="*/ 146 h 146"/>
                <a:gd name="T44" fmla="*/ 28 w 48"/>
                <a:gd name="T45" fmla="*/ 142 h 146"/>
                <a:gd name="T46" fmla="*/ 34 w 48"/>
                <a:gd name="T47" fmla="*/ 134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2" y="20"/>
                  </a:lnTo>
                  <a:lnTo>
                    <a:pt x="2" y="20"/>
                  </a:lnTo>
                  <a:lnTo>
                    <a:pt x="8" y="20"/>
                  </a:lnTo>
                  <a:lnTo>
                    <a:pt x="10" y="22"/>
                  </a:lnTo>
                  <a:lnTo>
                    <a:pt x="12" y="26"/>
                  </a:lnTo>
                  <a:lnTo>
                    <a:pt x="14" y="30"/>
                  </a:lnTo>
                  <a:lnTo>
                    <a:pt x="14" y="30"/>
                  </a:lnTo>
                  <a:lnTo>
                    <a:pt x="12" y="40"/>
                  </a:lnTo>
                  <a:lnTo>
                    <a:pt x="12" y="40"/>
                  </a:lnTo>
                  <a:lnTo>
                    <a:pt x="12" y="52"/>
                  </a:lnTo>
                  <a:lnTo>
                    <a:pt x="12" y="52"/>
                  </a:lnTo>
                  <a:lnTo>
                    <a:pt x="12" y="62"/>
                  </a:lnTo>
                  <a:lnTo>
                    <a:pt x="16" y="68"/>
                  </a:lnTo>
                  <a:lnTo>
                    <a:pt x="20" y="72"/>
                  </a:lnTo>
                  <a:lnTo>
                    <a:pt x="28" y="74"/>
                  </a:lnTo>
                  <a:lnTo>
                    <a:pt x="28" y="74"/>
                  </a:lnTo>
                  <a:lnTo>
                    <a:pt x="28" y="74"/>
                  </a:lnTo>
                  <a:lnTo>
                    <a:pt x="28" y="74"/>
                  </a:lnTo>
                  <a:lnTo>
                    <a:pt x="20" y="76"/>
                  </a:lnTo>
                  <a:lnTo>
                    <a:pt x="16" y="80"/>
                  </a:lnTo>
                  <a:lnTo>
                    <a:pt x="12" y="86"/>
                  </a:lnTo>
                  <a:lnTo>
                    <a:pt x="12" y="96"/>
                  </a:lnTo>
                  <a:lnTo>
                    <a:pt x="12" y="96"/>
                  </a:lnTo>
                  <a:lnTo>
                    <a:pt x="12" y="108"/>
                  </a:lnTo>
                  <a:lnTo>
                    <a:pt x="12" y="108"/>
                  </a:lnTo>
                  <a:lnTo>
                    <a:pt x="14" y="118"/>
                  </a:lnTo>
                  <a:lnTo>
                    <a:pt x="14" y="118"/>
                  </a:lnTo>
                  <a:lnTo>
                    <a:pt x="12" y="122"/>
                  </a:lnTo>
                  <a:lnTo>
                    <a:pt x="10" y="126"/>
                  </a:lnTo>
                  <a:lnTo>
                    <a:pt x="8" y="128"/>
                  </a:lnTo>
                  <a:lnTo>
                    <a:pt x="2" y="130"/>
                  </a:lnTo>
                  <a:lnTo>
                    <a:pt x="2" y="130"/>
                  </a:lnTo>
                  <a:lnTo>
                    <a:pt x="0" y="130"/>
                  </a:lnTo>
                  <a:lnTo>
                    <a:pt x="0" y="130"/>
                  </a:lnTo>
                  <a:lnTo>
                    <a:pt x="0" y="146"/>
                  </a:lnTo>
                  <a:lnTo>
                    <a:pt x="0" y="146"/>
                  </a:lnTo>
                  <a:lnTo>
                    <a:pt x="8" y="146"/>
                  </a:lnTo>
                  <a:lnTo>
                    <a:pt x="8" y="146"/>
                  </a:lnTo>
                  <a:lnTo>
                    <a:pt x="20" y="146"/>
                  </a:lnTo>
                  <a:lnTo>
                    <a:pt x="28" y="142"/>
                  </a:lnTo>
                  <a:lnTo>
                    <a:pt x="32" y="138"/>
                  </a:lnTo>
                  <a:lnTo>
                    <a:pt x="34" y="134"/>
                  </a:lnTo>
                  <a:lnTo>
                    <a:pt x="36" y="122"/>
                  </a:lnTo>
                  <a:lnTo>
                    <a:pt x="36" y="122"/>
                  </a:lnTo>
                  <a:lnTo>
                    <a:pt x="36" y="108"/>
                  </a:lnTo>
                  <a:lnTo>
                    <a:pt x="36" y="108"/>
                  </a:lnTo>
                  <a:lnTo>
                    <a:pt x="34" y="94"/>
                  </a:lnTo>
                  <a:lnTo>
                    <a:pt x="34" y="94"/>
                  </a:lnTo>
                  <a:lnTo>
                    <a:pt x="34" y="90"/>
                  </a:lnTo>
                  <a:lnTo>
                    <a:pt x="36" y="86"/>
                  </a:lnTo>
                  <a:lnTo>
                    <a:pt x="40" y="84"/>
                  </a:lnTo>
                  <a:lnTo>
                    <a:pt x="48" y="82"/>
                  </a:lnTo>
                  <a:lnTo>
                    <a:pt x="48" y="66"/>
                  </a:lnTo>
                  <a:lnTo>
                    <a:pt x="48" y="66"/>
                  </a:lnTo>
                  <a:lnTo>
                    <a:pt x="40" y="64"/>
                  </a:lnTo>
                  <a:lnTo>
                    <a:pt x="36" y="62"/>
                  </a:lnTo>
                  <a:lnTo>
                    <a:pt x="34" y="58"/>
                  </a:lnTo>
                  <a:lnTo>
                    <a:pt x="34" y="54"/>
                  </a:lnTo>
                  <a:lnTo>
                    <a:pt x="34" y="54"/>
                  </a:lnTo>
                  <a:lnTo>
                    <a:pt x="36" y="40"/>
                  </a:lnTo>
                  <a:lnTo>
                    <a:pt x="36" y="40"/>
                  </a:lnTo>
                  <a:lnTo>
                    <a:pt x="36" y="26"/>
                  </a:lnTo>
                  <a:lnTo>
                    <a:pt x="36" y="26"/>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5" name="Freeform 1493"/>
            <p:cNvSpPr>
              <a:spLocks/>
            </p:cNvSpPr>
            <p:nvPr/>
          </p:nvSpPr>
          <p:spPr bwMode="auto">
            <a:xfrm>
              <a:off x="8284669" y="1901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4 h 146"/>
                <a:gd name="T12" fmla="*/ 14 w 48"/>
                <a:gd name="T13" fmla="*/ 58 h 146"/>
                <a:gd name="T14" fmla="*/ 8 w 48"/>
                <a:gd name="T15" fmla="*/ 64 h 146"/>
                <a:gd name="T16" fmla="*/ 0 w 48"/>
                <a:gd name="T17" fmla="*/ 82 h 146"/>
                <a:gd name="T18" fmla="*/ 8 w 48"/>
                <a:gd name="T19" fmla="*/ 84 h 146"/>
                <a:gd name="T20" fmla="*/ 14 w 48"/>
                <a:gd name="T21" fmla="*/ 90 h 146"/>
                <a:gd name="T22" fmla="*/ 14 w 48"/>
                <a:gd name="T23" fmla="*/ 94 h 146"/>
                <a:gd name="T24" fmla="*/ 14 w 48"/>
                <a:gd name="T25" fmla="*/ 108 h 146"/>
                <a:gd name="T26" fmla="*/ 12 w 48"/>
                <a:gd name="T27" fmla="*/ 122 h 146"/>
                <a:gd name="T28" fmla="*/ 14 w 48"/>
                <a:gd name="T29" fmla="*/ 134 h 146"/>
                <a:gd name="T30" fmla="*/ 20 w 48"/>
                <a:gd name="T31" fmla="*/ 142 h 146"/>
                <a:gd name="T32" fmla="*/ 40 w 48"/>
                <a:gd name="T33" fmla="*/ 146 h 146"/>
                <a:gd name="T34" fmla="*/ 48 w 48"/>
                <a:gd name="T35" fmla="*/ 146 h 146"/>
                <a:gd name="T36" fmla="*/ 48 w 48"/>
                <a:gd name="T37" fmla="*/ 130 h 146"/>
                <a:gd name="T38" fmla="*/ 44 w 48"/>
                <a:gd name="T39" fmla="*/ 130 h 146"/>
                <a:gd name="T40" fmla="*/ 40 w 48"/>
                <a:gd name="T41" fmla="*/ 128 h 146"/>
                <a:gd name="T42" fmla="*/ 36 w 48"/>
                <a:gd name="T43" fmla="*/ 122 h 146"/>
                <a:gd name="T44" fmla="*/ 34 w 48"/>
                <a:gd name="T45" fmla="*/ 118 h 146"/>
                <a:gd name="T46" fmla="*/ 36 w 48"/>
                <a:gd name="T47" fmla="*/ 108 h 146"/>
                <a:gd name="T48" fmla="*/ 36 w 48"/>
                <a:gd name="T49" fmla="*/ 96 h 146"/>
                <a:gd name="T50" fmla="*/ 32 w 48"/>
                <a:gd name="T51" fmla="*/ 80 h 146"/>
                <a:gd name="T52" fmla="*/ 20 w 48"/>
                <a:gd name="T53" fmla="*/ 74 h 146"/>
                <a:gd name="T54" fmla="*/ 20 w 48"/>
                <a:gd name="T55" fmla="*/ 74 h 146"/>
                <a:gd name="T56" fmla="*/ 26 w 48"/>
                <a:gd name="T57" fmla="*/ 72 h 146"/>
                <a:gd name="T58" fmla="*/ 36 w 48"/>
                <a:gd name="T59" fmla="*/ 62 h 146"/>
                <a:gd name="T60" fmla="*/ 36 w 48"/>
                <a:gd name="T61" fmla="*/ 52 h 146"/>
                <a:gd name="T62" fmla="*/ 36 w 48"/>
                <a:gd name="T63" fmla="*/ 40 h 146"/>
                <a:gd name="T64" fmla="*/ 34 w 48"/>
                <a:gd name="T65" fmla="*/ 30 h 146"/>
                <a:gd name="T66" fmla="*/ 36 w 48"/>
                <a:gd name="T67" fmla="*/ 22 h 146"/>
                <a:gd name="T68" fmla="*/ 44 w 48"/>
                <a:gd name="T69" fmla="*/ 20 h 146"/>
                <a:gd name="T70" fmla="*/ 48 w 48"/>
                <a:gd name="T71" fmla="*/ 20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4"/>
                  </a:lnTo>
                  <a:lnTo>
                    <a:pt x="14" y="54"/>
                  </a:lnTo>
                  <a:lnTo>
                    <a:pt x="14" y="58"/>
                  </a:lnTo>
                  <a:lnTo>
                    <a:pt x="12" y="62"/>
                  </a:lnTo>
                  <a:lnTo>
                    <a:pt x="8" y="64"/>
                  </a:lnTo>
                  <a:lnTo>
                    <a:pt x="0"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2" y="128"/>
                  </a:lnTo>
                  <a:lnTo>
                    <a:pt x="14" y="134"/>
                  </a:lnTo>
                  <a:lnTo>
                    <a:pt x="16" y="138"/>
                  </a:lnTo>
                  <a:lnTo>
                    <a:pt x="20" y="142"/>
                  </a:lnTo>
                  <a:lnTo>
                    <a:pt x="28" y="146"/>
                  </a:lnTo>
                  <a:lnTo>
                    <a:pt x="40" y="146"/>
                  </a:lnTo>
                  <a:lnTo>
                    <a:pt x="40" y="146"/>
                  </a:lnTo>
                  <a:lnTo>
                    <a:pt x="48" y="146"/>
                  </a:lnTo>
                  <a:lnTo>
                    <a:pt x="48" y="146"/>
                  </a:lnTo>
                  <a:lnTo>
                    <a:pt x="48" y="130"/>
                  </a:lnTo>
                  <a:lnTo>
                    <a:pt x="48" y="130"/>
                  </a:lnTo>
                  <a:lnTo>
                    <a:pt x="44" y="130"/>
                  </a:lnTo>
                  <a:lnTo>
                    <a:pt x="44" y="130"/>
                  </a:lnTo>
                  <a:lnTo>
                    <a:pt x="40" y="128"/>
                  </a:lnTo>
                  <a:lnTo>
                    <a:pt x="36" y="126"/>
                  </a:lnTo>
                  <a:lnTo>
                    <a:pt x="36" y="122"/>
                  </a:lnTo>
                  <a:lnTo>
                    <a:pt x="34" y="118"/>
                  </a:lnTo>
                  <a:lnTo>
                    <a:pt x="34" y="118"/>
                  </a:lnTo>
                  <a:lnTo>
                    <a:pt x="36" y="108"/>
                  </a:lnTo>
                  <a:lnTo>
                    <a:pt x="36" y="108"/>
                  </a:lnTo>
                  <a:lnTo>
                    <a:pt x="36" y="96"/>
                  </a:lnTo>
                  <a:lnTo>
                    <a:pt x="36" y="96"/>
                  </a:lnTo>
                  <a:lnTo>
                    <a:pt x="36" y="86"/>
                  </a:lnTo>
                  <a:lnTo>
                    <a:pt x="32" y="80"/>
                  </a:lnTo>
                  <a:lnTo>
                    <a:pt x="26" y="76"/>
                  </a:lnTo>
                  <a:lnTo>
                    <a:pt x="20" y="74"/>
                  </a:lnTo>
                  <a:lnTo>
                    <a:pt x="20" y="74"/>
                  </a:lnTo>
                  <a:lnTo>
                    <a:pt x="20" y="74"/>
                  </a:lnTo>
                  <a:lnTo>
                    <a:pt x="20" y="74"/>
                  </a:lnTo>
                  <a:lnTo>
                    <a:pt x="26" y="72"/>
                  </a:lnTo>
                  <a:lnTo>
                    <a:pt x="32" y="68"/>
                  </a:lnTo>
                  <a:lnTo>
                    <a:pt x="36" y="62"/>
                  </a:lnTo>
                  <a:lnTo>
                    <a:pt x="36" y="52"/>
                  </a:lnTo>
                  <a:lnTo>
                    <a:pt x="36" y="52"/>
                  </a:lnTo>
                  <a:lnTo>
                    <a:pt x="36" y="40"/>
                  </a:lnTo>
                  <a:lnTo>
                    <a:pt x="36" y="40"/>
                  </a:lnTo>
                  <a:lnTo>
                    <a:pt x="34" y="30"/>
                  </a:lnTo>
                  <a:lnTo>
                    <a:pt x="34" y="30"/>
                  </a:lnTo>
                  <a:lnTo>
                    <a:pt x="36" y="26"/>
                  </a:lnTo>
                  <a:lnTo>
                    <a:pt x="36" y="22"/>
                  </a:lnTo>
                  <a:lnTo>
                    <a:pt x="40" y="20"/>
                  </a:lnTo>
                  <a:lnTo>
                    <a:pt x="44" y="20"/>
                  </a:lnTo>
                  <a:lnTo>
                    <a:pt x="44" y="20"/>
                  </a:lnTo>
                  <a:lnTo>
                    <a:pt x="48" y="20"/>
                  </a:lnTo>
                  <a:lnTo>
                    <a:pt x="48" y="20"/>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6" name="Freeform 1494"/>
            <p:cNvSpPr>
              <a:spLocks/>
            </p:cNvSpPr>
            <p:nvPr/>
          </p:nvSpPr>
          <p:spPr bwMode="auto">
            <a:xfrm>
              <a:off x="8284669" y="1901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4 h 146"/>
                <a:gd name="T12" fmla="*/ 14 w 48"/>
                <a:gd name="T13" fmla="*/ 58 h 146"/>
                <a:gd name="T14" fmla="*/ 8 w 48"/>
                <a:gd name="T15" fmla="*/ 64 h 146"/>
                <a:gd name="T16" fmla="*/ 0 w 48"/>
                <a:gd name="T17" fmla="*/ 82 h 146"/>
                <a:gd name="T18" fmla="*/ 8 w 48"/>
                <a:gd name="T19" fmla="*/ 84 h 146"/>
                <a:gd name="T20" fmla="*/ 14 w 48"/>
                <a:gd name="T21" fmla="*/ 90 h 146"/>
                <a:gd name="T22" fmla="*/ 14 w 48"/>
                <a:gd name="T23" fmla="*/ 94 h 146"/>
                <a:gd name="T24" fmla="*/ 14 w 48"/>
                <a:gd name="T25" fmla="*/ 108 h 146"/>
                <a:gd name="T26" fmla="*/ 12 w 48"/>
                <a:gd name="T27" fmla="*/ 122 h 146"/>
                <a:gd name="T28" fmla="*/ 14 w 48"/>
                <a:gd name="T29" fmla="*/ 134 h 146"/>
                <a:gd name="T30" fmla="*/ 20 w 48"/>
                <a:gd name="T31" fmla="*/ 142 h 146"/>
                <a:gd name="T32" fmla="*/ 40 w 48"/>
                <a:gd name="T33" fmla="*/ 146 h 146"/>
                <a:gd name="T34" fmla="*/ 48 w 48"/>
                <a:gd name="T35" fmla="*/ 146 h 146"/>
                <a:gd name="T36" fmla="*/ 48 w 48"/>
                <a:gd name="T37" fmla="*/ 130 h 146"/>
                <a:gd name="T38" fmla="*/ 44 w 48"/>
                <a:gd name="T39" fmla="*/ 130 h 146"/>
                <a:gd name="T40" fmla="*/ 40 w 48"/>
                <a:gd name="T41" fmla="*/ 128 h 146"/>
                <a:gd name="T42" fmla="*/ 36 w 48"/>
                <a:gd name="T43" fmla="*/ 122 h 146"/>
                <a:gd name="T44" fmla="*/ 34 w 48"/>
                <a:gd name="T45" fmla="*/ 118 h 146"/>
                <a:gd name="T46" fmla="*/ 36 w 48"/>
                <a:gd name="T47" fmla="*/ 108 h 146"/>
                <a:gd name="T48" fmla="*/ 36 w 48"/>
                <a:gd name="T49" fmla="*/ 96 h 146"/>
                <a:gd name="T50" fmla="*/ 32 w 48"/>
                <a:gd name="T51" fmla="*/ 80 h 146"/>
                <a:gd name="T52" fmla="*/ 20 w 48"/>
                <a:gd name="T53" fmla="*/ 74 h 146"/>
                <a:gd name="T54" fmla="*/ 20 w 48"/>
                <a:gd name="T55" fmla="*/ 74 h 146"/>
                <a:gd name="T56" fmla="*/ 26 w 48"/>
                <a:gd name="T57" fmla="*/ 72 h 146"/>
                <a:gd name="T58" fmla="*/ 36 w 48"/>
                <a:gd name="T59" fmla="*/ 62 h 146"/>
                <a:gd name="T60" fmla="*/ 36 w 48"/>
                <a:gd name="T61" fmla="*/ 52 h 146"/>
                <a:gd name="T62" fmla="*/ 36 w 48"/>
                <a:gd name="T63" fmla="*/ 40 h 146"/>
                <a:gd name="T64" fmla="*/ 34 w 48"/>
                <a:gd name="T65" fmla="*/ 30 h 146"/>
                <a:gd name="T66" fmla="*/ 36 w 48"/>
                <a:gd name="T67" fmla="*/ 22 h 146"/>
                <a:gd name="T68" fmla="*/ 44 w 48"/>
                <a:gd name="T69" fmla="*/ 20 h 146"/>
                <a:gd name="T70" fmla="*/ 48 w 48"/>
                <a:gd name="T71" fmla="*/ 20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4"/>
                  </a:lnTo>
                  <a:lnTo>
                    <a:pt x="14" y="54"/>
                  </a:lnTo>
                  <a:lnTo>
                    <a:pt x="14" y="58"/>
                  </a:lnTo>
                  <a:lnTo>
                    <a:pt x="12" y="62"/>
                  </a:lnTo>
                  <a:lnTo>
                    <a:pt x="8" y="64"/>
                  </a:lnTo>
                  <a:lnTo>
                    <a:pt x="0"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2" y="128"/>
                  </a:lnTo>
                  <a:lnTo>
                    <a:pt x="14" y="134"/>
                  </a:lnTo>
                  <a:lnTo>
                    <a:pt x="16" y="138"/>
                  </a:lnTo>
                  <a:lnTo>
                    <a:pt x="20" y="142"/>
                  </a:lnTo>
                  <a:lnTo>
                    <a:pt x="28" y="146"/>
                  </a:lnTo>
                  <a:lnTo>
                    <a:pt x="40" y="146"/>
                  </a:lnTo>
                  <a:lnTo>
                    <a:pt x="40" y="146"/>
                  </a:lnTo>
                  <a:lnTo>
                    <a:pt x="48" y="146"/>
                  </a:lnTo>
                  <a:lnTo>
                    <a:pt x="48" y="146"/>
                  </a:lnTo>
                  <a:lnTo>
                    <a:pt x="48" y="130"/>
                  </a:lnTo>
                  <a:lnTo>
                    <a:pt x="48" y="130"/>
                  </a:lnTo>
                  <a:lnTo>
                    <a:pt x="44" y="130"/>
                  </a:lnTo>
                  <a:lnTo>
                    <a:pt x="44" y="130"/>
                  </a:lnTo>
                  <a:lnTo>
                    <a:pt x="40" y="128"/>
                  </a:lnTo>
                  <a:lnTo>
                    <a:pt x="36" y="126"/>
                  </a:lnTo>
                  <a:lnTo>
                    <a:pt x="36" y="122"/>
                  </a:lnTo>
                  <a:lnTo>
                    <a:pt x="34" y="118"/>
                  </a:lnTo>
                  <a:lnTo>
                    <a:pt x="34" y="118"/>
                  </a:lnTo>
                  <a:lnTo>
                    <a:pt x="36" y="108"/>
                  </a:lnTo>
                  <a:lnTo>
                    <a:pt x="36" y="108"/>
                  </a:lnTo>
                  <a:lnTo>
                    <a:pt x="36" y="96"/>
                  </a:lnTo>
                  <a:lnTo>
                    <a:pt x="36" y="96"/>
                  </a:lnTo>
                  <a:lnTo>
                    <a:pt x="36" y="86"/>
                  </a:lnTo>
                  <a:lnTo>
                    <a:pt x="32" y="80"/>
                  </a:lnTo>
                  <a:lnTo>
                    <a:pt x="26" y="76"/>
                  </a:lnTo>
                  <a:lnTo>
                    <a:pt x="20" y="74"/>
                  </a:lnTo>
                  <a:lnTo>
                    <a:pt x="20" y="74"/>
                  </a:lnTo>
                  <a:lnTo>
                    <a:pt x="20" y="74"/>
                  </a:lnTo>
                  <a:lnTo>
                    <a:pt x="20" y="74"/>
                  </a:lnTo>
                  <a:lnTo>
                    <a:pt x="26" y="72"/>
                  </a:lnTo>
                  <a:lnTo>
                    <a:pt x="32" y="68"/>
                  </a:lnTo>
                  <a:lnTo>
                    <a:pt x="36" y="62"/>
                  </a:lnTo>
                  <a:lnTo>
                    <a:pt x="36" y="52"/>
                  </a:lnTo>
                  <a:lnTo>
                    <a:pt x="36" y="52"/>
                  </a:lnTo>
                  <a:lnTo>
                    <a:pt x="36" y="40"/>
                  </a:lnTo>
                  <a:lnTo>
                    <a:pt x="36" y="40"/>
                  </a:lnTo>
                  <a:lnTo>
                    <a:pt x="34" y="30"/>
                  </a:lnTo>
                  <a:lnTo>
                    <a:pt x="34" y="30"/>
                  </a:lnTo>
                  <a:lnTo>
                    <a:pt x="36" y="26"/>
                  </a:lnTo>
                  <a:lnTo>
                    <a:pt x="36" y="22"/>
                  </a:lnTo>
                  <a:lnTo>
                    <a:pt x="40" y="20"/>
                  </a:lnTo>
                  <a:lnTo>
                    <a:pt x="44" y="20"/>
                  </a:lnTo>
                  <a:lnTo>
                    <a:pt x="44" y="20"/>
                  </a:lnTo>
                  <a:lnTo>
                    <a:pt x="48" y="20"/>
                  </a:lnTo>
                  <a:lnTo>
                    <a:pt x="48" y="20"/>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7" name="Freeform 1495"/>
            <p:cNvSpPr>
              <a:spLocks/>
            </p:cNvSpPr>
            <p:nvPr/>
          </p:nvSpPr>
          <p:spPr bwMode="auto">
            <a:xfrm>
              <a:off x="8380446" y="1901825"/>
              <a:ext cx="76621" cy="231775"/>
            </a:xfrm>
            <a:custGeom>
              <a:avLst/>
              <a:gdLst>
                <a:gd name="T0" fmla="*/ 8 w 48"/>
                <a:gd name="T1" fmla="*/ 0 h 146"/>
                <a:gd name="T2" fmla="*/ 0 w 48"/>
                <a:gd name="T3" fmla="*/ 0 h 146"/>
                <a:gd name="T4" fmla="*/ 0 w 48"/>
                <a:gd name="T5" fmla="*/ 20 h 146"/>
                <a:gd name="T6" fmla="*/ 4 w 48"/>
                <a:gd name="T7" fmla="*/ 20 h 146"/>
                <a:gd name="T8" fmla="*/ 12 w 48"/>
                <a:gd name="T9" fmla="*/ 22 h 146"/>
                <a:gd name="T10" fmla="*/ 14 w 48"/>
                <a:gd name="T11" fmla="*/ 30 h 146"/>
                <a:gd name="T12" fmla="*/ 12 w 48"/>
                <a:gd name="T13" fmla="*/ 40 h 146"/>
                <a:gd name="T14" fmla="*/ 12 w 48"/>
                <a:gd name="T15" fmla="*/ 52 h 146"/>
                <a:gd name="T16" fmla="*/ 14 w 48"/>
                <a:gd name="T17" fmla="*/ 62 h 146"/>
                <a:gd name="T18" fmla="*/ 22 w 48"/>
                <a:gd name="T19" fmla="*/ 72 h 146"/>
                <a:gd name="T20" fmla="*/ 28 w 48"/>
                <a:gd name="T21" fmla="*/ 74 h 146"/>
                <a:gd name="T22" fmla="*/ 28 w 48"/>
                <a:gd name="T23" fmla="*/ 74 h 146"/>
                <a:gd name="T24" fmla="*/ 16 w 48"/>
                <a:gd name="T25" fmla="*/ 80 h 146"/>
                <a:gd name="T26" fmla="*/ 12 w 48"/>
                <a:gd name="T27" fmla="*/ 96 h 146"/>
                <a:gd name="T28" fmla="*/ 12 w 48"/>
                <a:gd name="T29" fmla="*/ 108 h 146"/>
                <a:gd name="T30" fmla="*/ 14 w 48"/>
                <a:gd name="T31" fmla="*/ 118 h 146"/>
                <a:gd name="T32" fmla="*/ 14 w 48"/>
                <a:gd name="T33" fmla="*/ 122 h 146"/>
                <a:gd name="T34" fmla="*/ 8 w 48"/>
                <a:gd name="T35" fmla="*/ 128 h 146"/>
                <a:gd name="T36" fmla="*/ 4 w 48"/>
                <a:gd name="T37" fmla="*/ 130 h 146"/>
                <a:gd name="T38" fmla="*/ 0 w 48"/>
                <a:gd name="T39" fmla="*/ 130 h 146"/>
                <a:gd name="T40" fmla="*/ 0 w 48"/>
                <a:gd name="T41" fmla="*/ 146 h 146"/>
                <a:gd name="T42" fmla="*/ 8 w 48"/>
                <a:gd name="T43" fmla="*/ 146 h 146"/>
                <a:gd name="T44" fmla="*/ 28 w 48"/>
                <a:gd name="T45" fmla="*/ 142 h 146"/>
                <a:gd name="T46" fmla="*/ 34 w 48"/>
                <a:gd name="T47" fmla="*/ 134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4" y="20"/>
                  </a:lnTo>
                  <a:lnTo>
                    <a:pt x="4" y="20"/>
                  </a:lnTo>
                  <a:lnTo>
                    <a:pt x="8" y="20"/>
                  </a:lnTo>
                  <a:lnTo>
                    <a:pt x="12" y="22"/>
                  </a:lnTo>
                  <a:lnTo>
                    <a:pt x="14" y="26"/>
                  </a:lnTo>
                  <a:lnTo>
                    <a:pt x="14" y="30"/>
                  </a:lnTo>
                  <a:lnTo>
                    <a:pt x="14" y="30"/>
                  </a:lnTo>
                  <a:lnTo>
                    <a:pt x="12" y="40"/>
                  </a:lnTo>
                  <a:lnTo>
                    <a:pt x="12" y="40"/>
                  </a:lnTo>
                  <a:lnTo>
                    <a:pt x="12" y="52"/>
                  </a:lnTo>
                  <a:lnTo>
                    <a:pt x="12" y="52"/>
                  </a:lnTo>
                  <a:lnTo>
                    <a:pt x="14" y="62"/>
                  </a:lnTo>
                  <a:lnTo>
                    <a:pt x="16" y="68"/>
                  </a:lnTo>
                  <a:lnTo>
                    <a:pt x="22" y="72"/>
                  </a:lnTo>
                  <a:lnTo>
                    <a:pt x="28" y="74"/>
                  </a:lnTo>
                  <a:lnTo>
                    <a:pt x="28" y="74"/>
                  </a:lnTo>
                  <a:lnTo>
                    <a:pt x="28" y="74"/>
                  </a:lnTo>
                  <a:lnTo>
                    <a:pt x="28" y="74"/>
                  </a:lnTo>
                  <a:lnTo>
                    <a:pt x="22" y="76"/>
                  </a:lnTo>
                  <a:lnTo>
                    <a:pt x="16" y="80"/>
                  </a:lnTo>
                  <a:lnTo>
                    <a:pt x="14" y="86"/>
                  </a:lnTo>
                  <a:lnTo>
                    <a:pt x="12" y="96"/>
                  </a:lnTo>
                  <a:lnTo>
                    <a:pt x="12" y="96"/>
                  </a:lnTo>
                  <a:lnTo>
                    <a:pt x="12" y="108"/>
                  </a:lnTo>
                  <a:lnTo>
                    <a:pt x="12" y="108"/>
                  </a:lnTo>
                  <a:lnTo>
                    <a:pt x="14" y="118"/>
                  </a:lnTo>
                  <a:lnTo>
                    <a:pt x="14" y="118"/>
                  </a:lnTo>
                  <a:lnTo>
                    <a:pt x="14" y="122"/>
                  </a:lnTo>
                  <a:lnTo>
                    <a:pt x="12" y="126"/>
                  </a:lnTo>
                  <a:lnTo>
                    <a:pt x="8" y="128"/>
                  </a:lnTo>
                  <a:lnTo>
                    <a:pt x="4" y="130"/>
                  </a:lnTo>
                  <a:lnTo>
                    <a:pt x="4" y="130"/>
                  </a:lnTo>
                  <a:lnTo>
                    <a:pt x="0" y="130"/>
                  </a:lnTo>
                  <a:lnTo>
                    <a:pt x="0" y="130"/>
                  </a:lnTo>
                  <a:lnTo>
                    <a:pt x="0" y="146"/>
                  </a:lnTo>
                  <a:lnTo>
                    <a:pt x="0" y="146"/>
                  </a:lnTo>
                  <a:lnTo>
                    <a:pt x="8" y="146"/>
                  </a:lnTo>
                  <a:lnTo>
                    <a:pt x="8" y="146"/>
                  </a:lnTo>
                  <a:lnTo>
                    <a:pt x="20" y="146"/>
                  </a:lnTo>
                  <a:lnTo>
                    <a:pt x="28" y="142"/>
                  </a:lnTo>
                  <a:lnTo>
                    <a:pt x="32" y="138"/>
                  </a:lnTo>
                  <a:lnTo>
                    <a:pt x="34" y="134"/>
                  </a:lnTo>
                  <a:lnTo>
                    <a:pt x="36" y="122"/>
                  </a:lnTo>
                  <a:lnTo>
                    <a:pt x="36" y="122"/>
                  </a:lnTo>
                  <a:lnTo>
                    <a:pt x="36" y="108"/>
                  </a:lnTo>
                  <a:lnTo>
                    <a:pt x="36" y="108"/>
                  </a:lnTo>
                  <a:lnTo>
                    <a:pt x="34" y="94"/>
                  </a:lnTo>
                  <a:lnTo>
                    <a:pt x="34" y="94"/>
                  </a:lnTo>
                  <a:lnTo>
                    <a:pt x="34" y="90"/>
                  </a:lnTo>
                  <a:lnTo>
                    <a:pt x="36" y="86"/>
                  </a:lnTo>
                  <a:lnTo>
                    <a:pt x="40" y="84"/>
                  </a:lnTo>
                  <a:lnTo>
                    <a:pt x="48" y="82"/>
                  </a:lnTo>
                  <a:lnTo>
                    <a:pt x="48" y="66"/>
                  </a:lnTo>
                  <a:lnTo>
                    <a:pt x="48" y="66"/>
                  </a:lnTo>
                  <a:lnTo>
                    <a:pt x="40" y="64"/>
                  </a:lnTo>
                  <a:lnTo>
                    <a:pt x="36" y="62"/>
                  </a:lnTo>
                  <a:lnTo>
                    <a:pt x="34" y="58"/>
                  </a:lnTo>
                  <a:lnTo>
                    <a:pt x="34" y="54"/>
                  </a:lnTo>
                  <a:lnTo>
                    <a:pt x="34" y="54"/>
                  </a:lnTo>
                  <a:lnTo>
                    <a:pt x="36" y="40"/>
                  </a:lnTo>
                  <a:lnTo>
                    <a:pt x="36" y="40"/>
                  </a:lnTo>
                  <a:lnTo>
                    <a:pt x="36" y="26"/>
                  </a:lnTo>
                  <a:lnTo>
                    <a:pt x="36" y="26"/>
                  </a:lnTo>
                  <a:lnTo>
                    <a:pt x="34" y="14"/>
                  </a:lnTo>
                  <a:lnTo>
                    <a:pt x="28" y="6"/>
                  </a:lnTo>
                  <a:lnTo>
                    <a:pt x="20" y="2"/>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8" name="Freeform 1496"/>
            <p:cNvSpPr>
              <a:spLocks/>
            </p:cNvSpPr>
            <p:nvPr/>
          </p:nvSpPr>
          <p:spPr bwMode="auto">
            <a:xfrm>
              <a:off x="8380446" y="1901825"/>
              <a:ext cx="76621" cy="231775"/>
            </a:xfrm>
            <a:custGeom>
              <a:avLst/>
              <a:gdLst>
                <a:gd name="T0" fmla="*/ 8 w 48"/>
                <a:gd name="T1" fmla="*/ 0 h 146"/>
                <a:gd name="T2" fmla="*/ 0 w 48"/>
                <a:gd name="T3" fmla="*/ 0 h 146"/>
                <a:gd name="T4" fmla="*/ 0 w 48"/>
                <a:gd name="T5" fmla="*/ 20 h 146"/>
                <a:gd name="T6" fmla="*/ 4 w 48"/>
                <a:gd name="T7" fmla="*/ 20 h 146"/>
                <a:gd name="T8" fmla="*/ 12 w 48"/>
                <a:gd name="T9" fmla="*/ 22 h 146"/>
                <a:gd name="T10" fmla="*/ 14 w 48"/>
                <a:gd name="T11" fmla="*/ 30 h 146"/>
                <a:gd name="T12" fmla="*/ 12 w 48"/>
                <a:gd name="T13" fmla="*/ 40 h 146"/>
                <a:gd name="T14" fmla="*/ 12 w 48"/>
                <a:gd name="T15" fmla="*/ 52 h 146"/>
                <a:gd name="T16" fmla="*/ 14 w 48"/>
                <a:gd name="T17" fmla="*/ 62 h 146"/>
                <a:gd name="T18" fmla="*/ 22 w 48"/>
                <a:gd name="T19" fmla="*/ 72 h 146"/>
                <a:gd name="T20" fmla="*/ 28 w 48"/>
                <a:gd name="T21" fmla="*/ 74 h 146"/>
                <a:gd name="T22" fmla="*/ 28 w 48"/>
                <a:gd name="T23" fmla="*/ 74 h 146"/>
                <a:gd name="T24" fmla="*/ 16 w 48"/>
                <a:gd name="T25" fmla="*/ 80 h 146"/>
                <a:gd name="T26" fmla="*/ 12 w 48"/>
                <a:gd name="T27" fmla="*/ 96 h 146"/>
                <a:gd name="T28" fmla="*/ 12 w 48"/>
                <a:gd name="T29" fmla="*/ 108 h 146"/>
                <a:gd name="T30" fmla="*/ 14 w 48"/>
                <a:gd name="T31" fmla="*/ 118 h 146"/>
                <a:gd name="T32" fmla="*/ 14 w 48"/>
                <a:gd name="T33" fmla="*/ 122 h 146"/>
                <a:gd name="T34" fmla="*/ 8 w 48"/>
                <a:gd name="T35" fmla="*/ 128 h 146"/>
                <a:gd name="T36" fmla="*/ 4 w 48"/>
                <a:gd name="T37" fmla="*/ 130 h 146"/>
                <a:gd name="T38" fmla="*/ 0 w 48"/>
                <a:gd name="T39" fmla="*/ 130 h 146"/>
                <a:gd name="T40" fmla="*/ 0 w 48"/>
                <a:gd name="T41" fmla="*/ 146 h 146"/>
                <a:gd name="T42" fmla="*/ 8 w 48"/>
                <a:gd name="T43" fmla="*/ 146 h 146"/>
                <a:gd name="T44" fmla="*/ 28 w 48"/>
                <a:gd name="T45" fmla="*/ 142 h 146"/>
                <a:gd name="T46" fmla="*/ 34 w 48"/>
                <a:gd name="T47" fmla="*/ 134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4" y="20"/>
                  </a:lnTo>
                  <a:lnTo>
                    <a:pt x="4" y="20"/>
                  </a:lnTo>
                  <a:lnTo>
                    <a:pt x="8" y="20"/>
                  </a:lnTo>
                  <a:lnTo>
                    <a:pt x="12" y="22"/>
                  </a:lnTo>
                  <a:lnTo>
                    <a:pt x="14" y="26"/>
                  </a:lnTo>
                  <a:lnTo>
                    <a:pt x="14" y="30"/>
                  </a:lnTo>
                  <a:lnTo>
                    <a:pt x="14" y="30"/>
                  </a:lnTo>
                  <a:lnTo>
                    <a:pt x="12" y="40"/>
                  </a:lnTo>
                  <a:lnTo>
                    <a:pt x="12" y="40"/>
                  </a:lnTo>
                  <a:lnTo>
                    <a:pt x="12" y="52"/>
                  </a:lnTo>
                  <a:lnTo>
                    <a:pt x="12" y="52"/>
                  </a:lnTo>
                  <a:lnTo>
                    <a:pt x="14" y="62"/>
                  </a:lnTo>
                  <a:lnTo>
                    <a:pt x="16" y="68"/>
                  </a:lnTo>
                  <a:lnTo>
                    <a:pt x="22" y="72"/>
                  </a:lnTo>
                  <a:lnTo>
                    <a:pt x="28" y="74"/>
                  </a:lnTo>
                  <a:lnTo>
                    <a:pt x="28" y="74"/>
                  </a:lnTo>
                  <a:lnTo>
                    <a:pt x="28" y="74"/>
                  </a:lnTo>
                  <a:lnTo>
                    <a:pt x="28" y="74"/>
                  </a:lnTo>
                  <a:lnTo>
                    <a:pt x="22" y="76"/>
                  </a:lnTo>
                  <a:lnTo>
                    <a:pt x="16" y="80"/>
                  </a:lnTo>
                  <a:lnTo>
                    <a:pt x="14" y="86"/>
                  </a:lnTo>
                  <a:lnTo>
                    <a:pt x="12" y="96"/>
                  </a:lnTo>
                  <a:lnTo>
                    <a:pt x="12" y="96"/>
                  </a:lnTo>
                  <a:lnTo>
                    <a:pt x="12" y="108"/>
                  </a:lnTo>
                  <a:lnTo>
                    <a:pt x="12" y="108"/>
                  </a:lnTo>
                  <a:lnTo>
                    <a:pt x="14" y="118"/>
                  </a:lnTo>
                  <a:lnTo>
                    <a:pt x="14" y="118"/>
                  </a:lnTo>
                  <a:lnTo>
                    <a:pt x="14" y="122"/>
                  </a:lnTo>
                  <a:lnTo>
                    <a:pt x="12" y="126"/>
                  </a:lnTo>
                  <a:lnTo>
                    <a:pt x="8" y="128"/>
                  </a:lnTo>
                  <a:lnTo>
                    <a:pt x="4" y="130"/>
                  </a:lnTo>
                  <a:lnTo>
                    <a:pt x="4" y="130"/>
                  </a:lnTo>
                  <a:lnTo>
                    <a:pt x="0" y="130"/>
                  </a:lnTo>
                  <a:lnTo>
                    <a:pt x="0" y="130"/>
                  </a:lnTo>
                  <a:lnTo>
                    <a:pt x="0" y="146"/>
                  </a:lnTo>
                  <a:lnTo>
                    <a:pt x="0" y="146"/>
                  </a:lnTo>
                  <a:lnTo>
                    <a:pt x="8" y="146"/>
                  </a:lnTo>
                  <a:lnTo>
                    <a:pt x="8" y="146"/>
                  </a:lnTo>
                  <a:lnTo>
                    <a:pt x="20" y="146"/>
                  </a:lnTo>
                  <a:lnTo>
                    <a:pt x="28" y="142"/>
                  </a:lnTo>
                  <a:lnTo>
                    <a:pt x="32" y="138"/>
                  </a:lnTo>
                  <a:lnTo>
                    <a:pt x="34" y="134"/>
                  </a:lnTo>
                  <a:lnTo>
                    <a:pt x="36" y="122"/>
                  </a:lnTo>
                  <a:lnTo>
                    <a:pt x="36" y="122"/>
                  </a:lnTo>
                  <a:lnTo>
                    <a:pt x="36" y="108"/>
                  </a:lnTo>
                  <a:lnTo>
                    <a:pt x="36" y="108"/>
                  </a:lnTo>
                  <a:lnTo>
                    <a:pt x="34" y="94"/>
                  </a:lnTo>
                  <a:lnTo>
                    <a:pt x="34" y="94"/>
                  </a:lnTo>
                  <a:lnTo>
                    <a:pt x="34" y="90"/>
                  </a:lnTo>
                  <a:lnTo>
                    <a:pt x="36" y="86"/>
                  </a:lnTo>
                  <a:lnTo>
                    <a:pt x="40" y="84"/>
                  </a:lnTo>
                  <a:lnTo>
                    <a:pt x="48" y="82"/>
                  </a:lnTo>
                  <a:lnTo>
                    <a:pt x="48" y="66"/>
                  </a:lnTo>
                  <a:lnTo>
                    <a:pt x="48" y="66"/>
                  </a:lnTo>
                  <a:lnTo>
                    <a:pt x="40" y="64"/>
                  </a:lnTo>
                  <a:lnTo>
                    <a:pt x="36" y="62"/>
                  </a:lnTo>
                  <a:lnTo>
                    <a:pt x="34" y="58"/>
                  </a:lnTo>
                  <a:lnTo>
                    <a:pt x="34" y="54"/>
                  </a:lnTo>
                  <a:lnTo>
                    <a:pt x="34" y="54"/>
                  </a:lnTo>
                  <a:lnTo>
                    <a:pt x="36" y="40"/>
                  </a:lnTo>
                  <a:lnTo>
                    <a:pt x="36" y="40"/>
                  </a:lnTo>
                  <a:lnTo>
                    <a:pt x="36" y="26"/>
                  </a:lnTo>
                  <a:lnTo>
                    <a:pt x="36" y="26"/>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9" name="Freeform 1497"/>
            <p:cNvSpPr>
              <a:spLocks/>
            </p:cNvSpPr>
            <p:nvPr/>
          </p:nvSpPr>
          <p:spPr bwMode="auto">
            <a:xfrm>
              <a:off x="8520918"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4 w 52"/>
                <a:gd name="T17" fmla="*/ 34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2 w 52"/>
                <a:gd name="T31" fmla="*/ 18 h 144"/>
                <a:gd name="T32" fmla="*/ 12 w 52"/>
                <a:gd name="T33" fmla="*/ 18 h 144"/>
                <a:gd name="T34" fmla="*/ 22 w 52"/>
                <a:gd name="T35" fmla="*/ 14 h 144"/>
                <a:gd name="T36" fmla="*/ 22 w 52"/>
                <a:gd name="T37" fmla="*/ 14 h 144"/>
                <a:gd name="T38" fmla="*/ 26 w 52"/>
                <a:gd name="T39" fmla="*/ 12 h 144"/>
                <a:gd name="T40" fmla="*/ 32 w 52"/>
                <a:gd name="T41" fmla="*/ 8 h 144"/>
                <a:gd name="T42" fmla="*/ 32 w 52"/>
                <a:gd name="T43" fmla="*/ 8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30"/>
                  </a:lnTo>
                  <a:lnTo>
                    <a:pt x="30" y="30"/>
                  </a:lnTo>
                  <a:lnTo>
                    <a:pt x="24" y="34"/>
                  </a:lnTo>
                  <a:lnTo>
                    <a:pt x="16" y="36"/>
                  </a:lnTo>
                  <a:lnTo>
                    <a:pt x="16" y="36"/>
                  </a:lnTo>
                  <a:lnTo>
                    <a:pt x="0" y="42"/>
                  </a:lnTo>
                  <a:lnTo>
                    <a:pt x="0" y="42"/>
                  </a:lnTo>
                  <a:lnTo>
                    <a:pt x="0" y="22"/>
                  </a:lnTo>
                  <a:lnTo>
                    <a:pt x="0" y="22"/>
                  </a:lnTo>
                  <a:lnTo>
                    <a:pt x="12" y="18"/>
                  </a:lnTo>
                  <a:lnTo>
                    <a:pt x="12" y="18"/>
                  </a:lnTo>
                  <a:lnTo>
                    <a:pt x="22" y="14"/>
                  </a:lnTo>
                  <a:lnTo>
                    <a:pt x="22" y="14"/>
                  </a:lnTo>
                  <a:lnTo>
                    <a:pt x="26" y="12"/>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0" name="Freeform 1498"/>
            <p:cNvSpPr>
              <a:spLocks/>
            </p:cNvSpPr>
            <p:nvPr/>
          </p:nvSpPr>
          <p:spPr bwMode="auto">
            <a:xfrm>
              <a:off x="8670968" y="1905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30 h 144"/>
                <a:gd name="T14" fmla="*/ 28 w 50"/>
                <a:gd name="T15" fmla="*/ 30 h 144"/>
                <a:gd name="T16" fmla="*/ 22 w 50"/>
                <a:gd name="T17" fmla="*/ 34 h 144"/>
                <a:gd name="T18" fmla="*/ 14 w 50"/>
                <a:gd name="T19" fmla="*/ 36 h 144"/>
                <a:gd name="T20" fmla="*/ 14 w 50"/>
                <a:gd name="T21" fmla="*/ 36 h 144"/>
                <a:gd name="T22" fmla="*/ 8 w 50"/>
                <a:gd name="T23" fmla="*/ 40 h 144"/>
                <a:gd name="T24" fmla="*/ 0 w 50"/>
                <a:gd name="T25" fmla="*/ 42 h 144"/>
                <a:gd name="T26" fmla="*/ 0 w 50"/>
                <a:gd name="T27" fmla="*/ 42 h 144"/>
                <a:gd name="T28" fmla="*/ 0 w 50"/>
                <a:gd name="T29" fmla="*/ 22 h 144"/>
                <a:gd name="T30" fmla="*/ 0 w 50"/>
                <a:gd name="T31" fmla="*/ 22 h 144"/>
                <a:gd name="T32" fmla="*/ 4 w 50"/>
                <a:gd name="T33" fmla="*/ 22 h 144"/>
                <a:gd name="T34" fmla="*/ 10 w 50"/>
                <a:gd name="T35" fmla="*/ 20 h 144"/>
                <a:gd name="T36" fmla="*/ 10 w 50"/>
                <a:gd name="T37" fmla="*/ 20 h 144"/>
                <a:gd name="T38" fmla="*/ 16 w 50"/>
                <a:gd name="T39" fmla="*/ 16 h 144"/>
                <a:gd name="T40" fmla="*/ 20 w 50"/>
                <a:gd name="T41" fmla="*/ 14 h 144"/>
                <a:gd name="T42" fmla="*/ 20 w 50"/>
                <a:gd name="T43" fmla="*/ 14 h 144"/>
                <a:gd name="T44" fmla="*/ 26 w 50"/>
                <a:gd name="T45" fmla="*/ 12 h 144"/>
                <a:gd name="T46" fmla="*/ 30 w 50"/>
                <a:gd name="T47" fmla="*/ 8 h 144"/>
                <a:gd name="T48" fmla="*/ 30 w 50"/>
                <a:gd name="T49" fmla="*/ 8 h 144"/>
                <a:gd name="T50" fmla="*/ 36 w 50"/>
                <a:gd name="T51" fmla="*/ 4 h 144"/>
                <a:gd name="T52" fmla="*/ 42 w 50"/>
                <a:gd name="T53" fmla="*/ 0 h 144"/>
                <a:gd name="T54" fmla="*/ 50 w 50"/>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 h="144">
                  <a:moveTo>
                    <a:pt x="50" y="0"/>
                  </a:moveTo>
                  <a:lnTo>
                    <a:pt x="50" y="0"/>
                  </a:lnTo>
                  <a:lnTo>
                    <a:pt x="50" y="144"/>
                  </a:lnTo>
                  <a:lnTo>
                    <a:pt x="50" y="144"/>
                  </a:lnTo>
                  <a:lnTo>
                    <a:pt x="28" y="144"/>
                  </a:lnTo>
                  <a:lnTo>
                    <a:pt x="28" y="144"/>
                  </a:lnTo>
                  <a:lnTo>
                    <a:pt x="28" y="30"/>
                  </a:lnTo>
                  <a:lnTo>
                    <a:pt x="28" y="30"/>
                  </a:lnTo>
                  <a:lnTo>
                    <a:pt x="22" y="34"/>
                  </a:lnTo>
                  <a:lnTo>
                    <a:pt x="14" y="36"/>
                  </a:lnTo>
                  <a:lnTo>
                    <a:pt x="14" y="36"/>
                  </a:lnTo>
                  <a:lnTo>
                    <a:pt x="8" y="40"/>
                  </a:lnTo>
                  <a:lnTo>
                    <a:pt x="0" y="42"/>
                  </a:lnTo>
                  <a:lnTo>
                    <a:pt x="0" y="42"/>
                  </a:lnTo>
                  <a:lnTo>
                    <a:pt x="0" y="22"/>
                  </a:lnTo>
                  <a:lnTo>
                    <a:pt x="0" y="22"/>
                  </a:lnTo>
                  <a:lnTo>
                    <a:pt x="4" y="22"/>
                  </a:lnTo>
                  <a:lnTo>
                    <a:pt x="10" y="20"/>
                  </a:lnTo>
                  <a:lnTo>
                    <a:pt x="10" y="20"/>
                  </a:lnTo>
                  <a:lnTo>
                    <a:pt x="16" y="16"/>
                  </a:lnTo>
                  <a:lnTo>
                    <a:pt x="20" y="14"/>
                  </a:lnTo>
                  <a:lnTo>
                    <a:pt x="20" y="14"/>
                  </a:lnTo>
                  <a:lnTo>
                    <a:pt x="26" y="12"/>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1" name="Freeform 1499"/>
            <p:cNvSpPr>
              <a:spLocks/>
            </p:cNvSpPr>
            <p:nvPr/>
          </p:nvSpPr>
          <p:spPr bwMode="auto">
            <a:xfrm>
              <a:off x="8817825" y="19050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30 h 144"/>
                <a:gd name="T14" fmla="*/ 28 w 50"/>
                <a:gd name="T15" fmla="*/ 30 h 144"/>
                <a:gd name="T16" fmla="*/ 22 w 50"/>
                <a:gd name="T17" fmla="*/ 34 h 144"/>
                <a:gd name="T18" fmla="*/ 14 w 50"/>
                <a:gd name="T19" fmla="*/ 36 h 144"/>
                <a:gd name="T20" fmla="*/ 14 w 50"/>
                <a:gd name="T21" fmla="*/ 36 h 144"/>
                <a:gd name="T22" fmla="*/ 8 w 50"/>
                <a:gd name="T23" fmla="*/ 40 h 144"/>
                <a:gd name="T24" fmla="*/ 0 w 50"/>
                <a:gd name="T25" fmla="*/ 42 h 144"/>
                <a:gd name="T26" fmla="*/ 0 w 50"/>
                <a:gd name="T27" fmla="*/ 42 h 144"/>
                <a:gd name="T28" fmla="*/ 0 w 50"/>
                <a:gd name="T29" fmla="*/ 22 h 144"/>
                <a:gd name="T30" fmla="*/ 0 w 50"/>
                <a:gd name="T31" fmla="*/ 22 h 144"/>
                <a:gd name="T32" fmla="*/ 10 w 50"/>
                <a:gd name="T33" fmla="*/ 20 h 144"/>
                <a:gd name="T34" fmla="*/ 10 w 50"/>
                <a:gd name="T35" fmla="*/ 20 h 144"/>
                <a:gd name="T36" fmla="*/ 20 w 50"/>
                <a:gd name="T37" fmla="*/ 14 h 144"/>
                <a:gd name="T38" fmla="*/ 20 w 50"/>
                <a:gd name="T39" fmla="*/ 14 h 144"/>
                <a:gd name="T40" fmla="*/ 26 w 50"/>
                <a:gd name="T41" fmla="*/ 12 h 144"/>
                <a:gd name="T42" fmla="*/ 30 w 50"/>
                <a:gd name="T43" fmla="*/ 8 h 144"/>
                <a:gd name="T44" fmla="*/ 30 w 50"/>
                <a:gd name="T45" fmla="*/ 8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30"/>
                  </a:lnTo>
                  <a:lnTo>
                    <a:pt x="28" y="30"/>
                  </a:lnTo>
                  <a:lnTo>
                    <a:pt x="22" y="34"/>
                  </a:lnTo>
                  <a:lnTo>
                    <a:pt x="14" y="36"/>
                  </a:lnTo>
                  <a:lnTo>
                    <a:pt x="14" y="36"/>
                  </a:lnTo>
                  <a:lnTo>
                    <a:pt x="8" y="40"/>
                  </a:lnTo>
                  <a:lnTo>
                    <a:pt x="0" y="42"/>
                  </a:lnTo>
                  <a:lnTo>
                    <a:pt x="0" y="42"/>
                  </a:lnTo>
                  <a:lnTo>
                    <a:pt x="0" y="22"/>
                  </a:lnTo>
                  <a:lnTo>
                    <a:pt x="0" y="22"/>
                  </a:lnTo>
                  <a:lnTo>
                    <a:pt x="10" y="20"/>
                  </a:lnTo>
                  <a:lnTo>
                    <a:pt x="10" y="20"/>
                  </a:lnTo>
                  <a:lnTo>
                    <a:pt x="20" y="14"/>
                  </a:lnTo>
                  <a:lnTo>
                    <a:pt x="20" y="14"/>
                  </a:lnTo>
                  <a:lnTo>
                    <a:pt x="26" y="12"/>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2" name="Freeform 1500"/>
            <p:cNvSpPr>
              <a:spLocks/>
            </p:cNvSpPr>
            <p:nvPr/>
          </p:nvSpPr>
          <p:spPr bwMode="auto">
            <a:xfrm>
              <a:off x="9197739"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8 w 54"/>
                <a:gd name="T19" fmla="*/ 36 h 144"/>
                <a:gd name="T20" fmla="*/ 18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6 w 54"/>
                <a:gd name="T39" fmla="*/ 16 h 144"/>
                <a:gd name="T40" fmla="*/ 22 w 54"/>
                <a:gd name="T41" fmla="*/ 14 h 144"/>
                <a:gd name="T42" fmla="*/ 22 w 54"/>
                <a:gd name="T43" fmla="*/ 14 h 144"/>
                <a:gd name="T44" fmla="*/ 28 w 54"/>
                <a:gd name="T45" fmla="*/ 12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8" y="36"/>
                  </a:lnTo>
                  <a:lnTo>
                    <a:pt x="18" y="36"/>
                  </a:lnTo>
                  <a:lnTo>
                    <a:pt x="8" y="40"/>
                  </a:lnTo>
                  <a:lnTo>
                    <a:pt x="0" y="42"/>
                  </a:lnTo>
                  <a:lnTo>
                    <a:pt x="0" y="42"/>
                  </a:lnTo>
                  <a:lnTo>
                    <a:pt x="0" y="22"/>
                  </a:lnTo>
                  <a:lnTo>
                    <a:pt x="0" y="22"/>
                  </a:lnTo>
                  <a:lnTo>
                    <a:pt x="6" y="22"/>
                  </a:lnTo>
                  <a:lnTo>
                    <a:pt x="12" y="20"/>
                  </a:lnTo>
                  <a:lnTo>
                    <a:pt x="12" y="20"/>
                  </a:lnTo>
                  <a:lnTo>
                    <a:pt x="16" y="16"/>
                  </a:lnTo>
                  <a:lnTo>
                    <a:pt x="22" y="14"/>
                  </a:lnTo>
                  <a:lnTo>
                    <a:pt x="22" y="14"/>
                  </a:lnTo>
                  <a:lnTo>
                    <a:pt x="28" y="12"/>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3" name="Freeform 1501"/>
            <p:cNvSpPr>
              <a:spLocks/>
            </p:cNvSpPr>
            <p:nvPr/>
          </p:nvSpPr>
          <p:spPr bwMode="auto">
            <a:xfrm>
              <a:off x="9347789"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2 w 52"/>
                <a:gd name="T17" fmla="*/ 34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2 h 144"/>
                <a:gd name="T34" fmla="*/ 10 w 52"/>
                <a:gd name="T35" fmla="*/ 20 h 144"/>
                <a:gd name="T36" fmla="*/ 10 w 52"/>
                <a:gd name="T37" fmla="*/ 20 h 144"/>
                <a:gd name="T38" fmla="*/ 16 w 52"/>
                <a:gd name="T39" fmla="*/ 16 h 144"/>
                <a:gd name="T40" fmla="*/ 20 w 52"/>
                <a:gd name="T41" fmla="*/ 14 h 144"/>
                <a:gd name="T42" fmla="*/ 20 w 52"/>
                <a:gd name="T43" fmla="*/ 14 h 144"/>
                <a:gd name="T44" fmla="*/ 26 w 52"/>
                <a:gd name="T45" fmla="*/ 12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30"/>
                  </a:lnTo>
                  <a:lnTo>
                    <a:pt x="30" y="30"/>
                  </a:lnTo>
                  <a:lnTo>
                    <a:pt x="22" y="34"/>
                  </a:lnTo>
                  <a:lnTo>
                    <a:pt x="16" y="36"/>
                  </a:lnTo>
                  <a:lnTo>
                    <a:pt x="16" y="36"/>
                  </a:lnTo>
                  <a:lnTo>
                    <a:pt x="8" y="40"/>
                  </a:lnTo>
                  <a:lnTo>
                    <a:pt x="0" y="42"/>
                  </a:lnTo>
                  <a:lnTo>
                    <a:pt x="0" y="42"/>
                  </a:lnTo>
                  <a:lnTo>
                    <a:pt x="0" y="22"/>
                  </a:lnTo>
                  <a:lnTo>
                    <a:pt x="0" y="22"/>
                  </a:lnTo>
                  <a:lnTo>
                    <a:pt x="6" y="22"/>
                  </a:lnTo>
                  <a:lnTo>
                    <a:pt x="10" y="20"/>
                  </a:lnTo>
                  <a:lnTo>
                    <a:pt x="10" y="20"/>
                  </a:lnTo>
                  <a:lnTo>
                    <a:pt x="16" y="16"/>
                  </a:lnTo>
                  <a:lnTo>
                    <a:pt x="20" y="14"/>
                  </a:lnTo>
                  <a:lnTo>
                    <a:pt x="20" y="14"/>
                  </a:lnTo>
                  <a:lnTo>
                    <a:pt x="26" y="12"/>
                  </a:lnTo>
                  <a:lnTo>
                    <a:pt x="30" y="8"/>
                  </a:lnTo>
                  <a:lnTo>
                    <a:pt x="30" y="8"/>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4" name="Freeform 1502"/>
            <p:cNvSpPr>
              <a:spLocks/>
            </p:cNvSpPr>
            <p:nvPr/>
          </p:nvSpPr>
          <p:spPr bwMode="auto">
            <a:xfrm>
              <a:off x="9494646" y="1905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30 h 144"/>
                <a:gd name="T14" fmla="*/ 28 w 52"/>
                <a:gd name="T15" fmla="*/ 30 h 144"/>
                <a:gd name="T16" fmla="*/ 22 w 52"/>
                <a:gd name="T17" fmla="*/ 34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4 h 144"/>
                <a:gd name="T36" fmla="*/ 22 w 52"/>
                <a:gd name="T37" fmla="*/ 14 h 144"/>
                <a:gd name="T38" fmla="*/ 26 w 52"/>
                <a:gd name="T39" fmla="*/ 12 h 144"/>
                <a:gd name="T40" fmla="*/ 32 w 52"/>
                <a:gd name="T41" fmla="*/ 8 h 144"/>
                <a:gd name="T42" fmla="*/ 32 w 52"/>
                <a:gd name="T43" fmla="*/ 8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30"/>
                  </a:lnTo>
                  <a:lnTo>
                    <a:pt x="28" y="30"/>
                  </a:lnTo>
                  <a:lnTo>
                    <a:pt x="22" y="34"/>
                  </a:lnTo>
                  <a:lnTo>
                    <a:pt x="16" y="36"/>
                  </a:lnTo>
                  <a:lnTo>
                    <a:pt x="16" y="36"/>
                  </a:lnTo>
                  <a:lnTo>
                    <a:pt x="0" y="42"/>
                  </a:lnTo>
                  <a:lnTo>
                    <a:pt x="0" y="42"/>
                  </a:lnTo>
                  <a:lnTo>
                    <a:pt x="0" y="22"/>
                  </a:lnTo>
                  <a:lnTo>
                    <a:pt x="0" y="22"/>
                  </a:lnTo>
                  <a:lnTo>
                    <a:pt x="10" y="18"/>
                  </a:lnTo>
                  <a:lnTo>
                    <a:pt x="10" y="18"/>
                  </a:lnTo>
                  <a:lnTo>
                    <a:pt x="22" y="14"/>
                  </a:lnTo>
                  <a:lnTo>
                    <a:pt x="22" y="14"/>
                  </a:lnTo>
                  <a:lnTo>
                    <a:pt x="26" y="12"/>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5" name="Freeform 1503"/>
            <p:cNvSpPr>
              <a:spLocks noEditPoints="1"/>
            </p:cNvSpPr>
            <p:nvPr/>
          </p:nvSpPr>
          <p:spPr bwMode="auto">
            <a:xfrm>
              <a:off x="9641504" y="1898650"/>
              <a:ext cx="156435" cy="234950"/>
            </a:xfrm>
            <a:custGeom>
              <a:avLst/>
              <a:gdLst>
                <a:gd name="T0" fmla="*/ 48 w 98"/>
                <a:gd name="T1" fmla="*/ 148 h 148"/>
                <a:gd name="T2" fmla="*/ 26 w 98"/>
                <a:gd name="T3" fmla="*/ 144 h 148"/>
                <a:gd name="T4" fmla="*/ 12 w 98"/>
                <a:gd name="T5" fmla="*/ 132 h 148"/>
                <a:gd name="T6" fmla="*/ 6 w 98"/>
                <a:gd name="T7" fmla="*/ 120 h 148"/>
                <a:gd name="T8" fmla="*/ 0 w 98"/>
                <a:gd name="T9" fmla="*/ 94 h 148"/>
                <a:gd name="T10" fmla="*/ 0 w 98"/>
                <a:gd name="T11" fmla="*/ 78 h 148"/>
                <a:gd name="T12" fmla="*/ 2 w 98"/>
                <a:gd name="T13" fmla="*/ 44 h 148"/>
                <a:gd name="T14" fmla="*/ 12 w 98"/>
                <a:gd name="T15" fmla="*/ 20 h 148"/>
                <a:gd name="T16" fmla="*/ 20 w 98"/>
                <a:gd name="T17" fmla="*/ 12 h 148"/>
                <a:gd name="T18" fmla="*/ 40 w 98"/>
                <a:gd name="T19" fmla="*/ 2 h 148"/>
                <a:gd name="T20" fmla="*/ 52 w 98"/>
                <a:gd name="T21" fmla="*/ 0 h 148"/>
                <a:gd name="T22" fmla="*/ 72 w 98"/>
                <a:gd name="T23" fmla="*/ 4 h 148"/>
                <a:gd name="T24" fmla="*/ 86 w 98"/>
                <a:gd name="T25" fmla="*/ 18 h 148"/>
                <a:gd name="T26" fmla="*/ 96 w 98"/>
                <a:gd name="T27" fmla="*/ 42 h 148"/>
                <a:gd name="T28" fmla="*/ 98 w 98"/>
                <a:gd name="T29" fmla="*/ 74 h 148"/>
                <a:gd name="T30" fmla="*/ 98 w 98"/>
                <a:gd name="T31" fmla="*/ 92 h 148"/>
                <a:gd name="T32" fmla="*/ 90 w 98"/>
                <a:gd name="T33" fmla="*/ 120 h 148"/>
                <a:gd name="T34" fmla="*/ 84 w 98"/>
                <a:gd name="T35" fmla="*/ 130 h 148"/>
                <a:gd name="T36" fmla="*/ 68 w 98"/>
                <a:gd name="T37" fmla="*/ 144 h 148"/>
                <a:gd name="T38" fmla="*/ 48 w 98"/>
                <a:gd name="T39" fmla="*/ 148 h 148"/>
                <a:gd name="T40" fmla="*/ 50 w 98"/>
                <a:gd name="T41" fmla="*/ 18 h 148"/>
                <a:gd name="T42" fmla="*/ 44 w 98"/>
                <a:gd name="T43" fmla="*/ 20 h 148"/>
                <a:gd name="T44" fmla="*/ 34 w 98"/>
                <a:gd name="T45" fmla="*/ 26 h 148"/>
                <a:gd name="T46" fmla="*/ 26 w 98"/>
                <a:gd name="T47" fmla="*/ 42 h 148"/>
                <a:gd name="T48" fmla="*/ 22 w 98"/>
                <a:gd name="T49" fmla="*/ 78 h 148"/>
                <a:gd name="T50" fmla="*/ 24 w 98"/>
                <a:gd name="T51" fmla="*/ 100 h 148"/>
                <a:gd name="T52" fmla="*/ 30 w 98"/>
                <a:gd name="T53" fmla="*/ 118 h 148"/>
                <a:gd name="T54" fmla="*/ 38 w 98"/>
                <a:gd name="T55" fmla="*/ 126 h 148"/>
                <a:gd name="T56" fmla="*/ 48 w 98"/>
                <a:gd name="T57" fmla="*/ 130 h 148"/>
                <a:gd name="T58" fmla="*/ 54 w 98"/>
                <a:gd name="T59" fmla="*/ 130 h 148"/>
                <a:gd name="T60" fmla="*/ 64 w 98"/>
                <a:gd name="T61" fmla="*/ 122 h 148"/>
                <a:gd name="T62" fmla="*/ 70 w 98"/>
                <a:gd name="T63" fmla="*/ 110 h 148"/>
                <a:gd name="T64" fmla="*/ 74 w 98"/>
                <a:gd name="T65" fmla="*/ 76 h 148"/>
                <a:gd name="T66" fmla="*/ 72 w 98"/>
                <a:gd name="T67" fmla="*/ 50 h 148"/>
                <a:gd name="T68" fmla="*/ 68 w 98"/>
                <a:gd name="T69" fmla="*/ 32 h 148"/>
                <a:gd name="T70" fmla="*/ 60 w 98"/>
                <a:gd name="T71" fmla="*/ 22 h 148"/>
                <a:gd name="T72" fmla="*/ 50 w 98"/>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48">
                  <a:moveTo>
                    <a:pt x="48" y="148"/>
                  </a:moveTo>
                  <a:lnTo>
                    <a:pt x="48" y="148"/>
                  </a:lnTo>
                  <a:lnTo>
                    <a:pt x="36" y="148"/>
                  </a:lnTo>
                  <a:lnTo>
                    <a:pt x="26" y="144"/>
                  </a:lnTo>
                  <a:lnTo>
                    <a:pt x="18" y="138"/>
                  </a:lnTo>
                  <a:lnTo>
                    <a:pt x="12" y="132"/>
                  </a:lnTo>
                  <a:lnTo>
                    <a:pt x="12" y="132"/>
                  </a:lnTo>
                  <a:lnTo>
                    <a:pt x="6" y="120"/>
                  </a:lnTo>
                  <a:lnTo>
                    <a:pt x="2" y="108"/>
                  </a:lnTo>
                  <a:lnTo>
                    <a:pt x="0" y="94"/>
                  </a:lnTo>
                  <a:lnTo>
                    <a:pt x="0" y="78"/>
                  </a:lnTo>
                  <a:lnTo>
                    <a:pt x="0" y="78"/>
                  </a:lnTo>
                  <a:lnTo>
                    <a:pt x="0" y="60"/>
                  </a:lnTo>
                  <a:lnTo>
                    <a:pt x="2" y="44"/>
                  </a:lnTo>
                  <a:lnTo>
                    <a:pt x="6" y="30"/>
                  </a:lnTo>
                  <a:lnTo>
                    <a:pt x="12" y="20"/>
                  </a:lnTo>
                  <a:lnTo>
                    <a:pt x="12" y="20"/>
                  </a:lnTo>
                  <a:lnTo>
                    <a:pt x="20" y="12"/>
                  </a:lnTo>
                  <a:lnTo>
                    <a:pt x="28" y="6"/>
                  </a:lnTo>
                  <a:lnTo>
                    <a:pt x="40" y="2"/>
                  </a:lnTo>
                  <a:lnTo>
                    <a:pt x="52" y="0"/>
                  </a:lnTo>
                  <a:lnTo>
                    <a:pt x="52" y="0"/>
                  </a:lnTo>
                  <a:lnTo>
                    <a:pt x="62" y="0"/>
                  </a:lnTo>
                  <a:lnTo>
                    <a:pt x="72" y="4"/>
                  </a:lnTo>
                  <a:lnTo>
                    <a:pt x="80" y="10"/>
                  </a:lnTo>
                  <a:lnTo>
                    <a:pt x="86" y="18"/>
                  </a:lnTo>
                  <a:lnTo>
                    <a:pt x="92" y="28"/>
                  </a:lnTo>
                  <a:lnTo>
                    <a:pt x="96" y="42"/>
                  </a:lnTo>
                  <a:lnTo>
                    <a:pt x="98" y="56"/>
                  </a:lnTo>
                  <a:lnTo>
                    <a:pt x="98" y="74"/>
                  </a:lnTo>
                  <a:lnTo>
                    <a:pt x="98" y="74"/>
                  </a:lnTo>
                  <a:lnTo>
                    <a:pt x="98" y="92"/>
                  </a:lnTo>
                  <a:lnTo>
                    <a:pt x="96" y="106"/>
                  </a:lnTo>
                  <a:lnTo>
                    <a:pt x="90" y="120"/>
                  </a:lnTo>
                  <a:lnTo>
                    <a:pt x="84" y="130"/>
                  </a:lnTo>
                  <a:lnTo>
                    <a:pt x="84" y="130"/>
                  </a:lnTo>
                  <a:lnTo>
                    <a:pt x="78" y="138"/>
                  </a:lnTo>
                  <a:lnTo>
                    <a:pt x="68" y="144"/>
                  </a:lnTo>
                  <a:lnTo>
                    <a:pt x="58" y="148"/>
                  </a:lnTo>
                  <a:lnTo>
                    <a:pt x="48" y="148"/>
                  </a:lnTo>
                  <a:lnTo>
                    <a:pt x="48" y="148"/>
                  </a:lnTo>
                  <a:close/>
                  <a:moveTo>
                    <a:pt x="50" y="18"/>
                  </a:moveTo>
                  <a:lnTo>
                    <a:pt x="50" y="18"/>
                  </a:lnTo>
                  <a:lnTo>
                    <a:pt x="44" y="20"/>
                  </a:lnTo>
                  <a:lnTo>
                    <a:pt x="38" y="22"/>
                  </a:lnTo>
                  <a:lnTo>
                    <a:pt x="34" y="26"/>
                  </a:lnTo>
                  <a:lnTo>
                    <a:pt x="30" y="34"/>
                  </a:lnTo>
                  <a:lnTo>
                    <a:pt x="26" y="42"/>
                  </a:lnTo>
                  <a:lnTo>
                    <a:pt x="24" y="52"/>
                  </a:lnTo>
                  <a:lnTo>
                    <a:pt x="22" y="78"/>
                  </a:lnTo>
                  <a:lnTo>
                    <a:pt x="22" y="78"/>
                  </a:lnTo>
                  <a:lnTo>
                    <a:pt x="24" y="100"/>
                  </a:lnTo>
                  <a:lnTo>
                    <a:pt x="26" y="110"/>
                  </a:lnTo>
                  <a:lnTo>
                    <a:pt x="30" y="118"/>
                  </a:lnTo>
                  <a:lnTo>
                    <a:pt x="32" y="122"/>
                  </a:lnTo>
                  <a:lnTo>
                    <a:pt x="38" y="126"/>
                  </a:lnTo>
                  <a:lnTo>
                    <a:pt x="42" y="130"/>
                  </a:lnTo>
                  <a:lnTo>
                    <a:pt x="48" y="130"/>
                  </a:lnTo>
                  <a:lnTo>
                    <a:pt x="48" y="130"/>
                  </a:lnTo>
                  <a:lnTo>
                    <a:pt x="54" y="130"/>
                  </a:lnTo>
                  <a:lnTo>
                    <a:pt x="60" y="126"/>
                  </a:lnTo>
                  <a:lnTo>
                    <a:pt x="64" y="122"/>
                  </a:lnTo>
                  <a:lnTo>
                    <a:pt x="68" y="116"/>
                  </a:lnTo>
                  <a:lnTo>
                    <a:pt x="70" y="110"/>
                  </a:lnTo>
                  <a:lnTo>
                    <a:pt x="72" y="100"/>
                  </a:lnTo>
                  <a:lnTo>
                    <a:pt x="74" y="76"/>
                  </a:lnTo>
                  <a:lnTo>
                    <a:pt x="74" y="76"/>
                  </a:lnTo>
                  <a:lnTo>
                    <a:pt x="72" y="50"/>
                  </a:lnTo>
                  <a:lnTo>
                    <a:pt x="70" y="40"/>
                  </a:lnTo>
                  <a:lnTo>
                    <a:pt x="68" y="32"/>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6" name="Freeform 1504"/>
            <p:cNvSpPr>
              <a:spLocks noEditPoints="1"/>
            </p:cNvSpPr>
            <p:nvPr/>
          </p:nvSpPr>
          <p:spPr bwMode="auto">
            <a:xfrm>
              <a:off x="9861790" y="1898650"/>
              <a:ext cx="159628" cy="234950"/>
            </a:xfrm>
            <a:custGeom>
              <a:avLst/>
              <a:gdLst>
                <a:gd name="T0" fmla="*/ 48 w 100"/>
                <a:gd name="T1" fmla="*/ 148 h 148"/>
                <a:gd name="T2" fmla="*/ 28 w 100"/>
                <a:gd name="T3" fmla="*/ 144 h 148"/>
                <a:gd name="T4" fmla="*/ 14 w 100"/>
                <a:gd name="T5" fmla="*/ 132 h 148"/>
                <a:gd name="T6" fmla="*/ 8 w 100"/>
                <a:gd name="T7" fmla="*/ 120 h 148"/>
                <a:gd name="T8" fmla="*/ 2 w 100"/>
                <a:gd name="T9" fmla="*/ 94 h 148"/>
                <a:gd name="T10" fmla="*/ 0 w 100"/>
                <a:gd name="T11" fmla="*/ 78 h 148"/>
                <a:gd name="T12" fmla="*/ 4 w 100"/>
                <a:gd name="T13" fmla="*/ 44 h 148"/>
                <a:gd name="T14" fmla="*/ 14 w 100"/>
                <a:gd name="T15" fmla="*/ 20 h 148"/>
                <a:gd name="T16" fmla="*/ 22 w 100"/>
                <a:gd name="T17" fmla="*/ 12 h 148"/>
                <a:gd name="T18" fmla="*/ 40 w 100"/>
                <a:gd name="T19" fmla="*/ 2 h 148"/>
                <a:gd name="T20" fmla="*/ 52 w 100"/>
                <a:gd name="T21" fmla="*/ 0 h 148"/>
                <a:gd name="T22" fmla="*/ 74 w 100"/>
                <a:gd name="T23" fmla="*/ 4 h 148"/>
                <a:gd name="T24" fmla="*/ 88 w 100"/>
                <a:gd name="T25" fmla="*/ 18 h 148"/>
                <a:gd name="T26" fmla="*/ 96 w 100"/>
                <a:gd name="T27" fmla="*/ 42 h 148"/>
                <a:gd name="T28" fmla="*/ 100 w 100"/>
                <a:gd name="T29" fmla="*/ 74 h 148"/>
                <a:gd name="T30" fmla="*/ 100 w 100"/>
                <a:gd name="T31" fmla="*/ 92 h 148"/>
                <a:gd name="T32" fmla="*/ 92 w 100"/>
                <a:gd name="T33" fmla="*/ 120 h 148"/>
                <a:gd name="T34" fmla="*/ 86 w 100"/>
                <a:gd name="T35" fmla="*/ 130 h 148"/>
                <a:gd name="T36" fmla="*/ 70 w 100"/>
                <a:gd name="T37" fmla="*/ 144 h 148"/>
                <a:gd name="T38" fmla="*/ 48 w 100"/>
                <a:gd name="T39" fmla="*/ 148 h 148"/>
                <a:gd name="T40" fmla="*/ 52 w 100"/>
                <a:gd name="T41" fmla="*/ 18 h 148"/>
                <a:gd name="T42" fmla="*/ 44 w 100"/>
                <a:gd name="T43" fmla="*/ 20 h 148"/>
                <a:gd name="T44" fmla="*/ 34 w 100"/>
                <a:gd name="T45" fmla="*/ 26 h 148"/>
                <a:gd name="T46" fmla="*/ 28 w 100"/>
                <a:gd name="T47" fmla="*/ 42 h 148"/>
                <a:gd name="T48" fmla="*/ 24 w 100"/>
                <a:gd name="T49" fmla="*/ 78 h 148"/>
                <a:gd name="T50" fmla="*/ 26 w 100"/>
                <a:gd name="T51" fmla="*/ 100 h 148"/>
                <a:gd name="T52" fmla="*/ 30 w 100"/>
                <a:gd name="T53" fmla="*/ 118 h 148"/>
                <a:gd name="T54" fmla="*/ 38 w 100"/>
                <a:gd name="T55" fmla="*/ 126 h 148"/>
                <a:gd name="T56" fmla="*/ 50 w 100"/>
                <a:gd name="T57" fmla="*/ 130 h 148"/>
                <a:gd name="T58" fmla="*/ 56 w 100"/>
                <a:gd name="T59" fmla="*/ 130 h 148"/>
                <a:gd name="T60" fmla="*/ 66 w 100"/>
                <a:gd name="T61" fmla="*/ 122 h 148"/>
                <a:gd name="T62" fmla="*/ 72 w 100"/>
                <a:gd name="T63" fmla="*/ 110 h 148"/>
                <a:gd name="T64" fmla="*/ 76 w 100"/>
                <a:gd name="T65" fmla="*/ 76 h 148"/>
                <a:gd name="T66" fmla="*/ 74 w 100"/>
                <a:gd name="T67" fmla="*/ 50 h 148"/>
                <a:gd name="T68" fmla="*/ 70 w 100"/>
                <a:gd name="T69" fmla="*/ 32 h 148"/>
                <a:gd name="T70" fmla="*/ 62 w 100"/>
                <a:gd name="T71" fmla="*/ 22 h 148"/>
                <a:gd name="T72" fmla="*/ 52 w 100"/>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48">
                  <a:moveTo>
                    <a:pt x="48" y="148"/>
                  </a:moveTo>
                  <a:lnTo>
                    <a:pt x="48" y="148"/>
                  </a:lnTo>
                  <a:lnTo>
                    <a:pt x="38" y="148"/>
                  </a:lnTo>
                  <a:lnTo>
                    <a:pt x="28" y="144"/>
                  </a:lnTo>
                  <a:lnTo>
                    <a:pt x="20" y="138"/>
                  </a:lnTo>
                  <a:lnTo>
                    <a:pt x="14" y="132"/>
                  </a:lnTo>
                  <a:lnTo>
                    <a:pt x="14" y="132"/>
                  </a:lnTo>
                  <a:lnTo>
                    <a:pt x="8" y="120"/>
                  </a:lnTo>
                  <a:lnTo>
                    <a:pt x="4" y="108"/>
                  </a:lnTo>
                  <a:lnTo>
                    <a:pt x="2" y="94"/>
                  </a:lnTo>
                  <a:lnTo>
                    <a:pt x="0" y="78"/>
                  </a:lnTo>
                  <a:lnTo>
                    <a:pt x="0" y="78"/>
                  </a:lnTo>
                  <a:lnTo>
                    <a:pt x="2" y="60"/>
                  </a:lnTo>
                  <a:lnTo>
                    <a:pt x="4" y="44"/>
                  </a:lnTo>
                  <a:lnTo>
                    <a:pt x="8" y="30"/>
                  </a:lnTo>
                  <a:lnTo>
                    <a:pt x="14" y="20"/>
                  </a:lnTo>
                  <a:lnTo>
                    <a:pt x="14" y="20"/>
                  </a:lnTo>
                  <a:lnTo>
                    <a:pt x="22" y="12"/>
                  </a:lnTo>
                  <a:lnTo>
                    <a:pt x="30" y="6"/>
                  </a:lnTo>
                  <a:lnTo>
                    <a:pt x="40" y="2"/>
                  </a:lnTo>
                  <a:lnTo>
                    <a:pt x="52" y="0"/>
                  </a:lnTo>
                  <a:lnTo>
                    <a:pt x="52" y="0"/>
                  </a:lnTo>
                  <a:lnTo>
                    <a:pt x="64" y="0"/>
                  </a:lnTo>
                  <a:lnTo>
                    <a:pt x="74" y="4"/>
                  </a:lnTo>
                  <a:lnTo>
                    <a:pt x="82" y="10"/>
                  </a:lnTo>
                  <a:lnTo>
                    <a:pt x="88" y="18"/>
                  </a:lnTo>
                  <a:lnTo>
                    <a:pt x="94" y="28"/>
                  </a:lnTo>
                  <a:lnTo>
                    <a:pt x="96" y="42"/>
                  </a:lnTo>
                  <a:lnTo>
                    <a:pt x="100" y="56"/>
                  </a:lnTo>
                  <a:lnTo>
                    <a:pt x="100" y="74"/>
                  </a:lnTo>
                  <a:lnTo>
                    <a:pt x="100" y="74"/>
                  </a:lnTo>
                  <a:lnTo>
                    <a:pt x="100" y="92"/>
                  </a:lnTo>
                  <a:lnTo>
                    <a:pt x="96" y="106"/>
                  </a:lnTo>
                  <a:lnTo>
                    <a:pt x="92" y="120"/>
                  </a:lnTo>
                  <a:lnTo>
                    <a:pt x="86" y="130"/>
                  </a:lnTo>
                  <a:lnTo>
                    <a:pt x="86" y="130"/>
                  </a:lnTo>
                  <a:lnTo>
                    <a:pt x="80" y="138"/>
                  </a:lnTo>
                  <a:lnTo>
                    <a:pt x="70" y="144"/>
                  </a:lnTo>
                  <a:lnTo>
                    <a:pt x="60" y="148"/>
                  </a:lnTo>
                  <a:lnTo>
                    <a:pt x="48" y="148"/>
                  </a:lnTo>
                  <a:lnTo>
                    <a:pt x="48" y="148"/>
                  </a:lnTo>
                  <a:close/>
                  <a:moveTo>
                    <a:pt x="52" y="18"/>
                  </a:moveTo>
                  <a:lnTo>
                    <a:pt x="52" y="18"/>
                  </a:lnTo>
                  <a:lnTo>
                    <a:pt x="44" y="20"/>
                  </a:lnTo>
                  <a:lnTo>
                    <a:pt x="40" y="22"/>
                  </a:lnTo>
                  <a:lnTo>
                    <a:pt x="34" y="26"/>
                  </a:lnTo>
                  <a:lnTo>
                    <a:pt x="32" y="34"/>
                  </a:lnTo>
                  <a:lnTo>
                    <a:pt x="28" y="42"/>
                  </a:lnTo>
                  <a:lnTo>
                    <a:pt x="26" y="52"/>
                  </a:lnTo>
                  <a:lnTo>
                    <a:pt x="24" y="78"/>
                  </a:lnTo>
                  <a:lnTo>
                    <a:pt x="24" y="78"/>
                  </a:lnTo>
                  <a:lnTo>
                    <a:pt x="26" y="100"/>
                  </a:lnTo>
                  <a:lnTo>
                    <a:pt x="28" y="110"/>
                  </a:lnTo>
                  <a:lnTo>
                    <a:pt x="30" y="118"/>
                  </a:lnTo>
                  <a:lnTo>
                    <a:pt x="34" y="122"/>
                  </a:lnTo>
                  <a:lnTo>
                    <a:pt x="38" y="126"/>
                  </a:lnTo>
                  <a:lnTo>
                    <a:pt x="44" y="130"/>
                  </a:lnTo>
                  <a:lnTo>
                    <a:pt x="50" y="130"/>
                  </a:lnTo>
                  <a:lnTo>
                    <a:pt x="50" y="130"/>
                  </a:lnTo>
                  <a:lnTo>
                    <a:pt x="56" y="130"/>
                  </a:lnTo>
                  <a:lnTo>
                    <a:pt x="60" y="126"/>
                  </a:lnTo>
                  <a:lnTo>
                    <a:pt x="66" y="122"/>
                  </a:lnTo>
                  <a:lnTo>
                    <a:pt x="70" y="116"/>
                  </a:lnTo>
                  <a:lnTo>
                    <a:pt x="72" y="110"/>
                  </a:lnTo>
                  <a:lnTo>
                    <a:pt x="74" y="100"/>
                  </a:lnTo>
                  <a:lnTo>
                    <a:pt x="76" y="76"/>
                  </a:lnTo>
                  <a:lnTo>
                    <a:pt x="76" y="76"/>
                  </a:lnTo>
                  <a:lnTo>
                    <a:pt x="74" y="50"/>
                  </a:lnTo>
                  <a:lnTo>
                    <a:pt x="72" y="40"/>
                  </a:lnTo>
                  <a:lnTo>
                    <a:pt x="70" y="32"/>
                  </a:lnTo>
                  <a:lnTo>
                    <a:pt x="66" y="26"/>
                  </a:lnTo>
                  <a:lnTo>
                    <a:pt x="62" y="22"/>
                  </a:lnTo>
                  <a:lnTo>
                    <a:pt x="56" y="20"/>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7" name="Freeform 1505"/>
            <p:cNvSpPr>
              <a:spLocks/>
            </p:cNvSpPr>
            <p:nvPr/>
          </p:nvSpPr>
          <p:spPr bwMode="auto">
            <a:xfrm>
              <a:off x="8961490" y="1901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4 h 146"/>
                <a:gd name="T12" fmla="*/ 14 w 48"/>
                <a:gd name="T13" fmla="*/ 58 h 146"/>
                <a:gd name="T14" fmla="*/ 8 w 48"/>
                <a:gd name="T15" fmla="*/ 64 h 146"/>
                <a:gd name="T16" fmla="*/ 0 w 48"/>
                <a:gd name="T17" fmla="*/ 82 h 146"/>
                <a:gd name="T18" fmla="*/ 8 w 48"/>
                <a:gd name="T19" fmla="*/ 84 h 146"/>
                <a:gd name="T20" fmla="*/ 14 w 48"/>
                <a:gd name="T21" fmla="*/ 90 h 146"/>
                <a:gd name="T22" fmla="*/ 14 w 48"/>
                <a:gd name="T23" fmla="*/ 94 h 146"/>
                <a:gd name="T24" fmla="*/ 14 w 48"/>
                <a:gd name="T25" fmla="*/ 108 h 146"/>
                <a:gd name="T26" fmla="*/ 12 w 48"/>
                <a:gd name="T27" fmla="*/ 122 h 146"/>
                <a:gd name="T28" fmla="*/ 14 w 48"/>
                <a:gd name="T29" fmla="*/ 134 h 146"/>
                <a:gd name="T30" fmla="*/ 20 w 48"/>
                <a:gd name="T31" fmla="*/ 142 h 146"/>
                <a:gd name="T32" fmla="*/ 40 w 48"/>
                <a:gd name="T33" fmla="*/ 146 h 146"/>
                <a:gd name="T34" fmla="*/ 48 w 48"/>
                <a:gd name="T35" fmla="*/ 146 h 146"/>
                <a:gd name="T36" fmla="*/ 48 w 48"/>
                <a:gd name="T37" fmla="*/ 130 h 146"/>
                <a:gd name="T38" fmla="*/ 44 w 48"/>
                <a:gd name="T39" fmla="*/ 130 h 146"/>
                <a:gd name="T40" fmla="*/ 40 w 48"/>
                <a:gd name="T41" fmla="*/ 128 h 146"/>
                <a:gd name="T42" fmla="*/ 36 w 48"/>
                <a:gd name="T43" fmla="*/ 122 h 146"/>
                <a:gd name="T44" fmla="*/ 36 w 48"/>
                <a:gd name="T45" fmla="*/ 118 h 146"/>
                <a:gd name="T46" fmla="*/ 36 w 48"/>
                <a:gd name="T47" fmla="*/ 108 h 146"/>
                <a:gd name="T48" fmla="*/ 36 w 48"/>
                <a:gd name="T49" fmla="*/ 96 h 146"/>
                <a:gd name="T50" fmla="*/ 32 w 48"/>
                <a:gd name="T51" fmla="*/ 80 h 146"/>
                <a:gd name="T52" fmla="*/ 20 w 48"/>
                <a:gd name="T53" fmla="*/ 74 h 146"/>
                <a:gd name="T54" fmla="*/ 20 w 48"/>
                <a:gd name="T55" fmla="*/ 74 h 146"/>
                <a:gd name="T56" fmla="*/ 28 w 48"/>
                <a:gd name="T57" fmla="*/ 72 h 146"/>
                <a:gd name="T58" fmla="*/ 36 w 48"/>
                <a:gd name="T59" fmla="*/ 62 h 146"/>
                <a:gd name="T60" fmla="*/ 36 w 48"/>
                <a:gd name="T61" fmla="*/ 52 h 146"/>
                <a:gd name="T62" fmla="*/ 36 w 48"/>
                <a:gd name="T63" fmla="*/ 40 h 146"/>
                <a:gd name="T64" fmla="*/ 36 w 48"/>
                <a:gd name="T65" fmla="*/ 30 h 146"/>
                <a:gd name="T66" fmla="*/ 38 w 48"/>
                <a:gd name="T67" fmla="*/ 22 h 146"/>
                <a:gd name="T68" fmla="*/ 44 w 48"/>
                <a:gd name="T69" fmla="*/ 20 h 146"/>
                <a:gd name="T70" fmla="*/ 48 w 48"/>
                <a:gd name="T71" fmla="*/ 20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4"/>
                  </a:lnTo>
                  <a:lnTo>
                    <a:pt x="14" y="54"/>
                  </a:lnTo>
                  <a:lnTo>
                    <a:pt x="14" y="58"/>
                  </a:lnTo>
                  <a:lnTo>
                    <a:pt x="12" y="62"/>
                  </a:lnTo>
                  <a:lnTo>
                    <a:pt x="8" y="64"/>
                  </a:lnTo>
                  <a:lnTo>
                    <a:pt x="2"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2" y="128"/>
                  </a:lnTo>
                  <a:lnTo>
                    <a:pt x="14" y="134"/>
                  </a:lnTo>
                  <a:lnTo>
                    <a:pt x="16" y="138"/>
                  </a:lnTo>
                  <a:lnTo>
                    <a:pt x="20" y="142"/>
                  </a:lnTo>
                  <a:lnTo>
                    <a:pt x="28" y="146"/>
                  </a:lnTo>
                  <a:lnTo>
                    <a:pt x="40" y="146"/>
                  </a:lnTo>
                  <a:lnTo>
                    <a:pt x="40" y="146"/>
                  </a:lnTo>
                  <a:lnTo>
                    <a:pt x="48" y="146"/>
                  </a:lnTo>
                  <a:lnTo>
                    <a:pt x="48" y="146"/>
                  </a:lnTo>
                  <a:lnTo>
                    <a:pt x="48" y="130"/>
                  </a:lnTo>
                  <a:lnTo>
                    <a:pt x="48" y="130"/>
                  </a:lnTo>
                  <a:lnTo>
                    <a:pt x="44" y="130"/>
                  </a:lnTo>
                  <a:lnTo>
                    <a:pt x="44" y="130"/>
                  </a:lnTo>
                  <a:lnTo>
                    <a:pt x="40" y="128"/>
                  </a:lnTo>
                  <a:lnTo>
                    <a:pt x="38" y="126"/>
                  </a:lnTo>
                  <a:lnTo>
                    <a:pt x="36" y="122"/>
                  </a:lnTo>
                  <a:lnTo>
                    <a:pt x="36" y="118"/>
                  </a:lnTo>
                  <a:lnTo>
                    <a:pt x="36" y="118"/>
                  </a:lnTo>
                  <a:lnTo>
                    <a:pt x="36" y="108"/>
                  </a:lnTo>
                  <a:lnTo>
                    <a:pt x="36" y="108"/>
                  </a:lnTo>
                  <a:lnTo>
                    <a:pt x="36" y="96"/>
                  </a:lnTo>
                  <a:lnTo>
                    <a:pt x="36" y="96"/>
                  </a:lnTo>
                  <a:lnTo>
                    <a:pt x="36" y="86"/>
                  </a:lnTo>
                  <a:lnTo>
                    <a:pt x="32" y="80"/>
                  </a:lnTo>
                  <a:lnTo>
                    <a:pt x="28" y="76"/>
                  </a:lnTo>
                  <a:lnTo>
                    <a:pt x="20" y="74"/>
                  </a:lnTo>
                  <a:lnTo>
                    <a:pt x="20" y="74"/>
                  </a:lnTo>
                  <a:lnTo>
                    <a:pt x="20" y="74"/>
                  </a:lnTo>
                  <a:lnTo>
                    <a:pt x="20" y="74"/>
                  </a:lnTo>
                  <a:lnTo>
                    <a:pt x="28" y="72"/>
                  </a:lnTo>
                  <a:lnTo>
                    <a:pt x="32" y="68"/>
                  </a:lnTo>
                  <a:lnTo>
                    <a:pt x="36" y="62"/>
                  </a:lnTo>
                  <a:lnTo>
                    <a:pt x="36" y="52"/>
                  </a:lnTo>
                  <a:lnTo>
                    <a:pt x="36" y="52"/>
                  </a:lnTo>
                  <a:lnTo>
                    <a:pt x="36" y="40"/>
                  </a:lnTo>
                  <a:lnTo>
                    <a:pt x="36" y="40"/>
                  </a:lnTo>
                  <a:lnTo>
                    <a:pt x="36" y="30"/>
                  </a:lnTo>
                  <a:lnTo>
                    <a:pt x="36" y="30"/>
                  </a:lnTo>
                  <a:lnTo>
                    <a:pt x="36" y="26"/>
                  </a:lnTo>
                  <a:lnTo>
                    <a:pt x="38" y="22"/>
                  </a:lnTo>
                  <a:lnTo>
                    <a:pt x="40" y="20"/>
                  </a:lnTo>
                  <a:lnTo>
                    <a:pt x="44" y="20"/>
                  </a:lnTo>
                  <a:lnTo>
                    <a:pt x="44" y="20"/>
                  </a:lnTo>
                  <a:lnTo>
                    <a:pt x="48" y="20"/>
                  </a:lnTo>
                  <a:lnTo>
                    <a:pt x="48" y="20"/>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8" name="Freeform 1506"/>
            <p:cNvSpPr>
              <a:spLocks/>
            </p:cNvSpPr>
            <p:nvPr/>
          </p:nvSpPr>
          <p:spPr bwMode="auto">
            <a:xfrm>
              <a:off x="8961490" y="1901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4 h 146"/>
                <a:gd name="T12" fmla="*/ 14 w 48"/>
                <a:gd name="T13" fmla="*/ 58 h 146"/>
                <a:gd name="T14" fmla="*/ 8 w 48"/>
                <a:gd name="T15" fmla="*/ 64 h 146"/>
                <a:gd name="T16" fmla="*/ 0 w 48"/>
                <a:gd name="T17" fmla="*/ 82 h 146"/>
                <a:gd name="T18" fmla="*/ 8 w 48"/>
                <a:gd name="T19" fmla="*/ 84 h 146"/>
                <a:gd name="T20" fmla="*/ 14 w 48"/>
                <a:gd name="T21" fmla="*/ 90 h 146"/>
                <a:gd name="T22" fmla="*/ 14 w 48"/>
                <a:gd name="T23" fmla="*/ 94 h 146"/>
                <a:gd name="T24" fmla="*/ 14 w 48"/>
                <a:gd name="T25" fmla="*/ 108 h 146"/>
                <a:gd name="T26" fmla="*/ 12 w 48"/>
                <a:gd name="T27" fmla="*/ 122 h 146"/>
                <a:gd name="T28" fmla="*/ 14 w 48"/>
                <a:gd name="T29" fmla="*/ 134 h 146"/>
                <a:gd name="T30" fmla="*/ 20 w 48"/>
                <a:gd name="T31" fmla="*/ 142 h 146"/>
                <a:gd name="T32" fmla="*/ 40 w 48"/>
                <a:gd name="T33" fmla="*/ 146 h 146"/>
                <a:gd name="T34" fmla="*/ 48 w 48"/>
                <a:gd name="T35" fmla="*/ 146 h 146"/>
                <a:gd name="T36" fmla="*/ 48 w 48"/>
                <a:gd name="T37" fmla="*/ 130 h 146"/>
                <a:gd name="T38" fmla="*/ 44 w 48"/>
                <a:gd name="T39" fmla="*/ 130 h 146"/>
                <a:gd name="T40" fmla="*/ 40 w 48"/>
                <a:gd name="T41" fmla="*/ 128 h 146"/>
                <a:gd name="T42" fmla="*/ 36 w 48"/>
                <a:gd name="T43" fmla="*/ 122 h 146"/>
                <a:gd name="T44" fmla="*/ 36 w 48"/>
                <a:gd name="T45" fmla="*/ 118 h 146"/>
                <a:gd name="T46" fmla="*/ 36 w 48"/>
                <a:gd name="T47" fmla="*/ 108 h 146"/>
                <a:gd name="T48" fmla="*/ 36 w 48"/>
                <a:gd name="T49" fmla="*/ 96 h 146"/>
                <a:gd name="T50" fmla="*/ 32 w 48"/>
                <a:gd name="T51" fmla="*/ 80 h 146"/>
                <a:gd name="T52" fmla="*/ 20 w 48"/>
                <a:gd name="T53" fmla="*/ 74 h 146"/>
                <a:gd name="T54" fmla="*/ 20 w 48"/>
                <a:gd name="T55" fmla="*/ 74 h 146"/>
                <a:gd name="T56" fmla="*/ 28 w 48"/>
                <a:gd name="T57" fmla="*/ 72 h 146"/>
                <a:gd name="T58" fmla="*/ 36 w 48"/>
                <a:gd name="T59" fmla="*/ 62 h 146"/>
                <a:gd name="T60" fmla="*/ 36 w 48"/>
                <a:gd name="T61" fmla="*/ 52 h 146"/>
                <a:gd name="T62" fmla="*/ 36 w 48"/>
                <a:gd name="T63" fmla="*/ 40 h 146"/>
                <a:gd name="T64" fmla="*/ 36 w 48"/>
                <a:gd name="T65" fmla="*/ 30 h 146"/>
                <a:gd name="T66" fmla="*/ 38 w 48"/>
                <a:gd name="T67" fmla="*/ 22 h 146"/>
                <a:gd name="T68" fmla="*/ 44 w 48"/>
                <a:gd name="T69" fmla="*/ 20 h 146"/>
                <a:gd name="T70" fmla="*/ 48 w 48"/>
                <a:gd name="T71" fmla="*/ 20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4"/>
                  </a:lnTo>
                  <a:lnTo>
                    <a:pt x="14" y="54"/>
                  </a:lnTo>
                  <a:lnTo>
                    <a:pt x="14" y="58"/>
                  </a:lnTo>
                  <a:lnTo>
                    <a:pt x="12" y="62"/>
                  </a:lnTo>
                  <a:lnTo>
                    <a:pt x="8" y="64"/>
                  </a:lnTo>
                  <a:lnTo>
                    <a:pt x="2"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2" y="128"/>
                  </a:lnTo>
                  <a:lnTo>
                    <a:pt x="14" y="134"/>
                  </a:lnTo>
                  <a:lnTo>
                    <a:pt x="16" y="138"/>
                  </a:lnTo>
                  <a:lnTo>
                    <a:pt x="20" y="142"/>
                  </a:lnTo>
                  <a:lnTo>
                    <a:pt x="28" y="146"/>
                  </a:lnTo>
                  <a:lnTo>
                    <a:pt x="40" y="146"/>
                  </a:lnTo>
                  <a:lnTo>
                    <a:pt x="40" y="146"/>
                  </a:lnTo>
                  <a:lnTo>
                    <a:pt x="48" y="146"/>
                  </a:lnTo>
                  <a:lnTo>
                    <a:pt x="48" y="146"/>
                  </a:lnTo>
                  <a:lnTo>
                    <a:pt x="48" y="130"/>
                  </a:lnTo>
                  <a:lnTo>
                    <a:pt x="48" y="130"/>
                  </a:lnTo>
                  <a:lnTo>
                    <a:pt x="44" y="130"/>
                  </a:lnTo>
                  <a:lnTo>
                    <a:pt x="44" y="130"/>
                  </a:lnTo>
                  <a:lnTo>
                    <a:pt x="40" y="128"/>
                  </a:lnTo>
                  <a:lnTo>
                    <a:pt x="38" y="126"/>
                  </a:lnTo>
                  <a:lnTo>
                    <a:pt x="36" y="122"/>
                  </a:lnTo>
                  <a:lnTo>
                    <a:pt x="36" y="118"/>
                  </a:lnTo>
                  <a:lnTo>
                    <a:pt x="36" y="118"/>
                  </a:lnTo>
                  <a:lnTo>
                    <a:pt x="36" y="108"/>
                  </a:lnTo>
                  <a:lnTo>
                    <a:pt x="36" y="108"/>
                  </a:lnTo>
                  <a:lnTo>
                    <a:pt x="36" y="96"/>
                  </a:lnTo>
                  <a:lnTo>
                    <a:pt x="36" y="96"/>
                  </a:lnTo>
                  <a:lnTo>
                    <a:pt x="36" y="86"/>
                  </a:lnTo>
                  <a:lnTo>
                    <a:pt x="32" y="80"/>
                  </a:lnTo>
                  <a:lnTo>
                    <a:pt x="28" y="76"/>
                  </a:lnTo>
                  <a:lnTo>
                    <a:pt x="20" y="74"/>
                  </a:lnTo>
                  <a:lnTo>
                    <a:pt x="20" y="74"/>
                  </a:lnTo>
                  <a:lnTo>
                    <a:pt x="20" y="74"/>
                  </a:lnTo>
                  <a:lnTo>
                    <a:pt x="20" y="74"/>
                  </a:lnTo>
                  <a:lnTo>
                    <a:pt x="28" y="72"/>
                  </a:lnTo>
                  <a:lnTo>
                    <a:pt x="32" y="68"/>
                  </a:lnTo>
                  <a:lnTo>
                    <a:pt x="36" y="62"/>
                  </a:lnTo>
                  <a:lnTo>
                    <a:pt x="36" y="52"/>
                  </a:lnTo>
                  <a:lnTo>
                    <a:pt x="36" y="52"/>
                  </a:lnTo>
                  <a:lnTo>
                    <a:pt x="36" y="40"/>
                  </a:lnTo>
                  <a:lnTo>
                    <a:pt x="36" y="40"/>
                  </a:lnTo>
                  <a:lnTo>
                    <a:pt x="36" y="30"/>
                  </a:lnTo>
                  <a:lnTo>
                    <a:pt x="36" y="30"/>
                  </a:lnTo>
                  <a:lnTo>
                    <a:pt x="36" y="26"/>
                  </a:lnTo>
                  <a:lnTo>
                    <a:pt x="38" y="22"/>
                  </a:lnTo>
                  <a:lnTo>
                    <a:pt x="40" y="20"/>
                  </a:lnTo>
                  <a:lnTo>
                    <a:pt x="44" y="20"/>
                  </a:lnTo>
                  <a:lnTo>
                    <a:pt x="44" y="20"/>
                  </a:lnTo>
                  <a:lnTo>
                    <a:pt x="48" y="20"/>
                  </a:lnTo>
                  <a:lnTo>
                    <a:pt x="48" y="20"/>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9" name="Freeform 1507"/>
            <p:cNvSpPr>
              <a:spLocks/>
            </p:cNvSpPr>
            <p:nvPr/>
          </p:nvSpPr>
          <p:spPr bwMode="auto">
            <a:xfrm>
              <a:off x="9057267" y="1901825"/>
              <a:ext cx="76621" cy="231775"/>
            </a:xfrm>
            <a:custGeom>
              <a:avLst/>
              <a:gdLst>
                <a:gd name="T0" fmla="*/ 8 w 48"/>
                <a:gd name="T1" fmla="*/ 0 h 146"/>
                <a:gd name="T2" fmla="*/ 0 w 48"/>
                <a:gd name="T3" fmla="*/ 0 h 146"/>
                <a:gd name="T4" fmla="*/ 0 w 48"/>
                <a:gd name="T5" fmla="*/ 20 h 146"/>
                <a:gd name="T6" fmla="*/ 4 w 48"/>
                <a:gd name="T7" fmla="*/ 20 h 146"/>
                <a:gd name="T8" fmla="*/ 12 w 48"/>
                <a:gd name="T9" fmla="*/ 22 h 146"/>
                <a:gd name="T10" fmla="*/ 14 w 48"/>
                <a:gd name="T11" fmla="*/ 30 h 146"/>
                <a:gd name="T12" fmla="*/ 14 w 48"/>
                <a:gd name="T13" fmla="*/ 40 h 146"/>
                <a:gd name="T14" fmla="*/ 12 w 48"/>
                <a:gd name="T15" fmla="*/ 52 h 146"/>
                <a:gd name="T16" fmla="*/ 14 w 48"/>
                <a:gd name="T17" fmla="*/ 62 h 146"/>
                <a:gd name="T18" fmla="*/ 22 w 48"/>
                <a:gd name="T19" fmla="*/ 72 h 146"/>
                <a:gd name="T20" fmla="*/ 30 w 48"/>
                <a:gd name="T21" fmla="*/ 74 h 146"/>
                <a:gd name="T22" fmla="*/ 30 w 48"/>
                <a:gd name="T23" fmla="*/ 74 h 146"/>
                <a:gd name="T24" fmla="*/ 16 w 48"/>
                <a:gd name="T25" fmla="*/ 80 h 146"/>
                <a:gd name="T26" fmla="*/ 12 w 48"/>
                <a:gd name="T27" fmla="*/ 96 h 146"/>
                <a:gd name="T28" fmla="*/ 14 w 48"/>
                <a:gd name="T29" fmla="*/ 108 h 146"/>
                <a:gd name="T30" fmla="*/ 14 w 48"/>
                <a:gd name="T31" fmla="*/ 118 h 146"/>
                <a:gd name="T32" fmla="*/ 14 w 48"/>
                <a:gd name="T33" fmla="*/ 122 h 146"/>
                <a:gd name="T34" fmla="*/ 8 w 48"/>
                <a:gd name="T35" fmla="*/ 128 h 146"/>
                <a:gd name="T36" fmla="*/ 4 w 48"/>
                <a:gd name="T37" fmla="*/ 130 h 146"/>
                <a:gd name="T38" fmla="*/ 0 w 48"/>
                <a:gd name="T39" fmla="*/ 130 h 146"/>
                <a:gd name="T40" fmla="*/ 0 w 48"/>
                <a:gd name="T41" fmla="*/ 146 h 146"/>
                <a:gd name="T42" fmla="*/ 8 w 48"/>
                <a:gd name="T43" fmla="*/ 146 h 146"/>
                <a:gd name="T44" fmla="*/ 28 w 48"/>
                <a:gd name="T45" fmla="*/ 142 h 146"/>
                <a:gd name="T46" fmla="*/ 34 w 48"/>
                <a:gd name="T47" fmla="*/ 134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4" y="20"/>
                  </a:lnTo>
                  <a:lnTo>
                    <a:pt x="4" y="20"/>
                  </a:lnTo>
                  <a:lnTo>
                    <a:pt x="8" y="20"/>
                  </a:lnTo>
                  <a:lnTo>
                    <a:pt x="12" y="22"/>
                  </a:lnTo>
                  <a:lnTo>
                    <a:pt x="14" y="26"/>
                  </a:lnTo>
                  <a:lnTo>
                    <a:pt x="14" y="30"/>
                  </a:lnTo>
                  <a:lnTo>
                    <a:pt x="14" y="30"/>
                  </a:lnTo>
                  <a:lnTo>
                    <a:pt x="14" y="40"/>
                  </a:lnTo>
                  <a:lnTo>
                    <a:pt x="14" y="40"/>
                  </a:lnTo>
                  <a:lnTo>
                    <a:pt x="12" y="52"/>
                  </a:lnTo>
                  <a:lnTo>
                    <a:pt x="12" y="52"/>
                  </a:lnTo>
                  <a:lnTo>
                    <a:pt x="14" y="62"/>
                  </a:lnTo>
                  <a:lnTo>
                    <a:pt x="16" y="68"/>
                  </a:lnTo>
                  <a:lnTo>
                    <a:pt x="22" y="72"/>
                  </a:lnTo>
                  <a:lnTo>
                    <a:pt x="30" y="74"/>
                  </a:lnTo>
                  <a:lnTo>
                    <a:pt x="30" y="74"/>
                  </a:lnTo>
                  <a:lnTo>
                    <a:pt x="30" y="74"/>
                  </a:lnTo>
                  <a:lnTo>
                    <a:pt x="30" y="74"/>
                  </a:lnTo>
                  <a:lnTo>
                    <a:pt x="22" y="76"/>
                  </a:lnTo>
                  <a:lnTo>
                    <a:pt x="16" y="80"/>
                  </a:lnTo>
                  <a:lnTo>
                    <a:pt x="14" y="86"/>
                  </a:lnTo>
                  <a:lnTo>
                    <a:pt x="12" y="96"/>
                  </a:lnTo>
                  <a:lnTo>
                    <a:pt x="12" y="96"/>
                  </a:lnTo>
                  <a:lnTo>
                    <a:pt x="14" y="108"/>
                  </a:lnTo>
                  <a:lnTo>
                    <a:pt x="14" y="108"/>
                  </a:lnTo>
                  <a:lnTo>
                    <a:pt x="14" y="118"/>
                  </a:lnTo>
                  <a:lnTo>
                    <a:pt x="14" y="118"/>
                  </a:lnTo>
                  <a:lnTo>
                    <a:pt x="14" y="122"/>
                  </a:lnTo>
                  <a:lnTo>
                    <a:pt x="12" y="126"/>
                  </a:lnTo>
                  <a:lnTo>
                    <a:pt x="8" y="128"/>
                  </a:lnTo>
                  <a:lnTo>
                    <a:pt x="4" y="130"/>
                  </a:lnTo>
                  <a:lnTo>
                    <a:pt x="4" y="130"/>
                  </a:lnTo>
                  <a:lnTo>
                    <a:pt x="0" y="130"/>
                  </a:lnTo>
                  <a:lnTo>
                    <a:pt x="0" y="130"/>
                  </a:lnTo>
                  <a:lnTo>
                    <a:pt x="0" y="146"/>
                  </a:lnTo>
                  <a:lnTo>
                    <a:pt x="0" y="146"/>
                  </a:lnTo>
                  <a:lnTo>
                    <a:pt x="8" y="146"/>
                  </a:lnTo>
                  <a:lnTo>
                    <a:pt x="8" y="146"/>
                  </a:lnTo>
                  <a:lnTo>
                    <a:pt x="20" y="146"/>
                  </a:lnTo>
                  <a:lnTo>
                    <a:pt x="28" y="142"/>
                  </a:lnTo>
                  <a:lnTo>
                    <a:pt x="32" y="138"/>
                  </a:lnTo>
                  <a:lnTo>
                    <a:pt x="34" y="134"/>
                  </a:lnTo>
                  <a:lnTo>
                    <a:pt x="36" y="122"/>
                  </a:lnTo>
                  <a:lnTo>
                    <a:pt x="36" y="122"/>
                  </a:lnTo>
                  <a:lnTo>
                    <a:pt x="36" y="108"/>
                  </a:lnTo>
                  <a:lnTo>
                    <a:pt x="36" y="108"/>
                  </a:lnTo>
                  <a:lnTo>
                    <a:pt x="34" y="94"/>
                  </a:lnTo>
                  <a:lnTo>
                    <a:pt x="34" y="94"/>
                  </a:lnTo>
                  <a:lnTo>
                    <a:pt x="36" y="90"/>
                  </a:lnTo>
                  <a:lnTo>
                    <a:pt x="36" y="86"/>
                  </a:lnTo>
                  <a:lnTo>
                    <a:pt x="40" y="84"/>
                  </a:lnTo>
                  <a:lnTo>
                    <a:pt x="48" y="82"/>
                  </a:lnTo>
                  <a:lnTo>
                    <a:pt x="48" y="66"/>
                  </a:lnTo>
                  <a:lnTo>
                    <a:pt x="48" y="66"/>
                  </a:lnTo>
                  <a:lnTo>
                    <a:pt x="40" y="64"/>
                  </a:lnTo>
                  <a:lnTo>
                    <a:pt x="36" y="62"/>
                  </a:lnTo>
                  <a:lnTo>
                    <a:pt x="36" y="58"/>
                  </a:lnTo>
                  <a:lnTo>
                    <a:pt x="34" y="54"/>
                  </a:lnTo>
                  <a:lnTo>
                    <a:pt x="34" y="54"/>
                  </a:lnTo>
                  <a:lnTo>
                    <a:pt x="36" y="40"/>
                  </a:lnTo>
                  <a:lnTo>
                    <a:pt x="36" y="40"/>
                  </a:lnTo>
                  <a:lnTo>
                    <a:pt x="36" y="26"/>
                  </a:lnTo>
                  <a:lnTo>
                    <a:pt x="36" y="26"/>
                  </a:lnTo>
                  <a:lnTo>
                    <a:pt x="34" y="14"/>
                  </a:lnTo>
                  <a:lnTo>
                    <a:pt x="30" y="6"/>
                  </a:lnTo>
                  <a:lnTo>
                    <a:pt x="20" y="2"/>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0" name="Freeform 1508"/>
            <p:cNvSpPr>
              <a:spLocks/>
            </p:cNvSpPr>
            <p:nvPr/>
          </p:nvSpPr>
          <p:spPr bwMode="auto">
            <a:xfrm>
              <a:off x="9057267" y="1901825"/>
              <a:ext cx="76621" cy="231775"/>
            </a:xfrm>
            <a:custGeom>
              <a:avLst/>
              <a:gdLst>
                <a:gd name="T0" fmla="*/ 8 w 48"/>
                <a:gd name="T1" fmla="*/ 0 h 146"/>
                <a:gd name="T2" fmla="*/ 0 w 48"/>
                <a:gd name="T3" fmla="*/ 0 h 146"/>
                <a:gd name="T4" fmla="*/ 0 w 48"/>
                <a:gd name="T5" fmla="*/ 20 h 146"/>
                <a:gd name="T6" fmla="*/ 4 w 48"/>
                <a:gd name="T7" fmla="*/ 20 h 146"/>
                <a:gd name="T8" fmla="*/ 12 w 48"/>
                <a:gd name="T9" fmla="*/ 22 h 146"/>
                <a:gd name="T10" fmla="*/ 14 w 48"/>
                <a:gd name="T11" fmla="*/ 30 h 146"/>
                <a:gd name="T12" fmla="*/ 14 w 48"/>
                <a:gd name="T13" fmla="*/ 40 h 146"/>
                <a:gd name="T14" fmla="*/ 12 w 48"/>
                <a:gd name="T15" fmla="*/ 52 h 146"/>
                <a:gd name="T16" fmla="*/ 14 w 48"/>
                <a:gd name="T17" fmla="*/ 62 h 146"/>
                <a:gd name="T18" fmla="*/ 22 w 48"/>
                <a:gd name="T19" fmla="*/ 72 h 146"/>
                <a:gd name="T20" fmla="*/ 30 w 48"/>
                <a:gd name="T21" fmla="*/ 74 h 146"/>
                <a:gd name="T22" fmla="*/ 30 w 48"/>
                <a:gd name="T23" fmla="*/ 74 h 146"/>
                <a:gd name="T24" fmla="*/ 16 w 48"/>
                <a:gd name="T25" fmla="*/ 80 h 146"/>
                <a:gd name="T26" fmla="*/ 12 w 48"/>
                <a:gd name="T27" fmla="*/ 96 h 146"/>
                <a:gd name="T28" fmla="*/ 14 w 48"/>
                <a:gd name="T29" fmla="*/ 108 h 146"/>
                <a:gd name="T30" fmla="*/ 14 w 48"/>
                <a:gd name="T31" fmla="*/ 118 h 146"/>
                <a:gd name="T32" fmla="*/ 14 w 48"/>
                <a:gd name="T33" fmla="*/ 122 h 146"/>
                <a:gd name="T34" fmla="*/ 8 w 48"/>
                <a:gd name="T35" fmla="*/ 128 h 146"/>
                <a:gd name="T36" fmla="*/ 4 w 48"/>
                <a:gd name="T37" fmla="*/ 130 h 146"/>
                <a:gd name="T38" fmla="*/ 0 w 48"/>
                <a:gd name="T39" fmla="*/ 130 h 146"/>
                <a:gd name="T40" fmla="*/ 0 w 48"/>
                <a:gd name="T41" fmla="*/ 146 h 146"/>
                <a:gd name="T42" fmla="*/ 8 w 48"/>
                <a:gd name="T43" fmla="*/ 146 h 146"/>
                <a:gd name="T44" fmla="*/ 28 w 48"/>
                <a:gd name="T45" fmla="*/ 142 h 146"/>
                <a:gd name="T46" fmla="*/ 34 w 48"/>
                <a:gd name="T47" fmla="*/ 134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4" y="20"/>
                  </a:lnTo>
                  <a:lnTo>
                    <a:pt x="4" y="20"/>
                  </a:lnTo>
                  <a:lnTo>
                    <a:pt x="8" y="20"/>
                  </a:lnTo>
                  <a:lnTo>
                    <a:pt x="12" y="22"/>
                  </a:lnTo>
                  <a:lnTo>
                    <a:pt x="14" y="26"/>
                  </a:lnTo>
                  <a:lnTo>
                    <a:pt x="14" y="30"/>
                  </a:lnTo>
                  <a:lnTo>
                    <a:pt x="14" y="30"/>
                  </a:lnTo>
                  <a:lnTo>
                    <a:pt x="14" y="40"/>
                  </a:lnTo>
                  <a:lnTo>
                    <a:pt x="14" y="40"/>
                  </a:lnTo>
                  <a:lnTo>
                    <a:pt x="12" y="52"/>
                  </a:lnTo>
                  <a:lnTo>
                    <a:pt x="12" y="52"/>
                  </a:lnTo>
                  <a:lnTo>
                    <a:pt x="14" y="62"/>
                  </a:lnTo>
                  <a:lnTo>
                    <a:pt x="16" y="68"/>
                  </a:lnTo>
                  <a:lnTo>
                    <a:pt x="22" y="72"/>
                  </a:lnTo>
                  <a:lnTo>
                    <a:pt x="30" y="74"/>
                  </a:lnTo>
                  <a:lnTo>
                    <a:pt x="30" y="74"/>
                  </a:lnTo>
                  <a:lnTo>
                    <a:pt x="30" y="74"/>
                  </a:lnTo>
                  <a:lnTo>
                    <a:pt x="30" y="74"/>
                  </a:lnTo>
                  <a:lnTo>
                    <a:pt x="22" y="76"/>
                  </a:lnTo>
                  <a:lnTo>
                    <a:pt x="16" y="80"/>
                  </a:lnTo>
                  <a:lnTo>
                    <a:pt x="14" y="86"/>
                  </a:lnTo>
                  <a:lnTo>
                    <a:pt x="12" y="96"/>
                  </a:lnTo>
                  <a:lnTo>
                    <a:pt x="12" y="96"/>
                  </a:lnTo>
                  <a:lnTo>
                    <a:pt x="14" y="108"/>
                  </a:lnTo>
                  <a:lnTo>
                    <a:pt x="14" y="108"/>
                  </a:lnTo>
                  <a:lnTo>
                    <a:pt x="14" y="118"/>
                  </a:lnTo>
                  <a:lnTo>
                    <a:pt x="14" y="118"/>
                  </a:lnTo>
                  <a:lnTo>
                    <a:pt x="14" y="122"/>
                  </a:lnTo>
                  <a:lnTo>
                    <a:pt x="12" y="126"/>
                  </a:lnTo>
                  <a:lnTo>
                    <a:pt x="8" y="128"/>
                  </a:lnTo>
                  <a:lnTo>
                    <a:pt x="4" y="130"/>
                  </a:lnTo>
                  <a:lnTo>
                    <a:pt x="4" y="130"/>
                  </a:lnTo>
                  <a:lnTo>
                    <a:pt x="0" y="130"/>
                  </a:lnTo>
                  <a:lnTo>
                    <a:pt x="0" y="130"/>
                  </a:lnTo>
                  <a:lnTo>
                    <a:pt x="0" y="146"/>
                  </a:lnTo>
                  <a:lnTo>
                    <a:pt x="0" y="146"/>
                  </a:lnTo>
                  <a:lnTo>
                    <a:pt x="8" y="146"/>
                  </a:lnTo>
                  <a:lnTo>
                    <a:pt x="8" y="146"/>
                  </a:lnTo>
                  <a:lnTo>
                    <a:pt x="20" y="146"/>
                  </a:lnTo>
                  <a:lnTo>
                    <a:pt x="28" y="142"/>
                  </a:lnTo>
                  <a:lnTo>
                    <a:pt x="32" y="138"/>
                  </a:lnTo>
                  <a:lnTo>
                    <a:pt x="34" y="134"/>
                  </a:lnTo>
                  <a:lnTo>
                    <a:pt x="36" y="122"/>
                  </a:lnTo>
                  <a:lnTo>
                    <a:pt x="36" y="122"/>
                  </a:lnTo>
                  <a:lnTo>
                    <a:pt x="36" y="108"/>
                  </a:lnTo>
                  <a:lnTo>
                    <a:pt x="36" y="108"/>
                  </a:lnTo>
                  <a:lnTo>
                    <a:pt x="34" y="94"/>
                  </a:lnTo>
                  <a:lnTo>
                    <a:pt x="34" y="94"/>
                  </a:lnTo>
                  <a:lnTo>
                    <a:pt x="36" y="90"/>
                  </a:lnTo>
                  <a:lnTo>
                    <a:pt x="36" y="86"/>
                  </a:lnTo>
                  <a:lnTo>
                    <a:pt x="40" y="84"/>
                  </a:lnTo>
                  <a:lnTo>
                    <a:pt x="48" y="82"/>
                  </a:lnTo>
                  <a:lnTo>
                    <a:pt x="48" y="66"/>
                  </a:lnTo>
                  <a:lnTo>
                    <a:pt x="48" y="66"/>
                  </a:lnTo>
                  <a:lnTo>
                    <a:pt x="40" y="64"/>
                  </a:lnTo>
                  <a:lnTo>
                    <a:pt x="36" y="62"/>
                  </a:lnTo>
                  <a:lnTo>
                    <a:pt x="36" y="58"/>
                  </a:lnTo>
                  <a:lnTo>
                    <a:pt x="34" y="54"/>
                  </a:lnTo>
                  <a:lnTo>
                    <a:pt x="34" y="54"/>
                  </a:lnTo>
                  <a:lnTo>
                    <a:pt x="36" y="40"/>
                  </a:lnTo>
                  <a:lnTo>
                    <a:pt x="36" y="40"/>
                  </a:lnTo>
                  <a:lnTo>
                    <a:pt x="36" y="26"/>
                  </a:lnTo>
                  <a:lnTo>
                    <a:pt x="36" y="26"/>
                  </a:lnTo>
                  <a:lnTo>
                    <a:pt x="34" y="14"/>
                  </a:lnTo>
                  <a:lnTo>
                    <a:pt x="30"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1" name="Freeform 1509"/>
            <p:cNvSpPr>
              <a:spLocks noEditPoints="1"/>
            </p:cNvSpPr>
            <p:nvPr/>
          </p:nvSpPr>
          <p:spPr bwMode="auto">
            <a:xfrm>
              <a:off x="10525840" y="1898650"/>
              <a:ext cx="159628" cy="234950"/>
            </a:xfrm>
            <a:custGeom>
              <a:avLst/>
              <a:gdLst>
                <a:gd name="T0" fmla="*/ 48 w 100"/>
                <a:gd name="T1" fmla="*/ 148 h 148"/>
                <a:gd name="T2" fmla="*/ 28 w 100"/>
                <a:gd name="T3" fmla="*/ 144 h 148"/>
                <a:gd name="T4" fmla="*/ 14 w 100"/>
                <a:gd name="T5" fmla="*/ 130 h 148"/>
                <a:gd name="T6" fmla="*/ 8 w 100"/>
                <a:gd name="T7" fmla="*/ 120 h 148"/>
                <a:gd name="T8" fmla="*/ 2 w 100"/>
                <a:gd name="T9" fmla="*/ 94 h 148"/>
                <a:gd name="T10" fmla="*/ 0 w 100"/>
                <a:gd name="T11" fmla="*/ 78 h 148"/>
                <a:gd name="T12" fmla="*/ 4 w 100"/>
                <a:gd name="T13" fmla="*/ 44 h 148"/>
                <a:gd name="T14" fmla="*/ 14 w 100"/>
                <a:gd name="T15" fmla="*/ 18 h 148"/>
                <a:gd name="T16" fmla="*/ 20 w 100"/>
                <a:gd name="T17" fmla="*/ 10 h 148"/>
                <a:gd name="T18" fmla="*/ 40 w 100"/>
                <a:gd name="T19" fmla="*/ 0 h 148"/>
                <a:gd name="T20" fmla="*/ 52 w 100"/>
                <a:gd name="T21" fmla="*/ 0 h 148"/>
                <a:gd name="T22" fmla="*/ 74 w 100"/>
                <a:gd name="T23" fmla="*/ 4 h 148"/>
                <a:gd name="T24" fmla="*/ 88 w 100"/>
                <a:gd name="T25" fmla="*/ 18 h 148"/>
                <a:gd name="T26" fmla="*/ 98 w 100"/>
                <a:gd name="T27" fmla="*/ 40 h 148"/>
                <a:gd name="T28" fmla="*/ 100 w 100"/>
                <a:gd name="T29" fmla="*/ 72 h 148"/>
                <a:gd name="T30" fmla="*/ 100 w 100"/>
                <a:gd name="T31" fmla="*/ 90 h 148"/>
                <a:gd name="T32" fmla="*/ 94 w 100"/>
                <a:gd name="T33" fmla="*/ 120 h 148"/>
                <a:gd name="T34" fmla="*/ 88 w 100"/>
                <a:gd name="T35" fmla="*/ 130 h 148"/>
                <a:gd name="T36" fmla="*/ 70 w 100"/>
                <a:gd name="T37" fmla="*/ 144 h 148"/>
                <a:gd name="T38" fmla="*/ 48 w 100"/>
                <a:gd name="T39" fmla="*/ 148 h 148"/>
                <a:gd name="T40" fmla="*/ 52 w 100"/>
                <a:gd name="T41" fmla="*/ 18 h 148"/>
                <a:gd name="T42" fmla="*/ 46 w 100"/>
                <a:gd name="T43" fmla="*/ 20 h 148"/>
                <a:gd name="T44" fmla="*/ 36 w 100"/>
                <a:gd name="T45" fmla="*/ 26 h 148"/>
                <a:gd name="T46" fmla="*/ 28 w 100"/>
                <a:gd name="T47" fmla="*/ 40 h 148"/>
                <a:gd name="T48" fmla="*/ 26 w 100"/>
                <a:gd name="T49" fmla="*/ 76 h 148"/>
                <a:gd name="T50" fmla="*/ 26 w 100"/>
                <a:gd name="T51" fmla="*/ 100 h 148"/>
                <a:gd name="T52" fmla="*/ 32 w 100"/>
                <a:gd name="T53" fmla="*/ 116 h 148"/>
                <a:gd name="T54" fmla="*/ 40 w 100"/>
                <a:gd name="T55" fmla="*/ 126 h 148"/>
                <a:gd name="T56" fmla="*/ 52 w 100"/>
                <a:gd name="T57" fmla="*/ 130 h 148"/>
                <a:gd name="T58" fmla="*/ 56 w 100"/>
                <a:gd name="T59" fmla="*/ 130 h 148"/>
                <a:gd name="T60" fmla="*/ 66 w 100"/>
                <a:gd name="T61" fmla="*/ 122 h 148"/>
                <a:gd name="T62" fmla="*/ 74 w 100"/>
                <a:gd name="T63" fmla="*/ 100 h 148"/>
                <a:gd name="T64" fmla="*/ 76 w 100"/>
                <a:gd name="T65" fmla="*/ 76 h 148"/>
                <a:gd name="T66" fmla="*/ 72 w 100"/>
                <a:gd name="T67" fmla="*/ 40 h 148"/>
                <a:gd name="T68" fmla="*/ 66 w 100"/>
                <a:gd name="T69" fmla="*/ 26 h 148"/>
                <a:gd name="T70" fmla="*/ 58 w 100"/>
                <a:gd name="T71" fmla="*/ 20 h 148"/>
                <a:gd name="T72" fmla="*/ 52 w 100"/>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48">
                  <a:moveTo>
                    <a:pt x="48" y="148"/>
                  </a:moveTo>
                  <a:lnTo>
                    <a:pt x="48" y="148"/>
                  </a:lnTo>
                  <a:lnTo>
                    <a:pt x="38" y="148"/>
                  </a:lnTo>
                  <a:lnTo>
                    <a:pt x="28" y="144"/>
                  </a:lnTo>
                  <a:lnTo>
                    <a:pt x="20" y="138"/>
                  </a:lnTo>
                  <a:lnTo>
                    <a:pt x="14" y="130"/>
                  </a:lnTo>
                  <a:lnTo>
                    <a:pt x="14" y="130"/>
                  </a:lnTo>
                  <a:lnTo>
                    <a:pt x="8" y="120"/>
                  </a:lnTo>
                  <a:lnTo>
                    <a:pt x="4" y="108"/>
                  </a:lnTo>
                  <a:lnTo>
                    <a:pt x="2" y="94"/>
                  </a:lnTo>
                  <a:lnTo>
                    <a:pt x="0" y="78"/>
                  </a:lnTo>
                  <a:lnTo>
                    <a:pt x="0" y="78"/>
                  </a:lnTo>
                  <a:lnTo>
                    <a:pt x="2" y="60"/>
                  </a:lnTo>
                  <a:lnTo>
                    <a:pt x="4" y="44"/>
                  </a:lnTo>
                  <a:lnTo>
                    <a:pt x="8" y="30"/>
                  </a:lnTo>
                  <a:lnTo>
                    <a:pt x="14" y="18"/>
                  </a:lnTo>
                  <a:lnTo>
                    <a:pt x="14" y="18"/>
                  </a:lnTo>
                  <a:lnTo>
                    <a:pt x="20" y="10"/>
                  </a:lnTo>
                  <a:lnTo>
                    <a:pt x="30" y="4"/>
                  </a:lnTo>
                  <a:lnTo>
                    <a:pt x="40" y="0"/>
                  </a:lnTo>
                  <a:lnTo>
                    <a:pt x="52" y="0"/>
                  </a:lnTo>
                  <a:lnTo>
                    <a:pt x="52" y="0"/>
                  </a:lnTo>
                  <a:lnTo>
                    <a:pt x="64" y="0"/>
                  </a:lnTo>
                  <a:lnTo>
                    <a:pt x="74" y="4"/>
                  </a:lnTo>
                  <a:lnTo>
                    <a:pt x="82" y="10"/>
                  </a:lnTo>
                  <a:lnTo>
                    <a:pt x="88" y="18"/>
                  </a:lnTo>
                  <a:lnTo>
                    <a:pt x="94" y="28"/>
                  </a:lnTo>
                  <a:lnTo>
                    <a:pt x="98" y="40"/>
                  </a:lnTo>
                  <a:lnTo>
                    <a:pt x="100" y="56"/>
                  </a:lnTo>
                  <a:lnTo>
                    <a:pt x="100" y="72"/>
                  </a:lnTo>
                  <a:lnTo>
                    <a:pt x="100" y="72"/>
                  </a:lnTo>
                  <a:lnTo>
                    <a:pt x="100" y="90"/>
                  </a:lnTo>
                  <a:lnTo>
                    <a:pt x="98" y="106"/>
                  </a:lnTo>
                  <a:lnTo>
                    <a:pt x="94" y="120"/>
                  </a:lnTo>
                  <a:lnTo>
                    <a:pt x="88" y="130"/>
                  </a:lnTo>
                  <a:lnTo>
                    <a:pt x="88" y="130"/>
                  </a:lnTo>
                  <a:lnTo>
                    <a:pt x="80" y="138"/>
                  </a:lnTo>
                  <a:lnTo>
                    <a:pt x="70" y="144"/>
                  </a:lnTo>
                  <a:lnTo>
                    <a:pt x="60" y="148"/>
                  </a:lnTo>
                  <a:lnTo>
                    <a:pt x="48" y="148"/>
                  </a:lnTo>
                  <a:lnTo>
                    <a:pt x="48" y="148"/>
                  </a:lnTo>
                  <a:close/>
                  <a:moveTo>
                    <a:pt x="52" y="18"/>
                  </a:moveTo>
                  <a:lnTo>
                    <a:pt x="52" y="18"/>
                  </a:lnTo>
                  <a:lnTo>
                    <a:pt x="46" y="20"/>
                  </a:lnTo>
                  <a:lnTo>
                    <a:pt x="40" y="22"/>
                  </a:lnTo>
                  <a:lnTo>
                    <a:pt x="36" y="26"/>
                  </a:lnTo>
                  <a:lnTo>
                    <a:pt x="32" y="32"/>
                  </a:lnTo>
                  <a:lnTo>
                    <a:pt x="28" y="40"/>
                  </a:lnTo>
                  <a:lnTo>
                    <a:pt x="26" y="50"/>
                  </a:lnTo>
                  <a:lnTo>
                    <a:pt x="26" y="76"/>
                  </a:lnTo>
                  <a:lnTo>
                    <a:pt x="26" y="76"/>
                  </a:lnTo>
                  <a:lnTo>
                    <a:pt x="26" y="100"/>
                  </a:lnTo>
                  <a:lnTo>
                    <a:pt x="28" y="108"/>
                  </a:lnTo>
                  <a:lnTo>
                    <a:pt x="32" y="116"/>
                  </a:lnTo>
                  <a:lnTo>
                    <a:pt x="36" y="122"/>
                  </a:lnTo>
                  <a:lnTo>
                    <a:pt x="40" y="126"/>
                  </a:lnTo>
                  <a:lnTo>
                    <a:pt x="46" y="130"/>
                  </a:lnTo>
                  <a:lnTo>
                    <a:pt x="52" y="130"/>
                  </a:lnTo>
                  <a:lnTo>
                    <a:pt x="52" y="130"/>
                  </a:lnTo>
                  <a:lnTo>
                    <a:pt x="56" y="130"/>
                  </a:lnTo>
                  <a:lnTo>
                    <a:pt x="62" y="126"/>
                  </a:lnTo>
                  <a:lnTo>
                    <a:pt x="66" y="122"/>
                  </a:lnTo>
                  <a:lnTo>
                    <a:pt x="70" y="116"/>
                  </a:lnTo>
                  <a:lnTo>
                    <a:pt x="74" y="100"/>
                  </a:lnTo>
                  <a:lnTo>
                    <a:pt x="76" y="76"/>
                  </a:lnTo>
                  <a:lnTo>
                    <a:pt x="76" y="76"/>
                  </a:lnTo>
                  <a:lnTo>
                    <a:pt x="74" y="50"/>
                  </a:lnTo>
                  <a:lnTo>
                    <a:pt x="72" y="40"/>
                  </a:lnTo>
                  <a:lnTo>
                    <a:pt x="70" y="32"/>
                  </a:lnTo>
                  <a:lnTo>
                    <a:pt x="66" y="26"/>
                  </a:lnTo>
                  <a:lnTo>
                    <a:pt x="62" y="22"/>
                  </a:lnTo>
                  <a:lnTo>
                    <a:pt x="58" y="20"/>
                  </a:lnTo>
                  <a:lnTo>
                    <a:pt x="52" y="18"/>
                  </a:lnTo>
                  <a:lnTo>
                    <a:pt x="52"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2" name="Freeform 1510"/>
            <p:cNvSpPr>
              <a:spLocks noEditPoints="1"/>
            </p:cNvSpPr>
            <p:nvPr/>
          </p:nvSpPr>
          <p:spPr bwMode="auto">
            <a:xfrm>
              <a:off x="10896176" y="1898650"/>
              <a:ext cx="156435" cy="234950"/>
            </a:xfrm>
            <a:custGeom>
              <a:avLst/>
              <a:gdLst>
                <a:gd name="T0" fmla="*/ 48 w 98"/>
                <a:gd name="T1" fmla="*/ 148 h 148"/>
                <a:gd name="T2" fmla="*/ 28 w 98"/>
                <a:gd name="T3" fmla="*/ 144 h 148"/>
                <a:gd name="T4" fmla="*/ 12 w 98"/>
                <a:gd name="T5" fmla="*/ 130 h 148"/>
                <a:gd name="T6" fmla="*/ 8 w 98"/>
                <a:gd name="T7" fmla="*/ 120 h 148"/>
                <a:gd name="T8" fmla="*/ 0 w 98"/>
                <a:gd name="T9" fmla="*/ 94 h 148"/>
                <a:gd name="T10" fmla="*/ 0 w 98"/>
                <a:gd name="T11" fmla="*/ 78 h 148"/>
                <a:gd name="T12" fmla="*/ 4 w 98"/>
                <a:gd name="T13" fmla="*/ 44 h 148"/>
                <a:gd name="T14" fmla="*/ 12 w 98"/>
                <a:gd name="T15" fmla="*/ 18 h 148"/>
                <a:gd name="T16" fmla="*/ 20 w 98"/>
                <a:gd name="T17" fmla="*/ 10 h 148"/>
                <a:gd name="T18" fmla="*/ 40 w 98"/>
                <a:gd name="T19" fmla="*/ 0 h 148"/>
                <a:gd name="T20" fmla="*/ 52 w 98"/>
                <a:gd name="T21" fmla="*/ 0 h 148"/>
                <a:gd name="T22" fmla="*/ 72 w 98"/>
                <a:gd name="T23" fmla="*/ 4 h 148"/>
                <a:gd name="T24" fmla="*/ 88 w 98"/>
                <a:gd name="T25" fmla="*/ 18 h 148"/>
                <a:gd name="T26" fmla="*/ 96 w 98"/>
                <a:gd name="T27" fmla="*/ 40 h 148"/>
                <a:gd name="T28" fmla="*/ 98 w 98"/>
                <a:gd name="T29" fmla="*/ 72 h 148"/>
                <a:gd name="T30" fmla="*/ 98 w 98"/>
                <a:gd name="T31" fmla="*/ 90 h 148"/>
                <a:gd name="T32" fmla="*/ 92 w 98"/>
                <a:gd name="T33" fmla="*/ 120 h 148"/>
                <a:gd name="T34" fmla="*/ 86 w 98"/>
                <a:gd name="T35" fmla="*/ 130 h 148"/>
                <a:gd name="T36" fmla="*/ 70 w 98"/>
                <a:gd name="T37" fmla="*/ 144 h 148"/>
                <a:gd name="T38" fmla="*/ 48 w 98"/>
                <a:gd name="T39" fmla="*/ 148 h 148"/>
                <a:gd name="T40" fmla="*/ 50 w 98"/>
                <a:gd name="T41" fmla="*/ 18 h 148"/>
                <a:gd name="T42" fmla="*/ 44 w 98"/>
                <a:gd name="T43" fmla="*/ 20 h 148"/>
                <a:gd name="T44" fmla="*/ 34 w 98"/>
                <a:gd name="T45" fmla="*/ 26 h 148"/>
                <a:gd name="T46" fmla="*/ 28 w 98"/>
                <a:gd name="T47" fmla="*/ 40 h 148"/>
                <a:gd name="T48" fmla="*/ 24 w 98"/>
                <a:gd name="T49" fmla="*/ 76 h 148"/>
                <a:gd name="T50" fmla="*/ 26 w 98"/>
                <a:gd name="T51" fmla="*/ 100 h 148"/>
                <a:gd name="T52" fmla="*/ 30 w 98"/>
                <a:gd name="T53" fmla="*/ 116 h 148"/>
                <a:gd name="T54" fmla="*/ 38 w 98"/>
                <a:gd name="T55" fmla="*/ 126 h 148"/>
                <a:gd name="T56" fmla="*/ 50 w 98"/>
                <a:gd name="T57" fmla="*/ 130 h 148"/>
                <a:gd name="T58" fmla="*/ 56 w 98"/>
                <a:gd name="T59" fmla="*/ 130 h 148"/>
                <a:gd name="T60" fmla="*/ 64 w 98"/>
                <a:gd name="T61" fmla="*/ 122 h 148"/>
                <a:gd name="T62" fmla="*/ 72 w 98"/>
                <a:gd name="T63" fmla="*/ 100 h 148"/>
                <a:gd name="T64" fmla="*/ 74 w 98"/>
                <a:gd name="T65" fmla="*/ 76 h 148"/>
                <a:gd name="T66" fmla="*/ 68 w 98"/>
                <a:gd name="T67" fmla="*/ 32 h 148"/>
                <a:gd name="T68" fmla="*/ 62 w 98"/>
                <a:gd name="T69" fmla="*/ 22 h 148"/>
                <a:gd name="T70" fmla="*/ 50 w 98"/>
                <a:gd name="T71"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48">
                  <a:moveTo>
                    <a:pt x="48" y="148"/>
                  </a:moveTo>
                  <a:lnTo>
                    <a:pt x="48" y="148"/>
                  </a:lnTo>
                  <a:lnTo>
                    <a:pt x="38" y="148"/>
                  </a:lnTo>
                  <a:lnTo>
                    <a:pt x="28" y="144"/>
                  </a:lnTo>
                  <a:lnTo>
                    <a:pt x="20" y="138"/>
                  </a:lnTo>
                  <a:lnTo>
                    <a:pt x="12" y="130"/>
                  </a:lnTo>
                  <a:lnTo>
                    <a:pt x="12" y="130"/>
                  </a:lnTo>
                  <a:lnTo>
                    <a:pt x="8" y="120"/>
                  </a:lnTo>
                  <a:lnTo>
                    <a:pt x="4" y="108"/>
                  </a:lnTo>
                  <a:lnTo>
                    <a:pt x="0" y="94"/>
                  </a:lnTo>
                  <a:lnTo>
                    <a:pt x="0" y="78"/>
                  </a:lnTo>
                  <a:lnTo>
                    <a:pt x="0" y="78"/>
                  </a:lnTo>
                  <a:lnTo>
                    <a:pt x="0" y="60"/>
                  </a:lnTo>
                  <a:lnTo>
                    <a:pt x="4" y="44"/>
                  </a:lnTo>
                  <a:lnTo>
                    <a:pt x="8" y="30"/>
                  </a:lnTo>
                  <a:lnTo>
                    <a:pt x="12" y="18"/>
                  </a:lnTo>
                  <a:lnTo>
                    <a:pt x="12" y="18"/>
                  </a:lnTo>
                  <a:lnTo>
                    <a:pt x="20" y="10"/>
                  </a:lnTo>
                  <a:lnTo>
                    <a:pt x="28" y="4"/>
                  </a:lnTo>
                  <a:lnTo>
                    <a:pt x="40" y="0"/>
                  </a:lnTo>
                  <a:lnTo>
                    <a:pt x="52" y="0"/>
                  </a:lnTo>
                  <a:lnTo>
                    <a:pt x="52" y="0"/>
                  </a:lnTo>
                  <a:lnTo>
                    <a:pt x="62" y="0"/>
                  </a:lnTo>
                  <a:lnTo>
                    <a:pt x="72" y="4"/>
                  </a:lnTo>
                  <a:lnTo>
                    <a:pt x="80" y="10"/>
                  </a:lnTo>
                  <a:lnTo>
                    <a:pt x="88" y="18"/>
                  </a:lnTo>
                  <a:lnTo>
                    <a:pt x="92" y="28"/>
                  </a:lnTo>
                  <a:lnTo>
                    <a:pt x="96" y="40"/>
                  </a:lnTo>
                  <a:lnTo>
                    <a:pt x="98" y="56"/>
                  </a:lnTo>
                  <a:lnTo>
                    <a:pt x="98" y="72"/>
                  </a:lnTo>
                  <a:lnTo>
                    <a:pt x="98" y="72"/>
                  </a:lnTo>
                  <a:lnTo>
                    <a:pt x="98" y="90"/>
                  </a:lnTo>
                  <a:lnTo>
                    <a:pt x="96" y="106"/>
                  </a:lnTo>
                  <a:lnTo>
                    <a:pt x="92" y="120"/>
                  </a:lnTo>
                  <a:lnTo>
                    <a:pt x="86" y="130"/>
                  </a:lnTo>
                  <a:lnTo>
                    <a:pt x="86" y="130"/>
                  </a:lnTo>
                  <a:lnTo>
                    <a:pt x="78" y="138"/>
                  </a:lnTo>
                  <a:lnTo>
                    <a:pt x="70" y="144"/>
                  </a:lnTo>
                  <a:lnTo>
                    <a:pt x="60" y="148"/>
                  </a:lnTo>
                  <a:lnTo>
                    <a:pt x="48" y="148"/>
                  </a:lnTo>
                  <a:lnTo>
                    <a:pt x="48" y="148"/>
                  </a:lnTo>
                  <a:close/>
                  <a:moveTo>
                    <a:pt x="50" y="18"/>
                  </a:moveTo>
                  <a:lnTo>
                    <a:pt x="50" y="18"/>
                  </a:lnTo>
                  <a:lnTo>
                    <a:pt x="44" y="20"/>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6" y="130"/>
                  </a:lnTo>
                  <a:lnTo>
                    <a:pt x="60" y="126"/>
                  </a:lnTo>
                  <a:lnTo>
                    <a:pt x="64" y="122"/>
                  </a:lnTo>
                  <a:lnTo>
                    <a:pt x="68" y="116"/>
                  </a:lnTo>
                  <a:lnTo>
                    <a:pt x="72" y="100"/>
                  </a:lnTo>
                  <a:lnTo>
                    <a:pt x="74" y="76"/>
                  </a:lnTo>
                  <a:lnTo>
                    <a:pt x="74" y="76"/>
                  </a:lnTo>
                  <a:lnTo>
                    <a:pt x="74" y="50"/>
                  </a:lnTo>
                  <a:lnTo>
                    <a:pt x="68" y="32"/>
                  </a:lnTo>
                  <a:lnTo>
                    <a:pt x="66" y="26"/>
                  </a:lnTo>
                  <a:lnTo>
                    <a:pt x="62"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3" name="Freeform 1511"/>
            <p:cNvSpPr>
              <a:spLocks/>
            </p:cNvSpPr>
            <p:nvPr/>
          </p:nvSpPr>
          <p:spPr bwMode="auto">
            <a:xfrm>
              <a:off x="10749319"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4 w 52"/>
                <a:gd name="T17" fmla="*/ 34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2 w 52"/>
                <a:gd name="T31" fmla="*/ 18 h 144"/>
                <a:gd name="T32" fmla="*/ 12 w 52"/>
                <a:gd name="T33" fmla="*/ 18 h 144"/>
                <a:gd name="T34" fmla="*/ 22 w 52"/>
                <a:gd name="T35" fmla="*/ 14 h 144"/>
                <a:gd name="T36" fmla="*/ 22 w 52"/>
                <a:gd name="T37" fmla="*/ 14 h 144"/>
                <a:gd name="T38" fmla="*/ 26 w 52"/>
                <a:gd name="T39" fmla="*/ 12 h 144"/>
                <a:gd name="T40" fmla="*/ 32 w 52"/>
                <a:gd name="T41" fmla="*/ 8 h 144"/>
                <a:gd name="T42" fmla="*/ 32 w 52"/>
                <a:gd name="T43" fmla="*/ 8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30"/>
                  </a:lnTo>
                  <a:lnTo>
                    <a:pt x="30" y="30"/>
                  </a:lnTo>
                  <a:lnTo>
                    <a:pt x="24" y="34"/>
                  </a:lnTo>
                  <a:lnTo>
                    <a:pt x="16" y="36"/>
                  </a:lnTo>
                  <a:lnTo>
                    <a:pt x="16" y="36"/>
                  </a:lnTo>
                  <a:lnTo>
                    <a:pt x="0" y="42"/>
                  </a:lnTo>
                  <a:lnTo>
                    <a:pt x="0" y="42"/>
                  </a:lnTo>
                  <a:lnTo>
                    <a:pt x="0" y="22"/>
                  </a:lnTo>
                  <a:lnTo>
                    <a:pt x="0" y="22"/>
                  </a:lnTo>
                  <a:lnTo>
                    <a:pt x="12" y="18"/>
                  </a:lnTo>
                  <a:lnTo>
                    <a:pt x="12" y="18"/>
                  </a:lnTo>
                  <a:lnTo>
                    <a:pt x="22" y="14"/>
                  </a:lnTo>
                  <a:lnTo>
                    <a:pt x="22" y="14"/>
                  </a:lnTo>
                  <a:lnTo>
                    <a:pt x="26" y="12"/>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4" name="Freeform 1512"/>
            <p:cNvSpPr>
              <a:spLocks noEditPoints="1"/>
            </p:cNvSpPr>
            <p:nvPr/>
          </p:nvSpPr>
          <p:spPr bwMode="auto">
            <a:xfrm>
              <a:off x="11119655" y="1898650"/>
              <a:ext cx="156435" cy="234950"/>
            </a:xfrm>
            <a:custGeom>
              <a:avLst/>
              <a:gdLst>
                <a:gd name="T0" fmla="*/ 46 w 98"/>
                <a:gd name="T1" fmla="*/ 148 h 148"/>
                <a:gd name="T2" fmla="*/ 26 w 98"/>
                <a:gd name="T3" fmla="*/ 144 h 148"/>
                <a:gd name="T4" fmla="*/ 12 w 98"/>
                <a:gd name="T5" fmla="*/ 132 h 148"/>
                <a:gd name="T6" fmla="*/ 6 w 98"/>
                <a:gd name="T7" fmla="*/ 120 h 148"/>
                <a:gd name="T8" fmla="*/ 0 w 98"/>
                <a:gd name="T9" fmla="*/ 94 h 148"/>
                <a:gd name="T10" fmla="*/ 0 w 98"/>
                <a:gd name="T11" fmla="*/ 78 h 148"/>
                <a:gd name="T12" fmla="*/ 2 w 98"/>
                <a:gd name="T13" fmla="*/ 44 h 148"/>
                <a:gd name="T14" fmla="*/ 12 w 98"/>
                <a:gd name="T15" fmla="*/ 20 h 148"/>
                <a:gd name="T16" fmla="*/ 20 w 98"/>
                <a:gd name="T17" fmla="*/ 12 h 148"/>
                <a:gd name="T18" fmla="*/ 38 w 98"/>
                <a:gd name="T19" fmla="*/ 2 h 148"/>
                <a:gd name="T20" fmla="*/ 50 w 98"/>
                <a:gd name="T21" fmla="*/ 0 h 148"/>
                <a:gd name="T22" fmla="*/ 72 w 98"/>
                <a:gd name="T23" fmla="*/ 4 h 148"/>
                <a:gd name="T24" fmla="*/ 86 w 98"/>
                <a:gd name="T25" fmla="*/ 18 h 148"/>
                <a:gd name="T26" fmla="*/ 96 w 98"/>
                <a:gd name="T27" fmla="*/ 42 h 148"/>
                <a:gd name="T28" fmla="*/ 98 w 98"/>
                <a:gd name="T29" fmla="*/ 74 h 148"/>
                <a:gd name="T30" fmla="*/ 98 w 98"/>
                <a:gd name="T31" fmla="*/ 92 h 148"/>
                <a:gd name="T32" fmla="*/ 90 w 98"/>
                <a:gd name="T33" fmla="*/ 120 h 148"/>
                <a:gd name="T34" fmla="*/ 86 w 98"/>
                <a:gd name="T35" fmla="*/ 130 h 148"/>
                <a:gd name="T36" fmla="*/ 68 w 98"/>
                <a:gd name="T37" fmla="*/ 144 h 148"/>
                <a:gd name="T38" fmla="*/ 46 w 98"/>
                <a:gd name="T39" fmla="*/ 148 h 148"/>
                <a:gd name="T40" fmla="*/ 50 w 98"/>
                <a:gd name="T41" fmla="*/ 18 h 148"/>
                <a:gd name="T42" fmla="*/ 44 w 98"/>
                <a:gd name="T43" fmla="*/ 20 h 148"/>
                <a:gd name="T44" fmla="*/ 34 w 98"/>
                <a:gd name="T45" fmla="*/ 26 h 148"/>
                <a:gd name="T46" fmla="*/ 26 w 98"/>
                <a:gd name="T47" fmla="*/ 42 h 148"/>
                <a:gd name="T48" fmla="*/ 22 w 98"/>
                <a:gd name="T49" fmla="*/ 78 h 148"/>
                <a:gd name="T50" fmla="*/ 24 w 98"/>
                <a:gd name="T51" fmla="*/ 100 h 148"/>
                <a:gd name="T52" fmla="*/ 28 w 98"/>
                <a:gd name="T53" fmla="*/ 118 h 148"/>
                <a:gd name="T54" fmla="*/ 36 w 98"/>
                <a:gd name="T55" fmla="*/ 126 h 148"/>
                <a:gd name="T56" fmla="*/ 48 w 98"/>
                <a:gd name="T57" fmla="*/ 130 h 148"/>
                <a:gd name="T58" fmla="*/ 54 w 98"/>
                <a:gd name="T59" fmla="*/ 130 h 148"/>
                <a:gd name="T60" fmla="*/ 64 w 98"/>
                <a:gd name="T61" fmla="*/ 122 h 148"/>
                <a:gd name="T62" fmla="*/ 70 w 98"/>
                <a:gd name="T63" fmla="*/ 110 h 148"/>
                <a:gd name="T64" fmla="*/ 74 w 98"/>
                <a:gd name="T65" fmla="*/ 76 h 148"/>
                <a:gd name="T66" fmla="*/ 72 w 98"/>
                <a:gd name="T67" fmla="*/ 50 h 148"/>
                <a:gd name="T68" fmla="*/ 68 w 98"/>
                <a:gd name="T69" fmla="*/ 32 h 148"/>
                <a:gd name="T70" fmla="*/ 60 w 98"/>
                <a:gd name="T71" fmla="*/ 22 h 148"/>
                <a:gd name="T72" fmla="*/ 50 w 98"/>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48">
                  <a:moveTo>
                    <a:pt x="46" y="148"/>
                  </a:moveTo>
                  <a:lnTo>
                    <a:pt x="46" y="148"/>
                  </a:lnTo>
                  <a:lnTo>
                    <a:pt x="36" y="148"/>
                  </a:lnTo>
                  <a:lnTo>
                    <a:pt x="26" y="144"/>
                  </a:lnTo>
                  <a:lnTo>
                    <a:pt x="18" y="138"/>
                  </a:lnTo>
                  <a:lnTo>
                    <a:pt x="12" y="132"/>
                  </a:lnTo>
                  <a:lnTo>
                    <a:pt x="12" y="132"/>
                  </a:lnTo>
                  <a:lnTo>
                    <a:pt x="6" y="120"/>
                  </a:lnTo>
                  <a:lnTo>
                    <a:pt x="2" y="108"/>
                  </a:lnTo>
                  <a:lnTo>
                    <a:pt x="0" y="94"/>
                  </a:lnTo>
                  <a:lnTo>
                    <a:pt x="0" y="78"/>
                  </a:lnTo>
                  <a:lnTo>
                    <a:pt x="0" y="78"/>
                  </a:lnTo>
                  <a:lnTo>
                    <a:pt x="0" y="60"/>
                  </a:lnTo>
                  <a:lnTo>
                    <a:pt x="2" y="44"/>
                  </a:lnTo>
                  <a:lnTo>
                    <a:pt x="6" y="30"/>
                  </a:lnTo>
                  <a:lnTo>
                    <a:pt x="12" y="20"/>
                  </a:lnTo>
                  <a:lnTo>
                    <a:pt x="12" y="20"/>
                  </a:lnTo>
                  <a:lnTo>
                    <a:pt x="20" y="12"/>
                  </a:lnTo>
                  <a:lnTo>
                    <a:pt x="28" y="6"/>
                  </a:lnTo>
                  <a:lnTo>
                    <a:pt x="38" y="2"/>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6" y="130"/>
                  </a:lnTo>
                  <a:lnTo>
                    <a:pt x="86" y="130"/>
                  </a:lnTo>
                  <a:lnTo>
                    <a:pt x="78" y="138"/>
                  </a:lnTo>
                  <a:lnTo>
                    <a:pt x="68" y="144"/>
                  </a:lnTo>
                  <a:lnTo>
                    <a:pt x="58" y="148"/>
                  </a:lnTo>
                  <a:lnTo>
                    <a:pt x="46" y="148"/>
                  </a:lnTo>
                  <a:lnTo>
                    <a:pt x="46" y="148"/>
                  </a:lnTo>
                  <a:close/>
                  <a:moveTo>
                    <a:pt x="50" y="18"/>
                  </a:moveTo>
                  <a:lnTo>
                    <a:pt x="50" y="18"/>
                  </a:lnTo>
                  <a:lnTo>
                    <a:pt x="44" y="20"/>
                  </a:lnTo>
                  <a:lnTo>
                    <a:pt x="38" y="22"/>
                  </a:lnTo>
                  <a:lnTo>
                    <a:pt x="34" y="26"/>
                  </a:lnTo>
                  <a:lnTo>
                    <a:pt x="30" y="34"/>
                  </a:lnTo>
                  <a:lnTo>
                    <a:pt x="26" y="42"/>
                  </a:lnTo>
                  <a:lnTo>
                    <a:pt x="24" y="52"/>
                  </a:lnTo>
                  <a:lnTo>
                    <a:pt x="22" y="78"/>
                  </a:lnTo>
                  <a:lnTo>
                    <a:pt x="22" y="78"/>
                  </a:lnTo>
                  <a:lnTo>
                    <a:pt x="24" y="100"/>
                  </a:lnTo>
                  <a:lnTo>
                    <a:pt x="26" y="110"/>
                  </a:lnTo>
                  <a:lnTo>
                    <a:pt x="28" y="118"/>
                  </a:lnTo>
                  <a:lnTo>
                    <a:pt x="32" y="122"/>
                  </a:lnTo>
                  <a:lnTo>
                    <a:pt x="36" y="126"/>
                  </a:lnTo>
                  <a:lnTo>
                    <a:pt x="42" y="130"/>
                  </a:lnTo>
                  <a:lnTo>
                    <a:pt x="48" y="130"/>
                  </a:lnTo>
                  <a:lnTo>
                    <a:pt x="48" y="130"/>
                  </a:lnTo>
                  <a:lnTo>
                    <a:pt x="54" y="130"/>
                  </a:lnTo>
                  <a:lnTo>
                    <a:pt x="60" y="126"/>
                  </a:lnTo>
                  <a:lnTo>
                    <a:pt x="64" y="122"/>
                  </a:lnTo>
                  <a:lnTo>
                    <a:pt x="68" y="116"/>
                  </a:lnTo>
                  <a:lnTo>
                    <a:pt x="70" y="110"/>
                  </a:lnTo>
                  <a:lnTo>
                    <a:pt x="72" y="100"/>
                  </a:lnTo>
                  <a:lnTo>
                    <a:pt x="74" y="76"/>
                  </a:lnTo>
                  <a:lnTo>
                    <a:pt x="74" y="76"/>
                  </a:lnTo>
                  <a:lnTo>
                    <a:pt x="72" y="50"/>
                  </a:lnTo>
                  <a:lnTo>
                    <a:pt x="70" y="40"/>
                  </a:lnTo>
                  <a:lnTo>
                    <a:pt x="68" y="32"/>
                  </a:lnTo>
                  <a:lnTo>
                    <a:pt x="64" y="26"/>
                  </a:lnTo>
                  <a:lnTo>
                    <a:pt x="60" y="22"/>
                  </a:lnTo>
                  <a:lnTo>
                    <a:pt x="54"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5" name="Freeform 1513"/>
            <p:cNvSpPr>
              <a:spLocks/>
            </p:cNvSpPr>
            <p:nvPr/>
          </p:nvSpPr>
          <p:spPr bwMode="auto">
            <a:xfrm>
              <a:off x="11339941" y="1901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4 h 146"/>
                <a:gd name="T12" fmla="*/ 14 w 48"/>
                <a:gd name="T13" fmla="*/ 58 h 146"/>
                <a:gd name="T14" fmla="*/ 8 w 48"/>
                <a:gd name="T15" fmla="*/ 64 h 146"/>
                <a:gd name="T16" fmla="*/ 0 w 48"/>
                <a:gd name="T17" fmla="*/ 82 h 146"/>
                <a:gd name="T18" fmla="*/ 8 w 48"/>
                <a:gd name="T19" fmla="*/ 84 h 146"/>
                <a:gd name="T20" fmla="*/ 14 w 48"/>
                <a:gd name="T21" fmla="*/ 90 h 146"/>
                <a:gd name="T22" fmla="*/ 14 w 48"/>
                <a:gd name="T23" fmla="*/ 94 h 146"/>
                <a:gd name="T24" fmla="*/ 14 w 48"/>
                <a:gd name="T25" fmla="*/ 108 h 146"/>
                <a:gd name="T26" fmla="*/ 12 w 48"/>
                <a:gd name="T27" fmla="*/ 122 h 146"/>
                <a:gd name="T28" fmla="*/ 14 w 48"/>
                <a:gd name="T29" fmla="*/ 134 h 146"/>
                <a:gd name="T30" fmla="*/ 20 w 48"/>
                <a:gd name="T31" fmla="*/ 142 h 146"/>
                <a:gd name="T32" fmla="*/ 40 w 48"/>
                <a:gd name="T33" fmla="*/ 146 h 146"/>
                <a:gd name="T34" fmla="*/ 48 w 48"/>
                <a:gd name="T35" fmla="*/ 146 h 146"/>
                <a:gd name="T36" fmla="*/ 48 w 48"/>
                <a:gd name="T37" fmla="*/ 130 h 146"/>
                <a:gd name="T38" fmla="*/ 44 w 48"/>
                <a:gd name="T39" fmla="*/ 130 h 146"/>
                <a:gd name="T40" fmla="*/ 40 w 48"/>
                <a:gd name="T41" fmla="*/ 128 h 146"/>
                <a:gd name="T42" fmla="*/ 36 w 48"/>
                <a:gd name="T43" fmla="*/ 122 h 146"/>
                <a:gd name="T44" fmla="*/ 36 w 48"/>
                <a:gd name="T45" fmla="*/ 118 h 146"/>
                <a:gd name="T46" fmla="*/ 36 w 48"/>
                <a:gd name="T47" fmla="*/ 108 h 146"/>
                <a:gd name="T48" fmla="*/ 36 w 48"/>
                <a:gd name="T49" fmla="*/ 96 h 146"/>
                <a:gd name="T50" fmla="*/ 32 w 48"/>
                <a:gd name="T51" fmla="*/ 80 h 146"/>
                <a:gd name="T52" fmla="*/ 20 w 48"/>
                <a:gd name="T53" fmla="*/ 74 h 146"/>
                <a:gd name="T54" fmla="*/ 20 w 48"/>
                <a:gd name="T55" fmla="*/ 74 h 146"/>
                <a:gd name="T56" fmla="*/ 28 w 48"/>
                <a:gd name="T57" fmla="*/ 72 h 146"/>
                <a:gd name="T58" fmla="*/ 36 w 48"/>
                <a:gd name="T59" fmla="*/ 62 h 146"/>
                <a:gd name="T60" fmla="*/ 36 w 48"/>
                <a:gd name="T61" fmla="*/ 52 h 146"/>
                <a:gd name="T62" fmla="*/ 36 w 48"/>
                <a:gd name="T63" fmla="*/ 40 h 146"/>
                <a:gd name="T64" fmla="*/ 36 w 48"/>
                <a:gd name="T65" fmla="*/ 30 h 146"/>
                <a:gd name="T66" fmla="*/ 38 w 48"/>
                <a:gd name="T67" fmla="*/ 22 h 146"/>
                <a:gd name="T68" fmla="*/ 44 w 48"/>
                <a:gd name="T69" fmla="*/ 20 h 146"/>
                <a:gd name="T70" fmla="*/ 48 w 48"/>
                <a:gd name="T71" fmla="*/ 20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4"/>
                  </a:lnTo>
                  <a:lnTo>
                    <a:pt x="14" y="54"/>
                  </a:lnTo>
                  <a:lnTo>
                    <a:pt x="14" y="58"/>
                  </a:lnTo>
                  <a:lnTo>
                    <a:pt x="12" y="62"/>
                  </a:lnTo>
                  <a:lnTo>
                    <a:pt x="8" y="64"/>
                  </a:lnTo>
                  <a:lnTo>
                    <a:pt x="2"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2" y="128"/>
                  </a:lnTo>
                  <a:lnTo>
                    <a:pt x="14" y="134"/>
                  </a:lnTo>
                  <a:lnTo>
                    <a:pt x="16" y="138"/>
                  </a:lnTo>
                  <a:lnTo>
                    <a:pt x="20" y="142"/>
                  </a:lnTo>
                  <a:lnTo>
                    <a:pt x="28" y="146"/>
                  </a:lnTo>
                  <a:lnTo>
                    <a:pt x="40" y="146"/>
                  </a:lnTo>
                  <a:lnTo>
                    <a:pt x="40" y="146"/>
                  </a:lnTo>
                  <a:lnTo>
                    <a:pt x="48" y="146"/>
                  </a:lnTo>
                  <a:lnTo>
                    <a:pt x="48" y="146"/>
                  </a:lnTo>
                  <a:lnTo>
                    <a:pt x="48" y="130"/>
                  </a:lnTo>
                  <a:lnTo>
                    <a:pt x="48" y="130"/>
                  </a:lnTo>
                  <a:lnTo>
                    <a:pt x="44" y="130"/>
                  </a:lnTo>
                  <a:lnTo>
                    <a:pt x="44" y="130"/>
                  </a:lnTo>
                  <a:lnTo>
                    <a:pt x="40" y="128"/>
                  </a:lnTo>
                  <a:lnTo>
                    <a:pt x="38" y="126"/>
                  </a:lnTo>
                  <a:lnTo>
                    <a:pt x="36" y="122"/>
                  </a:lnTo>
                  <a:lnTo>
                    <a:pt x="36" y="118"/>
                  </a:lnTo>
                  <a:lnTo>
                    <a:pt x="36" y="118"/>
                  </a:lnTo>
                  <a:lnTo>
                    <a:pt x="36" y="108"/>
                  </a:lnTo>
                  <a:lnTo>
                    <a:pt x="36" y="108"/>
                  </a:lnTo>
                  <a:lnTo>
                    <a:pt x="36" y="96"/>
                  </a:lnTo>
                  <a:lnTo>
                    <a:pt x="36" y="96"/>
                  </a:lnTo>
                  <a:lnTo>
                    <a:pt x="36" y="86"/>
                  </a:lnTo>
                  <a:lnTo>
                    <a:pt x="32" y="80"/>
                  </a:lnTo>
                  <a:lnTo>
                    <a:pt x="28" y="76"/>
                  </a:lnTo>
                  <a:lnTo>
                    <a:pt x="20" y="74"/>
                  </a:lnTo>
                  <a:lnTo>
                    <a:pt x="20" y="74"/>
                  </a:lnTo>
                  <a:lnTo>
                    <a:pt x="20" y="74"/>
                  </a:lnTo>
                  <a:lnTo>
                    <a:pt x="20" y="74"/>
                  </a:lnTo>
                  <a:lnTo>
                    <a:pt x="28" y="72"/>
                  </a:lnTo>
                  <a:lnTo>
                    <a:pt x="32" y="68"/>
                  </a:lnTo>
                  <a:lnTo>
                    <a:pt x="36" y="62"/>
                  </a:lnTo>
                  <a:lnTo>
                    <a:pt x="36" y="52"/>
                  </a:lnTo>
                  <a:lnTo>
                    <a:pt x="36" y="52"/>
                  </a:lnTo>
                  <a:lnTo>
                    <a:pt x="36" y="40"/>
                  </a:lnTo>
                  <a:lnTo>
                    <a:pt x="36" y="40"/>
                  </a:lnTo>
                  <a:lnTo>
                    <a:pt x="36" y="30"/>
                  </a:lnTo>
                  <a:lnTo>
                    <a:pt x="36" y="30"/>
                  </a:lnTo>
                  <a:lnTo>
                    <a:pt x="36" y="26"/>
                  </a:lnTo>
                  <a:lnTo>
                    <a:pt x="38" y="22"/>
                  </a:lnTo>
                  <a:lnTo>
                    <a:pt x="40" y="20"/>
                  </a:lnTo>
                  <a:lnTo>
                    <a:pt x="44" y="20"/>
                  </a:lnTo>
                  <a:lnTo>
                    <a:pt x="44" y="20"/>
                  </a:lnTo>
                  <a:lnTo>
                    <a:pt x="48" y="20"/>
                  </a:lnTo>
                  <a:lnTo>
                    <a:pt x="48" y="20"/>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6" name="Freeform 1514"/>
            <p:cNvSpPr>
              <a:spLocks/>
            </p:cNvSpPr>
            <p:nvPr/>
          </p:nvSpPr>
          <p:spPr bwMode="auto">
            <a:xfrm>
              <a:off x="11339941" y="1901825"/>
              <a:ext cx="76621" cy="231775"/>
            </a:xfrm>
            <a:custGeom>
              <a:avLst/>
              <a:gdLst>
                <a:gd name="T0" fmla="*/ 48 w 48"/>
                <a:gd name="T1" fmla="*/ 0 h 146"/>
                <a:gd name="T2" fmla="*/ 40 w 48"/>
                <a:gd name="T3" fmla="*/ 0 h 146"/>
                <a:gd name="T4" fmla="*/ 20 w 48"/>
                <a:gd name="T5" fmla="*/ 6 h 146"/>
                <a:gd name="T6" fmla="*/ 12 w 48"/>
                <a:gd name="T7" fmla="*/ 26 h 146"/>
                <a:gd name="T8" fmla="*/ 12 w 48"/>
                <a:gd name="T9" fmla="*/ 40 h 146"/>
                <a:gd name="T10" fmla="*/ 14 w 48"/>
                <a:gd name="T11" fmla="*/ 54 h 146"/>
                <a:gd name="T12" fmla="*/ 14 w 48"/>
                <a:gd name="T13" fmla="*/ 58 h 146"/>
                <a:gd name="T14" fmla="*/ 8 w 48"/>
                <a:gd name="T15" fmla="*/ 64 h 146"/>
                <a:gd name="T16" fmla="*/ 0 w 48"/>
                <a:gd name="T17" fmla="*/ 82 h 146"/>
                <a:gd name="T18" fmla="*/ 8 w 48"/>
                <a:gd name="T19" fmla="*/ 84 h 146"/>
                <a:gd name="T20" fmla="*/ 14 w 48"/>
                <a:gd name="T21" fmla="*/ 90 h 146"/>
                <a:gd name="T22" fmla="*/ 14 w 48"/>
                <a:gd name="T23" fmla="*/ 94 h 146"/>
                <a:gd name="T24" fmla="*/ 14 w 48"/>
                <a:gd name="T25" fmla="*/ 108 h 146"/>
                <a:gd name="T26" fmla="*/ 12 w 48"/>
                <a:gd name="T27" fmla="*/ 122 h 146"/>
                <a:gd name="T28" fmla="*/ 14 w 48"/>
                <a:gd name="T29" fmla="*/ 134 h 146"/>
                <a:gd name="T30" fmla="*/ 20 w 48"/>
                <a:gd name="T31" fmla="*/ 142 h 146"/>
                <a:gd name="T32" fmla="*/ 40 w 48"/>
                <a:gd name="T33" fmla="*/ 146 h 146"/>
                <a:gd name="T34" fmla="*/ 48 w 48"/>
                <a:gd name="T35" fmla="*/ 146 h 146"/>
                <a:gd name="T36" fmla="*/ 48 w 48"/>
                <a:gd name="T37" fmla="*/ 130 h 146"/>
                <a:gd name="T38" fmla="*/ 44 w 48"/>
                <a:gd name="T39" fmla="*/ 130 h 146"/>
                <a:gd name="T40" fmla="*/ 40 w 48"/>
                <a:gd name="T41" fmla="*/ 128 h 146"/>
                <a:gd name="T42" fmla="*/ 36 w 48"/>
                <a:gd name="T43" fmla="*/ 122 h 146"/>
                <a:gd name="T44" fmla="*/ 36 w 48"/>
                <a:gd name="T45" fmla="*/ 118 h 146"/>
                <a:gd name="T46" fmla="*/ 36 w 48"/>
                <a:gd name="T47" fmla="*/ 108 h 146"/>
                <a:gd name="T48" fmla="*/ 36 w 48"/>
                <a:gd name="T49" fmla="*/ 96 h 146"/>
                <a:gd name="T50" fmla="*/ 32 w 48"/>
                <a:gd name="T51" fmla="*/ 80 h 146"/>
                <a:gd name="T52" fmla="*/ 20 w 48"/>
                <a:gd name="T53" fmla="*/ 74 h 146"/>
                <a:gd name="T54" fmla="*/ 20 w 48"/>
                <a:gd name="T55" fmla="*/ 74 h 146"/>
                <a:gd name="T56" fmla="*/ 28 w 48"/>
                <a:gd name="T57" fmla="*/ 72 h 146"/>
                <a:gd name="T58" fmla="*/ 36 w 48"/>
                <a:gd name="T59" fmla="*/ 62 h 146"/>
                <a:gd name="T60" fmla="*/ 36 w 48"/>
                <a:gd name="T61" fmla="*/ 52 h 146"/>
                <a:gd name="T62" fmla="*/ 36 w 48"/>
                <a:gd name="T63" fmla="*/ 40 h 146"/>
                <a:gd name="T64" fmla="*/ 36 w 48"/>
                <a:gd name="T65" fmla="*/ 30 h 146"/>
                <a:gd name="T66" fmla="*/ 38 w 48"/>
                <a:gd name="T67" fmla="*/ 22 h 146"/>
                <a:gd name="T68" fmla="*/ 44 w 48"/>
                <a:gd name="T69" fmla="*/ 20 h 146"/>
                <a:gd name="T70" fmla="*/ 48 w 48"/>
                <a:gd name="T71" fmla="*/ 20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6"/>
                  </a:lnTo>
                  <a:lnTo>
                    <a:pt x="12" y="26"/>
                  </a:lnTo>
                  <a:lnTo>
                    <a:pt x="12" y="40"/>
                  </a:lnTo>
                  <a:lnTo>
                    <a:pt x="12" y="40"/>
                  </a:lnTo>
                  <a:lnTo>
                    <a:pt x="14" y="54"/>
                  </a:lnTo>
                  <a:lnTo>
                    <a:pt x="14" y="54"/>
                  </a:lnTo>
                  <a:lnTo>
                    <a:pt x="14" y="58"/>
                  </a:lnTo>
                  <a:lnTo>
                    <a:pt x="12" y="62"/>
                  </a:lnTo>
                  <a:lnTo>
                    <a:pt x="8" y="64"/>
                  </a:lnTo>
                  <a:lnTo>
                    <a:pt x="2" y="66"/>
                  </a:lnTo>
                  <a:lnTo>
                    <a:pt x="0" y="82"/>
                  </a:lnTo>
                  <a:lnTo>
                    <a:pt x="0" y="82"/>
                  </a:lnTo>
                  <a:lnTo>
                    <a:pt x="8" y="84"/>
                  </a:lnTo>
                  <a:lnTo>
                    <a:pt x="12" y="86"/>
                  </a:lnTo>
                  <a:lnTo>
                    <a:pt x="14" y="90"/>
                  </a:lnTo>
                  <a:lnTo>
                    <a:pt x="14" y="94"/>
                  </a:lnTo>
                  <a:lnTo>
                    <a:pt x="14" y="94"/>
                  </a:lnTo>
                  <a:lnTo>
                    <a:pt x="14" y="108"/>
                  </a:lnTo>
                  <a:lnTo>
                    <a:pt x="14" y="108"/>
                  </a:lnTo>
                  <a:lnTo>
                    <a:pt x="12" y="122"/>
                  </a:lnTo>
                  <a:lnTo>
                    <a:pt x="12" y="122"/>
                  </a:lnTo>
                  <a:lnTo>
                    <a:pt x="12" y="128"/>
                  </a:lnTo>
                  <a:lnTo>
                    <a:pt x="14" y="134"/>
                  </a:lnTo>
                  <a:lnTo>
                    <a:pt x="16" y="138"/>
                  </a:lnTo>
                  <a:lnTo>
                    <a:pt x="20" y="142"/>
                  </a:lnTo>
                  <a:lnTo>
                    <a:pt x="28" y="146"/>
                  </a:lnTo>
                  <a:lnTo>
                    <a:pt x="40" y="146"/>
                  </a:lnTo>
                  <a:lnTo>
                    <a:pt x="40" y="146"/>
                  </a:lnTo>
                  <a:lnTo>
                    <a:pt x="48" y="146"/>
                  </a:lnTo>
                  <a:lnTo>
                    <a:pt x="48" y="146"/>
                  </a:lnTo>
                  <a:lnTo>
                    <a:pt x="48" y="130"/>
                  </a:lnTo>
                  <a:lnTo>
                    <a:pt x="48" y="130"/>
                  </a:lnTo>
                  <a:lnTo>
                    <a:pt x="44" y="130"/>
                  </a:lnTo>
                  <a:lnTo>
                    <a:pt x="44" y="130"/>
                  </a:lnTo>
                  <a:lnTo>
                    <a:pt x="40" y="128"/>
                  </a:lnTo>
                  <a:lnTo>
                    <a:pt x="38" y="126"/>
                  </a:lnTo>
                  <a:lnTo>
                    <a:pt x="36" y="122"/>
                  </a:lnTo>
                  <a:lnTo>
                    <a:pt x="36" y="118"/>
                  </a:lnTo>
                  <a:lnTo>
                    <a:pt x="36" y="118"/>
                  </a:lnTo>
                  <a:lnTo>
                    <a:pt x="36" y="108"/>
                  </a:lnTo>
                  <a:lnTo>
                    <a:pt x="36" y="108"/>
                  </a:lnTo>
                  <a:lnTo>
                    <a:pt x="36" y="96"/>
                  </a:lnTo>
                  <a:lnTo>
                    <a:pt x="36" y="96"/>
                  </a:lnTo>
                  <a:lnTo>
                    <a:pt x="36" y="86"/>
                  </a:lnTo>
                  <a:lnTo>
                    <a:pt x="32" y="80"/>
                  </a:lnTo>
                  <a:lnTo>
                    <a:pt x="28" y="76"/>
                  </a:lnTo>
                  <a:lnTo>
                    <a:pt x="20" y="74"/>
                  </a:lnTo>
                  <a:lnTo>
                    <a:pt x="20" y="74"/>
                  </a:lnTo>
                  <a:lnTo>
                    <a:pt x="20" y="74"/>
                  </a:lnTo>
                  <a:lnTo>
                    <a:pt x="20" y="74"/>
                  </a:lnTo>
                  <a:lnTo>
                    <a:pt x="28" y="72"/>
                  </a:lnTo>
                  <a:lnTo>
                    <a:pt x="32" y="68"/>
                  </a:lnTo>
                  <a:lnTo>
                    <a:pt x="36" y="62"/>
                  </a:lnTo>
                  <a:lnTo>
                    <a:pt x="36" y="52"/>
                  </a:lnTo>
                  <a:lnTo>
                    <a:pt x="36" y="52"/>
                  </a:lnTo>
                  <a:lnTo>
                    <a:pt x="36" y="40"/>
                  </a:lnTo>
                  <a:lnTo>
                    <a:pt x="36" y="40"/>
                  </a:lnTo>
                  <a:lnTo>
                    <a:pt x="36" y="30"/>
                  </a:lnTo>
                  <a:lnTo>
                    <a:pt x="36" y="30"/>
                  </a:lnTo>
                  <a:lnTo>
                    <a:pt x="36" y="26"/>
                  </a:lnTo>
                  <a:lnTo>
                    <a:pt x="38" y="22"/>
                  </a:lnTo>
                  <a:lnTo>
                    <a:pt x="40" y="20"/>
                  </a:lnTo>
                  <a:lnTo>
                    <a:pt x="44" y="20"/>
                  </a:lnTo>
                  <a:lnTo>
                    <a:pt x="44" y="20"/>
                  </a:lnTo>
                  <a:lnTo>
                    <a:pt x="48" y="20"/>
                  </a:lnTo>
                  <a:lnTo>
                    <a:pt x="48" y="20"/>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7" name="Freeform 1515"/>
            <p:cNvSpPr>
              <a:spLocks/>
            </p:cNvSpPr>
            <p:nvPr/>
          </p:nvSpPr>
          <p:spPr bwMode="auto">
            <a:xfrm>
              <a:off x="11435717" y="1901825"/>
              <a:ext cx="76621" cy="231775"/>
            </a:xfrm>
            <a:custGeom>
              <a:avLst/>
              <a:gdLst>
                <a:gd name="T0" fmla="*/ 8 w 48"/>
                <a:gd name="T1" fmla="*/ 0 h 146"/>
                <a:gd name="T2" fmla="*/ 0 w 48"/>
                <a:gd name="T3" fmla="*/ 0 h 146"/>
                <a:gd name="T4" fmla="*/ 0 w 48"/>
                <a:gd name="T5" fmla="*/ 20 h 146"/>
                <a:gd name="T6" fmla="*/ 4 w 48"/>
                <a:gd name="T7" fmla="*/ 20 h 146"/>
                <a:gd name="T8" fmla="*/ 12 w 48"/>
                <a:gd name="T9" fmla="*/ 22 h 146"/>
                <a:gd name="T10" fmla="*/ 14 w 48"/>
                <a:gd name="T11" fmla="*/ 30 h 146"/>
                <a:gd name="T12" fmla="*/ 14 w 48"/>
                <a:gd name="T13" fmla="*/ 40 h 146"/>
                <a:gd name="T14" fmla="*/ 12 w 48"/>
                <a:gd name="T15" fmla="*/ 52 h 146"/>
                <a:gd name="T16" fmla="*/ 14 w 48"/>
                <a:gd name="T17" fmla="*/ 62 h 146"/>
                <a:gd name="T18" fmla="*/ 22 w 48"/>
                <a:gd name="T19" fmla="*/ 72 h 146"/>
                <a:gd name="T20" fmla="*/ 30 w 48"/>
                <a:gd name="T21" fmla="*/ 74 h 146"/>
                <a:gd name="T22" fmla="*/ 30 w 48"/>
                <a:gd name="T23" fmla="*/ 74 h 146"/>
                <a:gd name="T24" fmla="*/ 16 w 48"/>
                <a:gd name="T25" fmla="*/ 80 h 146"/>
                <a:gd name="T26" fmla="*/ 12 w 48"/>
                <a:gd name="T27" fmla="*/ 96 h 146"/>
                <a:gd name="T28" fmla="*/ 14 w 48"/>
                <a:gd name="T29" fmla="*/ 108 h 146"/>
                <a:gd name="T30" fmla="*/ 14 w 48"/>
                <a:gd name="T31" fmla="*/ 118 h 146"/>
                <a:gd name="T32" fmla="*/ 14 w 48"/>
                <a:gd name="T33" fmla="*/ 122 h 146"/>
                <a:gd name="T34" fmla="*/ 8 w 48"/>
                <a:gd name="T35" fmla="*/ 128 h 146"/>
                <a:gd name="T36" fmla="*/ 4 w 48"/>
                <a:gd name="T37" fmla="*/ 130 h 146"/>
                <a:gd name="T38" fmla="*/ 0 w 48"/>
                <a:gd name="T39" fmla="*/ 130 h 146"/>
                <a:gd name="T40" fmla="*/ 0 w 48"/>
                <a:gd name="T41" fmla="*/ 146 h 146"/>
                <a:gd name="T42" fmla="*/ 8 w 48"/>
                <a:gd name="T43" fmla="*/ 146 h 146"/>
                <a:gd name="T44" fmla="*/ 28 w 48"/>
                <a:gd name="T45" fmla="*/ 142 h 146"/>
                <a:gd name="T46" fmla="*/ 34 w 48"/>
                <a:gd name="T47" fmla="*/ 134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4" y="20"/>
                  </a:lnTo>
                  <a:lnTo>
                    <a:pt x="4" y="20"/>
                  </a:lnTo>
                  <a:lnTo>
                    <a:pt x="8" y="20"/>
                  </a:lnTo>
                  <a:lnTo>
                    <a:pt x="12" y="22"/>
                  </a:lnTo>
                  <a:lnTo>
                    <a:pt x="14" y="26"/>
                  </a:lnTo>
                  <a:lnTo>
                    <a:pt x="14" y="30"/>
                  </a:lnTo>
                  <a:lnTo>
                    <a:pt x="14" y="30"/>
                  </a:lnTo>
                  <a:lnTo>
                    <a:pt x="14" y="40"/>
                  </a:lnTo>
                  <a:lnTo>
                    <a:pt x="14" y="40"/>
                  </a:lnTo>
                  <a:lnTo>
                    <a:pt x="12" y="52"/>
                  </a:lnTo>
                  <a:lnTo>
                    <a:pt x="12" y="52"/>
                  </a:lnTo>
                  <a:lnTo>
                    <a:pt x="14" y="62"/>
                  </a:lnTo>
                  <a:lnTo>
                    <a:pt x="16" y="68"/>
                  </a:lnTo>
                  <a:lnTo>
                    <a:pt x="22" y="72"/>
                  </a:lnTo>
                  <a:lnTo>
                    <a:pt x="30" y="74"/>
                  </a:lnTo>
                  <a:lnTo>
                    <a:pt x="30" y="74"/>
                  </a:lnTo>
                  <a:lnTo>
                    <a:pt x="30" y="74"/>
                  </a:lnTo>
                  <a:lnTo>
                    <a:pt x="30" y="74"/>
                  </a:lnTo>
                  <a:lnTo>
                    <a:pt x="22" y="76"/>
                  </a:lnTo>
                  <a:lnTo>
                    <a:pt x="16" y="80"/>
                  </a:lnTo>
                  <a:lnTo>
                    <a:pt x="14" y="86"/>
                  </a:lnTo>
                  <a:lnTo>
                    <a:pt x="12" y="96"/>
                  </a:lnTo>
                  <a:lnTo>
                    <a:pt x="12" y="96"/>
                  </a:lnTo>
                  <a:lnTo>
                    <a:pt x="14" y="108"/>
                  </a:lnTo>
                  <a:lnTo>
                    <a:pt x="14" y="108"/>
                  </a:lnTo>
                  <a:lnTo>
                    <a:pt x="14" y="118"/>
                  </a:lnTo>
                  <a:lnTo>
                    <a:pt x="14" y="118"/>
                  </a:lnTo>
                  <a:lnTo>
                    <a:pt x="14" y="122"/>
                  </a:lnTo>
                  <a:lnTo>
                    <a:pt x="12" y="126"/>
                  </a:lnTo>
                  <a:lnTo>
                    <a:pt x="8" y="128"/>
                  </a:lnTo>
                  <a:lnTo>
                    <a:pt x="4" y="130"/>
                  </a:lnTo>
                  <a:lnTo>
                    <a:pt x="4" y="130"/>
                  </a:lnTo>
                  <a:lnTo>
                    <a:pt x="0" y="130"/>
                  </a:lnTo>
                  <a:lnTo>
                    <a:pt x="0" y="130"/>
                  </a:lnTo>
                  <a:lnTo>
                    <a:pt x="0" y="146"/>
                  </a:lnTo>
                  <a:lnTo>
                    <a:pt x="0" y="146"/>
                  </a:lnTo>
                  <a:lnTo>
                    <a:pt x="8" y="146"/>
                  </a:lnTo>
                  <a:lnTo>
                    <a:pt x="8" y="146"/>
                  </a:lnTo>
                  <a:lnTo>
                    <a:pt x="20" y="146"/>
                  </a:lnTo>
                  <a:lnTo>
                    <a:pt x="28" y="142"/>
                  </a:lnTo>
                  <a:lnTo>
                    <a:pt x="32" y="138"/>
                  </a:lnTo>
                  <a:lnTo>
                    <a:pt x="34" y="134"/>
                  </a:lnTo>
                  <a:lnTo>
                    <a:pt x="36" y="122"/>
                  </a:lnTo>
                  <a:lnTo>
                    <a:pt x="36" y="122"/>
                  </a:lnTo>
                  <a:lnTo>
                    <a:pt x="36" y="108"/>
                  </a:lnTo>
                  <a:lnTo>
                    <a:pt x="36" y="108"/>
                  </a:lnTo>
                  <a:lnTo>
                    <a:pt x="34" y="94"/>
                  </a:lnTo>
                  <a:lnTo>
                    <a:pt x="34" y="94"/>
                  </a:lnTo>
                  <a:lnTo>
                    <a:pt x="36" y="90"/>
                  </a:lnTo>
                  <a:lnTo>
                    <a:pt x="36" y="86"/>
                  </a:lnTo>
                  <a:lnTo>
                    <a:pt x="40" y="84"/>
                  </a:lnTo>
                  <a:lnTo>
                    <a:pt x="48" y="82"/>
                  </a:lnTo>
                  <a:lnTo>
                    <a:pt x="48" y="66"/>
                  </a:lnTo>
                  <a:lnTo>
                    <a:pt x="48" y="66"/>
                  </a:lnTo>
                  <a:lnTo>
                    <a:pt x="40" y="64"/>
                  </a:lnTo>
                  <a:lnTo>
                    <a:pt x="36" y="62"/>
                  </a:lnTo>
                  <a:lnTo>
                    <a:pt x="36" y="58"/>
                  </a:lnTo>
                  <a:lnTo>
                    <a:pt x="34" y="54"/>
                  </a:lnTo>
                  <a:lnTo>
                    <a:pt x="34" y="54"/>
                  </a:lnTo>
                  <a:lnTo>
                    <a:pt x="36" y="40"/>
                  </a:lnTo>
                  <a:lnTo>
                    <a:pt x="36" y="40"/>
                  </a:lnTo>
                  <a:lnTo>
                    <a:pt x="36" y="26"/>
                  </a:lnTo>
                  <a:lnTo>
                    <a:pt x="36" y="26"/>
                  </a:lnTo>
                  <a:lnTo>
                    <a:pt x="34" y="14"/>
                  </a:lnTo>
                  <a:lnTo>
                    <a:pt x="28" y="6"/>
                  </a:lnTo>
                  <a:lnTo>
                    <a:pt x="20" y="2"/>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8" name="Freeform 1516"/>
            <p:cNvSpPr>
              <a:spLocks/>
            </p:cNvSpPr>
            <p:nvPr/>
          </p:nvSpPr>
          <p:spPr bwMode="auto">
            <a:xfrm>
              <a:off x="11435717" y="1901825"/>
              <a:ext cx="76621" cy="231775"/>
            </a:xfrm>
            <a:custGeom>
              <a:avLst/>
              <a:gdLst>
                <a:gd name="T0" fmla="*/ 8 w 48"/>
                <a:gd name="T1" fmla="*/ 0 h 146"/>
                <a:gd name="T2" fmla="*/ 0 w 48"/>
                <a:gd name="T3" fmla="*/ 0 h 146"/>
                <a:gd name="T4" fmla="*/ 0 w 48"/>
                <a:gd name="T5" fmla="*/ 20 h 146"/>
                <a:gd name="T6" fmla="*/ 4 w 48"/>
                <a:gd name="T7" fmla="*/ 20 h 146"/>
                <a:gd name="T8" fmla="*/ 12 w 48"/>
                <a:gd name="T9" fmla="*/ 22 h 146"/>
                <a:gd name="T10" fmla="*/ 14 w 48"/>
                <a:gd name="T11" fmla="*/ 30 h 146"/>
                <a:gd name="T12" fmla="*/ 14 w 48"/>
                <a:gd name="T13" fmla="*/ 40 h 146"/>
                <a:gd name="T14" fmla="*/ 12 w 48"/>
                <a:gd name="T15" fmla="*/ 52 h 146"/>
                <a:gd name="T16" fmla="*/ 14 w 48"/>
                <a:gd name="T17" fmla="*/ 62 h 146"/>
                <a:gd name="T18" fmla="*/ 22 w 48"/>
                <a:gd name="T19" fmla="*/ 72 h 146"/>
                <a:gd name="T20" fmla="*/ 30 w 48"/>
                <a:gd name="T21" fmla="*/ 74 h 146"/>
                <a:gd name="T22" fmla="*/ 30 w 48"/>
                <a:gd name="T23" fmla="*/ 74 h 146"/>
                <a:gd name="T24" fmla="*/ 16 w 48"/>
                <a:gd name="T25" fmla="*/ 80 h 146"/>
                <a:gd name="T26" fmla="*/ 12 w 48"/>
                <a:gd name="T27" fmla="*/ 96 h 146"/>
                <a:gd name="T28" fmla="*/ 14 w 48"/>
                <a:gd name="T29" fmla="*/ 108 h 146"/>
                <a:gd name="T30" fmla="*/ 14 w 48"/>
                <a:gd name="T31" fmla="*/ 118 h 146"/>
                <a:gd name="T32" fmla="*/ 14 w 48"/>
                <a:gd name="T33" fmla="*/ 122 h 146"/>
                <a:gd name="T34" fmla="*/ 8 w 48"/>
                <a:gd name="T35" fmla="*/ 128 h 146"/>
                <a:gd name="T36" fmla="*/ 4 w 48"/>
                <a:gd name="T37" fmla="*/ 130 h 146"/>
                <a:gd name="T38" fmla="*/ 0 w 48"/>
                <a:gd name="T39" fmla="*/ 130 h 146"/>
                <a:gd name="T40" fmla="*/ 0 w 48"/>
                <a:gd name="T41" fmla="*/ 146 h 146"/>
                <a:gd name="T42" fmla="*/ 8 w 48"/>
                <a:gd name="T43" fmla="*/ 146 h 146"/>
                <a:gd name="T44" fmla="*/ 28 w 48"/>
                <a:gd name="T45" fmla="*/ 142 h 146"/>
                <a:gd name="T46" fmla="*/ 34 w 48"/>
                <a:gd name="T47" fmla="*/ 134 h 146"/>
                <a:gd name="T48" fmla="*/ 36 w 48"/>
                <a:gd name="T49" fmla="*/ 122 h 146"/>
                <a:gd name="T50" fmla="*/ 36 w 48"/>
                <a:gd name="T51" fmla="*/ 108 h 146"/>
                <a:gd name="T52" fmla="*/ 34 w 48"/>
                <a:gd name="T53" fmla="*/ 94 h 146"/>
                <a:gd name="T54" fmla="*/ 36 w 48"/>
                <a:gd name="T55" fmla="*/ 86 h 146"/>
                <a:gd name="T56" fmla="*/ 48 w 48"/>
                <a:gd name="T57" fmla="*/ 82 h 146"/>
                <a:gd name="T58" fmla="*/ 48 w 48"/>
                <a:gd name="T59" fmla="*/ 66 h 146"/>
                <a:gd name="T60" fmla="*/ 36 w 48"/>
                <a:gd name="T61" fmla="*/ 62 h 146"/>
                <a:gd name="T62" fmla="*/ 34 w 48"/>
                <a:gd name="T63" fmla="*/ 54 h 146"/>
                <a:gd name="T64" fmla="*/ 36 w 48"/>
                <a:gd name="T65" fmla="*/ 40 h 146"/>
                <a:gd name="T66" fmla="*/ 36 w 48"/>
                <a:gd name="T67" fmla="*/ 26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20"/>
                  </a:lnTo>
                  <a:lnTo>
                    <a:pt x="0" y="20"/>
                  </a:lnTo>
                  <a:lnTo>
                    <a:pt x="4" y="20"/>
                  </a:lnTo>
                  <a:lnTo>
                    <a:pt x="4" y="20"/>
                  </a:lnTo>
                  <a:lnTo>
                    <a:pt x="8" y="20"/>
                  </a:lnTo>
                  <a:lnTo>
                    <a:pt x="12" y="22"/>
                  </a:lnTo>
                  <a:lnTo>
                    <a:pt x="14" y="26"/>
                  </a:lnTo>
                  <a:lnTo>
                    <a:pt x="14" y="30"/>
                  </a:lnTo>
                  <a:lnTo>
                    <a:pt x="14" y="30"/>
                  </a:lnTo>
                  <a:lnTo>
                    <a:pt x="14" y="40"/>
                  </a:lnTo>
                  <a:lnTo>
                    <a:pt x="14" y="40"/>
                  </a:lnTo>
                  <a:lnTo>
                    <a:pt x="12" y="52"/>
                  </a:lnTo>
                  <a:lnTo>
                    <a:pt x="12" y="52"/>
                  </a:lnTo>
                  <a:lnTo>
                    <a:pt x="14" y="62"/>
                  </a:lnTo>
                  <a:lnTo>
                    <a:pt x="16" y="68"/>
                  </a:lnTo>
                  <a:lnTo>
                    <a:pt x="22" y="72"/>
                  </a:lnTo>
                  <a:lnTo>
                    <a:pt x="30" y="74"/>
                  </a:lnTo>
                  <a:lnTo>
                    <a:pt x="30" y="74"/>
                  </a:lnTo>
                  <a:lnTo>
                    <a:pt x="30" y="74"/>
                  </a:lnTo>
                  <a:lnTo>
                    <a:pt x="30" y="74"/>
                  </a:lnTo>
                  <a:lnTo>
                    <a:pt x="22" y="76"/>
                  </a:lnTo>
                  <a:lnTo>
                    <a:pt x="16" y="80"/>
                  </a:lnTo>
                  <a:lnTo>
                    <a:pt x="14" y="86"/>
                  </a:lnTo>
                  <a:lnTo>
                    <a:pt x="12" y="96"/>
                  </a:lnTo>
                  <a:lnTo>
                    <a:pt x="12" y="96"/>
                  </a:lnTo>
                  <a:lnTo>
                    <a:pt x="14" y="108"/>
                  </a:lnTo>
                  <a:lnTo>
                    <a:pt x="14" y="108"/>
                  </a:lnTo>
                  <a:lnTo>
                    <a:pt x="14" y="118"/>
                  </a:lnTo>
                  <a:lnTo>
                    <a:pt x="14" y="118"/>
                  </a:lnTo>
                  <a:lnTo>
                    <a:pt x="14" y="122"/>
                  </a:lnTo>
                  <a:lnTo>
                    <a:pt x="12" y="126"/>
                  </a:lnTo>
                  <a:lnTo>
                    <a:pt x="8" y="128"/>
                  </a:lnTo>
                  <a:lnTo>
                    <a:pt x="4" y="130"/>
                  </a:lnTo>
                  <a:lnTo>
                    <a:pt x="4" y="130"/>
                  </a:lnTo>
                  <a:lnTo>
                    <a:pt x="0" y="130"/>
                  </a:lnTo>
                  <a:lnTo>
                    <a:pt x="0" y="130"/>
                  </a:lnTo>
                  <a:lnTo>
                    <a:pt x="0" y="146"/>
                  </a:lnTo>
                  <a:lnTo>
                    <a:pt x="0" y="146"/>
                  </a:lnTo>
                  <a:lnTo>
                    <a:pt x="8" y="146"/>
                  </a:lnTo>
                  <a:lnTo>
                    <a:pt x="8" y="146"/>
                  </a:lnTo>
                  <a:lnTo>
                    <a:pt x="20" y="146"/>
                  </a:lnTo>
                  <a:lnTo>
                    <a:pt x="28" y="142"/>
                  </a:lnTo>
                  <a:lnTo>
                    <a:pt x="32" y="138"/>
                  </a:lnTo>
                  <a:lnTo>
                    <a:pt x="34" y="134"/>
                  </a:lnTo>
                  <a:lnTo>
                    <a:pt x="36" y="122"/>
                  </a:lnTo>
                  <a:lnTo>
                    <a:pt x="36" y="122"/>
                  </a:lnTo>
                  <a:lnTo>
                    <a:pt x="36" y="108"/>
                  </a:lnTo>
                  <a:lnTo>
                    <a:pt x="36" y="108"/>
                  </a:lnTo>
                  <a:lnTo>
                    <a:pt x="34" y="94"/>
                  </a:lnTo>
                  <a:lnTo>
                    <a:pt x="34" y="94"/>
                  </a:lnTo>
                  <a:lnTo>
                    <a:pt x="36" y="90"/>
                  </a:lnTo>
                  <a:lnTo>
                    <a:pt x="36" y="86"/>
                  </a:lnTo>
                  <a:lnTo>
                    <a:pt x="40" y="84"/>
                  </a:lnTo>
                  <a:lnTo>
                    <a:pt x="48" y="82"/>
                  </a:lnTo>
                  <a:lnTo>
                    <a:pt x="48" y="66"/>
                  </a:lnTo>
                  <a:lnTo>
                    <a:pt x="48" y="66"/>
                  </a:lnTo>
                  <a:lnTo>
                    <a:pt x="40" y="64"/>
                  </a:lnTo>
                  <a:lnTo>
                    <a:pt x="36" y="62"/>
                  </a:lnTo>
                  <a:lnTo>
                    <a:pt x="36" y="58"/>
                  </a:lnTo>
                  <a:lnTo>
                    <a:pt x="34" y="54"/>
                  </a:lnTo>
                  <a:lnTo>
                    <a:pt x="34" y="54"/>
                  </a:lnTo>
                  <a:lnTo>
                    <a:pt x="36" y="40"/>
                  </a:lnTo>
                  <a:lnTo>
                    <a:pt x="36" y="40"/>
                  </a:lnTo>
                  <a:lnTo>
                    <a:pt x="36" y="26"/>
                  </a:lnTo>
                  <a:lnTo>
                    <a:pt x="36" y="26"/>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9" name="Freeform 1517"/>
            <p:cNvSpPr>
              <a:spLocks noEditPoints="1"/>
            </p:cNvSpPr>
            <p:nvPr/>
          </p:nvSpPr>
          <p:spPr bwMode="auto">
            <a:xfrm>
              <a:off x="11812438" y="1898650"/>
              <a:ext cx="159628" cy="234950"/>
            </a:xfrm>
            <a:custGeom>
              <a:avLst/>
              <a:gdLst>
                <a:gd name="T0" fmla="*/ 48 w 100"/>
                <a:gd name="T1" fmla="*/ 148 h 148"/>
                <a:gd name="T2" fmla="*/ 28 w 100"/>
                <a:gd name="T3" fmla="*/ 144 h 148"/>
                <a:gd name="T4" fmla="*/ 12 w 100"/>
                <a:gd name="T5" fmla="*/ 132 h 148"/>
                <a:gd name="T6" fmla="*/ 6 w 100"/>
                <a:gd name="T7" fmla="*/ 120 h 148"/>
                <a:gd name="T8" fmla="*/ 0 w 100"/>
                <a:gd name="T9" fmla="*/ 94 h 148"/>
                <a:gd name="T10" fmla="*/ 0 w 100"/>
                <a:gd name="T11" fmla="*/ 78 h 148"/>
                <a:gd name="T12" fmla="*/ 4 w 100"/>
                <a:gd name="T13" fmla="*/ 44 h 148"/>
                <a:gd name="T14" fmla="*/ 14 w 100"/>
                <a:gd name="T15" fmla="*/ 20 h 148"/>
                <a:gd name="T16" fmla="*/ 20 w 100"/>
                <a:gd name="T17" fmla="*/ 12 h 148"/>
                <a:gd name="T18" fmla="*/ 40 w 100"/>
                <a:gd name="T19" fmla="*/ 2 h 148"/>
                <a:gd name="T20" fmla="*/ 52 w 100"/>
                <a:gd name="T21" fmla="*/ 0 h 148"/>
                <a:gd name="T22" fmla="*/ 74 w 100"/>
                <a:gd name="T23" fmla="*/ 4 h 148"/>
                <a:gd name="T24" fmla="*/ 88 w 100"/>
                <a:gd name="T25" fmla="*/ 18 h 148"/>
                <a:gd name="T26" fmla="*/ 96 w 100"/>
                <a:gd name="T27" fmla="*/ 42 h 148"/>
                <a:gd name="T28" fmla="*/ 100 w 100"/>
                <a:gd name="T29" fmla="*/ 74 h 148"/>
                <a:gd name="T30" fmla="*/ 100 w 100"/>
                <a:gd name="T31" fmla="*/ 92 h 148"/>
                <a:gd name="T32" fmla="*/ 92 w 100"/>
                <a:gd name="T33" fmla="*/ 120 h 148"/>
                <a:gd name="T34" fmla="*/ 86 w 100"/>
                <a:gd name="T35" fmla="*/ 130 h 148"/>
                <a:gd name="T36" fmla="*/ 70 w 100"/>
                <a:gd name="T37" fmla="*/ 144 h 148"/>
                <a:gd name="T38" fmla="*/ 48 w 100"/>
                <a:gd name="T39" fmla="*/ 148 h 148"/>
                <a:gd name="T40" fmla="*/ 50 w 100"/>
                <a:gd name="T41" fmla="*/ 18 h 148"/>
                <a:gd name="T42" fmla="*/ 44 w 100"/>
                <a:gd name="T43" fmla="*/ 20 h 148"/>
                <a:gd name="T44" fmla="*/ 34 w 100"/>
                <a:gd name="T45" fmla="*/ 26 h 148"/>
                <a:gd name="T46" fmla="*/ 26 w 100"/>
                <a:gd name="T47" fmla="*/ 42 h 148"/>
                <a:gd name="T48" fmla="*/ 24 w 100"/>
                <a:gd name="T49" fmla="*/ 78 h 148"/>
                <a:gd name="T50" fmla="*/ 24 w 100"/>
                <a:gd name="T51" fmla="*/ 100 h 148"/>
                <a:gd name="T52" fmla="*/ 30 w 100"/>
                <a:gd name="T53" fmla="*/ 118 h 148"/>
                <a:gd name="T54" fmla="*/ 38 w 100"/>
                <a:gd name="T55" fmla="*/ 126 h 148"/>
                <a:gd name="T56" fmla="*/ 50 w 100"/>
                <a:gd name="T57" fmla="*/ 130 h 148"/>
                <a:gd name="T58" fmla="*/ 56 w 100"/>
                <a:gd name="T59" fmla="*/ 130 h 148"/>
                <a:gd name="T60" fmla="*/ 66 w 100"/>
                <a:gd name="T61" fmla="*/ 122 h 148"/>
                <a:gd name="T62" fmla="*/ 72 w 100"/>
                <a:gd name="T63" fmla="*/ 110 h 148"/>
                <a:gd name="T64" fmla="*/ 76 w 100"/>
                <a:gd name="T65" fmla="*/ 76 h 148"/>
                <a:gd name="T66" fmla="*/ 74 w 100"/>
                <a:gd name="T67" fmla="*/ 50 h 148"/>
                <a:gd name="T68" fmla="*/ 68 w 100"/>
                <a:gd name="T69" fmla="*/ 32 h 148"/>
                <a:gd name="T70" fmla="*/ 62 w 100"/>
                <a:gd name="T71" fmla="*/ 22 h 148"/>
                <a:gd name="T72" fmla="*/ 50 w 100"/>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48">
                  <a:moveTo>
                    <a:pt x="48" y="148"/>
                  </a:moveTo>
                  <a:lnTo>
                    <a:pt x="48" y="148"/>
                  </a:lnTo>
                  <a:lnTo>
                    <a:pt x="38" y="148"/>
                  </a:lnTo>
                  <a:lnTo>
                    <a:pt x="28" y="144"/>
                  </a:lnTo>
                  <a:lnTo>
                    <a:pt x="18" y="138"/>
                  </a:lnTo>
                  <a:lnTo>
                    <a:pt x="12" y="132"/>
                  </a:lnTo>
                  <a:lnTo>
                    <a:pt x="12" y="132"/>
                  </a:lnTo>
                  <a:lnTo>
                    <a:pt x="6" y="120"/>
                  </a:lnTo>
                  <a:lnTo>
                    <a:pt x="4" y="108"/>
                  </a:lnTo>
                  <a:lnTo>
                    <a:pt x="0" y="94"/>
                  </a:lnTo>
                  <a:lnTo>
                    <a:pt x="0" y="78"/>
                  </a:lnTo>
                  <a:lnTo>
                    <a:pt x="0" y="78"/>
                  </a:lnTo>
                  <a:lnTo>
                    <a:pt x="0" y="60"/>
                  </a:lnTo>
                  <a:lnTo>
                    <a:pt x="4" y="44"/>
                  </a:lnTo>
                  <a:lnTo>
                    <a:pt x="8" y="30"/>
                  </a:lnTo>
                  <a:lnTo>
                    <a:pt x="14" y="20"/>
                  </a:lnTo>
                  <a:lnTo>
                    <a:pt x="14" y="20"/>
                  </a:lnTo>
                  <a:lnTo>
                    <a:pt x="20" y="12"/>
                  </a:lnTo>
                  <a:lnTo>
                    <a:pt x="30" y="6"/>
                  </a:lnTo>
                  <a:lnTo>
                    <a:pt x="40" y="2"/>
                  </a:lnTo>
                  <a:lnTo>
                    <a:pt x="52" y="0"/>
                  </a:lnTo>
                  <a:lnTo>
                    <a:pt x="52" y="0"/>
                  </a:lnTo>
                  <a:lnTo>
                    <a:pt x="64" y="0"/>
                  </a:lnTo>
                  <a:lnTo>
                    <a:pt x="74" y="4"/>
                  </a:lnTo>
                  <a:lnTo>
                    <a:pt x="82" y="10"/>
                  </a:lnTo>
                  <a:lnTo>
                    <a:pt x="88" y="18"/>
                  </a:lnTo>
                  <a:lnTo>
                    <a:pt x="94" y="28"/>
                  </a:lnTo>
                  <a:lnTo>
                    <a:pt x="96" y="42"/>
                  </a:lnTo>
                  <a:lnTo>
                    <a:pt x="100" y="56"/>
                  </a:lnTo>
                  <a:lnTo>
                    <a:pt x="100" y="74"/>
                  </a:lnTo>
                  <a:lnTo>
                    <a:pt x="100" y="74"/>
                  </a:lnTo>
                  <a:lnTo>
                    <a:pt x="100" y="92"/>
                  </a:lnTo>
                  <a:lnTo>
                    <a:pt x="96" y="106"/>
                  </a:lnTo>
                  <a:lnTo>
                    <a:pt x="92" y="120"/>
                  </a:lnTo>
                  <a:lnTo>
                    <a:pt x="86" y="130"/>
                  </a:lnTo>
                  <a:lnTo>
                    <a:pt x="86" y="130"/>
                  </a:lnTo>
                  <a:lnTo>
                    <a:pt x="78" y="138"/>
                  </a:lnTo>
                  <a:lnTo>
                    <a:pt x="70" y="144"/>
                  </a:lnTo>
                  <a:lnTo>
                    <a:pt x="60" y="148"/>
                  </a:lnTo>
                  <a:lnTo>
                    <a:pt x="48" y="148"/>
                  </a:lnTo>
                  <a:lnTo>
                    <a:pt x="48" y="148"/>
                  </a:lnTo>
                  <a:close/>
                  <a:moveTo>
                    <a:pt x="50" y="18"/>
                  </a:moveTo>
                  <a:lnTo>
                    <a:pt x="50" y="18"/>
                  </a:lnTo>
                  <a:lnTo>
                    <a:pt x="44" y="20"/>
                  </a:lnTo>
                  <a:lnTo>
                    <a:pt x="38" y="22"/>
                  </a:lnTo>
                  <a:lnTo>
                    <a:pt x="34" y="26"/>
                  </a:lnTo>
                  <a:lnTo>
                    <a:pt x="30" y="34"/>
                  </a:lnTo>
                  <a:lnTo>
                    <a:pt x="26" y="42"/>
                  </a:lnTo>
                  <a:lnTo>
                    <a:pt x="24" y="52"/>
                  </a:lnTo>
                  <a:lnTo>
                    <a:pt x="24" y="78"/>
                  </a:lnTo>
                  <a:lnTo>
                    <a:pt x="24" y="78"/>
                  </a:lnTo>
                  <a:lnTo>
                    <a:pt x="24" y="100"/>
                  </a:lnTo>
                  <a:lnTo>
                    <a:pt x="26" y="110"/>
                  </a:lnTo>
                  <a:lnTo>
                    <a:pt x="30" y="118"/>
                  </a:lnTo>
                  <a:lnTo>
                    <a:pt x="34" y="122"/>
                  </a:lnTo>
                  <a:lnTo>
                    <a:pt x="38" y="126"/>
                  </a:lnTo>
                  <a:lnTo>
                    <a:pt x="44" y="130"/>
                  </a:lnTo>
                  <a:lnTo>
                    <a:pt x="50" y="130"/>
                  </a:lnTo>
                  <a:lnTo>
                    <a:pt x="50" y="130"/>
                  </a:lnTo>
                  <a:lnTo>
                    <a:pt x="56" y="130"/>
                  </a:lnTo>
                  <a:lnTo>
                    <a:pt x="60" y="126"/>
                  </a:lnTo>
                  <a:lnTo>
                    <a:pt x="66" y="122"/>
                  </a:lnTo>
                  <a:lnTo>
                    <a:pt x="68" y="116"/>
                  </a:lnTo>
                  <a:lnTo>
                    <a:pt x="72" y="110"/>
                  </a:lnTo>
                  <a:lnTo>
                    <a:pt x="74" y="100"/>
                  </a:lnTo>
                  <a:lnTo>
                    <a:pt x="76" y="76"/>
                  </a:lnTo>
                  <a:lnTo>
                    <a:pt x="76" y="76"/>
                  </a:lnTo>
                  <a:lnTo>
                    <a:pt x="74" y="50"/>
                  </a:lnTo>
                  <a:lnTo>
                    <a:pt x="72" y="40"/>
                  </a:lnTo>
                  <a:lnTo>
                    <a:pt x="68" y="32"/>
                  </a:lnTo>
                  <a:lnTo>
                    <a:pt x="66" y="26"/>
                  </a:lnTo>
                  <a:lnTo>
                    <a:pt x="62"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0" name="Freeform 1518"/>
            <p:cNvSpPr>
              <a:spLocks/>
            </p:cNvSpPr>
            <p:nvPr/>
          </p:nvSpPr>
          <p:spPr bwMode="auto">
            <a:xfrm>
              <a:off x="12023147"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2 w 52"/>
                <a:gd name="T17" fmla="*/ 34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0 w 52"/>
                <a:gd name="T35" fmla="*/ 14 h 144"/>
                <a:gd name="T36" fmla="*/ 20 w 52"/>
                <a:gd name="T37" fmla="*/ 14 h 144"/>
                <a:gd name="T38" fmla="*/ 26 w 52"/>
                <a:gd name="T39" fmla="*/ 12 h 144"/>
                <a:gd name="T40" fmla="*/ 30 w 52"/>
                <a:gd name="T41" fmla="*/ 8 h 144"/>
                <a:gd name="T42" fmla="*/ 30 w 52"/>
                <a:gd name="T43" fmla="*/ 8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30"/>
                  </a:lnTo>
                  <a:lnTo>
                    <a:pt x="30" y="30"/>
                  </a:lnTo>
                  <a:lnTo>
                    <a:pt x="22" y="34"/>
                  </a:lnTo>
                  <a:lnTo>
                    <a:pt x="16" y="36"/>
                  </a:lnTo>
                  <a:lnTo>
                    <a:pt x="16" y="36"/>
                  </a:lnTo>
                  <a:lnTo>
                    <a:pt x="0" y="42"/>
                  </a:lnTo>
                  <a:lnTo>
                    <a:pt x="0" y="42"/>
                  </a:lnTo>
                  <a:lnTo>
                    <a:pt x="0" y="22"/>
                  </a:lnTo>
                  <a:lnTo>
                    <a:pt x="0" y="22"/>
                  </a:lnTo>
                  <a:lnTo>
                    <a:pt x="10" y="18"/>
                  </a:lnTo>
                  <a:lnTo>
                    <a:pt x="10" y="18"/>
                  </a:lnTo>
                  <a:lnTo>
                    <a:pt x="20" y="14"/>
                  </a:lnTo>
                  <a:lnTo>
                    <a:pt x="20" y="14"/>
                  </a:lnTo>
                  <a:lnTo>
                    <a:pt x="26" y="12"/>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1" name="Freeform 1519"/>
            <p:cNvSpPr>
              <a:spLocks noEditPoints="1"/>
            </p:cNvSpPr>
            <p:nvPr/>
          </p:nvSpPr>
          <p:spPr bwMode="auto">
            <a:xfrm>
              <a:off x="6276555" y="1574800"/>
              <a:ext cx="300100" cy="228600"/>
            </a:xfrm>
            <a:custGeom>
              <a:avLst/>
              <a:gdLst>
                <a:gd name="T0" fmla="*/ 118 w 188"/>
                <a:gd name="T1" fmla="*/ 104 h 144"/>
                <a:gd name="T2" fmla="*/ 118 w 188"/>
                <a:gd name="T3" fmla="*/ 130 h 144"/>
                <a:gd name="T4" fmla="*/ 104 w 188"/>
                <a:gd name="T5" fmla="*/ 130 h 144"/>
                <a:gd name="T6" fmla="*/ 24 w 188"/>
                <a:gd name="T7" fmla="*/ 120 h 144"/>
                <a:gd name="T8" fmla="*/ 10 w 188"/>
                <a:gd name="T9" fmla="*/ 116 h 144"/>
                <a:gd name="T10" fmla="*/ 14 w 188"/>
                <a:gd name="T11" fmla="*/ 100 h 144"/>
                <a:gd name="T12" fmla="*/ 10 w 188"/>
                <a:gd name="T13" fmla="*/ 48 h 144"/>
                <a:gd name="T14" fmla="*/ 10 w 188"/>
                <a:gd name="T15" fmla="*/ 64 h 144"/>
                <a:gd name="T16" fmla="*/ 10 w 188"/>
                <a:gd name="T17" fmla="*/ 68 h 144"/>
                <a:gd name="T18" fmla="*/ 2 w 188"/>
                <a:gd name="T19" fmla="*/ 54 h 144"/>
                <a:gd name="T20" fmla="*/ 82 w 188"/>
                <a:gd name="T21" fmla="*/ 20 h 144"/>
                <a:gd name="T22" fmla="*/ 122 w 188"/>
                <a:gd name="T23" fmla="*/ 4 h 144"/>
                <a:gd name="T24" fmla="*/ 152 w 188"/>
                <a:gd name="T25" fmla="*/ 26 h 144"/>
                <a:gd name="T26" fmla="*/ 156 w 188"/>
                <a:gd name="T27" fmla="*/ 40 h 144"/>
                <a:gd name="T28" fmla="*/ 148 w 188"/>
                <a:gd name="T29" fmla="*/ 48 h 144"/>
                <a:gd name="T30" fmla="*/ 156 w 188"/>
                <a:gd name="T31" fmla="*/ 48 h 144"/>
                <a:gd name="T32" fmla="*/ 162 w 188"/>
                <a:gd name="T33" fmla="*/ 50 h 144"/>
                <a:gd name="T34" fmla="*/ 174 w 188"/>
                <a:gd name="T35" fmla="*/ 28 h 144"/>
                <a:gd name="T36" fmla="*/ 184 w 188"/>
                <a:gd name="T37" fmla="*/ 62 h 144"/>
                <a:gd name="T38" fmla="*/ 150 w 188"/>
                <a:gd name="T39" fmla="*/ 86 h 144"/>
                <a:gd name="T40" fmla="*/ 132 w 188"/>
                <a:gd name="T41" fmla="*/ 98 h 144"/>
                <a:gd name="T42" fmla="*/ 142 w 188"/>
                <a:gd name="T43" fmla="*/ 90 h 144"/>
                <a:gd name="T44" fmla="*/ 134 w 188"/>
                <a:gd name="T45" fmla="*/ 102 h 144"/>
                <a:gd name="T46" fmla="*/ 112 w 188"/>
                <a:gd name="T47" fmla="*/ 92 h 144"/>
                <a:gd name="T48" fmla="*/ 90 w 188"/>
                <a:gd name="T49" fmla="*/ 134 h 144"/>
                <a:gd name="T50" fmla="*/ 76 w 188"/>
                <a:gd name="T51" fmla="*/ 140 h 144"/>
                <a:gd name="T52" fmla="*/ 78 w 188"/>
                <a:gd name="T53" fmla="*/ 108 h 144"/>
                <a:gd name="T54" fmla="*/ 62 w 188"/>
                <a:gd name="T55" fmla="*/ 116 h 144"/>
                <a:gd name="T56" fmla="*/ 54 w 188"/>
                <a:gd name="T57" fmla="*/ 114 h 144"/>
                <a:gd name="T58" fmla="*/ 46 w 188"/>
                <a:gd name="T59" fmla="*/ 138 h 144"/>
                <a:gd name="T60" fmla="*/ 26 w 188"/>
                <a:gd name="T61" fmla="*/ 126 h 144"/>
                <a:gd name="T62" fmla="*/ 16 w 188"/>
                <a:gd name="T63" fmla="*/ 88 h 144"/>
                <a:gd name="T64" fmla="*/ 42 w 188"/>
                <a:gd name="T65" fmla="*/ 38 h 144"/>
                <a:gd name="T66" fmla="*/ 42 w 188"/>
                <a:gd name="T67" fmla="*/ 60 h 144"/>
                <a:gd name="T68" fmla="*/ 48 w 188"/>
                <a:gd name="T69" fmla="*/ 86 h 144"/>
                <a:gd name="T70" fmla="*/ 72 w 188"/>
                <a:gd name="T71" fmla="*/ 96 h 144"/>
                <a:gd name="T72" fmla="*/ 98 w 188"/>
                <a:gd name="T73" fmla="*/ 72 h 144"/>
                <a:gd name="T74" fmla="*/ 92 w 188"/>
                <a:gd name="T75" fmla="*/ 80 h 144"/>
                <a:gd name="T76" fmla="*/ 62 w 188"/>
                <a:gd name="T77" fmla="*/ 94 h 144"/>
                <a:gd name="T78" fmla="*/ 56 w 188"/>
                <a:gd name="T79" fmla="*/ 76 h 144"/>
                <a:gd name="T80" fmla="*/ 44 w 188"/>
                <a:gd name="T81" fmla="*/ 62 h 144"/>
                <a:gd name="T82" fmla="*/ 86 w 188"/>
                <a:gd name="T83" fmla="*/ 22 h 144"/>
                <a:gd name="T84" fmla="*/ 98 w 188"/>
                <a:gd name="T85" fmla="*/ 4 h 144"/>
                <a:gd name="T86" fmla="*/ 70 w 188"/>
                <a:gd name="T87" fmla="*/ 22 h 144"/>
                <a:gd name="T88" fmla="*/ 18 w 188"/>
                <a:gd name="T89" fmla="*/ 56 h 144"/>
                <a:gd name="T90" fmla="*/ 14 w 188"/>
                <a:gd name="T91" fmla="*/ 56 h 144"/>
                <a:gd name="T92" fmla="*/ 0 w 188"/>
                <a:gd name="T93" fmla="*/ 56 h 144"/>
                <a:gd name="T94" fmla="*/ 12 w 188"/>
                <a:gd name="T95" fmla="*/ 84 h 144"/>
                <a:gd name="T96" fmla="*/ 4 w 188"/>
                <a:gd name="T97" fmla="*/ 112 h 144"/>
                <a:gd name="T98" fmla="*/ 22 w 188"/>
                <a:gd name="T99" fmla="*/ 130 h 144"/>
                <a:gd name="T100" fmla="*/ 42 w 188"/>
                <a:gd name="T101" fmla="*/ 142 h 144"/>
                <a:gd name="T102" fmla="*/ 52 w 188"/>
                <a:gd name="T103" fmla="*/ 130 h 144"/>
                <a:gd name="T104" fmla="*/ 74 w 188"/>
                <a:gd name="T105" fmla="*/ 142 h 144"/>
                <a:gd name="T106" fmla="*/ 98 w 188"/>
                <a:gd name="T107" fmla="*/ 132 h 144"/>
                <a:gd name="T108" fmla="*/ 124 w 188"/>
                <a:gd name="T109" fmla="*/ 128 h 144"/>
                <a:gd name="T110" fmla="*/ 118 w 188"/>
                <a:gd name="T111" fmla="*/ 96 h 144"/>
                <a:gd name="T112" fmla="*/ 140 w 188"/>
                <a:gd name="T113" fmla="*/ 102 h 144"/>
                <a:gd name="T114" fmla="*/ 154 w 188"/>
                <a:gd name="T115" fmla="*/ 90 h 144"/>
                <a:gd name="T116" fmla="*/ 188 w 188"/>
                <a:gd name="T117" fmla="*/ 58 h 144"/>
                <a:gd name="T118" fmla="*/ 176 w 188"/>
                <a:gd name="T119" fmla="*/ 24 h 144"/>
                <a:gd name="T120" fmla="*/ 160 w 188"/>
                <a:gd name="T121" fmla="*/ 30 h 144"/>
                <a:gd name="T122" fmla="*/ 126 w 188"/>
                <a:gd name="T123"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44">
                  <a:moveTo>
                    <a:pt x="110" y="118"/>
                  </a:moveTo>
                  <a:lnTo>
                    <a:pt x="110" y="118"/>
                  </a:lnTo>
                  <a:lnTo>
                    <a:pt x="118" y="104"/>
                  </a:lnTo>
                  <a:lnTo>
                    <a:pt x="118" y="104"/>
                  </a:lnTo>
                  <a:lnTo>
                    <a:pt x="118" y="104"/>
                  </a:lnTo>
                  <a:lnTo>
                    <a:pt x="118" y="104"/>
                  </a:lnTo>
                  <a:lnTo>
                    <a:pt x="118" y="104"/>
                  </a:lnTo>
                  <a:lnTo>
                    <a:pt x="118" y="104"/>
                  </a:lnTo>
                  <a:lnTo>
                    <a:pt x="120" y="112"/>
                  </a:lnTo>
                  <a:lnTo>
                    <a:pt x="120" y="112"/>
                  </a:lnTo>
                  <a:lnTo>
                    <a:pt x="120" y="126"/>
                  </a:lnTo>
                  <a:lnTo>
                    <a:pt x="120" y="126"/>
                  </a:lnTo>
                  <a:lnTo>
                    <a:pt x="120" y="130"/>
                  </a:lnTo>
                  <a:lnTo>
                    <a:pt x="120" y="130"/>
                  </a:lnTo>
                  <a:lnTo>
                    <a:pt x="118" y="130"/>
                  </a:lnTo>
                  <a:lnTo>
                    <a:pt x="118" y="130"/>
                  </a:lnTo>
                  <a:lnTo>
                    <a:pt x="114" y="130"/>
                  </a:lnTo>
                  <a:lnTo>
                    <a:pt x="114" y="130"/>
                  </a:lnTo>
                  <a:lnTo>
                    <a:pt x="104" y="130"/>
                  </a:lnTo>
                  <a:lnTo>
                    <a:pt x="104" y="130"/>
                  </a:lnTo>
                  <a:lnTo>
                    <a:pt x="104" y="130"/>
                  </a:lnTo>
                  <a:lnTo>
                    <a:pt x="104" y="130"/>
                  </a:lnTo>
                  <a:lnTo>
                    <a:pt x="104" y="130"/>
                  </a:lnTo>
                  <a:lnTo>
                    <a:pt x="104" y="130"/>
                  </a:lnTo>
                  <a:lnTo>
                    <a:pt x="110" y="118"/>
                  </a:lnTo>
                  <a:close/>
                  <a:moveTo>
                    <a:pt x="14" y="100"/>
                  </a:moveTo>
                  <a:lnTo>
                    <a:pt x="14" y="100"/>
                  </a:lnTo>
                  <a:lnTo>
                    <a:pt x="14" y="100"/>
                  </a:lnTo>
                  <a:lnTo>
                    <a:pt x="14" y="100"/>
                  </a:lnTo>
                  <a:lnTo>
                    <a:pt x="24" y="116"/>
                  </a:lnTo>
                  <a:lnTo>
                    <a:pt x="24" y="116"/>
                  </a:lnTo>
                  <a:lnTo>
                    <a:pt x="24" y="120"/>
                  </a:lnTo>
                  <a:lnTo>
                    <a:pt x="20" y="122"/>
                  </a:lnTo>
                  <a:lnTo>
                    <a:pt x="20" y="122"/>
                  </a:lnTo>
                  <a:lnTo>
                    <a:pt x="20" y="122"/>
                  </a:lnTo>
                  <a:lnTo>
                    <a:pt x="20" y="122"/>
                  </a:lnTo>
                  <a:lnTo>
                    <a:pt x="18" y="122"/>
                  </a:lnTo>
                  <a:lnTo>
                    <a:pt x="18" y="122"/>
                  </a:lnTo>
                  <a:lnTo>
                    <a:pt x="14" y="120"/>
                  </a:lnTo>
                  <a:lnTo>
                    <a:pt x="10" y="116"/>
                  </a:lnTo>
                  <a:lnTo>
                    <a:pt x="6" y="112"/>
                  </a:lnTo>
                  <a:lnTo>
                    <a:pt x="6" y="108"/>
                  </a:lnTo>
                  <a:lnTo>
                    <a:pt x="6" y="108"/>
                  </a:lnTo>
                  <a:lnTo>
                    <a:pt x="6" y="104"/>
                  </a:lnTo>
                  <a:lnTo>
                    <a:pt x="6" y="104"/>
                  </a:lnTo>
                  <a:lnTo>
                    <a:pt x="14" y="100"/>
                  </a:lnTo>
                  <a:lnTo>
                    <a:pt x="14" y="100"/>
                  </a:lnTo>
                  <a:lnTo>
                    <a:pt x="14" y="100"/>
                  </a:lnTo>
                  <a:close/>
                  <a:moveTo>
                    <a:pt x="10" y="48"/>
                  </a:moveTo>
                  <a:lnTo>
                    <a:pt x="10" y="48"/>
                  </a:lnTo>
                  <a:lnTo>
                    <a:pt x="10" y="48"/>
                  </a:lnTo>
                  <a:lnTo>
                    <a:pt x="10" y="48"/>
                  </a:lnTo>
                  <a:lnTo>
                    <a:pt x="10" y="48"/>
                  </a:lnTo>
                  <a:lnTo>
                    <a:pt x="10" y="48"/>
                  </a:lnTo>
                  <a:lnTo>
                    <a:pt x="10" y="48"/>
                  </a:lnTo>
                  <a:lnTo>
                    <a:pt x="10" y="48"/>
                  </a:lnTo>
                  <a:lnTo>
                    <a:pt x="10" y="48"/>
                  </a:lnTo>
                  <a:lnTo>
                    <a:pt x="10" y="48"/>
                  </a:lnTo>
                  <a:lnTo>
                    <a:pt x="6" y="60"/>
                  </a:lnTo>
                  <a:lnTo>
                    <a:pt x="6" y="60"/>
                  </a:lnTo>
                  <a:lnTo>
                    <a:pt x="8" y="64"/>
                  </a:lnTo>
                  <a:lnTo>
                    <a:pt x="8" y="64"/>
                  </a:lnTo>
                  <a:lnTo>
                    <a:pt x="10" y="64"/>
                  </a:lnTo>
                  <a:lnTo>
                    <a:pt x="10" y="64"/>
                  </a:lnTo>
                  <a:lnTo>
                    <a:pt x="14" y="64"/>
                  </a:lnTo>
                  <a:lnTo>
                    <a:pt x="14" y="64"/>
                  </a:lnTo>
                  <a:lnTo>
                    <a:pt x="14" y="64"/>
                  </a:lnTo>
                  <a:lnTo>
                    <a:pt x="14" y="64"/>
                  </a:lnTo>
                  <a:lnTo>
                    <a:pt x="14" y="64"/>
                  </a:lnTo>
                  <a:lnTo>
                    <a:pt x="14" y="64"/>
                  </a:lnTo>
                  <a:lnTo>
                    <a:pt x="12" y="68"/>
                  </a:lnTo>
                  <a:lnTo>
                    <a:pt x="10" y="68"/>
                  </a:lnTo>
                  <a:lnTo>
                    <a:pt x="10" y="68"/>
                  </a:lnTo>
                  <a:lnTo>
                    <a:pt x="8" y="68"/>
                  </a:lnTo>
                  <a:lnTo>
                    <a:pt x="8" y="68"/>
                  </a:lnTo>
                  <a:lnTo>
                    <a:pt x="6" y="66"/>
                  </a:lnTo>
                  <a:lnTo>
                    <a:pt x="4" y="62"/>
                  </a:lnTo>
                  <a:lnTo>
                    <a:pt x="2" y="58"/>
                  </a:lnTo>
                  <a:lnTo>
                    <a:pt x="2" y="54"/>
                  </a:lnTo>
                  <a:lnTo>
                    <a:pt x="2" y="54"/>
                  </a:lnTo>
                  <a:lnTo>
                    <a:pt x="2" y="54"/>
                  </a:lnTo>
                  <a:lnTo>
                    <a:pt x="2" y="54"/>
                  </a:lnTo>
                  <a:lnTo>
                    <a:pt x="2" y="54"/>
                  </a:lnTo>
                  <a:lnTo>
                    <a:pt x="2" y="54"/>
                  </a:lnTo>
                  <a:lnTo>
                    <a:pt x="8" y="48"/>
                  </a:lnTo>
                  <a:lnTo>
                    <a:pt x="8" y="48"/>
                  </a:lnTo>
                  <a:lnTo>
                    <a:pt x="10" y="48"/>
                  </a:lnTo>
                  <a:close/>
                  <a:moveTo>
                    <a:pt x="82" y="20"/>
                  </a:moveTo>
                  <a:lnTo>
                    <a:pt x="82" y="20"/>
                  </a:lnTo>
                  <a:lnTo>
                    <a:pt x="86" y="16"/>
                  </a:lnTo>
                  <a:lnTo>
                    <a:pt x="88" y="12"/>
                  </a:lnTo>
                  <a:lnTo>
                    <a:pt x="96" y="8"/>
                  </a:lnTo>
                  <a:lnTo>
                    <a:pt x="96" y="8"/>
                  </a:lnTo>
                  <a:lnTo>
                    <a:pt x="114" y="4"/>
                  </a:lnTo>
                  <a:lnTo>
                    <a:pt x="114" y="4"/>
                  </a:lnTo>
                  <a:lnTo>
                    <a:pt x="122" y="4"/>
                  </a:lnTo>
                  <a:lnTo>
                    <a:pt x="130" y="8"/>
                  </a:lnTo>
                  <a:lnTo>
                    <a:pt x="130" y="8"/>
                  </a:lnTo>
                  <a:lnTo>
                    <a:pt x="144" y="20"/>
                  </a:lnTo>
                  <a:lnTo>
                    <a:pt x="144" y="20"/>
                  </a:lnTo>
                  <a:lnTo>
                    <a:pt x="146" y="22"/>
                  </a:lnTo>
                  <a:lnTo>
                    <a:pt x="146" y="22"/>
                  </a:lnTo>
                  <a:lnTo>
                    <a:pt x="150" y="22"/>
                  </a:lnTo>
                  <a:lnTo>
                    <a:pt x="152" y="26"/>
                  </a:lnTo>
                  <a:lnTo>
                    <a:pt x="158" y="32"/>
                  </a:lnTo>
                  <a:lnTo>
                    <a:pt x="158" y="32"/>
                  </a:lnTo>
                  <a:lnTo>
                    <a:pt x="148" y="34"/>
                  </a:lnTo>
                  <a:lnTo>
                    <a:pt x="148" y="34"/>
                  </a:lnTo>
                  <a:lnTo>
                    <a:pt x="150" y="40"/>
                  </a:lnTo>
                  <a:lnTo>
                    <a:pt x="154" y="40"/>
                  </a:lnTo>
                  <a:lnTo>
                    <a:pt x="154" y="40"/>
                  </a:lnTo>
                  <a:lnTo>
                    <a:pt x="156" y="40"/>
                  </a:lnTo>
                  <a:lnTo>
                    <a:pt x="156" y="40"/>
                  </a:lnTo>
                  <a:lnTo>
                    <a:pt x="158" y="42"/>
                  </a:lnTo>
                  <a:lnTo>
                    <a:pt x="158" y="42"/>
                  </a:lnTo>
                  <a:lnTo>
                    <a:pt x="148" y="46"/>
                  </a:lnTo>
                  <a:lnTo>
                    <a:pt x="146" y="48"/>
                  </a:lnTo>
                  <a:lnTo>
                    <a:pt x="146" y="52"/>
                  </a:lnTo>
                  <a:lnTo>
                    <a:pt x="146" y="52"/>
                  </a:lnTo>
                  <a:lnTo>
                    <a:pt x="148" y="48"/>
                  </a:lnTo>
                  <a:lnTo>
                    <a:pt x="148" y="48"/>
                  </a:lnTo>
                  <a:lnTo>
                    <a:pt x="152" y="44"/>
                  </a:lnTo>
                  <a:lnTo>
                    <a:pt x="152" y="44"/>
                  </a:lnTo>
                  <a:lnTo>
                    <a:pt x="150" y="56"/>
                  </a:lnTo>
                  <a:lnTo>
                    <a:pt x="150" y="56"/>
                  </a:lnTo>
                  <a:lnTo>
                    <a:pt x="152" y="56"/>
                  </a:lnTo>
                  <a:lnTo>
                    <a:pt x="152" y="56"/>
                  </a:lnTo>
                  <a:lnTo>
                    <a:pt x="156" y="48"/>
                  </a:lnTo>
                  <a:lnTo>
                    <a:pt x="156" y="48"/>
                  </a:lnTo>
                  <a:lnTo>
                    <a:pt x="158" y="46"/>
                  </a:lnTo>
                  <a:lnTo>
                    <a:pt x="158" y="46"/>
                  </a:lnTo>
                  <a:lnTo>
                    <a:pt x="160" y="48"/>
                  </a:lnTo>
                  <a:lnTo>
                    <a:pt x="160" y="48"/>
                  </a:lnTo>
                  <a:lnTo>
                    <a:pt x="158" y="60"/>
                  </a:lnTo>
                  <a:lnTo>
                    <a:pt x="158" y="60"/>
                  </a:lnTo>
                  <a:lnTo>
                    <a:pt x="162" y="50"/>
                  </a:lnTo>
                  <a:lnTo>
                    <a:pt x="162" y="42"/>
                  </a:lnTo>
                  <a:lnTo>
                    <a:pt x="162" y="42"/>
                  </a:lnTo>
                  <a:lnTo>
                    <a:pt x="162" y="38"/>
                  </a:lnTo>
                  <a:lnTo>
                    <a:pt x="164" y="36"/>
                  </a:lnTo>
                  <a:lnTo>
                    <a:pt x="164" y="36"/>
                  </a:lnTo>
                  <a:lnTo>
                    <a:pt x="168" y="34"/>
                  </a:lnTo>
                  <a:lnTo>
                    <a:pt x="174" y="28"/>
                  </a:lnTo>
                  <a:lnTo>
                    <a:pt x="174" y="28"/>
                  </a:lnTo>
                  <a:lnTo>
                    <a:pt x="176" y="26"/>
                  </a:lnTo>
                  <a:lnTo>
                    <a:pt x="176" y="26"/>
                  </a:lnTo>
                  <a:lnTo>
                    <a:pt x="180" y="30"/>
                  </a:lnTo>
                  <a:lnTo>
                    <a:pt x="180" y="30"/>
                  </a:lnTo>
                  <a:lnTo>
                    <a:pt x="184" y="40"/>
                  </a:lnTo>
                  <a:lnTo>
                    <a:pt x="184" y="40"/>
                  </a:lnTo>
                  <a:lnTo>
                    <a:pt x="184" y="56"/>
                  </a:lnTo>
                  <a:lnTo>
                    <a:pt x="184" y="62"/>
                  </a:lnTo>
                  <a:lnTo>
                    <a:pt x="182" y="70"/>
                  </a:lnTo>
                  <a:lnTo>
                    <a:pt x="182" y="70"/>
                  </a:lnTo>
                  <a:lnTo>
                    <a:pt x="178" y="78"/>
                  </a:lnTo>
                  <a:lnTo>
                    <a:pt x="172" y="84"/>
                  </a:lnTo>
                  <a:lnTo>
                    <a:pt x="166" y="86"/>
                  </a:lnTo>
                  <a:lnTo>
                    <a:pt x="158" y="88"/>
                  </a:lnTo>
                  <a:lnTo>
                    <a:pt x="158" y="88"/>
                  </a:lnTo>
                  <a:lnTo>
                    <a:pt x="150" y="86"/>
                  </a:lnTo>
                  <a:lnTo>
                    <a:pt x="150" y="86"/>
                  </a:lnTo>
                  <a:lnTo>
                    <a:pt x="140" y="84"/>
                  </a:lnTo>
                  <a:lnTo>
                    <a:pt x="132" y="82"/>
                  </a:lnTo>
                  <a:lnTo>
                    <a:pt x="132" y="82"/>
                  </a:lnTo>
                  <a:lnTo>
                    <a:pt x="130" y="94"/>
                  </a:lnTo>
                  <a:lnTo>
                    <a:pt x="130" y="94"/>
                  </a:lnTo>
                  <a:lnTo>
                    <a:pt x="130" y="98"/>
                  </a:lnTo>
                  <a:lnTo>
                    <a:pt x="132" y="98"/>
                  </a:lnTo>
                  <a:lnTo>
                    <a:pt x="132" y="98"/>
                  </a:lnTo>
                  <a:lnTo>
                    <a:pt x="134" y="100"/>
                  </a:lnTo>
                  <a:lnTo>
                    <a:pt x="134" y="100"/>
                  </a:lnTo>
                  <a:lnTo>
                    <a:pt x="138" y="98"/>
                  </a:lnTo>
                  <a:lnTo>
                    <a:pt x="138" y="98"/>
                  </a:lnTo>
                  <a:lnTo>
                    <a:pt x="140" y="94"/>
                  </a:lnTo>
                  <a:lnTo>
                    <a:pt x="142" y="90"/>
                  </a:lnTo>
                  <a:lnTo>
                    <a:pt x="142" y="90"/>
                  </a:lnTo>
                  <a:lnTo>
                    <a:pt x="144" y="90"/>
                  </a:lnTo>
                  <a:lnTo>
                    <a:pt x="144" y="90"/>
                  </a:lnTo>
                  <a:lnTo>
                    <a:pt x="144" y="94"/>
                  </a:lnTo>
                  <a:lnTo>
                    <a:pt x="142" y="96"/>
                  </a:lnTo>
                  <a:lnTo>
                    <a:pt x="140" y="100"/>
                  </a:lnTo>
                  <a:lnTo>
                    <a:pt x="136" y="100"/>
                  </a:lnTo>
                  <a:lnTo>
                    <a:pt x="136" y="100"/>
                  </a:lnTo>
                  <a:lnTo>
                    <a:pt x="134" y="102"/>
                  </a:lnTo>
                  <a:lnTo>
                    <a:pt x="134" y="102"/>
                  </a:lnTo>
                  <a:lnTo>
                    <a:pt x="130" y="100"/>
                  </a:lnTo>
                  <a:lnTo>
                    <a:pt x="126" y="98"/>
                  </a:lnTo>
                  <a:lnTo>
                    <a:pt x="126" y="98"/>
                  </a:lnTo>
                  <a:lnTo>
                    <a:pt x="116" y="92"/>
                  </a:lnTo>
                  <a:lnTo>
                    <a:pt x="106" y="86"/>
                  </a:lnTo>
                  <a:lnTo>
                    <a:pt x="106" y="86"/>
                  </a:lnTo>
                  <a:lnTo>
                    <a:pt x="112" y="92"/>
                  </a:lnTo>
                  <a:lnTo>
                    <a:pt x="112" y="92"/>
                  </a:lnTo>
                  <a:lnTo>
                    <a:pt x="114" y="96"/>
                  </a:lnTo>
                  <a:lnTo>
                    <a:pt x="114" y="96"/>
                  </a:lnTo>
                  <a:lnTo>
                    <a:pt x="110" y="112"/>
                  </a:lnTo>
                  <a:lnTo>
                    <a:pt x="106" y="120"/>
                  </a:lnTo>
                  <a:lnTo>
                    <a:pt x="100" y="126"/>
                  </a:lnTo>
                  <a:lnTo>
                    <a:pt x="100" y="126"/>
                  </a:lnTo>
                  <a:lnTo>
                    <a:pt x="90" y="134"/>
                  </a:lnTo>
                  <a:lnTo>
                    <a:pt x="90" y="134"/>
                  </a:lnTo>
                  <a:lnTo>
                    <a:pt x="86" y="138"/>
                  </a:lnTo>
                  <a:lnTo>
                    <a:pt x="86" y="138"/>
                  </a:lnTo>
                  <a:lnTo>
                    <a:pt x="84" y="140"/>
                  </a:lnTo>
                  <a:lnTo>
                    <a:pt x="80" y="142"/>
                  </a:lnTo>
                  <a:lnTo>
                    <a:pt x="80" y="142"/>
                  </a:lnTo>
                  <a:lnTo>
                    <a:pt x="76" y="140"/>
                  </a:lnTo>
                  <a:lnTo>
                    <a:pt x="76" y="140"/>
                  </a:lnTo>
                  <a:lnTo>
                    <a:pt x="68" y="128"/>
                  </a:lnTo>
                  <a:lnTo>
                    <a:pt x="68" y="128"/>
                  </a:lnTo>
                  <a:lnTo>
                    <a:pt x="68" y="124"/>
                  </a:lnTo>
                  <a:lnTo>
                    <a:pt x="72" y="122"/>
                  </a:lnTo>
                  <a:lnTo>
                    <a:pt x="72" y="122"/>
                  </a:lnTo>
                  <a:lnTo>
                    <a:pt x="78" y="118"/>
                  </a:lnTo>
                  <a:lnTo>
                    <a:pt x="78" y="118"/>
                  </a:lnTo>
                  <a:lnTo>
                    <a:pt x="78" y="108"/>
                  </a:lnTo>
                  <a:lnTo>
                    <a:pt x="78" y="108"/>
                  </a:lnTo>
                  <a:lnTo>
                    <a:pt x="78" y="112"/>
                  </a:lnTo>
                  <a:lnTo>
                    <a:pt x="76" y="114"/>
                  </a:lnTo>
                  <a:lnTo>
                    <a:pt x="70" y="116"/>
                  </a:lnTo>
                  <a:lnTo>
                    <a:pt x="70" y="116"/>
                  </a:lnTo>
                  <a:lnTo>
                    <a:pt x="66" y="116"/>
                  </a:lnTo>
                  <a:lnTo>
                    <a:pt x="66" y="116"/>
                  </a:lnTo>
                  <a:lnTo>
                    <a:pt x="62" y="116"/>
                  </a:lnTo>
                  <a:lnTo>
                    <a:pt x="62" y="116"/>
                  </a:lnTo>
                  <a:lnTo>
                    <a:pt x="56" y="114"/>
                  </a:lnTo>
                  <a:lnTo>
                    <a:pt x="54" y="114"/>
                  </a:lnTo>
                  <a:lnTo>
                    <a:pt x="54" y="110"/>
                  </a:lnTo>
                  <a:lnTo>
                    <a:pt x="54" y="110"/>
                  </a:lnTo>
                  <a:lnTo>
                    <a:pt x="54" y="112"/>
                  </a:lnTo>
                  <a:lnTo>
                    <a:pt x="54" y="112"/>
                  </a:lnTo>
                  <a:lnTo>
                    <a:pt x="54" y="114"/>
                  </a:lnTo>
                  <a:lnTo>
                    <a:pt x="54" y="114"/>
                  </a:lnTo>
                  <a:lnTo>
                    <a:pt x="52" y="122"/>
                  </a:lnTo>
                  <a:lnTo>
                    <a:pt x="50" y="130"/>
                  </a:lnTo>
                  <a:lnTo>
                    <a:pt x="50" y="130"/>
                  </a:lnTo>
                  <a:lnTo>
                    <a:pt x="48" y="132"/>
                  </a:lnTo>
                  <a:lnTo>
                    <a:pt x="48" y="136"/>
                  </a:lnTo>
                  <a:lnTo>
                    <a:pt x="48" y="136"/>
                  </a:lnTo>
                  <a:lnTo>
                    <a:pt x="46" y="138"/>
                  </a:lnTo>
                  <a:lnTo>
                    <a:pt x="44" y="138"/>
                  </a:lnTo>
                  <a:lnTo>
                    <a:pt x="44" y="138"/>
                  </a:lnTo>
                  <a:lnTo>
                    <a:pt x="28" y="136"/>
                  </a:lnTo>
                  <a:lnTo>
                    <a:pt x="28" y="136"/>
                  </a:lnTo>
                  <a:lnTo>
                    <a:pt x="24" y="134"/>
                  </a:lnTo>
                  <a:lnTo>
                    <a:pt x="24" y="130"/>
                  </a:lnTo>
                  <a:lnTo>
                    <a:pt x="24" y="130"/>
                  </a:lnTo>
                  <a:lnTo>
                    <a:pt x="26" y="126"/>
                  </a:lnTo>
                  <a:lnTo>
                    <a:pt x="28" y="120"/>
                  </a:lnTo>
                  <a:lnTo>
                    <a:pt x="28" y="120"/>
                  </a:lnTo>
                  <a:lnTo>
                    <a:pt x="28" y="118"/>
                  </a:lnTo>
                  <a:lnTo>
                    <a:pt x="26" y="114"/>
                  </a:lnTo>
                  <a:lnTo>
                    <a:pt x="26" y="114"/>
                  </a:lnTo>
                  <a:lnTo>
                    <a:pt x="22" y="106"/>
                  </a:lnTo>
                  <a:lnTo>
                    <a:pt x="18" y="96"/>
                  </a:lnTo>
                  <a:lnTo>
                    <a:pt x="16" y="88"/>
                  </a:lnTo>
                  <a:lnTo>
                    <a:pt x="14" y="78"/>
                  </a:lnTo>
                  <a:lnTo>
                    <a:pt x="14" y="78"/>
                  </a:lnTo>
                  <a:lnTo>
                    <a:pt x="16" y="68"/>
                  </a:lnTo>
                  <a:lnTo>
                    <a:pt x="20" y="60"/>
                  </a:lnTo>
                  <a:lnTo>
                    <a:pt x="24" y="52"/>
                  </a:lnTo>
                  <a:lnTo>
                    <a:pt x="30" y="46"/>
                  </a:lnTo>
                  <a:lnTo>
                    <a:pt x="30" y="46"/>
                  </a:lnTo>
                  <a:lnTo>
                    <a:pt x="42" y="38"/>
                  </a:lnTo>
                  <a:lnTo>
                    <a:pt x="56" y="34"/>
                  </a:lnTo>
                  <a:lnTo>
                    <a:pt x="56" y="34"/>
                  </a:lnTo>
                  <a:lnTo>
                    <a:pt x="58" y="34"/>
                  </a:lnTo>
                  <a:lnTo>
                    <a:pt x="58" y="34"/>
                  </a:lnTo>
                  <a:lnTo>
                    <a:pt x="48" y="50"/>
                  </a:lnTo>
                  <a:lnTo>
                    <a:pt x="48" y="50"/>
                  </a:lnTo>
                  <a:lnTo>
                    <a:pt x="44" y="54"/>
                  </a:lnTo>
                  <a:lnTo>
                    <a:pt x="42" y="60"/>
                  </a:lnTo>
                  <a:lnTo>
                    <a:pt x="42" y="60"/>
                  </a:lnTo>
                  <a:lnTo>
                    <a:pt x="42" y="64"/>
                  </a:lnTo>
                  <a:lnTo>
                    <a:pt x="42" y="68"/>
                  </a:lnTo>
                  <a:lnTo>
                    <a:pt x="46" y="74"/>
                  </a:lnTo>
                  <a:lnTo>
                    <a:pt x="46" y="74"/>
                  </a:lnTo>
                  <a:lnTo>
                    <a:pt x="50" y="80"/>
                  </a:lnTo>
                  <a:lnTo>
                    <a:pt x="50" y="82"/>
                  </a:lnTo>
                  <a:lnTo>
                    <a:pt x="48" y="86"/>
                  </a:lnTo>
                  <a:lnTo>
                    <a:pt x="48" y="86"/>
                  </a:lnTo>
                  <a:lnTo>
                    <a:pt x="48" y="90"/>
                  </a:lnTo>
                  <a:lnTo>
                    <a:pt x="48" y="90"/>
                  </a:lnTo>
                  <a:lnTo>
                    <a:pt x="56" y="96"/>
                  </a:lnTo>
                  <a:lnTo>
                    <a:pt x="64" y="98"/>
                  </a:lnTo>
                  <a:lnTo>
                    <a:pt x="64" y="98"/>
                  </a:lnTo>
                  <a:lnTo>
                    <a:pt x="68" y="98"/>
                  </a:lnTo>
                  <a:lnTo>
                    <a:pt x="72" y="96"/>
                  </a:lnTo>
                  <a:lnTo>
                    <a:pt x="72" y="96"/>
                  </a:lnTo>
                  <a:lnTo>
                    <a:pt x="82" y="90"/>
                  </a:lnTo>
                  <a:lnTo>
                    <a:pt x="92" y="88"/>
                  </a:lnTo>
                  <a:lnTo>
                    <a:pt x="92" y="88"/>
                  </a:lnTo>
                  <a:lnTo>
                    <a:pt x="94" y="84"/>
                  </a:lnTo>
                  <a:lnTo>
                    <a:pt x="94" y="84"/>
                  </a:lnTo>
                  <a:lnTo>
                    <a:pt x="96" y="78"/>
                  </a:lnTo>
                  <a:lnTo>
                    <a:pt x="98" y="72"/>
                  </a:lnTo>
                  <a:lnTo>
                    <a:pt x="96" y="58"/>
                  </a:lnTo>
                  <a:lnTo>
                    <a:pt x="96" y="58"/>
                  </a:lnTo>
                  <a:lnTo>
                    <a:pt x="92" y="42"/>
                  </a:lnTo>
                  <a:lnTo>
                    <a:pt x="92" y="42"/>
                  </a:lnTo>
                  <a:lnTo>
                    <a:pt x="92" y="60"/>
                  </a:lnTo>
                  <a:lnTo>
                    <a:pt x="92" y="60"/>
                  </a:lnTo>
                  <a:lnTo>
                    <a:pt x="92" y="80"/>
                  </a:lnTo>
                  <a:lnTo>
                    <a:pt x="92" y="80"/>
                  </a:lnTo>
                  <a:lnTo>
                    <a:pt x="92" y="84"/>
                  </a:lnTo>
                  <a:lnTo>
                    <a:pt x="88" y="86"/>
                  </a:lnTo>
                  <a:lnTo>
                    <a:pt x="88" y="86"/>
                  </a:lnTo>
                  <a:lnTo>
                    <a:pt x="80" y="88"/>
                  </a:lnTo>
                  <a:lnTo>
                    <a:pt x="72" y="92"/>
                  </a:lnTo>
                  <a:lnTo>
                    <a:pt x="72" y="92"/>
                  </a:lnTo>
                  <a:lnTo>
                    <a:pt x="62" y="94"/>
                  </a:lnTo>
                  <a:lnTo>
                    <a:pt x="62" y="94"/>
                  </a:lnTo>
                  <a:lnTo>
                    <a:pt x="58" y="94"/>
                  </a:lnTo>
                  <a:lnTo>
                    <a:pt x="54" y="90"/>
                  </a:lnTo>
                  <a:lnTo>
                    <a:pt x="54" y="90"/>
                  </a:lnTo>
                  <a:lnTo>
                    <a:pt x="52" y="86"/>
                  </a:lnTo>
                  <a:lnTo>
                    <a:pt x="52" y="84"/>
                  </a:lnTo>
                  <a:lnTo>
                    <a:pt x="52" y="84"/>
                  </a:lnTo>
                  <a:lnTo>
                    <a:pt x="56" y="76"/>
                  </a:lnTo>
                  <a:lnTo>
                    <a:pt x="56" y="76"/>
                  </a:lnTo>
                  <a:lnTo>
                    <a:pt x="60" y="68"/>
                  </a:lnTo>
                  <a:lnTo>
                    <a:pt x="60" y="68"/>
                  </a:lnTo>
                  <a:lnTo>
                    <a:pt x="52" y="76"/>
                  </a:lnTo>
                  <a:lnTo>
                    <a:pt x="52" y="76"/>
                  </a:lnTo>
                  <a:lnTo>
                    <a:pt x="44" y="66"/>
                  </a:lnTo>
                  <a:lnTo>
                    <a:pt x="44" y="66"/>
                  </a:lnTo>
                  <a:lnTo>
                    <a:pt x="44" y="62"/>
                  </a:lnTo>
                  <a:lnTo>
                    <a:pt x="44" y="62"/>
                  </a:lnTo>
                  <a:lnTo>
                    <a:pt x="48" y="56"/>
                  </a:lnTo>
                  <a:lnTo>
                    <a:pt x="52" y="48"/>
                  </a:lnTo>
                  <a:lnTo>
                    <a:pt x="52" y="48"/>
                  </a:lnTo>
                  <a:lnTo>
                    <a:pt x="72" y="26"/>
                  </a:lnTo>
                  <a:lnTo>
                    <a:pt x="72" y="26"/>
                  </a:lnTo>
                  <a:lnTo>
                    <a:pt x="76" y="24"/>
                  </a:lnTo>
                  <a:lnTo>
                    <a:pt x="80" y="22"/>
                  </a:lnTo>
                  <a:lnTo>
                    <a:pt x="86" y="22"/>
                  </a:lnTo>
                  <a:lnTo>
                    <a:pt x="86" y="22"/>
                  </a:lnTo>
                  <a:lnTo>
                    <a:pt x="90" y="20"/>
                  </a:lnTo>
                  <a:lnTo>
                    <a:pt x="90" y="20"/>
                  </a:lnTo>
                  <a:lnTo>
                    <a:pt x="82" y="20"/>
                  </a:lnTo>
                  <a:close/>
                  <a:moveTo>
                    <a:pt x="112" y="0"/>
                  </a:moveTo>
                  <a:lnTo>
                    <a:pt x="112" y="0"/>
                  </a:lnTo>
                  <a:lnTo>
                    <a:pt x="106" y="2"/>
                  </a:lnTo>
                  <a:lnTo>
                    <a:pt x="98" y="4"/>
                  </a:lnTo>
                  <a:lnTo>
                    <a:pt x="92" y="6"/>
                  </a:lnTo>
                  <a:lnTo>
                    <a:pt x="84" y="12"/>
                  </a:lnTo>
                  <a:lnTo>
                    <a:pt x="84" y="12"/>
                  </a:lnTo>
                  <a:lnTo>
                    <a:pt x="80" y="18"/>
                  </a:lnTo>
                  <a:lnTo>
                    <a:pt x="76" y="20"/>
                  </a:lnTo>
                  <a:lnTo>
                    <a:pt x="72" y="22"/>
                  </a:lnTo>
                  <a:lnTo>
                    <a:pt x="72" y="22"/>
                  </a:lnTo>
                  <a:lnTo>
                    <a:pt x="70" y="22"/>
                  </a:lnTo>
                  <a:lnTo>
                    <a:pt x="70" y="22"/>
                  </a:lnTo>
                  <a:lnTo>
                    <a:pt x="62" y="28"/>
                  </a:lnTo>
                  <a:lnTo>
                    <a:pt x="54" y="32"/>
                  </a:lnTo>
                  <a:lnTo>
                    <a:pt x="54" y="32"/>
                  </a:lnTo>
                  <a:lnTo>
                    <a:pt x="42" y="34"/>
                  </a:lnTo>
                  <a:lnTo>
                    <a:pt x="34" y="40"/>
                  </a:lnTo>
                  <a:lnTo>
                    <a:pt x="24" y="46"/>
                  </a:lnTo>
                  <a:lnTo>
                    <a:pt x="18" y="56"/>
                  </a:lnTo>
                  <a:lnTo>
                    <a:pt x="18" y="56"/>
                  </a:lnTo>
                  <a:lnTo>
                    <a:pt x="12" y="62"/>
                  </a:lnTo>
                  <a:lnTo>
                    <a:pt x="12" y="62"/>
                  </a:lnTo>
                  <a:lnTo>
                    <a:pt x="8" y="62"/>
                  </a:lnTo>
                  <a:lnTo>
                    <a:pt x="8" y="62"/>
                  </a:lnTo>
                  <a:lnTo>
                    <a:pt x="12" y="54"/>
                  </a:lnTo>
                  <a:lnTo>
                    <a:pt x="12" y="54"/>
                  </a:lnTo>
                  <a:lnTo>
                    <a:pt x="14" y="56"/>
                  </a:lnTo>
                  <a:lnTo>
                    <a:pt x="14" y="56"/>
                  </a:lnTo>
                  <a:lnTo>
                    <a:pt x="14" y="48"/>
                  </a:lnTo>
                  <a:lnTo>
                    <a:pt x="14" y="48"/>
                  </a:lnTo>
                  <a:lnTo>
                    <a:pt x="12" y="44"/>
                  </a:lnTo>
                  <a:lnTo>
                    <a:pt x="12" y="44"/>
                  </a:lnTo>
                  <a:lnTo>
                    <a:pt x="4" y="50"/>
                  </a:lnTo>
                  <a:lnTo>
                    <a:pt x="2" y="52"/>
                  </a:lnTo>
                  <a:lnTo>
                    <a:pt x="0" y="56"/>
                  </a:lnTo>
                  <a:lnTo>
                    <a:pt x="0" y="56"/>
                  </a:lnTo>
                  <a:lnTo>
                    <a:pt x="2" y="62"/>
                  </a:lnTo>
                  <a:lnTo>
                    <a:pt x="4" y="68"/>
                  </a:lnTo>
                  <a:lnTo>
                    <a:pt x="4" y="68"/>
                  </a:lnTo>
                  <a:lnTo>
                    <a:pt x="8" y="70"/>
                  </a:lnTo>
                  <a:lnTo>
                    <a:pt x="12" y="72"/>
                  </a:lnTo>
                  <a:lnTo>
                    <a:pt x="12" y="72"/>
                  </a:lnTo>
                  <a:lnTo>
                    <a:pt x="12" y="84"/>
                  </a:lnTo>
                  <a:lnTo>
                    <a:pt x="12" y="84"/>
                  </a:lnTo>
                  <a:lnTo>
                    <a:pt x="12" y="90"/>
                  </a:lnTo>
                  <a:lnTo>
                    <a:pt x="12" y="94"/>
                  </a:lnTo>
                  <a:lnTo>
                    <a:pt x="10" y="98"/>
                  </a:lnTo>
                  <a:lnTo>
                    <a:pt x="6" y="102"/>
                  </a:lnTo>
                  <a:lnTo>
                    <a:pt x="6" y="102"/>
                  </a:lnTo>
                  <a:lnTo>
                    <a:pt x="2" y="106"/>
                  </a:lnTo>
                  <a:lnTo>
                    <a:pt x="4" y="112"/>
                  </a:lnTo>
                  <a:lnTo>
                    <a:pt x="4" y="112"/>
                  </a:lnTo>
                  <a:lnTo>
                    <a:pt x="6" y="116"/>
                  </a:lnTo>
                  <a:lnTo>
                    <a:pt x="10" y="120"/>
                  </a:lnTo>
                  <a:lnTo>
                    <a:pt x="10" y="120"/>
                  </a:lnTo>
                  <a:lnTo>
                    <a:pt x="16" y="124"/>
                  </a:lnTo>
                  <a:lnTo>
                    <a:pt x="22" y="126"/>
                  </a:lnTo>
                  <a:lnTo>
                    <a:pt x="22" y="126"/>
                  </a:lnTo>
                  <a:lnTo>
                    <a:pt x="22" y="130"/>
                  </a:lnTo>
                  <a:lnTo>
                    <a:pt x="22" y="130"/>
                  </a:lnTo>
                  <a:lnTo>
                    <a:pt x="22" y="136"/>
                  </a:lnTo>
                  <a:lnTo>
                    <a:pt x="22" y="136"/>
                  </a:lnTo>
                  <a:lnTo>
                    <a:pt x="24" y="138"/>
                  </a:lnTo>
                  <a:lnTo>
                    <a:pt x="24" y="138"/>
                  </a:lnTo>
                  <a:lnTo>
                    <a:pt x="34" y="140"/>
                  </a:lnTo>
                  <a:lnTo>
                    <a:pt x="42" y="142"/>
                  </a:lnTo>
                  <a:lnTo>
                    <a:pt x="42" y="142"/>
                  </a:lnTo>
                  <a:lnTo>
                    <a:pt x="44" y="142"/>
                  </a:lnTo>
                  <a:lnTo>
                    <a:pt x="44" y="142"/>
                  </a:lnTo>
                  <a:lnTo>
                    <a:pt x="48" y="142"/>
                  </a:lnTo>
                  <a:lnTo>
                    <a:pt x="50" y="140"/>
                  </a:lnTo>
                  <a:lnTo>
                    <a:pt x="52" y="134"/>
                  </a:lnTo>
                  <a:lnTo>
                    <a:pt x="52" y="134"/>
                  </a:lnTo>
                  <a:lnTo>
                    <a:pt x="52" y="130"/>
                  </a:lnTo>
                  <a:lnTo>
                    <a:pt x="52" y="130"/>
                  </a:lnTo>
                  <a:lnTo>
                    <a:pt x="58" y="118"/>
                  </a:lnTo>
                  <a:lnTo>
                    <a:pt x="58" y="118"/>
                  </a:lnTo>
                  <a:lnTo>
                    <a:pt x="68" y="118"/>
                  </a:lnTo>
                  <a:lnTo>
                    <a:pt x="68" y="118"/>
                  </a:lnTo>
                  <a:lnTo>
                    <a:pt x="64" y="124"/>
                  </a:lnTo>
                  <a:lnTo>
                    <a:pt x="64" y="128"/>
                  </a:lnTo>
                  <a:lnTo>
                    <a:pt x="64" y="128"/>
                  </a:lnTo>
                  <a:lnTo>
                    <a:pt x="74" y="142"/>
                  </a:lnTo>
                  <a:lnTo>
                    <a:pt x="74" y="142"/>
                  </a:lnTo>
                  <a:lnTo>
                    <a:pt x="78" y="144"/>
                  </a:lnTo>
                  <a:lnTo>
                    <a:pt x="80" y="144"/>
                  </a:lnTo>
                  <a:lnTo>
                    <a:pt x="80" y="144"/>
                  </a:lnTo>
                  <a:lnTo>
                    <a:pt x="86" y="144"/>
                  </a:lnTo>
                  <a:lnTo>
                    <a:pt x="88" y="140"/>
                  </a:lnTo>
                  <a:lnTo>
                    <a:pt x="88" y="140"/>
                  </a:lnTo>
                  <a:lnTo>
                    <a:pt x="98" y="132"/>
                  </a:lnTo>
                  <a:lnTo>
                    <a:pt x="98" y="132"/>
                  </a:lnTo>
                  <a:lnTo>
                    <a:pt x="100" y="132"/>
                  </a:lnTo>
                  <a:lnTo>
                    <a:pt x="100" y="132"/>
                  </a:lnTo>
                  <a:lnTo>
                    <a:pt x="116" y="132"/>
                  </a:lnTo>
                  <a:lnTo>
                    <a:pt x="116" y="132"/>
                  </a:lnTo>
                  <a:lnTo>
                    <a:pt x="120" y="132"/>
                  </a:lnTo>
                  <a:lnTo>
                    <a:pt x="122" y="130"/>
                  </a:lnTo>
                  <a:lnTo>
                    <a:pt x="124" y="128"/>
                  </a:lnTo>
                  <a:lnTo>
                    <a:pt x="124" y="124"/>
                  </a:lnTo>
                  <a:lnTo>
                    <a:pt x="124" y="124"/>
                  </a:lnTo>
                  <a:lnTo>
                    <a:pt x="122" y="114"/>
                  </a:lnTo>
                  <a:lnTo>
                    <a:pt x="122" y="114"/>
                  </a:lnTo>
                  <a:lnTo>
                    <a:pt x="120" y="104"/>
                  </a:lnTo>
                  <a:lnTo>
                    <a:pt x="120" y="104"/>
                  </a:lnTo>
                  <a:lnTo>
                    <a:pt x="118" y="96"/>
                  </a:lnTo>
                  <a:lnTo>
                    <a:pt x="118" y="96"/>
                  </a:lnTo>
                  <a:lnTo>
                    <a:pt x="118" y="94"/>
                  </a:lnTo>
                  <a:lnTo>
                    <a:pt x="118" y="94"/>
                  </a:lnTo>
                  <a:lnTo>
                    <a:pt x="124" y="100"/>
                  </a:lnTo>
                  <a:lnTo>
                    <a:pt x="124" y="100"/>
                  </a:lnTo>
                  <a:lnTo>
                    <a:pt x="128" y="104"/>
                  </a:lnTo>
                  <a:lnTo>
                    <a:pt x="134" y="104"/>
                  </a:lnTo>
                  <a:lnTo>
                    <a:pt x="134" y="104"/>
                  </a:lnTo>
                  <a:lnTo>
                    <a:pt x="140" y="102"/>
                  </a:lnTo>
                  <a:lnTo>
                    <a:pt x="144" y="98"/>
                  </a:lnTo>
                  <a:lnTo>
                    <a:pt x="146" y="96"/>
                  </a:lnTo>
                  <a:lnTo>
                    <a:pt x="146" y="96"/>
                  </a:lnTo>
                  <a:lnTo>
                    <a:pt x="148" y="92"/>
                  </a:lnTo>
                  <a:lnTo>
                    <a:pt x="152" y="90"/>
                  </a:lnTo>
                  <a:lnTo>
                    <a:pt x="152" y="90"/>
                  </a:lnTo>
                  <a:lnTo>
                    <a:pt x="154" y="90"/>
                  </a:lnTo>
                  <a:lnTo>
                    <a:pt x="154" y="90"/>
                  </a:lnTo>
                  <a:lnTo>
                    <a:pt x="158" y="90"/>
                  </a:lnTo>
                  <a:lnTo>
                    <a:pt x="158" y="90"/>
                  </a:lnTo>
                  <a:lnTo>
                    <a:pt x="168" y="90"/>
                  </a:lnTo>
                  <a:lnTo>
                    <a:pt x="174" y="86"/>
                  </a:lnTo>
                  <a:lnTo>
                    <a:pt x="180" y="80"/>
                  </a:lnTo>
                  <a:lnTo>
                    <a:pt x="184" y="72"/>
                  </a:lnTo>
                  <a:lnTo>
                    <a:pt x="184" y="72"/>
                  </a:lnTo>
                  <a:lnTo>
                    <a:pt x="188" y="58"/>
                  </a:lnTo>
                  <a:lnTo>
                    <a:pt x="188" y="46"/>
                  </a:lnTo>
                  <a:lnTo>
                    <a:pt x="188" y="46"/>
                  </a:lnTo>
                  <a:lnTo>
                    <a:pt x="186" y="38"/>
                  </a:lnTo>
                  <a:lnTo>
                    <a:pt x="182" y="28"/>
                  </a:lnTo>
                  <a:lnTo>
                    <a:pt x="182" y="28"/>
                  </a:lnTo>
                  <a:lnTo>
                    <a:pt x="180" y="24"/>
                  </a:lnTo>
                  <a:lnTo>
                    <a:pt x="176" y="24"/>
                  </a:lnTo>
                  <a:lnTo>
                    <a:pt x="176" y="24"/>
                  </a:lnTo>
                  <a:lnTo>
                    <a:pt x="174" y="24"/>
                  </a:lnTo>
                  <a:lnTo>
                    <a:pt x="170" y="28"/>
                  </a:lnTo>
                  <a:lnTo>
                    <a:pt x="170" y="28"/>
                  </a:lnTo>
                  <a:lnTo>
                    <a:pt x="166" y="32"/>
                  </a:lnTo>
                  <a:lnTo>
                    <a:pt x="166" y="32"/>
                  </a:lnTo>
                  <a:lnTo>
                    <a:pt x="162" y="32"/>
                  </a:lnTo>
                  <a:lnTo>
                    <a:pt x="162" y="32"/>
                  </a:lnTo>
                  <a:lnTo>
                    <a:pt x="160" y="30"/>
                  </a:lnTo>
                  <a:lnTo>
                    <a:pt x="160" y="30"/>
                  </a:lnTo>
                  <a:lnTo>
                    <a:pt x="156" y="26"/>
                  </a:lnTo>
                  <a:lnTo>
                    <a:pt x="152" y="22"/>
                  </a:lnTo>
                  <a:lnTo>
                    <a:pt x="152" y="22"/>
                  </a:lnTo>
                  <a:lnTo>
                    <a:pt x="138" y="10"/>
                  </a:lnTo>
                  <a:lnTo>
                    <a:pt x="138" y="10"/>
                  </a:lnTo>
                  <a:lnTo>
                    <a:pt x="132" y="6"/>
                  </a:lnTo>
                  <a:lnTo>
                    <a:pt x="126" y="2"/>
                  </a:lnTo>
                  <a:lnTo>
                    <a:pt x="1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2" name="Freeform 1520"/>
            <p:cNvSpPr>
              <a:spLocks/>
            </p:cNvSpPr>
            <p:nvPr/>
          </p:nvSpPr>
          <p:spPr bwMode="auto">
            <a:xfrm>
              <a:off x="6442568" y="1739900"/>
              <a:ext cx="25540" cy="41275"/>
            </a:xfrm>
            <a:custGeom>
              <a:avLst/>
              <a:gdLst>
                <a:gd name="T0" fmla="*/ 6 w 16"/>
                <a:gd name="T1" fmla="*/ 14 h 26"/>
                <a:gd name="T2" fmla="*/ 6 w 16"/>
                <a:gd name="T3" fmla="*/ 14 h 26"/>
                <a:gd name="T4" fmla="*/ 14 w 16"/>
                <a:gd name="T5" fmla="*/ 0 h 26"/>
                <a:gd name="T6" fmla="*/ 14 w 16"/>
                <a:gd name="T7" fmla="*/ 0 h 26"/>
                <a:gd name="T8" fmla="*/ 14 w 16"/>
                <a:gd name="T9" fmla="*/ 0 h 26"/>
                <a:gd name="T10" fmla="*/ 14 w 16"/>
                <a:gd name="T11" fmla="*/ 0 h 26"/>
                <a:gd name="T12" fmla="*/ 14 w 16"/>
                <a:gd name="T13" fmla="*/ 0 h 26"/>
                <a:gd name="T14" fmla="*/ 14 w 16"/>
                <a:gd name="T15" fmla="*/ 0 h 26"/>
                <a:gd name="T16" fmla="*/ 16 w 16"/>
                <a:gd name="T17" fmla="*/ 8 h 26"/>
                <a:gd name="T18" fmla="*/ 16 w 16"/>
                <a:gd name="T19" fmla="*/ 8 h 26"/>
                <a:gd name="T20" fmla="*/ 16 w 16"/>
                <a:gd name="T21" fmla="*/ 22 h 26"/>
                <a:gd name="T22" fmla="*/ 16 w 16"/>
                <a:gd name="T23" fmla="*/ 22 h 26"/>
                <a:gd name="T24" fmla="*/ 16 w 16"/>
                <a:gd name="T25" fmla="*/ 26 h 26"/>
                <a:gd name="T26" fmla="*/ 16 w 16"/>
                <a:gd name="T27" fmla="*/ 26 h 26"/>
                <a:gd name="T28" fmla="*/ 14 w 16"/>
                <a:gd name="T29" fmla="*/ 26 h 26"/>
                <a:gd name="T30" fmla="*/ 14 w 16"/>
                <a:gd name="T31" fmla="*/ 26 h 26"/>
                <a:gd name="T32" fmla="*/ 10 w 16"/>
                <a:gd name="T33" fmla="*/ 26 h 26"/>
                <a:gd name="T34" fmla="*/ 10 w 16"/>
                <a:gd name="T35" fmla="*/ 26 h 26"/>
                <a:gd name="T36" fmla="*/ 0 w 16"/>
                <a:gd name="T37" fmla="*/ 26 h 26"/>
                <a:gd name="T38" fmla="*/ 0 w 16"/>
                <a:gd name="T39" fmla="*/ 26 h 26"/>
                <a:gd name="T40" fmla="*/ 0 w 16"/>
                <a:gd name="T41" fmla="*/ 26 h 26"/>
                <a:gd name="T42" fmla="*/ 0 w 16"/>
                <a:gd name="T43" fmla="*/ 26 h 26"/>
                <a:gd name="T44" fmla="*/ 0 w 16"/>
                <a:gd name="T45" fmla="*/ 26 h 26"/>
                <a:gd name="T46" fmla="*/ 0 w 16"/>
                <a:gd name="T47" fmla="*/ 26 h 26"/>
                <a:gd name="T48" fmla="*/ 6 w 16"/>
                <a:gd name="T4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6">
                  <a:moveTo>
                    <a:pt x="6" y="14"/>
                  </a:moveTo>
                  <a:lnTo>
                    <a:pt x="6" y="14"/>
                  </a:lnTo>
                  <a:lnTo>
                    <a:pt x="14" y="0"/>
                  </a:lnTo>
                  <a:lnTo>
                    <a:pt x="14" y="0"/>
                  </a:lnTo>
                  <a:lnTo>
                    <a:pt x="14" y="0"/>
                  </a:lnTo>
                  <a:lnTo>
                    <a:pt x="14" y="0"/>
                  </a:lnTo>
                  <a:lnTo>
                    <a:pt x="14" y="0"/>
                  </a:lnTo>
                  <a:lnTo>
                    <a:pt x="14" y="0"/>
                  </a:lnTo>
                  <a:lnTo>
                    <a:pt x="16" y="8"/>
                  </a:lnTo>
                  <a:lnTo>
                    <a:pt x="16" y="8"/>
                  </a:lnTo>
                  <a:lnTo>
                    <a:pt x="16" y="22"/>
                  </a:lnTo>
                  <a:lnTo>
                    <a:pt x="16" y="22"/>
                  </a:lnTo>
                  <a:lnTo>
                    <a:pt x="16" y="26"/>
                  </a:lnTo>
                  <a:lnTo>
                    <a:pt x="16" y="26"/>
                  </a:lnTo>
                  <a:lnTo>
                    <a:pt x="14" y="26"/>
                  </a:lnTo>
                  <a:lnTo>
                    <a:pt x="14" y="26"/>
                  </a:lnTo>
                  <a:lnTo>
                    <a:pt x="10" y="26"/>
                  </a:lnTo>
                  <a:lnTo>
                    <a:pt x="10" y="26"/>
                  </a:lnTo>
                  <a:lnTo>
                    <a:pt x="0" y="26"/>
                  </a:lnTo>
                  <a:lnTo>
                    <a:pt x="0" y="26"/>
                  </a:lnTo>
                  <a:lnTo>
                    <a:pt x="0" y="26"/>
                  </a:lnTo>
                  <a:lnTo>
                    <a:pt x="0" y="26"/>
                  </a:lnTo>
                  <a:lnTo>
                    <a:pt x="0" y="26"/>
                  </a:lnTo>
                  <a:lnTo>
                    <a:pt x="0" y="26"/>
                  </a:lnTo>
                  <a:lnTo>
                    <a:pt x="6"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3" name="Freeform 1521"/>
            <p:cNvSpPr>
              <a:spLocks/>
            </p:cNvSpPr>
            <p:nvPr/>
          </p:nvSpPr>
          <p:spPr bwMode="auto">
            <a:xfrm>
              <a:off x="6286133" y="1733550"/>
              <a:ext cx="28733" cy="34925"/>
            </a:xfrm>
            <a:custGeom>
              <a:avLst/>
              <a:gdLst>
                <a:gd name="T0" fmla="*/ 8 w 18"/>
                <a:gd name="T1" fmla="*/ 0 h 22"/>
                <a:gd name="T2" fmla="*/ 8 w 18"/>
                <a:gd name="T3" fmla="*/ 0 h 22"/>
                <a:gd name="T4" fmla="*/ 8 w 18"/>
                <a:gd name="T5" fmla="*/ 0 h 22"/>
                <a:gd name="T6" fmla="*/ 8 w 18"/>
                <a:gd name="T7" fmla="*/ 0 h 22"/>
                <a:gd name="T8" fmla="*/ 18 w 18"/>
                <a:gd name="T9" fmla="*/ 16 h 22"/>
                <a:gd name="T10" fmla="*/ 18 w 18"/>
                <a:gd name="T11" fmla="*/ 16 h 22"/>
                <a:gd name="T12" fmla="*/ 18 w 18"/>
                <a:gd name="T13" fmla="*/ 20 h 22"/>
                <a:gd name="T14" fmla="*/ 14 w 18"/>
                <a:gd name="T15" fmla="*/ 22 h 22"/>
                <a:gd name="T16" fmla="*/ 14 w 18"/>
                <a:gd name="T17" fmla="*/ 22 h 22"/>
                <a:gd name="T18" fmla="*/ 14 w 18"/>
                <a:gd name="T19" fmla="*/ 22 h 22"/>
                <a:gd name="T20" fmla="*/ 14 w 18"/>
                <a:gd name="T21" fmla="*/ 22 h 22"/>
                <a:gd name="T22" fmla="*/ 12 w 18"/>
                <a:gd name="T23" fmla="*/ 22 h 22"/>
                <a:gd name="T24" fmla="*/ 12 w 18"/>
                <a:gd name="T25" fmla="*/ 22 h 22"/>
                <a:gd name="T26" fmla="*/ 8 w 18"/>
                <a:gd name="T27" fmla="*/ 20 h 22"/>
                <a:gd name="T28" fmla="*/ 4 w 18"/>
                <a:gd name="T29" fmla="*/ 16 h 22"/>
                <a:gd name="T30" fmla="*/ 0 w 18"/>
                <a:gd name="T31" fmla="*/ 12 h 22"/>
                <a:gd name="T32" fmla="*/ 0 w 18"/>
                <a:gd name="T33" fmla="*/ 8 h 22"/>
                <a:gd name="T34" fmla="*/ 0 w 18"/>
                <a:gd name="T35" fmla="*/ 8 h 22"/>
                <a:gd name="T36" fmla="*/ 0 w 18"/>
                <a:gd name="T37" fmla="*/ 4 h 22"/>
                <a:gd name="T38" fmla="*/ 0 w 18"/>
                <a:gd name="T39" fmla="*/ 4 h 22"/>
                <a:gd name="T40" fmla="*/ 8 w 18"/>
                <a:gd name="T41" fmla="*/ 0 h 22"/>
                <a:gd name="T42" fmla="*/ 8 w 18"/>
                <a:gd name="T43" fmla="*/ 0 h 22"/>
                <a:gd name="T44" fmla="*/ 8 w 18"/>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2">
                  <a:moveTo>
                    <a:pt x="8" y="0"/>
                  </a:moveTo>
                  <a:lnTo>
                    <a:pt x="8" y="0"/>
                  </a:lnTo>
                  <a:lnTo>
                    <a:pt x="8" y="0"/>
                  </a:lnTo>
                  <a:lnTo>
                    <a:pt x="8" y="0"/>
                  </a:lnTo>
                  <a:lnTo>
                    <a:pt x="18" y="16"/>
                  </a:lnTo>
                  <a:lnTo>
                    <a:pt x="18" y="16"/>
                  </a:lnTo>
                  <a:lnTo>
                    <a:pt x="18" y="20"/>
                  </a:lnTo>
                  <a:lnTo>
                    <a:pt x="14" y="22"/>
                  </a:lnTo>
                  <a:lnTo>
                    <a:pt x="14" y="22"/>
                  </a:lnTo>
                  <a:lnTo>
                    <a:pt x="14" y="22"/>
                  </a:lnTo>
                  <a:lnTo>
                    <a:pt x="14" y="22"/>
                  </a:lnTo>
                  <a:lnTo>
                    <a:pt x="12" y="22"/>
                  </a:lnTo>
                  <a:lnTo>
                    <a:pt x="12" y="22"/>
                  </a:lnTo>
                  <a:lnTo>
                    <a:pt x="8" y="20"/>
                  </a:lnTo>
                  <a:lnTo>
                    <a:pt x="4" y="16"/>
                  </a:lnTo>
                  <a:lnTo>
                    <a:pt x="0" y="12"/>
                  </a:lnTo>
                  <a:lnTo>
                    <a:pt x="0" y="8"/>
                  </a:lnTo>
                  <a:lnTo>
                    <a:pt x="0" y="8"/>
                  </a:lnTo>
                  <a:lnTo>
                    <a:pt x="0" y="4"/>
                  </a:lnTo>
                  <a:lnTo>
                    <a:pt x="0" y="4"/>
                  </a:lnTo>
                  <a:lnTo>
                    <a:pt x="8"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4" name="Freeform 1522"/>
            <p:cNvSpPr>
              <a:spLocks/>
            </p:cNvSpPr>
            <p:nvPr/>
          </p:nvSpPr>
          <p:spPr bwMode="auto">
            <a:xfrm>
              <a:off x="6279747" y="1651000"/>
              <a:ext cx="19155" cy="31750"/>
            </a:xfrm>
            <a:custGeom>
              <a:avLst/>
              <a:gdLst>
                <a:gd name="T0" fmla="*/ 8 w 12"/>
                <a:gd name="T1" fmla="*/ 0 h 20"/>
                <a:gd name="T2" fmla="*/ 8 w 12"/>
                <a:gd name="T3" fmla="*/ 0 h 20"/>
                <a:gd name="T4" fmla="*/ 8 w 12"/>
                <a:gd name="T5" fmla="*/ 0 h 20"/>
                <a:gd name="T6" fmla="*/ 8 w 12"/>
                <a:gd name="T7" fmla="*/ 0 h 20"/>
                <a:gd name="T8" fmla="*/ 8 w 12"/>
                <a:gd name="T9" fmla="*/ 0 h 20"/>
                <a:gd name="T10" fmla="*/ 8 w 12"/>
                <a:gd name="T11" fmla="*/ 0 h 20"/>
                <a:gd name="T12" fmla="*/ 8 w 12"/>
                <a:gd name="T13" fmla="*/ 0 h 20"/>
                <a:gd name="T14" fmla="*/ 8 w 12"/>
                <a:gd name="T15" fmla="*/ 0 h 20"/>
                <a:gd name="T16" fmla="*/ 8 w 12"/>
                <a:gd name="T17" fmla="*/ 0 h 20"/>
                <a:gd name="T18" fmla="*/ 8 w 12"/>
                <a:gd name="T19" fmla="*/ 0 h 20"/>
                <a:gd name="T20" fmla="*/ 4 w 12"/>
                <a:gd name="T21" fmla="*/ 12 h 20"/>
                <a:gd name="T22" fmla="*/ 4 w 12"/>
                <a:gd name="T23" fmla="*/ 12 h 20"/>
                <a:gd name="T24" fmla="*/ 6 w 12"/>
                <a:gd name="T25" fmla="*/ 16 h 20"/>
                <a:gd name="T26" fmla="*/ 6 w 12"/>
                <a:gd name="T27" fmla="*/ 16 h 20"/>
                <a:gd name="T28" fmla="*/ 8 w 12"/>
                <a:gd name="T29" fmla="*/ 16 h 20"/>
                <a:gd name="T30" fmla="*/ 8 w 12"/>
                <a:gd name="T31" fmla="*/ 16 h 20"/>
                <a:gd name="T32" fmla="*/ 12 w 12"/>
                <a:gd name="T33" fmla="*/ 16 h 20"/>
                <a:gd name="T34" fmla="*/ 12 w 12"/>
                <a:gd name="T35" fmla="*/ 16 h 20"/>
                <a:gd name="T36" fmla="*/ 12 w 12"/>
                <a:gd name="T37" fmla="*/ 16 h 20"/>
                <a:gd name="T38" fmla="*/ 12 w 12"/>
                <a:gd name="T39" fmla="*/ 16 h 20"/>
                <a:gd name="T40" fmla="*/ 12 w 12"/>
                <a:gd name="T41" fmla="*/ 16 h 20"/>
                <a:gd name="T42" fmla="*/ 12 w 12"/>
                <a:gd name="T43" fmla="*/ 16 h 20"/>
                <a:gd name="T44" fmla="*/ 10 w 12"/>
                <a:gd name="T45" fmla="*/ 20 h 20"/>
                <a:gd name="T46" fmla="*/ 8 w 12"/>
                <a:gd name="T47" fmla="*/ 20 h 20"/>
                <a:gd name="T48" fmla="*/ 8 w 12"/>
                <a:gd name="T49" fmla="*/ 20 h 20"/>
                <a:gd name="T50" fmla="*/ 6 w 12"/>
                <a:gd name="T51" fmla="*/ 20 h 20"/>
                <a:gd name="T52" fmla="*/ 6 w 12"/>
                <a:gd name="T53" fmla="*/ 20 h 20"/>
                <a:gd name="T54" fmla="*/ 4 w 12"/>
                <a:gd name="T55" fmla="*/ 18 h 20"/>
                <a:gd name="T56" fmla="*/ 2 w 12"/>
                <a:gd name="T57" fmla="*/ 14 h 20"/>
                <a:gd name="T58" fmla="*/ 0 w 12"/>
                <a:gd name="T59" fmla="*/ 10 h 20"/>
                <a:gd name="T60" fmla="*/ 0 w 12"/>
                <a:gd name="T61" fmla="*/ 6 h 20"/>
                <a:gd name="T62" fmla="*/ 0 w 12"/>
                <a:gd name="T63" fmla="*/ 6 h 20"/>
                <a:gd name="T64" fmla="*/ 0 w 12"/>
                <a:gd name="T65" fmla="*/ 6 h 20"/>
                <a:gd name="T66" fmla="*/ 0 w 12"/>
                <a:gd name="T67" fmla="*/ 6 h 20"/>
                <a:gd name="T68" fmla="*/ 0 w 12"/>
                <a:gd name="T69" fmla="*/ 6 h 20"/>
                <a:gd name="T70" fmla="*/ 0 w 12"/>
                <a:gd name="T71" fmla="*/ 6 h 20"/>
                <a:gd name="T72" fmla="*/ 6 w 12"/>
                <a:gd name="T73" fmla="*/ 0 h 20"/>
                <a:gd name="T74" fmla="*/ 6 w 12"/>
                <a:gd name="T75" fmla="*/ 0 h 20"/>
                <a:gd name="T76" fmla="*/ 8 w 12"/>
                <a:gd name="T7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0">
                  <a:moveTo>
                    <a:pt x="8" y="0"/>
                  </a:moveTo>
                  <a:lnTo>
                    <a:pt x="8" y="0"/>
                  </a:lnTo>
                  <a:lnTo>
                    <a:pt x="8" y="0"/>
                  </a:lnTo>
                  <a:lnTo>
                    <a:pt x="8" y="0"/>
                  </a:lnTo>
                  <a:lnTo>
                    <a:pt x="8" y="0"/>
                  </a:lnTo>
                  <a:lnTo>
                    <a:pt x="8" y="0"/>
                  </a:lnTo>
                  <a:lnTo>
                    <a:pt x="8" y="0"/>
                  </a:lnTo>
                  <a:lnTo>
                    <a:pt x="8" y="0"/>
                  </a:lnTo>
                  <a:lnTo>
                    <a:pt x="8" y="0"/>
                  </a:lnTo>
                  <a:lnTo>
                    <a:pt x="8" y="0"/>
                  </a:lnTo>
                  <a:lnTo>
                    <a:pt x="4" y="12"/>
                  </a:lnTo>
                  <a:lnTo>
                    <a:pt x="4" y="12"/>
                  </a:lnTo>
                  <a:lnTo>
                    <a:pt x="6" y="16"/>
                  </a:lnTo>
                  <a:lnTo>
                    <a:pt x="6" y="16"/>
                  </a:lnTo>
                  <a:lnTo>
                    <a:pt x="8" y="16"/>
                  </a:lnTo>
                  <a:lnTo>
                    <a:pt x="8" y="16"/>
                  </a:lnTo>
                  <a:lnTo>
                    <a:pt x="12" y="16"/>
                  </a:lnTo>
                  <a:lnTo>
                    <a:pt x="12" y="16"/>
                  </a:lnTo>
                  <a:lnTo>
                    <a:pt x="12" y="16"/>
                  </a:lnTo>
                  <a:lnTo>
                    <a:pt x="12" y="16"/>
                  </a:lnTo>
                  <a:lnTo>
                    <a:pt x="12" y="16"/>
                  </a:lnTo>
                  <a:lnTo>
                    <a:pt x="12" y="16"/>
                  </a:lnTo>
                  <a:lnTo>
                    <a:pt x="10" y="20"/>
                  </a:lnTo>
                  <a:lnTo>
                    <a:pt x="8" y="20"/>
                  </a:lnTo>
                  <a:lnTo>
                    <a:pt x="8" y="20"/>
                  </a:lnTo>
                  <a:lnTo>
                    <a:pt x="6" y="20"/>
                  </a:lnTo>
                  <a:lnTo>
                    <a:pt x="6" y="20"/>
                  </a:lnTo>
                  <a:lnTo>
                    <a:pt x="4" y="18"/>
                  </a:lnTo>
                  <a:lnTo>
                    <a:pt x="2" y="14"/>
                  </a:lnTo>
                  <a:lnTo>
                    <a:pt x="0" y="10"/>
                  </a:lnTo>
                  <a:lnTo>
                    <a:pt x="0" y="6"/>
                  </a:lnTo>
                  <a:lnTo>
                    <a:pt x="0" y="6"/>
                  </a:lnTo>
                  <a:lnTo>
                    <a:pt x="0" y="6"/>
                  </a:lnTo>
                  <a:lnTo>
                    <a:pt x="0" y="6"/>
                  </a:lnTo>
                  <a:lnTo>
                    <a:pt x="0" y="6"/>
                  </a:lnTo>
                  <a:lnTo>
                    <a:pt x="0" y="6"/>
                  </a:lnTo>
                  <a:lnTo>
                    <a:pt x="6" y="0"/>
                  </a:lnTo>
                  <a:lnTo>
                    <a:pt x="6"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5" name="Freeform 1523"/>
            <p:cNvSpPr>
              <a:spLocks/>
            </p:cNvSpPr>
            <p:nvPr/>
          </p:nvSpPr>
          <p:spPr bwMode="auto">
            <a:xfrm>
              <a:off x="6298903" y="1581150"/>
              <a:ext cx="271367" cy="219075"/>
            </a:xfrm>
            <a:custGeom>
              <a:avLst/>
              <a:gdLst>
                <a:gd name="T0" fmla="*/ 74 w 170"/>
                <a:gd name="T1" fmla="*/ 8 h 138"/>
                <a:gd name="T2" fmla="*/ 100 w 170"/>
                <a:gd name="T3" fmla="*/ 0 h 138"/>
                <a:gd name="T4" fmla="*/ 130 w 170"/>
                <a:gd name="T5" fmla="*/ 16 h 138"/>
                <a:gd name="T6" fmla="*/ 136 w 170"/>
                <a:gd name="T7" fmla="*/ 18 h 138"/>
                <a:gd name="T8" fmla="*/ 134 w 170"/>
                <a:gd name="T9" fmla="*/ 30 h 138"/>
                <a:gd name="T10" fmla="*/ 140 w 170"/>
                <a:gd name="T11" fmla="*/ 36 h 138"/>
                <a:gd name="T12" fmla="*/ 144 w 170"/>
                <a:gd name="T13" fmla="*/ 38 h 138"/>
                <a:gd name="T14" fmla="*/ 132 w 170"/>
                <a:gd name="T15" fmla="*/ 48 h 138"/>
                <a:gd name="T16" fmla="*/ 138 w 170"/>
                <a:gd name="T17" fmla="*/ 40 h 138"/>
                <a:gd name="T18" fmla="*/ 138 w 170"/>
                <a:gd name="T19" fmla="*/ 52 h 138"/>
                <a:gd name="T20" fmla="*/ 144 w 170"/>
                <a:gd name="T21" fmla="*/ 42 h 138"/>
                <a:gd name="T22" fmla="*/ 144 w 170"/>
                <a:gd name="T23" fmla="*/ 56 h 138"/>
                <a:gd name="T24" fmla="*/ 148 w 170"/>
                <a:gd name="T25" fmla="*/ 34 h 138"/>
                <a:gd name="T26" fmla="*/ 160 w 170"/>
                <a:gd name="T27" fmla="*/ 24 h 138"/>
                <a:gd name="T28" fmla="*/ 166 w 170"/>
                <a:gd name="T29" fmla="*/ 26 h 138"/>
                <a:gd name="T30" fmla="*/ 170 w 170"/>
                <a:gd name="T31" fmla="*/ 52 h 138"/>
                <a:gd name="T32" fmla="*/ 164 w 170"/>
                <a:gd name="T33" fmla="*/ 74 h 138"/>
                <a:gd name="T34" fmla="*/ 144 w 170"/>
                <a:gd name="T35" fmla="*/ 84 h 138"/>
                <a:gd name="T36" fmla="*/ 118 w 170"/>
                <a:gd name="T37" fmla="*/ 78 h 138"/>
                <a:gd name="T38" fmla="*/ 116 w 170"/>
                <a:gd name="T39" fmla="*/ 94 h 138"/>
                <a:gd name="T40" fmla="*/ 120 w 170"/>
                <a:gd name="T41" fmla="*/ 96 h 138"/>
                <a:gd name="T42" fmla="*/ 128 w 170"/>
                <a:gd name="T43" fmla="*/ 86 h 138"/>
                <a:gd name="T44" fmla="*/ 130 w 170"/>
                <a:gd name="T45" fmla="*/ 90 h 138"/>
                <a:gd name="T46" fmla="*/ 122 w 170"/>
                <a:gd name="T47" fmla="*/ 96 h 138"/>
                <a:gd name="T48" fmla="*/ 112 w 170"/>
                <a:gd name="T49" fmla="*/ 94 h 138"/>
                <a:gd name="T50" fmla="*/ 92 w 170"/>
                <a:gd name="T51" fmla="*/ 82 h 138"/>
                <a:gd name="T52" fmla="*/ 100 w 170"/>
                <a:gd name="T53" fmla="*/ 92 h 138"/>
                <a:gd name="T54" fmla="*/ 86 w 170"/>
                <a:gd name="T55" fmla="*/ 122 h 138"/>
                <a:gd name="T56" fmla="*/ 72 w 170"/>
                <a:gd name="T57" fmla="*/ 134 h 138"/>
                <a:gd name="T58" fmla="*/ 62 w 170"/>
                <a:gd name="T59" fmla="*/ 136 h 138"/>
                <a:gd name="T60" fmla="*/ 54 w 170"/>
                <a:gd name="T61" fmla="*/ 120 h 138"/>
                <a:gd name="T62" fmla="*/ 64 w 170"/>
                <a:gd name="T63" fmla="*/ 114 h 138"/>
                <a:gd name="T64" fmla="*/ 62 w 170"/>
                <a:gd name="T65" fmla="*/ 110 h 138"/>
                <a:gd name="T66" fmla="*/ 52 w 170"/>
                <a:gd name="T67" fmla="*/ 112 h 138"/>
                <a:gd name="T68" fmla="*/ 40 w 170"/>
                <a:gd name="T69" fmla="*/ 110 h 138"/>
                <a:gd name="T70" fmla="*/ 40 w 170"/>
                <a:gd name="T71" fmla="*/ 108 h 138"/>
                <a:gd name="T72" fmla="*/ 36 w 170"/>
                <a:gd name="T73" fmla="*/ 126 h 138"/>
                <a:gd name="T74" fmla="*/ 34 w 170"/>
                <a:gd name="T75" fmla="*/ 132 h 138"/>
                <a:gd name="T76" fmla="*/ 14 w 170"/>
                <a:gd name="T77" fmla="*/ 132 h 138"/>
                <a:gd name="T78" fmla="*/ 10 w 170"/>
                <a:gd name="T79" fmla="*/ 126 h 138"/>
                <a:gd name="T80" fmla="*/ 14 w 170"/>
                <a:gd name="T81" fmla="*/ 114 h 138"/>
                <a:gd name="T82" fmla="*/ 4 w 170"/>
                <a:gd name="T83" fmla="*/ 92 h 138"/>
                <a:gd name="T84" fmla="*/ 2 w 170"/>
                <a:gd name="T85" fmla="*/ 64 h 138"/>
                <a:gd name="T86" fmla="*/ 16 w 170"/>
                <a:gd name="T87" fmla="*/ 42 h 138"/>
                <a:gd name="T88" fmla="*/ 44 w 170"/>
                <a:gd name="T89" fmla="*/ 30 h 138"/>
                <a:gd name="T90" fmla="*/ 30 w 170"/>
                <a:gd name="T91" fmla="*/ 50 h 138"/>
                <a:gd name="T92" fmla="*/ 28 w 170"/>
                <a:gd name="T93" fmla="*/ 64 h 138"/>
                <a:gd name="T94" fmla="*/ 36 w 170"/>
                <a:gd name="T95" fmla="*/ 78 h 138"/>
                <a:gd name="T96" fmla="*/ 34 w 170"/>
                <a:gd name="T97" fmla="*/ 86 h 138"/>
                <a:gd name="T98" fmla="*/ 54 w 170"/>
                <a:gd name="T99" fmla="*/ 94 h 138"/>
                <a:gd name="T100" fmla="*/ 78 w 170"/>
                <a:gd name="T101" fmla="*/ 84 h 138"/>
                <a:gd name="T102" fmla="*/ 82 w 170"/>
                <a:gd name="T103" fmla="*/ 74 h 138"/>
                <a:gd name="T104" fmla="*/ 78 w 170"/>
                <a:gd name="T105" fmla="*/ 38 h 138"/>
                <a:gd name="T106" fmla="*/ 78 w 170"/>
                <a:gd name="T107" fmla="*/ 76 h 138"/>
                <a:gd name="T108" fmla="*/ 74 w 170"/>
                <a:gd name="T109" fmla="*/ 82 h 138"/>
                <a:gd name="T110" fmla="*/ 48 w 170"/>
                <a:gd name="T111" fmla="*/ 90 h 138"/>
                <a:gd name="T112" fmla="*/ 40 w 170"/>
                <a:gd name="T113" fmla="*/ 86 h 138"/>
                <a:gd name="T114" fmla="*/ 42 w 170"/>
                <a:gd name="T115" fmla="*/ 72 h 138"/>
                <a:gd name="T116" fmla="*/ 38 w 170"/>
                <a:gd name="T117" fmla="*/ 72 h 138"/>
                <a:gd name="T118" fmla="*/ 30 w 170"/>
                <a:gd name="T119" fmla="*/ 58 h 138"/>
                <a:gd name="T120" fmla="*/ 38 w 170"/>
                <a:gd name="T121" fmla="*/ 44 h 138"/>
                <a:gd name="T122" fmla="*/ 66 w 170"/>
                <a:gd name="T123" fmla="*/ 18 h 138"/>
                <a:gd name="T124" fmla="*/ 76 w 170"/>
                <a:gd name="T125"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138">
                  <a:moveTo>
                    <a:pt x="68" y="16"/>
                  </a:moveTo>
                  <a:lnTo>
                    <a:pt x="68" y="16"/>
                  </a:lnTo>
                  <a:lnTo>
                    <a:pt x="72" y="12"/>
                  </a:lnTo>
                  <a:lnTo>
                    <a:pt x="74" y="8"/>
                  </a:lnTo>
                  <a:lnTo>
                    <a:pt x="82" y="4"/>
                  </a:lnTo>
                  <a:lnTo>
                    <a:pt x="82" y="4"/>
                  </a:lnTo>
                  <a:lnTo>
                    <a:pt x="100" y="0"/>
                  </a:lnTo>
                  <a:lnTo>
                    <a:pt x="100" y="0"/>
                  </a:lnTo>
                  <a:lnTo>
                    <a:pt x="108" y="0"/>
                  </a:lnTo>
                  <a:lnTo>
                    <a:pt x="116" y="4"/>
                  </a:lnTo>
                  <a:lnTo>
                    <a:pt x="116" y="4"/>
                  </a:lnTo>
                  <a:lnTo>
                    <a:pt x="130" y="16"/>
                  </a:lnTo>
                  <a:lnTo>
                    <a:pt x="130" y="16"/>
                  </a:lnTo>
                  <a:lnTo>
                    <a:pt x="132" y="18"/>
                  </a:lnTo>
                  <a:lnTo>
                    <a:pt x="132" y="18"/>
                  </a:lnTo>
                  <a:lnTo>
                    <a:pt x="136" y="18"/>
                  </a:lnTo>
                  <a:lnTo>
                    <a:pt x="138" y="22"/>
                  </a:lnTo>
                  <a:lnTo>
                    <a:pt x="144" y="28"/>
                  </a:lnTo>
                  <a:lnTo>
                    <a:pt x="144" y="28"/>
                  </a:lnTo>
                  <a:lnTo>
                    <a:pt x="134" y="30"/>
                  </a:lnTo>
                  <a:lnTo>
                    <a:pt x="134" y="30"/>
                  </a:lnTo>
                  <a:lnTo>
                    <a:pt x="136" y="36"/>
                  </a:lnTo>
                  <a:lnTo>
                    <a:pt x="140" y="36"/>
                  </a:lnTo>
                  <a:lnTo>
                    <a:pt x="140" y="36"/>
                  </a:lnTo>
                  <a:lnTo>
                    <a:pt x="142" y="36"/>
                  </a:lnTo>
                  <a:lnTo>
                    <a:pt x="142" y="36"/>
                  </a:lnTo>
                  <a:lnTo>
                    <a:pt x="144" y="38"/>
                  </a:lnTo>
                  <a:lnTo>
                    <a:pt x="144" y="38"/>
                  </a:lnTo>
                  <a:lnTo>
                    <a:pt x="134" y="42"/>
                  </a:lnTo>
                  <a:lnTo>
                    <a:pt x="132" y="44"/>
                  </a:lnTo>
                  <a:lnTo>
                    <a:pt x="132" y="48"/>
                  </a:lnTo>
                  <a:lnTo>
                    <a:pt x="132" y="48"/>
                  </a:lnTo>
                  <a:lnTo>
                    <a:pt x="134" y="44"/>
                  </a:lnTo>
                  <a:lnTo>
                    <a:pt x="134" y="44"/>
                  </a:lnTo>
                  <a:lnTo>
                    <a:pt x="138" y="40"/>
                  </a:lnTo>
                  <a:lnTo>
                    <a:pt x="138" y="40"/>
                  </a:lnTo>
                  <a:lnTo>
                    <a:pt x="136" y="52"/>
                  </a:lnTo>
                  <a:lnTo>
                    <a:pt x="136" y="52"/>
                  </a:lnTo>
                  <a:lnTo>
                    <a:pt x="138" y="52"/>
                  </a:lnTo>
                  <a:lnTo>
                    <a:pt x="138" y="52"/>
                  </a:lnTo>
                  <a:lnTo>
                    <a:pt x="142" y="44"/>
                  </a:lnTo>
                  <a:lnTo>
                    <a:pt x="142" y="44"/>
                  </a:lnTo>
                  <a:lnTo>
                    <a:pt x="144" y="42"/>
                  </a:lnTo>
                  <a:lnTo>
                    <a:pt x="144" y="42"/>
                  </a:lnTo>
                  <a:lnTo>
                    <a:pt x="146" y="44"/>
                  </a:lnTo>
                  <a:lnTo>
                    <a:pt x="146" y="44"/>
                  </a:lnTo>
                  <a:lnTo>
                    <a:pt x="144" y="56"/>
                  </a:lnTo>
                  <a:lnTo>
                    <a:pt x="144" y="56"/>
                  </a:lnTo>
                  <a:lnTo>
                    <a:pt x="148" y="46"/>
                  </a:lnTo>
                  <a:lnTo>
                    <a:pt x="148" y="38"/>
                  </a:lnTo>
                  <a:lnTo>
                    <a:pt x="148" y="38"/>
                  </a:lnTo>
                  <a:lnTo>
                    <a:pt x="148" y="34"/>
                  </a:lnTo>
                  <a:lnTo>
                    <a:pt x="150" y="32"/>
                  </a:lnTo>
                  <a:lnTo>
                    <a:pt x="150" y="32"/>
                  </a:lnTo>
                  <a:lnTo>
                    <a:pt x="154" y="30"/>
                  </a:lnTo>
                  <a:lnTo>
                    <a:pt x="160" y="24"/>
                  </a:lnTo>
                  <a:lnTo>
                    <a:pt x="160" y="24"/>
                  </a:lnTo>
                  <a:lnTo>
                    <a:pt x="162" y="22"/>
                  </a:lnTo>
                  <a:lnTo>
                    <a:pt x="162" y="22"/>
                  </a:lnTo>
                  <a:lnTo>
                    <a:pt x="166" y="26"/>
                  </a:lnTo>
                  <a:lnTo>
                    <a:pt x="166" y="26"/>
                  </a:lnTo>
                  <a:lnTo>
                    <a:pt x="170" y="36"/>
                  </a:lnTo>
                  <a:lnTo>
                    <a:pt x="170" y="36"/>
                  </a:lnTo>
                  <a:lnTo>
                    <a:pt x="170" y="52"/>
                  </a:lnTo>
                  <a:lnTo>
                    <a:pt x="170" y="58"/>
                  </a:lnTo>
                  <a:lnTo>
                    <a:pt x="168" y="66"/>
                  </a:lnTo>
                  <a:lnTo>
                    <a:pt x="168" y="66"/>
                  </a:lnTo>
                  <a:lnTo>
                    <a:pt x="164" y="74"/>
                  </a:lnTo>
                  <a:lnTo>
                    <a:pt x="158" y="80"/>
                  </a:lnTo>
                  <a:lnTo>
                    <a:pt x="152" y="82"/>
                  </a:lnTo>
                  <a:lnTo>
                    <a:pt x="144" y="84"/>
                  </a:lnTo>
                  <a:lnTo>
                    <a:pt x="144" y="84"/>
                  </a:lnTo>
                  <a:lnTo>
                    <a:pt x="136" y="82"/>
                  </a:lnTo>
                  <a:lnTo>
                    <a:pt x="136" y="82"/>
                  </a:lnTo>
                  <a:lnTo>
                    <a:pt x="126" y="80"/>
                  </a:lnTo>
                  <a:lnTo>
                    <a:pt x="118" y="78"/>
                  </a:lnTo>
                  <a:lnTo>
                    <a:pt x="118" y="78"/>
                  </a:lnTo>
                  <a:lnTo>
                    <a:pt x="116" y="90"/>
                  </a:lnTo>
                  <a:lnTo>
                    <a:pt x="116" y="90"/>
                  </a:lnTo>
                  <a:lnTo>
                    <a:pt x="116" y="94"/>
                  </a:lnTo>
                  <a:lnTo>
                    <a:pt x="118" y="94"/>
                  </a:lnTo>
                  <a:lnTo>
                    <a:pt x="118" y="94"/>
                  </a:lnTo>
                  <a:lnTo>
                    <a:pt x="120" y="96"/>
                  </a:lnTo>
                  <a:lnTo>
                    <a:pt x="120" y="96"/>
                  </a:lnTo>
                  <a:lnTo>
                    <a:pt x="124" y="94"/>
                  </a:lnTo>
                  <a:lnTo>
                    <a:pt x="124" y="94"/>
                  </a:lnTo>
                  <a:lnTo>
                    <a:pt x="126" y="90"/>
                  </a:lnTo>
                  <a:lnTo>
                    <a:pt x="128" y="86"/>
                  </a:lnTo>
                  <a:lnTo>
                    <a:pt x="128" y="86"/>
                  </a:lnTo>
                  <a:lnTo>
                    <a:pt x="130" y="86"/>
                  </a:lnTo>
                  <a:lnTo>
                    <a:pt x="130" y="86"/>
                  </a:lnTo>
                  <a:lnTo>
                    <a:pt x="130" y="90"/>
                  </a:lnTo>
                  <a:lnTo>
                    <a:pt x="128" y="92"/>
                  </a:lnTo>
                  <a:lnTo>
                    <a:pt x="126" y="96"/>
                  </a:lnTo>
                  <a:lnTo>
                    <a:pt x="122" y="96"/>
                  </a:lnTo>
                  <a:lnTo>
                    <a:pt x="122" y="96"/>
                  </a:lnTo>
                  <a:lnTo>
                    <a:pt x="120" y="98"/>
                  </a:lnTo>
                  <a:lnTo>
                    <a:pt x="120" y="98"/>
                  </a:lnTo>
                  <a:lnTo>
                    <a:pt x="116" y="96"/>
                  </a:lnTo>
                  <a:lnTo>
                    <a:pt x="112" y="94"/>
                  </a:lnTo>
                  <a:lnTo>
                    <a:pt x="112" y="94"/>
                  </a:lnTo>
                  <a:lnTo>
                    <a:pt x="102" y="88"/>
                  </a:lnTo>
                  <a:lnTo>
                    <a:pt x="92" y="82"/>
                  </a:lnTo>
                  <a:lnTo>
                    <a:pt x="92" y="82"/>
                  </a:lnTo>
                  <a:lnTo>
                    <a:pt x="98" y="88"/>
                  </a:lnTo>
                  <a:lnTo>
                    <a:pt x="98" y="88"/>
                  </a:lnTo>
                  <a:lnTo>
                    <a:pt x="100" y="92"/>
                  </a:lnTo>
                  <a:lnTo>
                    <a:pt x="100" y="92"/>
                  </a:lnTo>
                  <a:lnTo>
                    <a:pt x="96" y="108"/>
                  </a:lnTo>
                  <a:lnTo>
                    <a:pt x="92" y="116"/>
                  </a:lnTo>
                  <a:lnTo>
                    <a:pt x="86" y="122"/>
                  </a:lnTo>
                  <a:lnTo>
                    <a:pt x="86" y="122"/>
                  </a:lnTo>
                  <a:lnTo>
                    <a:pt x="76" y="130"/>
                  </a:lnTo>
                  <a:lnTo>
                    <a:pt x="76" y="130"/>
                  </a:lnTo>
                  <a:lnTo>
                    <a:pt x="72" y="134"/>
                  </a:lnTo>
                  <a:lnTo>
                    <a:pt x="72" y="134"/>
                  </a:lnTo>
                  <a:lnTo>
                    <a:pt x="70" y="136"/>
                  </a:lnTo>
                  <a:lnTo>
                    <a:pt x="66" y="138"/>
                  </a:lnTo>
                  <a:lnTo>
                    <a:pt x="66" y="138"/>
                  </a:lnTo>
                  <a:lnTo>
                    <a:pt x="62" y="136"/>
                  </a:lnTo>
                  <a:lnTo>
                    <a:pt x="62" y="136"/>
                  </a:lnTo>
                  <a:lnTo>
                    <a:pt x="54" y="124"/>
                  </a:lnTo>
                  <a:lnTo>
                    <a:pt x="54" y="124"/>
                  </a:lnTo>
                  <a:lnTo>
                    <a:pt x="54" y="120"/>
                  </a:lnTo>
                  <a:lnTo>
                    <a:pt x="58" y="118"/>
                  </a:lnTo>
                  <a:lnTo>
                    <a:pt x="58" y="118"/>
                  </a:lnTo>
                  <a:lnTo>
                    <a:pt x="64" y="114"/>
                  </a:lnTo>
                  <a:lnTo>
                    <a:pt x="64" y="114"/>
                  </a:lnTo>
                  <a:lnTo>
                    <a:pt x="64" y="104"/>
                  </a:lnTo>
                  <a:lnTo>
                    <a:pt x="64" y="104"/>
                  </a:lnTo>
                  <a:lnTo>
                    <a:pt x="64" y="108"/>
                  </a:lnTo>
                  <a:lnTo>
                    <a:pt x="62" y="110"/>
                  </a:lnTo>
                  <a:lnTo>
                    <a:pt x="56" y="112"/>
                  </a:lnTo>
                  <a:lnTo>
                    <a:pt x="56" y="112"/>
                  </a:lnTo>
                  <a:lnTo>
                    <a:pt x="52" y="112"/>
                  </a:lnTo>
                  <a:lnTo>
                    <a:pt x="52" y="112"/>
                  </a:lnTo>
                  <a:lnTo>
                    <a:pt x="48" y="112"/>
                  </a:lnTo>
                  <a:lnTo>
                    <a:pt x="48" y="112"/>
                  </a:lnTo>
                  <a:lnTo>
                    <a:pt x="42" y="110"/>
                  </a:lnTo>
                  <a:lnTo>
                    <a:pt x="40" y="110"/>
                  </a:lnTo>
                  <a:lnTo>
                    <a:pt x="40" y="106"/>
                  </a:lnTo>
                  <a:lnTo>
                    <a:pt x="40" y="106"/>
                  </a:lnTo>
                  <a:lnTo>
                    <a:pt x="40" y="108"/>
                  </a:lnTo>
                  <a:lnTo>
                    <a:pt x="40" y="108"/>
                  </a:lnTo>
                  <a:lnTo>
                    <a:pt x="40" y="110"/>
                  </a:lnTo>
                  <a:lnTo>
                    <a:pt x="40" y="110"/>
                  </a:lnTo>
                  <a:lnTo>
                    <a:pt x="38" y="118"/>
                  </a:lnTo>
                  <a:lnTo>
                    <a:pt x="36" y="126"/>
                  </a:lnTo>
                  <a:lnTo>
                    <a:pt x="36" y="126"/>
                  </a:lnTo>
                  <a:lnTo>
                    <a:pt x="34" y="128"/>
                  </a:lnTo>
                  <a:lnTo>
                    <a:pt x="34" y="132"/>
                  </a:lnTo>
                  <a:lnTo>
                    <a:pt x="34" y="132"/>
                  </a:lnTo>
                  <a:lnTo>
                    <a:pt x="32" y="134"/>
                  </a:lnTo>
                  <a:lnTo>
                    <a:pt x="30" y="134"/>
                  </a:lnTo>
                  <a:lnTo>
                    <a:pt x="30" y="134"/>
                  </a:lnTo>
                  <a:lnTo>
                    <a:pt x="14" y="132"/>
                  </a:lnTo>
                  <a:lnTo>
                    <a:pt x="14" y="132"/>
                  </a:lnTo>
                  <a:lnTo>
                    <a:pt x="10" y="130"/>
                  </a:lnTo>
                  <a:lnTo>
                    <a:pt x="10" y="126"/>
                  </a:lnTo>
                  <a:lnTo>
                    <a:pt x="10" y="126"/>
                  </a:lnTo>
                  <a:lnTo>
                    <a:pt x="12" y="122"/>
                  </a:lnTo>
                  <a:lnTo>
                    <a:pt x="14" y="116"/>
                  </a:lnTo>
                  <a:lnTo>
                    <a:pt x="14" y="116"/>
                  </a:lnTo>
                  <a:lnTo>
                    <a:pt x="14" y="114"/>
                  </a:lnTo>
                  <a:lnTo>
                    <a:pt x="12" y="110"/>
                  </a:lnTo>
                  <a:lnTo>
                    <a:pt x="12" y="110"/>
                  </a:lnTo>
                  <a:lnTo>
                    <a:pt x="8" y="102"/>
                  </a:lnTo>
                  <a:lnTo>
                    <a:pt x="4" y="92"/>
                  </a:lnTo>
                  <a:lnTo>
                    <a:pt x="2" y="84"/>
                  </a:lnTo>
                  <a:lnTo>
                    <a:pt x="0" y="74"/>
                  </a:lnTo>
                  <a:lnTo>
                    <a:pt x="0" y="74"/>
                  </a:lnTo>
                  <a:lnTo>
                    <a:pt x="2" y="64"/>
                  </a:lnTo>
                  <a:lnTo>
                    <a:pt x="6" y="56"/>
                  </a:lnTo>
                  <a:lnTo>
                    <a:pt x="10" y="48"/>
                  </a:lnTo>
                  <a:lnTo>
                    <a:pt x="16" y="42"/>
                  </a:lnTo>
                  <a:lnTo>
                    <a:pt x="16" y="42"/>
                  </a:lnTo>
                  <a:lnTo>
                    <a:pt x="28" y="34"/>
                  </a:lnTo>
                  <a:lnTo>
                    <a:pt x="42" y="30"/>
                  </a:lnTo>
                  <a:lnTo>
                    <a:pt x="42" y="30"/>
                  </a:lnTo>
                  <a:lnTo>
                    <a:pt x="44" y="30"/>
                  </a:lnTo>
                  <a:lnTo>
                    <a:pt x="44" y="30"/>
                  </a:lnTo>
                  <a:lnTo>
                    <a:pt x="34" y="46"/>
                  </a:lnTo>
                  <a:lnTo>
                    <a:pt x="34" y="46"/>
                  </a:lnTo>
                  <a:lnTo>
                    <a:pt x="30" y="50"/>
                  </a:lnTo>
                  <a:lnTo>
                    <a:pt x="28" y="56"/>
                  </a:lnTo>
                  <a:lnTo>
                    <a:pt x="28" y="56"/>
                  </a:lnTo>
                  <a:lnTo>
                    <a:pt x="28" y="60"/>
                  </a:lnTo>
                  <a:lnTo>
                    <a:pt x="28" y="64"/>
                  </a:lnTo>
                  <a:lnTo>
                    <a:pt x="32" y="70"/>
                  </a:lnTo>
                  <a:lnTo>
                    <a:pt x="32" y="70"/>
                  </a:lnTo>
                  <a:lnTo>
                    <a:pt x="36" y="76"/>
                  </a:lnTo>
                  <a:lnTo>
                    <a:pt x="36" y="78"/>
                  </a:lnTo>
                  <a:lnTo>
                    <a:pt x="34" y="82"/>
                  </a:lnTo>
                  <a:lnTo>
                    <a:pt x="34" y="82"/>
                  </a:lnTo>
                  <a:lnTo>
                    <a:pt x="34" y="86"/>
                  </a:lnTo>
                  <a:lnTo>
                    <a:pt x="34" y="86"/>
                  </a:lnTo>
                  <a:lnTo>
                    <a:pt x="42" y="92"/>
                  </a:lnTo>
                  <a:lnTo>
                    <a:pt x="50" y="94"/>
                  </a:lnTo>
                  <a:lnTo>
                    <a:pt x="50" y="94"/>
                  </a:lnTo>
                  <a:lnTo>
                    <a:pt x="54" y="94"/>
                  </a:lnTo>
                  <a:lnTo>
                    <a:pt x="58" y="92"/>
                  </a:lnTo>
                  <a:lnTo>
                    <a:pt x="58" y="92"/>
                  </a:lnTo>
                  <a:lnTo>
                    <a:pt x="68" y="86"/>
                  </a:lnTo>
                  <a:lnTo>
                    <a:pt x="78" y="84"/>
                  </a:lnTo>
                  <a:lnTo>
                    <a:pt x="78" y="84"/>
                  </a:lnTo>
                  <a:lnTo>
                    <a:pt x="80" y="80"/>
                  </a:lnTo>
                  <a:lnTo>
                    <a:pt x="80" y="80"/>
                  </a:lnTo>
                  <a:lnTo>
                    <a:pt x="82" y="74"/>
                  </a:lnTo>
                  <a:lnTo>
                    <a:pt x="84" y="68"/>
                  </a:lnTo>
                  <a:lnTo>
                    <a:pt x="82" y="54"/>
                  </a:lnTo>
                  <a:lnTo>
                    <a:pt x="82" y="54"/>
                  </a:lnTo>
                  <a:lnTo>
                    <a:pt x="78" y="38"/>
                  </a:lnTo>
                  <a:lnTo>
                    <a:pt x="78" y="38"/>
                  </a:lnTo>
                  <a:lnTo>
                    <a:pt x="78" y="56"/>
                  </a:lnTo>
                  <a:lnTo>
                    <a:pt x="78" y="56"/>
                  </a:lnTo>
                  <a:lnTo>
                    <a:pt x="78" y="76"/>
                  </a:lnTo>
                  <a:lnTo>
                    <a:pt x="78" y="76"/>
                  </a:lnTo>
                  <a:lnTo>
                    <a:pt x="78" y="80"/>
                  </a:lnTo>
                  <a:lnTo>
                    <a:pt x="74" y="82"/>
                  </a:lnTo>
                  <a:lnTo>
                    <a:pt x="74" y="82"/>
                  </a:lnTo>
                  <a:lnTo>
                    <a:pt x="66" y="84"/>
                  </a:lnTo>
                  <a:lnTo>
                    <a:pt x="58" y="88"/>
                  </a:lnTo>
                  <a:lnTo>
                    <a:pt x="58" y="88"/>
                  </a:lnTo>
                  <a:lnTo>
                    <a:pt x="48" y="90"/>
                  </a:lnTo>
                  <a:lnTo>
                    <a:pt x="48" y="90"/>
                  </a:lnTo>
                  <a:lnTo>
                    <a:pt x="44" y="90"/>
                  </a:lnTo>
                  <a:lnTo>
                    <a:pt x="40" y="86"/>
                  </a:lnTo>
                  <a:lnTo>
                    <a:pt x="40" y="86"/>
                  </a:lnTo>
                  <a:lnTo>
                    <a:pt x="38" y="82"/>
                  </a:lnTo>
                  <a:lnTo>
                    <a:pt x="38" y="80"/>
                  </a:lnTo>
                  <a:lnTo>
                    <a:pt x="38" y="80"/>
                  </a:lnTo>
                  <a:lnTo>
                    <a:pt x="42" y="72"/>
                  </a:lnTo>
                  <a:lnTo>
                    <a:pt x="42" y="72"/>
                  </a:lnTo>
                  <a:lnTo>
                    <a:pt x="46" y="64"/>
                  </a:lnTo>
                  <a:lnTo>
                    <a:pt x="46" y="64"/>
                  </a:lnTo>
                  <a:lnTo>
                    <a:pt x="38" y="72"/>
                  </a:lnTo>
                  <a:lnTo>
                    <a:pt x="38" y="72"/>
                  </a:lnTo>
                  <a:lnTo>
                    <a:pt x="30" y="62"/>
                  </a:lnTo>
                  <a:lnTo>
                    <a:pt x="30" y="62"/>
                  </a:lnTo>
                  <a:lnTo>
                    <a:pt x="30" y="58"/>
                  </a:lnTo>
                  <a:lnTo>
                    <a:pt x="30" y="58"/>
                  </a:lnTo>
                  <a:lnTo>
                    <a:pt x="34" y="52"/>
                  </a:lnTo>
                  <a:lnTo>
                    <a:pt x="38" y="44"/>
                  </a:lnTo>
                  <a:lnTo>
                    <a:pt x="38" y="44"/>
                  </a:lnTo>
                  <a:lnTo>
                    <a:pt x="58" y="22"/>
                  </a:lnTo>
                  <a:lnTo>
                    <a:pt x="58" y="22"/>
                  </a:lnTo>
                  <a:lnTo>
                    <a:pt x="62" y="20"/>
                  </a:lnTo>
                  <a:lnTo>
                    <a:pt x="66" y="18"/>
                  </a:lnTo>
                  <a:lnTo>
                    <a:pt x="72" y="18"/>
                  </a:lnTo>
                  <a:lnTo>
                    <a:pt x="72" y="18"/>
                  </a:lnTo>
                  <a:lnTo>
                    <a:pt x="76" y="16"/>
                  </a:lnTo>
                  <a:lnTo>
                    <a:pt x="76" y="16"/>
                  </a:lnTo>
                  <a:lnTo>
                    <a:pt x="6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6" name="Freeform 1524"/>
            <p:cNvSpPr>
              <a:spLocks/>
            </p:cNvSpPr>
            <p:nvPr/>
          </p:nvSpPr>
          <p:spPr bwMode="auto">
            <a:xfrm>
              <a:off x="6276555" y="1574800"/>
              <a:ext cx="300100" cy="228600"/>
            </a:xfrm>
            <a:custGeom>
              <a:avLst/>
              <a:gdLst>
                <a:gd name="T0" fmla="*/ 106 w 188"/>
                <a:gd name="T1" fmla="*/ 2 h 144"/>
                <a:gd name="T2" fmla="*/ 84 w 188"/>
                <a:gd name="T3" fmla="*/ 12 h 144"/>
                <a:gd name="T4" fmla="*/ 76 w 188"/>
                <a:gd name="T5" fmla="*/ 20 h 144"/>
                <a:gd name="T6" fmla="*/ 70 w 188"/>
                <a:gd name="T7" fmla="*/ 22 h 144"/>
                <a:gd name="T8" fmla="*/ 54 w 188"/>
                <a:gd name="T9" fmla="*/ 32 h 144"/>
                <a:gd name="T10" fmla="*/ 34 w 188"/>
                <a:gd name="T11" fmla="*/ 40 h 144"/>
                <a:gd name="T12" fmla="*/ 18 w 188"/>
                <a:gd name="T13" fmla="*/ 56 h 144"/>
                <a:gd name="T14" fmla="*/ 8 w 188"/>
                <a:gd name="T15" fmla="*/ 62 h 144"/>
                <a:gd name="T16" fmla="*/ 12 w 188"/>
                <a:gd name="T17" fmla="*/ 54 h 144"/>
                <a:gd name="T18" fmla="*/ 14 w 188"/>
                <a:gd name="T19" fmla="*/ 48 h 144"/>
                <a:gd name="T20" fmla="*/ 12 w 188"/>
                <a:gd name="T21" fmla="*/ 44 h 144"/>
                <a:gd name="T22" fmla="*/ 0 w 188"/>
                <a:gd name="T23" fmla="*/ 56 h 144"/>
                <a:gd name="T24" fmla="*/ 4 w 188"/>
                <a:gd name="T25" fmla="*/ 68 h 144"/>
                <a:gd name="T26" fmla="*/ 12 w 188"/>
                <a:gd name="T27" fmla="*/ 72 h 144"/>
                <a:gd name="T28" fmla="*/ 12 w 188"/>
                <a:gd name="T29" fmla="*/ 84 h 144"/>
                <a:gd name="T30" fmla="*/ 10 w 188"/>
                <a:gd name="T31" fmla="*/ 98 h 144"/>
                <a:gd name="T32" fmla="*/ 2 w 188"/>
                <a:gd name="T33" fmla="*/ 106 h 144"/>
                <a:gd name="T34" fmla="*/ 6 w 188"/>
                <a:gd name="T35" fmla="*/ 116 h 144"/>
                <a:gd name="T36" fmla="*/ 16 w 188"/>
                <a:gd name="T37" fmla="*/ 124 h 144"/>
                <a:gd name="T38" fmla="*/ 22 w 188"/>
                <a:gd name="T39" fmla="*/ 130 h 144"/>
                <a:gd name="T40" fmla="*/ 22 w 188"/>
                <a:gd name="T41" fmla="*/ 136 h 144"/>
                <a:gd name="T42" fmla="*/ 34 w 188"/>
                <a:gd name="T43" fmla="*/ 140 h 144"/>
                <a:gd name="T44" fmla="*/ 44 w 188"/>
                <a:gd name="T45" fmla="*/ 142 h 144"/>
                <a:gd name="T46" fmla="*/ 50 w 188"/>
                <a:gd name="T47" fmla="*/ 140 h 144"/>
                <a:gd name="T48" fmla="*/ 52 w 188"/>
                <a:gd name="T49" fmla="*/ 130 h 144"/>
                <a:gd name="T50" fmla="*/ 58 w 188"/>
                <a:gd name="T51" fmla="*/ 118 h 144"/>
                <a:gd name="T52" fmla="*/ 64 w 188"/>
                <a:gd name="T53" fmla="*/ 124 h 144"/>
                <a:gd name="T54" fmla="*/ 74 w 188"/>
                <a:gd name="T55" fmla="*/ 142 h 144"/>
                <a:gd name="T56" fmla="*/ 80 w 188"/>
                <a:gd name="T57" fmla="*/ 144 h 144"/>
                <a:gd name="T58" fmla="*/ 88 w 188"/>
                <a:gd name="T59" fmla="*/ 140 h 144"/>
                <a:gd name="T60" fmla="*/ 98 w 188"/>
                <a:gd name="T61" fmla="*/ 132 h 144"/>
                <a:gd name="T62" fmla="*/ 116 w 188"/>
                <a:gd name="T63" fmla="*/ 132 h 144"/>
                <a:gd name="T64" fmla="*/ 122 w 188"/>
                <a:gd name="T65" fmla="*/ 130 h 144"/>
                <a:gd name="T66" fmla="*/ 124 w 188"/>
                <a:gd name="T67" fmla="*/ 124 h 144"/>
                <a:gd name="T68" fmla="*/ 120 w 188"/>
                <a:gd name="T69" fmla="*/ 104 h 144"/>
                <a:gd name="T70" fmla="*/ 118 w 188"/>
                <a:gd name="T71" fmla="*/ 96 h 144"/>
                <a:gd name="T72" fmla="*/ 124 w 188"/>
                <a:gd name="T73" fmla="*/ 100 h 144"/>
                <a:gd name="T74" fmla="*/ 134 w 188"/>
                <a:gd name="T75" fmla="*/ 104 h 144"/>
                <a:gd name="T76" fmla="*/ 144 w 188"/>
                <a:gd name="T77" fmla="*/ 98 h 144"/>
                <a:gd name="T78" fmla="*/ 148 w 188"/>
                <a:gd name="T79" fmla="*/ 92 h 144"/>
                <a:gd name="T80" fmla="*/ 154 w 188"/>
                <a:gd name="T81" fmla="*/ 90 h 144"/>
                <a:gd name="T82" fmla="*/ 158 w 188"/>
                <a:gd name="T83" fmla="*/ 90 h 144"/>
                <a:gd name="T84" fmla="*/ 180 w 188"/>
                <a:gd name="T85" fmla="*/ 80 h 144"/>
                <a:gd name="T86" fmla="*/ 188 w 188"/>
                <a:gd name="T87" fmla="*/ 58 h 144"/>
                <a:gd name="T88" fmla="*/ 186 w 188"/>
                <a:gd name="T89" fmla="*/ 38 h 144"/>
                <a:gd name="T90" fmla="*/ 180 w 188"/>
                <a:gd name="T91" fmla="*/ 24 h 144"/>
                <a:gd name="T92" fmla="*/ 174 w 188"/>
                <a:gd name="T93" fmla="*/ 24 h 144"/>
                <a:gd name="T94" fmla="*/ 166 w 188"/>
                <a:gd name="T95" fmla="*/ 32 h 144"/>
                <a:gd name="T96" fmla="*/ 162 w 188"/>
                <a:gd name="T97" fmla="*/ 32 h 144"/>
                <a:gd name="T98" fmla="*/ 156 w 188"/>
                <a:gd name="T99" fmla="*/ 26 h 144"/>
                <a:gd name="T100" fmla="*/ 138 w 188"/>
                <a:gd name="T101" fmla="*/ 10 h 144"/>
                <a:gd name="T102" fmla="*/ 126 w 188"/>
                <a:gd name="T103"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144">
                  <a:moveTo>
                    <a:pt x="112" y="0"/>
                  </a:moveTo>
                  <a:lnTo>
                    <a:pt x="112" y="0"/>
                  </a:lnTo>
                  <a:lnTo>
                    <a:pt x="106" y="2"/>
                  </a:lnTo>
                  <a:lnTo>
                    <a:pt x="98" y="4"/>
                  </a:lnTo>
                  <a:lnTo>
                    <a:pt x="92" y="6"/>
                  </a:lnTo>
                  <a:lnTo>
                    <a:pt x="84" y="12"/>
                  </a:lnTo>
                  <a:lnTo>
                    <a:pt x="84" y="12"/>
                  </a:lnTo>
                  <a:lnTo>
                    <a:pt x="80" y="18"/>
                  </a:lnTo>
                  <a:lnTo>
                    <a:pt x="76" y="20"/>
                  </a:lnTo>
                  <a:lnTo>
                    <a:pt x="72" y="22"/>
                  </a:lnTo>
                  <a:lnTo>
                    <a:pt x="72" y="22"/>
                  </a:lnTo>
                  <a:lnTo>
                    <a:pt x="70" y="22"/>
                  </a:lnTo>
                  <a:lnTo>
                    <a:pt x="70" y="22"/>
                  </a:lnTo>
                  <a:lnTo>
                    <a:pt x="62" y="28"/>
                  </a:lnTo>
                  <a:lnTo>
                    <a:pt x="54" y="32"/>
                  </a:lnTo>
                  <a:lnTo>
                    <a:pt x="54" y="32"/>
                  </a:lnTo>
                  <a:lnTo>
                    <a:pt x="42" y="34"/>
                  </a:lnTo>
                  <a:lnTo>
                    <a:pt x="34" y="40"/>
                  </a:lnTo>
                  <a:lnTo>
                    <a:pt x="24" y="46"/>
                  </a:lnTo>
                  <a:lnTo>
                    <a:pt x="18" y="56"/>
                  </a:lnTo>
                  <a:lnTo>
                    <a:pt x="18" y="56"/>
                  </a:lnTo>
                  <a:lnTo>
                    <a:pt x="12" y="62"/>
                  </a:lnTo>
                  <a:lnTo>
                    <a:pt x="12" y="62"/>
                  </a:lnTo>
                  <a:lnTo>
                    <a:pt x="8" y="62"/>
                  </a:lnTo>
                  <a:lnTo>
                    <a:pt x="8" y="62"/>
                  </a:lnTo>
                  <a:lnTo>
                    <a:pt x="12" y="54"/>
                  </a:lnTo>
                  <a:lnTo>
                    <a:pt x="12" y="54"/>
                  </a:lnTo>
                  <a:lnTo>
                    <a:pt x="14" y="56"/>
                  </a:lnTo>
                  <a:lnTo>
                    <a:pt x="14" y="56"/>
                  </a:lnTo>
                  <a:lnTo>
                    <a:pt x="14" y="48"/>
                  </a:lnTo>
                  <a:lnTo>
                    <a:pt x="14" y="48"/>
                  </a:lnTo>
                  <a:lnTo>
                    <a:pt x="12" y="44"/>
                  </a:lnTo>
                  <a:lnTo>
                    <a:pt x="12" y="44"/>
                  </a:lnTo>
                  <a:lnTo>
                    <a:pt x="4" y="50"/>
                  </a:lnTo>
                  <a:lnTo>
                    <a:pt x="2" y="52"/>
                  </a:lnTo>
                  <a:lnTo>
                    <a:pt x="0" y="56"/>
                  </a:lnTo>
                  <a:lnTo>
                    <a:pt x="0" y="56"/>
                  </a:lnTo>
                  <a:lnTo>
                    <a:pt x="2" y="62"/>
                  </a:lnTo>
                  <a:lnTo>
                    <a:pt x="4" y="68"/>
                  </a:lnTo>
                  <a:lnTo>
                    <a:pt x="4" y="68"/>
                  </a:lnTo>
                  <a:lnTo>
                    <a:pt x="8" y="70"/>
                  </a:lnTo>
                  <a:lnTo>
                    <a:pt x="12" y="72"/>
                  </a:lnTo>
                  <a:lnTo>
                    <a:pt x="12" y="72"/>
                  </a:lnTo>
                  <a:lnTo>
                    <a:pt x="12" y="84"/>
                  </a:lnTo>
                  <a:lnTo>
                    <a:pt x="12" y="84"/>
                  </a:lnTo>
                  <a:lnTo>
                    <a:pt x="12" y="90"/>
                  </a:lnTo>
                  <a:lnTo>
                    <a:pt x="12" y="94"/>
                  </a:lnTo>
                  <a:lnTo>
                    <a:pt x="10" y="98"/>
                  </a:lnTo>
                  <a:lnTo>
                    <a:pt x="6" y="102"/>
                  </a:lnTo>
                  <a:lnTo>
                    <a:pt x="6" y="102"/>
                  </a:lnTo>
                  <a:lnTo>
                    <a:pt x="2" y="106"/>
                  </a:lnTo>
                  <a:lnTo>
                    <a:pt x="4" y="112"/>
                  </a:lnTo>
                  <a:lnTo>
                    <a:pt x="4" y="112"/>
                  </a:lnTo>
                  <a:lnTo>
                    <a:pt x="6" y="116"/>
                  </a:lnTo>
                  <a:lnTo>
                    <a:pt x="10" y="120"/>
                  </a:lnTo>
                  <a:lnTo>
                    <a:pt x="10" y="120"/>
                  </a:lnTo>
                  <a:lnTo>
                    <a:pt x="16" y="124"/>
                  </a:lnTo>
                  <a:lnTo>
                    <a:pt x="22" y="126"/>
                  </a:lnTo>
                  <a:lnTo>
                    <a:pt x="22" y="126"/>
                  </a:lnTo>
                  <a:lnTo>
                    <a:pt x="22" y="130"/>
                  </a:lnTo>
                  <a:lnTo>
                    <a:pt x="22" y="130"/>
                  </a:lnTo>
                  <a:lnTo>
                    <a:pt x="22" y="136"/>
                  </a:lnTo>
                  <a:lnTo>
                    <a:pt x="22" y="136"/>
                  </a:lnTo>
                  <a:lnTo>
                    <a:pt x="24" y="138"/>
                  </a:lnTo>
                  <a:lnTo>
                    <a:pt x="24" y="138"/>
                  </a:lnTo>
                  <a:lnTo>
                    <a:pt x="34" y="140"/>
                  </a:lnTo>
                  <a:lnTo>
                    <a:pt x="42" y="142"/>
                  </a:lnTo>
                  <a:lnTo>
                    <a:pt x="42" y="142"/>
                  </a:lnTo>
                  <a:lnTo>
                    <a:pt x="44" y="142"/>
                  </a:lnTo>
                  <a:lnTo>
                    <a:pt x="44" y="142"/>
                  </a:lnTo>
                  <a:lnTo>
                    <a:pt x="48" y="142"/>
                  </a:lnTo>
                  <a:lnTo>
                    <a:pt x="50" y="140"/>
                  </a:lnTo>
                  <a:lnTo>
                    <a:pt x="52" y="134"/>
                  </a:lnTo>
                  <a:lnTo>
                    <a:pt x="52" y="134"/>
                  </a:lnTo>
                  <a:lnTo>
                    <a:pt x="52" y="130"/>
                  </a:lnTo>
                  <a:lnTo>
                    <a:pt x="52" y="130"/>
                  </a:lnTo>
                  <a:lnTo>
                    <a:pt x="58" y="118"/>
                  </a:lnTo>
                  <a:lnTo>
                    <a:pt x="58" y="118"/>
                  </a:lnTo>
                  <a:lnTo>
                    <a:pt x="68" y="118"/>
                  </a:lnTo>
                  <a:lnTo>
                    <a:pt x="68" y="118"/>
                  </a:lnTo>
                  <a:lnTo>
                    <a:pt x="64" y="124"/>
                  </a:lnTo>
                  <a:lnTo>
                    <a:pt x="64" y="128"/>
                  </a:lnTo>
                  <a:lnTo>
                    <a:pt x="64" y="128"/>
                  </a:lnTo>
                  <a:lnTo>
                    <a:pt x="74" y="142"/>
                  </a:lnTo>
                  <a:lnTo>
                    <a:pt x="74" y="142"/>
                  </a:lnTo>
                  <a:lnTo>
                    <a:pt x="78" y="144"/>
                  </a:lnTo>
                  <a:lnTo>
                    <a:pt x="80" y="144"/>
                  </a:lnTo>
                  <a:lnTo>
                    <a:pt x="80" y="144"/>
                  </a:lnTo>
                  <a:lnTo>
                    <a:pt x="86" y="144"/>
                  </a:lnTo>
                  <a:lnTo>
                    <a:pt x="88" y="140"/>
                  </a:lnTo>
                  <a:lnTo>
                    <a:pt x="88" y="140"/>
                  </a:lnTo>
                  <a:lnTo>
                    <a:pt x="98" y="132"/>
                  </a:lnTo>
                  <a:lnTo>
                    <a:pt x="98" y="132"/>
                  </a:lnTo>
                  <a:lnTo>
                    <a:pt x="100" y="132"/>
                  </a:lnTo>
                  <a:lnTo>
                    <a:pt x="100" y="132"/>
                  </a:lnTo>
                  <a:lnTo>
                    <a:pt x="116" y="132"/>
                  </a:lnTo>
                  <a:lnTo>
                    <a:pt x="116" y="132"/>
                  </a:lnTo>
                  <a:lnTo>
                    <a:pt x="120" y="132"/>
                  </a:lnTo>
                  <a:lnTo>
                    <a:pt x="122" y="130"/>
                  </a:lnTo>
                  <a:lnTo>
                    <a:pt x="124" y="128"/>
                  </a:lnTo>
                  <a:lnTo>
                    <a:pt x="124" y="124"/>
                  </a:lnTo>
                  <a:lnTo>
                    <a:pt x="124" y="124"/>
                  </a:lnTo>
                  <a:lnTo>
                    <a:pt x="122" y="114"/>
                  </a:lnTo>
                  <a:lnTo>
                    <a:pt x="122" y="114"/>
                  </a:lnTo>
                  <a:lnTo>
                    <a:pt x="120" y="104"/>
                  </a:lnTo>
                  <a:lnTo>
                    <a:pt x="120" y="104"/>
                  </a:lnTo>
                  <a:lnTo>
                    <a:pt x="118" y="96"/>
                  </a:lnTo>
                  <a:lnTo>
                    <a:pt x="118" y="96"/>
                  </a:lnTo>
                  <a:lnTo>
                    <a:pt x="118" y="94"/>
                  </a:lnTo>
                  <a:lnTo>
                    <a:pt x="118" y="94"/>
                  </a:lnTo>
                  <a:lnTo>
                    <a:pt x="124" y="100"/>
                  </a:lnTo>
                  <a:lnTo>
                    <a:pt x="124" y="100"/>
                  </a:lnTo>
                  <a:lnTo>
                    <a:pt x="128" y="104"/>
                  </a:lnTo>
                  <a:lnTo>
                    <a:pt x="134" y="104"/>
                  </a:lnTo>
                  <a:lnTo>
                    <a:pt x="134" y="104"/>
                  </a:lnTo>
                  <a:lnTo>
                    <a:pt x="140" y="102"/>
                  </a:lnTo>
                  <a:lnTo>
                    <a:pt x="144" y="98"/>
                  </a:lnTo>
                  <a:lnTo>
                    <a:pt x="146" y="96"/>
                  </a:lnTo>
                  <a:lnTo>
                    <a:pt x="146" y="96"/>
                  </a:lnTo>
                  <a:lnTo>
                    <a:pt x="148" y="92"/>
                  </a:lnTo>
                  <a:lnTo>
                    <a:pt x="152" y="90"/>
                  </a:lnTo>
                  <a:lnTo>
                    <a:pt x="152" y="90"/>
                  </a:lnTo>
                  <a:lnTo>
                    <a:pt x="154" y="90"/>
                  </a:lnTo>
                  <a:lnTo>
                    <a:pt x="154" y="90"/>
                  </a:lnTo>
                  <a:lnTo>
                    <a:pt x="158" y="90"/>
                  </a:lnTo>
                  <a:lnTo>
                    <a:pt x="158" y="90"/>
                  </a:lnTo>
                  <a:lnTo>
                    <a:pt x="168" y="90"/>
                  </a:lnTo>
                  <a:lnTo>
                    <a:pt x="174" y="86"/>
                  </a:lnTo>
                  <a:lnTo>
                    <a:pt x="180" y="80"/>
                  </a:lnTo>
                  <a:lnTo>
                    <a:pt x="184" y="72"/>
                  </a:lnTo>
                  <a:lnTo>
                    <a:pt x="184" y="72"/>
                  </a:lnTo>
                  <a:lnTo>
                    <a:pt x="188" y="58"/>
                  </a:lnTo>
                  <a:lnTo>
                    <a:pt x="188" y="46"/>
                  </a:lnTo>
                  <a:lnTo>
                    <a:pt x="188" y="46"/>
                  </a:lnTo>
                  <a:lnTo>
                    <a:pt x="186" y="38"/>
                  </a:lnTo>
                  <a:lnTo>
                    <a:pt x="182" y="28"/>
                  </a:lnTo>
                  <a:lnTo>
                    <a:pt x="182" y="28"/>
                  </a:lnTo>
                  <a:lnTo>
                    <a:pt x="180" y="24"/>
                  </a:lnTo>
                  <a:lnTo>
                    <a:pt x="176" y="24"/>
                  </a:lnTo>
                  <a:lnTo>
                    <a:pt x="176" y="24"/>
                  </a:lnTo>
                  <a:lnTo>
                    <a:pt x="174" y="24"/>
                  </a:lnTo>
                  <a:lnTo>
                    <a:pt x="170" y="28"/>
                  </a:lnTo>
                  <a:lnTo>
                    <a:pt x="170" y="28"/>
                  </a:lnTo>
                  <a:lnTo>
                    <a:pt x="166" y="32"/>
                  </a:lnTo>
                  <a:lnTo>
                    <a:pt x="166" y="32"/>
                  </a:lnTo>
                  <a:lnTo>
                    <a:pt x="162" y="32"/>
                  </a:lnTo>
                  <a:lnTo>
                    <a:pt x="162" y="32"/>
                  </a:lnTo>
                  <a:lnTo>
                    <a:pt x="160" y="30"/>
                  </a:lnTo>
                  <a:lnTo>
                    <a:pt x="160" y="30"/>
                  </a:lnTo>
                  <a:lnTo>
                    <a:pt x="156" y="26"/>
                  </a:lnTo>
                  <a:lnTo>
                    <a:pt x="152" y="22"/>
                  </a:lnTo>
                  <a:lnTo>
                    <a:pt x="152" y="22"/>
                  </a:lnTo>
                  <a:lnTo>
                    <a:pt x="138" y="10"/>
                  </a:lnTo>
                  <a:lnTo>
                    <a:pt x="138" y="10"/>
                  </a:lnTo>
                  <a:lnTo>
                    <a:pt x="132" y="6"/>
                  </a:lnTo>
                  <a:lnTo>
                    <a:pt x="126" y="2"/>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7" name="Freeform 1525"/>
            <p:cNvSpPr>
              <a:spLocks/>
            </p:cNvSpPr>
            <p:nvPr/>
          </p:nvSpPr>
          <p:spPr bwMode="auto">
            <a:xfrm>
              <a:off x="6286133" y="1733550"/>
              <a:ext cx="28733" cy="34925"/>
            </a:xfrm>
            <a:custGeom>
              <a:avLst/>
              <a:gdLst>
                <a:gd name="T0" fmla="*/ 8 w 18"/>
                <a:gd name="T1" fmla="*/ 0 h 22"/>
                <a:gd name="T2" fmla="*/ 8 w 18"/>
                <a:gd name="T3" fmla="*/ 0 h 22"/>
                <a:gd name="T4" fmla="*/ 2 w 18"/>
                <a:gd name="T5" fmla="*/ 4 h 22"/>
                <a:gd name="T6" fmla="*/ 2 w 18"/>
                <a:gd name="T7" fmla="*/ 4 h 22"/>
                <a:gd name="T8" fmla="*/ 0 w 18"/>
                <a:gd name="T9" fmla="*/ 8 h 22"/>
                <a:gd name="T10" fmla="*/ 0 w 18"/>
                <a:gd name="T11" fmla="*/ 8 h 22"/>
                <a:gd name="T12" fmla="*/ 0 w 18"/>
                <a:gd name="T13" fmla="*/ 12 h 22"/>
                <a:gd name="T14" fmla="*/ 4 w 18"/>
                <a:gd name="T15" fmla="*/ 16 h 22"/>
                <a:gd name="T16" fmla="*/ 8 w 18"/>
                <a:gd name="T17" fmla="*/ 20 h 22"/>
                <a:gd name="T18" fmla="*/ 12 w 18"/>
                <a:gd name="T19" fmla="*/ 22 h 22"/>
                <a:gd name="T20" fmla="*/ 12 w 18"/>
                <a:gd name="T21" fmla="*/ 22 h 22"/>
                <a:gd name="T22" fmla="*/ 14 w 18"/>
                <a:gd name="T23" fmla="*/ 22 h 22"/>
                <a:gd name="T24" fmla="*/ 14 w 18"/>
                <a:gd name="T25" fmla="*/ 22 h 22"/>
                <a:gd name="T26" fmla="*/ 14 w 18"/>
                <a:gd name="T27" fmla="*/ 22 h 22"/>
                <a:gd name="T28" fmla="*/ 14 w 18"/>
                <a:gd name="T29" fmla="*/ 22 h 22"/>
                <a:gd name="T30" fmla="*/ 18 w 18"/>
                <a:gd name="T31" fmla="*/ 20 h 22"/>
                <a:gd name="T32" fmla="*/ 16 w 18"/>
                <a:gd name="T33" fmla="*/ 16 h 22"/>
                <a:gd name="T34" fmla="*/ 16 w 18"/>
                <a:gd name="T35" fmla="*/ 16 h 22"/>
                <a:gd name="T36" fmla="*/ 8 w 18"/>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2">
                  <a:moveTo>
                    <a:pt x="8" y="0"/>
                  </a:moveTo>
                  <a:lnTo>
                    <a:pt x="8" y="0"/>
                  </a:lnTo>
                  <a:lnTo>
                    <a:pt x="2" y="4"/>
                  </a:lnTo>
                  <a:lnTo>
                    <a:pt x="2" y="4"/>
                  </a:lnTo>
                  <a:lnTo>
                    <a:pt x="0" y="8"/>
                  </a:lnTo>
                  <a:lnTo>
                    <a:pt x="0" y="8"/>
                  </a:lnTo>
                  <a:lnTo>
                    <a:pt x="0" y="12"/>
                  </a:lnTo>
                  <a:lnTo>
                    <a:pt x="4" y="16"/>
                  </a:lnTo>
                  <a:lnTo>
                    <a:pt x="8" y="20"/>
                  </a:lnTo>
                  <a:lnTo>
                    <a:pt x="12" y="22"/>
                  </a:lnTo>
                  <a:lnTo>
                    <a:pt x="12" y="22"/>
                  </a:lnTo>
                  <a:lnTo>
                    <a:pt x="14" y="22"/>
                  </a:lnTo>
                  <a:lnTo>
                    <a:pt x="14" y="22"/>
                  </a:lnTo>
                  <a:lnTo>
                    <a:pt x="14" y="22"/>
                  </a:lnTo>
                  <a:lnTo>
                    <a:pt x="14" y="22"/>
                  </a:lnTo>
                  <a:lnTo>
                    <a:pt x="18" y="20"/>
                  </a:lnTo>
                  <a:lnTo>
                    <a:pt x="16" y="16"/>
                  </a:lnTo>
                  <a:lnTo>
                    <a:pt x="16" y="16"/>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8" name="Freeform 1526"/>
            <p:cNvSpPr>
              <a:spLocks/>
            </p:cNvSpPr>
            <p:nvPr/>
          </p:nvSpPr>
          <p:spPr bwMode="auto">
            <a:xfrm>
              <a:off x="6286133" y="1733550"/>
              <a:ext cx="28733" cy="34925"/>
            </a:xfrm>
            <a:custGeom>
              <a:avLst/>
              <a:gdLst>
                <a:gd name="T0" fmla="*/ 8 w 18"/>
                <a:gd name="T1" fmla="*/ 0 h 22"/>
                <a:gd name="T2" fmla="*/ 8 w 18"/>
                <a:gd name="T3" fmla="*/ 0 h 22"/>
                <a:gd name="T4" fmla="*/ 2 w 18"/>
                <a:gd name="T5" fmla="*/ 4 h 22"/>
                <a:gd name="T6" fmla="*/ 2 w 18"/>
                <a:gd name="T7" fmla="*/ 4 h 22"/>
                <a:gd name="T8" fmla="*/ 0 w 18"/>
                <a:gd name="T9" fmla="*/ 8 h 22"/>
                <a:gd name="T10" fmla="*/ 0 w 18"/>
                <a:gd name="T11" fmla="*/ 8 h 22"/>
                <a:gd name="T12" fmla="*/ 0 w 18"/>
                <a:gd name="T13" fmla="*/ 12 h 22"/>
                <a:gd name="T14" fmla="*/ 4 w 18"/>
                <a:gd name="T15" fmla="*/ 16 h 22"/>
                <a:gd name="T16" fmla="*/ 8 w 18"/>
                <a:gd name="T17" fmla="*/ 20 h 22"/>
                <a:gd name="T18" fmla="*/ 12 w 18"/>
                <a:gd name="T19" fmla="*/ 22 h 22"/>
                <a:gd name="T20" fmla="*/ 12 w 18"/>
                <a:gd name="T21" fmla="*/ 22 h 22"/>
                <a:gd name="T22" fmla="*/ 14 w 18"/>
                <a:gd name="T23" fmla="*/ 22 h 22"/>
                <a:gd name="T24" fmla="*/ 14 w 18"/>
                <a:gd name="T25" fmla="*/ 22 h 22"/>
                <a:gd name="T26" fmla="*/ 14 w 18"/>
                <a:gd name="T27" fmla="*/ 22 h 22"/>
                <a:gd name="T28" fmla="*/ 14 w 18"/>
                <a:gd name="T29" fmla="*/ 22 h 22"/>
                <a:gd name="T30" fmla="*/ 18 w 18"/>
                <a:gd name="T31" fmla="*/ 20 h 22"/>
                <a:gd name="T32" fmla="*/ 16 w 18"/>
                <a:gd name="T33" fmla="*/ 16 h 22"/>
                <a:gd name="T34" fmla="*/ 16 w 18"/>
                <a:gd name="T35" fmla="*/ 16 h 22"/>
                <a:gd name="T36" fmla="*/ 8 w 18"/>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2">
                  <a:moveTo>
                    <a:pt x="8" y="0"/>
                  </a:moveTo>
                  <a:lnTo>
                    <a:pt x="8" y="0"/>
                  </a:lnTo>
                  <a:lnTo>
                    <a:pt x="2" y="4"/>
                  </a:lnTo>
                  <a:lnTo>
                    <a:pt x="2" y="4"/>
                  </a:lnTo>
                  <a:lnTo>
                    <a:pt x="0" y="8"/>
                  </a:lnTo>
                  <a:lnTo>
                    <a:pt x="0" y="8"/>
                  </a:lnTo>
                  <a:lnTo>
                    <a:pt x="0" y="12"/>
                  </a:lnTo>
                  <a:lnTo>
                    <a:pt x="4" y="16"/>
                  </a:lnTo>
                  <a:lnTo>
                    <a:pt x="8" y="20"/>
                  </a:lnTo>
                  <a:lnTo>
                    <a:pt x="12" y="22"/>
                  </a:lnTo>
                  <a:lnTo>
                    <a:pt x="12" y="22"/>
                  </a:lnTo>
                  <a:lnTo>
                    <a:pt x="14" y="22"/>
                  </a:lnTo>
                  <a:lnTo>
                    <a:pt x="14" y="22"/>
                  </a:lnTo>
                  <a:lnTo>
                    <a:pt x="14" y="22"/>
                  </a:lnTo>
                  <a:lnTo>
                    <a:pt x="14" y="22"/>
                  </a:lnTo>
                  <a:lnTo>
                    <a:pt x="18" y="20"/>
                  </a:lnTo>
                  <a:lnTo>
                    <a:pt x="16" y="16"/>
                  </a:lnTo>
                  <a:lnTo>
                    <a:pt x="16" y="1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9" name="Freeform 1527"/>
            <p:cNvSpPr>
              <a:spLocks/>
            </p:cNvSpPr>
            <p:nvPr/>
          </p:nvSpPr>
          <p:spPr bwMode="auto">
            <a:xfrm>
              <a:off x="6286133" y="1733550"/>
              <a:ext cx="19155" cy="34925"/>
            </a:xfrm>
            <a:custGeom>
              <a:avLst/>
              <a:gdLst>
                <a:gd name="T0" fmla="*/ 8 w 12"/>
                <a:gd name="T1" fmla="*/ 0 h 22"/>
                <a:gd name="T2" fmla="*/ 8 w 12"/>
                <a:gd name="T3" fmla="*/ 0 h 22"/>
                <a:gd name="T4" fmla="*/ 0 w 12"/>
                <a:gd name="T5" fmla="*/ 4 h 22"/>
                <a:gd name="T6" fmla="*/ 0 w 12"/>
                <a:gd name="T7" fmla="*/ 4 h 22"/>
                <a:gd name="T8" fmla="*/ 0 w 12"/>
                <a:gd name="T9" fmla="*/ 8 h 22"/>
                <a:gd name="T10" fmla="*/ 0 w 12"/>
                <a:gd name="T11" fmla="*/ 8 h 22"/>
                <a:gd name="T12" fmla="*/ 0 w 12"/>
                <a:gd name="T13" fmla="*/ 12 h 22"/>
                <a:gd name="T14" fmla="*/ 4 w 12"/>
                <a:gd name="T15" fmla="*/ 16 h 22"/>
                <a:gd name="T16" fmla="*/ 8 w 12"/>
                <a:gd name="T17" fmla="*/ 20 h 22"/>
                <a:gd name="T18" fmla="*/ 12 w 12"/>
                <a:gd name="T19" fmla="*/ 22 h 22"/>
                <a:gd name="T20" fmla="*/ 12 w 12"/>
                <a:gd name="T21" fmla="*/ 22 h 22"/>
                <a:gd name="T22" fmla="*/ 8 w 12"/>
                <a:gd name="T23" fmla="*/ 20 h 22"/>
                <a:gd name="T24" fmla="*/ 4 w 12"/>
                <a:gd name="T25" fmla="*/ 16 h 22"/>
                <a:gd name="T26" fmla="*/ 0 w 12"/>
                <a:gd name="T27" fmla="*/ 12 h 22"/>
                <a:gd name="T28" fmla="*/ 0 w 12"/>
                <a:gd name="T29" fmla="*/ 8 h 22"/>
                <a:gd name="T30" fmla="*/ 0 w 12"/>
                <a:gd name="T31" fmla="*/ 8 h 22"/>
                <a:gd name="T32" fmla="*/ 2 w 12"/>
                <a:gd name="T33" fmla="*/ 4 h 22"/>
                <a:gd name="T34" fmla="*/ 2 w 12"/>
                <a:gd name="T35" fmla="*/ 4 h 22"/>
                <a:gd name="T36" fmla="*/ 8 w 12"/>
                <a:gd name="T37" fmla="*/ 0 h 22"/>
                <a:gd name="T38" fmla="*/ 8 w 12"/>
                <a:gd name="T39" fmla="*/ 0 h 22"/>
                <a:gd name="T40" fmla="*/ 8 w 12"/>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22">
                  <a:moveTo>
                    <a:pt x="8" y="0"/>
                  </a:moveTo>
                  <a:lnTo>
                    <a:pt x="8" y="0"/>
                  </a:lnTo>
                  <a:lnTo>
                    <a:pt x="0" y="4"/>
                  </a:lnTo>
                  <a:lnTo>
                    <a:pt x="0" y="4"/>
                  </a:lnTo>
                  <a:lnTo>
                    <a:pt x="0" y="8"/>
                  </a:lnTo>
                  <a:lnTo>
                    <a:pt x="0" y="8"/>
                  </a:lnTo>
                  <a:lnTo>
                    <a:pt x="0" y="12"/>
                  </a:lnTo>
                  <a:lnTo>
                    <a:pt x="4" y="16"/>
                  </a:lnTo>
                  <a:lnTo>
                    <a:pt x="8" y="20"/>
                  </a:lnTo>
                  <a:lnTo>
                    <a:pt x="12" y="22"/>
                  </a:lnTo>
                  <a:lnTo>
                    <a:pt x="12" y="22"/>
                  </a:lnTo>
                  <a:lnTo>
                    <a:pt x="8" y="20"/>
                  </a:lnTo>
                  <a:lnTo>
                    <a:pt x="4" y="16"/>
                  </a:lnTo>
                  <a:lnTo>
                    <a:pt x="0" y="12"/>
                  </a:lnTo>
                  <a:lnTo>
                    <a:pt x="0" y="8"/>
                  </a:lnTo>
                  <a:lnTo>
                    <a:pt x="0" y="8"/>
                  </a:lnTo>
                  <a:lnTo>
                    <a:pt x="2" y="4"/>
                  </a:lnTo>
                  <a:lnTo>
                    <a:pt x="2" y="4"/>
                  </a:lnTo>
                  <a:lnTo>
                    <a:pt x="8" y="0"/>
                  </a:lnTo>
                  <a:lnTo>
                    <a:pt x="8" y="0"/>
                  </a:lnTo>
                  <a:lnTo>
                    <a:pt x="8"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0" name="Freeform 1528"/>
            <p:cNvSpPr>
              <a:spLocks/>
            </p:cNvSpPr>
            <p:nvPr/>
          </p:nvSpPr>
          <p:spPr bwMode="auto">
            <a:xfrm>
              <a:off x="6286133" y="1733550"/>
              <a:ext cx="19155" cy="34925"/>
            </a:xfrm>
            <a:custGeom>
              <a:avLst/>
              <a:gdLst>
                <a:gd name="T0" fmla="*/ 8 w 12"/>
                <a:gd name="T1" fmla="*/ 0 h 22"/>
                <a:gd name="T2" fmla="*/ 8 w 12"/>
                <a:gd name="T3" fmla="*/ 0 h 22"/>
                <a:gd name="T4" fmla="*/ 0 w 12"/>
                <a:gd name="T5" fmla="*/ 4 h 22"/>
                <a:gd name="T6" fmla="*/ 0 w 12"/>
                <a:gd name="T7" fmla="*/ 4 h 22"/>
                <a:gd name="T8" fmla="*/ 0 w 12"/>
                <a:gd name="T9" fmla="*/ 8 h 22"/>
                <a:gd name="T10" fmla="*/ 0 w 12"/>
                <a:gd name="T11" fmla="*/ 8 h 22"/>
                <a:gd name="T12" fmla="*/ 0 w 12"/>
                <a:gd name="T13" fmla="*/ 12 h 22"/>
                <a:gd name="T14" fmla="*/ 4 w 12"/>
                <a:gd name="T15" fmla="*/ 16 h 22"/>
                <a:gd name="T16" fmla="*/ 8 w 12"/>
                <a:gd name="T17" fmla="*/ 20 h 22"/>
                <a:gd name="T18" fmla="*/ 12 w 12"/>
                <a:gd name="T19" fmla="*/ 22 h 22"/>
                <a:gd name="T20" fmla="*/ 12 w 12"/>
                <a:gd name="T21" fmla="*/ 22 h 22"/>
                <a:gd name="T22" fmla="*/ 8 w 12"/>
                <a:gd name="T23" fmla="*/ 20 h 22"/>
                <a:gd name="T24" fmla="*/ 4 w 12"/>
                <a:gd name="T25" fmla="*/ 16 h 22"/>
                <a:gd name="T26" fmla="*/ 0 w 12"/>
                <a:gd name="T27" fmla="*/ 12 h 22"/>
                <a:gd name="T28" fmla="*/ 0 w 12"/>
                <a:gd name="T29" fmla="*/ 8 h 22"/>
                <a:gd name="T30" fmla="*/ 0 w 12"/>
                <a:gd name="T31" fmla="*/ 8 h 22"/>
                <a:gd name="T32" fmla="*/ 2 w 12"/>
                <a:gd name="T33" fmla="*/ 4 h 22"/>
                <a:gd name="T34" fmla="*/ 2 w 12"/>
                <a:gd name="T35" fmla="*/ 4 h 22"/>
                <a:gd name="T36" fmla="*/ 8 w 12"/>
                <a:gd name="T37" fmla="*/ 0 h 22"/>
                <a:gd name="T38" fmla="*/ 8 w 12"/>
                <a:gd name="T39" fmla="*/ 0 h 22"/>
                <a:gd name="T40" fmla="*/ 8 w 12"/>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22">
                  <a:moveTo>
                    <a:pt x="8" y="0"/>
                  </a:moveTo>
                  <a:lnTo>
                    <a:pt x="8" y="0"/>
                  </a:lnTo>
                  <a:lnTo>
                    <a:pt x="0" y="4"/>
                  </a:lnTo>
                  <a:lnTo>
                    <a:pt x="0" y="4"/>
                  </a:lnTo>
                  <a:lnTo>
                    <a:pt x="0" y="8"/>
                  </a:lnTo>
                  <a:lnTo>
                    <a:pt x="0" y="8"/>
                  </a:lnTo>
                  <a:lnTo>
                    <a:pt x="0" y="12"/>
                  </a:lnTo>
                  <a:lnTo>
                    <a:pt x="4" y="16"/>
                  </a:lnTo>
                  <a:lnTo>
                    <a:pt x="8" y="20"/>
                  </a:lnTo>
                  <a:lnTo>
                    <a:pt x="12" y="22"/>
                  </a:lnTo>
                  <a:lnTo>
                    <a:pt x="12" y="22"/>
                  </a:lnTo>
                  <a:lnTo>
                    <a:pt x="8" y="20"/>
                  </a:lnTo>
                  <a:lnTo>
                    <a:pt x="4" y="16"/>
                  </a:lnTo>
                  <a:lnTo>
                    <a:pt x="0" y="12"/>
                  </a:lnTo>
                  <a:lnTo>
                    <a:pt x="0" y="8"/>
                  </a:lnTo>
                  <a:lnTo>
                    <a:pt x="0" y="8"/>
                  </a:lnTo>
                  <a:lnTo>
                    <a:pt x="2" y="4"/>
                  </a:lnTo>
                  <a:lnTo>
                    <a:pt x="2" y="4"/>
                  </a:lnTo>
                  <a:lnTo>
                    <a:pt x="8"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1" name="Freeform 1529"/>
            <p:cNvSpPr>
              <a:spLocks/>
            </p:cNvSpPr>
            <p:nvPr/>
          </p:nvSpPr>
          <p:spPr bwMode="auto">
            <a:xfrm>
              <a:off x="6442568" y="1739900"/>
              <a:ext cx="25540" cy="41275"/>
            </a:xfrm>
            <a:custGeom>
              <a:avLst/>
              <a:gdLst>
                <a:gd name="T0" fmla="*/ 14 w 16"/>
                <a:gd name="T1" fmla="*/ 0 h 26"/>
                <a:gd name="T2" fmla="*/ 14 w 16"/>
                <a:gd name="T3" fmla="*/ 0 h 26"/>
                <a:gd name="T4" fmla="*/ 6 w 16"/>
                <a:gd name="T5" fmla="*/ 14 h 26"/>
                <a:gd name="T6" fmla="*/ 6 w 16"/>
                <a:gd name="T7" fmla="*/ 14 h 26"/>
                <a:gd name="T8" fmla="*/ 0 w 16"/>
                <a:gd name="T9" fmla="*/ 26 h 26"/>
                <a:gd name="T10" fmla="*/ 0 w 16"/>
                <a:gd name="T11" fmla="*/ 26 h 26"/>
                <a:gd name="T12" fmla="*/ 10 w 16"/>
                <a:gd name="T13" fmla="*/ 26 h 26"/>
                <a:gd name="T14" fmla="*/ 10 w 16"/>
                <a:gd name="T15" fmla="*/ 26 h 26"/>
                <a:gd name="T16" fmla="*/ 14 w 16"/>
                <a:gd name="T17" fmla="*/ 26 h 26"/>
                <a:gd name="T18" fmla="*/ 14 w 16"/>
                <a:gd name="T19" fmla="*/ 26 h 26"/>
                <a:gd name="T20" fmla="*/ 16 w 16"/>
                <a:gd name="T21" fmla="*/ 26 h 26"/>
                <a:gd name="T22" fmla="*/ 16 w 16"/>
                <a:gd name="T23" fmla="*/ 26 h 26"/>
                <a:gd name="T24" fmla="*/ 16 w 16"/>
                <a:gd name="T25" fmla="*/ 22 h 26"/>
                <a:gd name="T26" fmla="*/ 16 w 16"/>
                <a:gd name="T27" fmla="*/ 22 h 26"/>
                <a:gd name="T28" fmla="*/ 16 w 16"/>
                <a:gd name="T29" fmla="*/ 8 h 26"/>
                <a:gd name="T30" fmla="*/ 16 w 16"/>
                <a:gd name="T31" fmla="*/ 8 h 26"/>
                <a:gd name="T32" fmla="*/ 14 w 16"/>
                <a:gd name="T3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6">
                  <a:moveTo>
                    <a:pt x="14" y="0"/>
                  </a:moveTo>
                  <a:lnTo>
                    <a:pt x="14" y="0"/>
                  </a:lnTo>
                  <a:lnTo>
                    <a:pt x="6" y="14"/>
                  </a:lnTo>
                  <a:lnTo>
                    <a:pt x="6" y="14"/>
                  </a:lnTo>
                  <a:lnTo>
                    <a:pt x="0" y="26"/>
                  </a:lnTo>
                  <a:lnTo>
                    <a:pt x="0" y="26"/>
                  </a:lnTo>
                  <a:lnTo>
                    <a:pt x="10" y="26"/>
                  </a:lnTo>
                  <a:lnTo>
                    <a:pt x="10" y="26"/>
                  </a:lnTo>
                  <a:lnTo>
                    <a:pt x="14" y="26"/>
                  </a:lnTo>
                  <a:lnTo>
                    <a:pt x="14" y="26"/>
                  </a:lnTo>
                  <a:lnTo>
                    <a:pt x="16" y="26"/>
                  </a:lnTo>
                  <a:lnTo>
                    <a:pt x="16" y="26"/>
                  </a:lnTo>
                  <a:lnTo>
                    <a:pt x="16" y="22"/>
                  </a:lnTo>
                  <a:lnTo>
                    <a:pt x="16" y="22"/>
                  </a:lnTo>
                  <a:lnTo>
                    <a:pt x="16" y="8"/>
                  </a:lnTo>
                  <a:lnTo>
                    <a:pt x="16" y="8"/>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2" name="Freeform 1530"/>
            <p:cNvSpPr>
              <a:spLocks/>
            </p:cNvSpPr>
            <p:nvPr/>
          </p:nvSpPr>
          <p:spPr bwMode="auto">
            <a:xfrm>
              <a:off x="6442568" y="1739900"/>
              <a:ext cx="25540" cy="41275"/>
            </a:xfrm>
            <a:custGeom>
              <a:avLst/>
              <a:gdLst>
                <a:gd name="T0" fmla="*/ 14 w 16"/>
                <a:gd name="T1" fmla="*/ 0 h 26"/>
                <a:gd name="T2" fmla="*/ 14 w 16"/>
                <a:gd name="T3" fmla="*/ 0 h 26"/>
                <a:gd name="T4" fmla="*/ 6 w 16"/>
                <a:gd name="T5" fmla="*/ 14 h 26"/>
                <a:gd name="T6" fmla="*/ 6 w 16"/>
                <a:gd name="T7" fmla="*/ 14 h 26"/>
                <a:gd name="T8" fmla="*/ 0 w 16"/>
                <a:gd name="T9" fmla="*/ 26 h 26"/>
                <a:gd name="T10" fmla="*/ 0 w 16"/>
                <a:gd name="T11" fmla="*/ 26 h 26"/>
                <a:gd name="T12" fmla="*/ 10 w 16"/>
                <a:gd name="T13" fmla="*/ 26 h 26"/>
                <a:gd name="T14" fmla="*/ 10 w 16"/>
                <a:gd name="T15" fmla="*/ 26 h 26"/>
                <a:gd name="T16" fmla="*/ 14 w 16"/>
                <a:gd name="T17" fmla="*/ 26 h 26"/>
                <a:gd name="T18" fmla="*/ 14 w 16"/>
                <a:gd name="T19" fmla="*/ 26 h 26"/>
                <a:gd name="T20" fmla="*/ 16 w 16"/>
                <a:gd name="T21" fmla="*/ 26 h 26"/>
                <a:gd name="T22" fmla="*/ 16 w 16"/>
                <a:gd name="T23" fmla="*/ 26 h 26"/>
                <a:gd name="T24" fmla="*/ 16 w 16"/>
                <a:gd name="T25" fmla="*/ 22 h 26"/>
                <a:gd name="T26" fmla="*/ 16 w 16"/>
                <a:gd name="T27" fmla="*/ 22 h 26"/>
                <a:gd name="T28" fmla="*/ 16 w 16"/>
                <a:gd name="T29" fmla="*/ 8 h 26"/>
                <a:gd name="T30" fmla="*/ 16 w 16"/>
                <a:gd name="T31" fmla="*/ 8 h 26"/>
                <a:gd name="T32" fmla="*/ 14 w 16"/>
                <a:gd name="T3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6">
                  <a:moveTo>
                    <a:pt x="14" y="0"/>
                  </a:moveTo>
                  <a:lnTo>
                    <a:pt x="14" y="0"/>
                  </a:lnTo>
                  <a:lnTo>
                    <a:pt x="6" y="14"/>
                  </a:lnTo>
                  <a:lnTo>
                    <a:pt x="6" y="14"/>
                  </a:lnTo>
                  <a:lnTo>
                    <a:pt x="0" y="26"/>
                  </a:lnTo>
                  <a:lnTo>
                    <a:pt x="0" y="26"/>
                  </a:lnTo>
                  <a:lnTo>
                    <a:pt x="10" y="26"/>
                  </a:lnTo>
                  <a:lnTo>
                    <a:pt x="10" y="26"/>
                  </a:lnTo>
                  <a:lnTo>
                    <a:pt x="14" y="26"/>
                  </a:lnTo>
                  <a:lnTo>
                    <a:pt x="14" y="26"/>
                  </a:lnTo>
                  <a:lnTo>
                    <a:pt x="16" y="26"/>
                  </a:lnTo>
                  <a:lnTo>
                    <a:pt x="16" y="26"/>
                  </a:lnTo>
                  <a:lnTo>
                    <a:pt x="16" y="22"/>
                  </a:lnTo>
                  <a:lnTo>
                    <a:pt x="16" y="22"/>
                  </a:lnTo>
                  <a:lnTo>
                    <a:pt x="16" y="8"/>
                  </a:lnTo>
                  <a:lnTo>
                    <a:pt x="16"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3" name="Freeform 1531"/>
            <p:cNvSpPr>
              <a:spLocks noEditPoints="1"/>
            </p:cNvSpPr>
            <p:nvPr/>
          </p:nvSpPr>
          <p:spPr bwMode="auto">
            <a:xfrm>
              <a:off x="6442568" y="1739900"/>
              <a:ext cx="25540" cy="41275"/>
            </a:xfrm>
            <a:custGeom>
              <a:avLst/>
              <a:gdLst>
                <a:gd name="T0" fmla="*/ 6 w 16"/>
                <a:gd name="T1" fmla="*/ 14 h 26"/>
                <a:gd name="T2" fmla="*/ 6 w 16"/>
                <a:gd name="T3" fmla="*/ 14 h 26"/>
                <a:gd name="T4" fmla="*/ 0 w 16"/>
                <a:gd name="T5" fmla="*/ 26 h 26"/>
                <a:gd name="T6" fmla="*/ 0 w 16"/>
                <a:gd name="T7" fmla="*/ 26 h 26"/>
                <a:gd name="T8" fmla="*/ 0 w 16"/>
                <a:gd name="T9" fmla="*/ 26 h 26"/>
                <a:gd name="T10" fmla="*/ 0 w 16"/>
                <a:gd name="T11" fmla="*/ 26 h 26"/>
                <a:gd name="T12" fmla="*/ 6 w 16"/>
                <a:gd name="T13" fmla="*/ 14 h 26"/>
                <a:gd name="T14" fmla="*/ 14 w 16"/>
                <a:gd name="T15" fmla="*/ 0 h 26"/>
                <a:gd name="T16" fmla="*/ 14 w 16"/>
                <a:gd name="T17" fmla="*/ 0 h 26"/>
                <a:gd name="T18" fmla="*/ 14 w 16"/>
                <a:gd name="T19" fmla="*/ 0 h 26"/>
                <a:gd name="T20" fmla="*/ 14 w 16"/>
                <a:gd name="T21" fmla="*/ 0 h 26"/>
                <a:gd name="T22" fmla="*/ 16 w 16"/>
                <a:gd name="T23" fmla="*/ 8 h 26"/>
                <a:gd name="T24" fmla="*/ 16 w 16"/>
                <a:gd name="T25" fmla="*/ 8 h 26"/>
                <a:gd name="T26" fmla="*/ 16 w 16"/>
                <a:gd name="T27" fmla="*/ 22 h 26"/>
                <a:gd name="T28" fmla="*/ 16 w 16"/>
                <a:gd name="T29" fmla="*/ 22 h 26"/>
                <a:gd name="T30" fmla="*/ 16 w 16"/>
                <a:gd name="T31" fmla="*/ 26 h 26"/>
                <a:gd name="T32" fmla="*/ 16 w 16"/>
                <a:gd name="T33" fmla="*/ 26 h 26"/>
                <a:gd name="T34" fmla="*/ 16 w 16"/>
                <a:gd name="T35" fmla="*/ 22 h 26"/>
                <a:gd name="T36" fmla="*/ 16 w 16"/>
                <a:gd name="T37" fmla="*/ 22 h 26"/>
                <a:gd name="T38" fmla="*/ 16 w 16"/>
                <a:gd name="T39" fmla="*/ 8 h 26"/>
                <a:gd name="T40" fmla="*/ 16 w 16"/>
                <a:gd name="T41" fmla="*/ 8 h 26"/>
                <a:gd name="T42" fmla="*/ 14 w 16"/>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26">
                  <a:moveTo>
                    <a:pt x="6" y="14"/>
                  </a:moveTo>
                  <a:lnTo>
                    <a:pt x="6" y="14"/>
                  </a:lnTo>
                  <a:lnTo>
                    <a:pt x="0" y="26"/>
                  </a:lnTo>
                  <a:lnTo>
                    <a:pt x="0" y="26"/>
                  </a:lnTo>
                  <a:lnTo>
                    <a:pt x="0" y="26"/>
                  </a:lnTo>
                  <a:lnTo>
                    <a:pt x="0" y="26"/>
                  </a:lnTo>
                  <a:lnTo>
                    <a:pt x="6" y="14"/>
                  </a:lnTo>
                  <a:close/>
                  <a:moveTo>
                    <a:pt x="14" y="0"/>
                  </a:moveTo>
                  <a:lnTo>
                    <a:pt x="14" y="0"/>
                  </a:lnTo>
                  <a:lnTo>
                    <a:pt x="14" y="0"/>
                  </a:lnTo>
                  <a:lnTo>
                    <a:pt x="14" y="0"/>
                  </a:lnTo>
                  <a:lnTo>
                    <a:pt x="16" y="8"/>
                  </a:lnTo>
                  <a:lnTo>
                    <a:pt x="16" y="8"/>
                  </a:lnTo>
                  <a:lnTo>
                    <a:pt x="16" y="22"/>
                  </a:lnTo>
                  <a:lnTo>
                    <a:pt x="16" y="22"/>
                  </a:lnTo>
                  <a:lnTo>
                    <a:pt x="16" y="26"/>
                  </a:lnTo>
                  <a:lnTo>
                    <a:pt x="16" y="26"/>
                  </a:lnTo>
                  <a:lnTo>
                    <a:pt x="16" y="22"/>
                  </a:lnTo>
                  <a:lnTo>
                    <a:pt x="16" y="22"/>
                  </a:lnTo>
                  <a:lnTo>
                    <a:pt x="16" y="8"/>
                  </a:lnTo>
                  <a:lnTo>
                    <a:pt x="16" y="8"/>
                  </a:lnTo>
                  <a:lnTo>
                    <a:pt x="1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4" name="Freeform 1532"/>
            <p:cNvSpPr>
              <a:spLocks/>
            </p:cNvSpPr>
            <p:nvPr/>
          </p:nvSpPr>
          <p:spPr bwMode="auto">
            <a:xfrm>
              <a:off x="6442568" y="1762125"/>
              <a:ext cx="9578" cy="19050"/>
            </a:xfrm>
            <a:custGeom>
              <a:avLst/>
              <a:gdLst>
                <a:gd name="T0" fmla="*/ 6 w 6"/>
                <a:gd name="T1" fmla="*/ 0 h 12"/>
                <a:gd name="T2" fmla="*/ 6 w 6"/>
                <a:gd name="T3" fmla="*/ 0 h 12"/>
                <a:gd name="T4" fmla="*/ 0 w 6"/>
                <a:gd name="T5" fmla="*/ 12 h 12"/>
                <a:gd name="T6" fmla="*/ 0 w 6"/>
                <a:gd name="T7" fmla="*/ 12 h 12"/>
                <a:gd name="T8" fmla="*/ 0 w 6"/>
                <a:gd name="T9" fmla="*/ 12 h 12"/>
                <a:gd name="T10" fmla="*/ 0 w 6"/>
                <a:gd name="T11" fmla="*/ 12 h 12"/>
                <a:gd name="T12" fmla="*/ 6 w 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6" y="0"/>
                  </a:moveTo>
                  <a:lnTo>
                    <a:pt x="6" y="0"/>
                  </a:lnTo>
                  <a:lnTo>
                    <a:pt x="0" y="12"/>
                  </a:lnTo>
                  <a:lnTo>
                    <a:pt x="0" y="12"/>
                  </a:lnTo>
                  <a:lnTo>
                    <a:pt x="0" y="12"/>
                  </a:lnTo>
                  <a:lnTo>
                    <a:pt x="0" y="1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5" name="Freeform 1533"/>
            <p:cNvSpPr>
              <a:spLocks/>
            </p:cNvSpPr>
            <p:nvPr/>
          </p:nvSpPr>
          <p:spPr bwMode="auto">
            <a:xfrm>
              <a:off x="6464915" y="1739900"/>
              <a:ext cx="3193" cy="41275"/>
            </a:xfrm>
            <a:custGeom>
              <a:avLst/>
              <a:gdLst>
                <a:gd name="T0" fmla="*/ 0 w 2"/>
                <a:gd name="T1" fmla="*/ 0 h 26"/>
                <a:gd name="T2" fmla="*/ 0 w 2"/>
                <a:gd name="T3" fmla="*/ 0 h 26"/>
                <a:gd name="T4" fmla="*/ 0 w 2"/>
                <a:gd name="T5" fmla="*/ 0 h 26"/>
                <a:gd name="T6" fmla="*/ 0 w 2"/>
                <a:gd name="T7" fmla="*/ 0 h 26"/>
                <a:gd name="T8" fmla="*/ 2 w 2"/>
                <a:gd name="T9" fmla="*/ 8 h 26"/>
                <a:gd name="T10" fmla="*/ 2 w 2"/>
                <a:gd name="T11" fmla="*/ 8 h 26"/>
                <a:gd name="T12" fmla="*/ 2 w 2"/>
                <a:gd name="T13" fmla="*/ 22 h 26"/>
                <a:gd name="T14" fmla="*/ 2 w 2"/>
                <a:gd name="T15" fmla="*/ 22 h 26"/>
                <a:gd name="T16" fmla="*/ 2 w 2"/>
                <a:gd name="T17" fmla="*/ 26 h 26"/>
                <a:gd name="T18" fmla="*/ 2 w 2"/>
                <a:gd name="T19" fmla="*/ 26 h 26"/>
                <a:gd name="T20" fmla="*/ 2 w 2"/>
                <a:gd name="T21" fmla="*/ 22 h 26"/>
                <a:gd name="T22" fmla="*/ 2 w 2"/>
                <a:gd name="T23" fmla="*/ 22 h 26"/>
                <a:gd name="T24" fmla="*/ 2 w 2"/>
                <a:gd name="T25" fmla="*/ 8 h 26"/>
                <a:gd name="T26" fmla="*/ 2 w 2"/>
                <a:gd name="T27" fmla="*/ 8 h 26"/>
                <a:gd name="T28" fmla="*/ 0 w 2"/>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26">
                  <a:moveTo>
                    <a:pt x="0" y="0"/>
                  </a:moveTo>
                  <a:lnTo>
                    <a:pt x="0" y="0"/>
                  </a:lnTo>
                  <a:lnTo>
                    <a:pt x="0" y="0"/>
                  </a:lnTo>
                  <a:lnTo>
                    <a:pt x="0" y="0"/>
                  </a:lnTo>
                  <a:lnTo>
                    <a:pt x="2" y="8"/>
                  </a:lnTo>
                  <a:lnTo>
                    <a:pt x="2" y="8"/>
                  </a:lnTo>
                  <a:lnTo>
                    <a:pt x="2" y="22"/>
                  </a:lnTo>
                  <a:lnTo>
                    <a:pt x="2" y="22"/>
                  </a:lnTo>
                  <a:lnTo>
                    <a:pt x="2" y="26"/>
                  </a:lnTo>
                  <a:lnTo>
                    <a:pt x="2" y="26"/>
                  </a:lnTo>
                  <a:lnTo>
                    <a:pt x="2" y="22"/>
                  </a:lnTo>
                  <a:lnTo>
                    <a:pt x="2" y="22"/>
                  </a:lnTo>
                  <a:lnTo>
                    <a:pt x="2" y="8"/>
                  </a:lnTo>
                  <a:lnTo>
                    <a:pt x="2"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6" name="Freeform 1534"/>
            <p:cNvSpPr>
              <a:spLocks/>
            </p:cNvSpPr>
            <p:nvPr/>
          </p:nvSpPr>
          <p:spPr bwMode="auto">
            <a:xfrm>
              <a:off x="6279747" y="1651000"/>
              <a:ext cx="19155" cy="31750"/>
            </a:xfrm>
            <a:custGeom>
              <a:avLst/>
              <a:gdLst>
                <a:gd name="T0" fmla="*/ 8 w 12"/>
                <a:gd name="T1" fmla="*/ 0 h 20"/>
                <a:gd name="T2" fmla="*/ 8 w 12"/>
                <a:gd name="T3" fmla="*/ 0 h 20"/>
                <a:gd name="T4" fmla="*/ 6 w 12"/>
                <a:gd name="T5" fmla="*/ 0 h 20"/>
                <a:gd name="T6" fmla="*/ 6 w 12"/>
                <a:gd name="T7" fmla="*/ 0 h 20"/>
                <a:gd name="T8" fmla="*/ 0 w 12"/>
                <a:gd name="T9" fmla="*/ 6 h 20"/>
                <a:gd name="T10" fmla="*/ 0 w 12"/>
                <a:gd name="T11" fmla="*/ 6 h 20"/>
                <a:gd name="T12" fmla="*/ 2 w 12"/>
                <a:gd name="T13" fmla="*/ 14 h 20"/>
                <a:gd name="T14" fmla="*/ 4 w 12"/>
                <a:gd name="T15" fmla="*/ 18 h 20"/>
                <a:gd name="T16" fmla="*/ 6 w 12"/>
                <a:gd name="T17" fmla="*/ 20 h 20"/>
                <a:gd name="T18" fmla="*/ 6 w 12"/>
                <a:gd name="T19" fmla="*/ 20 h 20"/>
                <a:gd name="T20" fmla="*/ 8 w 12"/>
                <a:gd name="T21" fmla="*/ 20 h 20"/>
                <a:gd name="T22" fmla="*/ 8 w 12"/>
                <a:gd name="T23" fmla="*/ 20 h 20"/>
                <a:gd name="T24" fmla="*/ 10 w 12"/>
                <a:gd name="T25" fmla="*/ 20 h 20"/>
                <a:gd name="T26" fmla="*/ 12 w 12"/>
                <a:gd name="T27" fmla="*/ 16 h 20"/>
                <a:gd name="T28" fmla="*/ 12 w 12"/>
                <a:gd name="T29" fmla="*/ 16 h 20"/>
                <a:gd name="T30" fmla="*/ 8 w 12"/>
                <a:gd name="T31" fmla="*/ 18 h 20"/>
                <a:gd name="T32" fmla="*/ 8 w 12"/>
                <a:gd name="T33" fmla="*/ 18 h 20"/>
                <a:gd name="T34" fmla="*/ 6 w 12"/>
                <a:gd name="T35" fmla="*/ 16 h 20"/>
                <a:gd name="T36" fmla="*/ 6 w 12"/>
                <a:gd name="T37" fmla="*/ 16 h 20"/>
                <a:gd name="T38" fmla="*/ 4 w 12"/>
                <a:gd name="T39" fmla="*/ 12 h 20"/>
                <a:gd name="T40" fmla="*/ 4 w 12"/>
                <a:gd name="T41" fmla="*/ 12 h 20"/>
                <a:gd name="T42" fmla="*/ 4 w 12"/>
                <a:gd name="T43" fmla="*/ 12 h 20"/>
                <a:gd name="T44" fmla="*/ 4 w 12"/>
                <a:gd name="T45" fmla="*/ 12 h 20"/>
                <a:gd name="T46" fmla="*/ 4 w 12"/>
                <a:gd name="T47" fmla="*/ 12 h 20"/>
                <a:gd name="T48" fmla="*/ 4 w 12"/>
                <a:gd name="T49" fmla="*/ 12 h 20"/>
                <a:gd name="T50" fmla="*/ 8 w 12"/>
                <a:gd name="T5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20">
                  <a:moveTo>
                    <a:pt x="8" y="0"/>
                  </a:moveTo>
                  <a:lnTo>
                    <a:pt x="8" y="0"/>
                  </a:lnTo>
                  <a:lnTo>
                    <a:pt x="6" y="0"/>
                  </a:lnTo>
                  <a:lnTo>
                    <a:pt x="6" y="0"/>
                  </a:lnTo>
                  <a:lnTo>
                    <a:pt x="0" y="6"/>
                  </a:lnTo>
                  <a:lnTo>
                    <a:pt x="0" y="6"/>
                  </a:lnTo>
                  <a:lnTo>
                    <a:pt x="2" y="14"/>
                  </a:lnTo>
                  <a:lnTo>
                    <a:pt x="4" y="18"/>
                  </a:lnTo>
                  <a:lnTo>
                    <a:pt x="6" y="20"/>
                  </a:lnTo>
                  <a:lnTo>
                    <a:pt x="6" y="20"/>
                  </a:lnTo>
                  <a:lnTo>
                    <a:pt x="8" y="20"/>
                  </a:lnTo>
                  <a:lnTo>
                    <a:pt x="8" y="20"/>
                  </a:lnTo>
                  <a:lnTo>
                    <a:pt x="10" y="20"/>
                  </a:lnTo>
                  <a:lnTo>
                    <a:pt x="12" y="16"/>
                  </a:lnTo>
                  <a:lnTo>
                    <a:pt x="12" y="16"/>
                  </a:lnTo>
                  <a:lnTo>
                    <a:pt x="8" y="18"/>
                  </a:lnTo>
                  <a:lnTo>
                    <a:pt x="8" y="18"/>
                  </a:lnTo>
                  <a:lnTo>
                    <a:pt x="6" y="16"/>
                  </a:lnTo>
                  <a:lnTo>
                    <a:pt x="6" y="16"/>
                  </a:lnTo>
                  <a:lnTo>
                    <a:pt x="4" y="12"/>
                  </a:lnTo>
                  <a:lnTo>
                    <a:pt x="4" y="12"/>
                  </a:lnTo>
                  <a:lnTo>
                    <a:pt x="4" y="12"/>
                  </a:lnTo>
                  <a:lnTo>
                    <a:pt x="4" y="12"/>
                  </a:lnTo>
                  <a:lnTo>
                    <a:pt x="4" y="12"/>
                  </a:lnTo>
                  <a:lnTo>
                    <a:pt x="4" y="12"/>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7" name="Freeform 1535"/>
            <p:cNvSpPr>
              <a:spLocks/>
            </p:cNvSpPr>
            <p:nvPr/>
          </p:nvSpPr>
          <p:spPr bwMode="auto">
            <a:xfrm>
              <a:off x="6279747" y="1651000"/>
              <a:ext cx="19155" cy="31750"/>
            </a:xfrm>
            <a:custGeom>
              <a:avLst/>
              <a:gdLst>
                <a:gd name="T0" fmla="*/ 8 w 12"/>
                <a:gd name="T1" fmla="*/ 0 h 20"/>
                <a:gd name="T2" fmla="*/ 8 w 12"/>
                <a:gd name="T3" fmla="*/ 0 h 20"/>
                <a:gd name="T4" fmla="*/ 6 w 12"/>
                <a:gd name="T5" fmla="*/ 0 h 20"/>
                <a:gd name="T6" fmla="*/ 6 w 12"/>
                <a:gd name="T7" fmla="*/ 0 h 20"/>
                <a:gd name="T8" fmla="*/ 0 w 12"/>
                <a:gd name="T9" fmla="*/ 6 h 20"/>
                <a:gd name="T10" fmla="*/ 0 w 12"/>
                <a:gd name="T11" fmla="*/ 6 h 20"/>
                <a:gd name="T12" fmla="*/ 2 w 12"/>
                <a:gd name="T13" fmla="*/ 14 h 20"/>
                <a:gd name="T14" fmla="*/ 4 w 12"/>
                <a:gd name="T15" fmla="*/ 18 h 20"/>
                <a:gd name="T16" fmla="*/ 6 w 12"/>
                <a:gd name="T17" fmla="*/ 20 h 20"/>
                <a:gd name="T18" fmla="*/ 6 w 12"/>
                <a:gd name="T19" fmla="*/ 20 h 20"/>
                <a:gd name="T20" fmla="*/ 8 w 12"/>
                <a:gd name="T21" fmla="*/ 20 h 20"/>
                <a:gd name="T22" fmla="*/ 8 w 12"/>
                <a:gd name="T23" fmla="*/ 20 h 20"/>
                <a:gd name="T24" fmla="*/ 10 w 12"/>
                <a:gd name="T25" fmla="*/ 20 h 20"/>
                <a:gd name="T26" fmla="*/ 12 w 12"/>
                <a:gd name="T27" fmla="*/ 16 h 20"/>
                <a:gd name="T28" fmla="*/ 12 w 12"/>
                <a:gd name="T29" fmla="*/ 16 h 20"/>
                <a:gd name="T30" fmla="*/ 8 w 12"/>
                <a:gd name="T31" fmla="*/ 18 h 20"/>
                <a:gd name="T32" fmla="*/ 8 w 12"/>
                <a:gd name="T33" fmla="*/ 18 h 20"/>
                <a:gd name="T34" fmla="*/ 6 w 12"/>
                <a:gd name="T35" fmla="*/ 16 h 20"/>
                <a:gd name="T36" fmla="*/ 6 w 12"/>
                <a:gd name="T37" fmla="*/ 16 h 20"/>
                <a:gd name="T38" fmla="*/ 4 w 12"/>
                <a:gd name="T39" fmla="*/ 12 h 20"/>
                <a:gd name="T40" fmla="*/ 4 w 12"/>
                <a:gd name="T41" fmla="*/ 12 h 20"/>
                <a:gd name="T42" fmla="*/ 4 w 12"/>
                <a:gd name="T43" fmla="*/ 12 h 20"/>
                <a:gd name="T44" fmla="*/ 4 w 12"/>
                <a:gd name="T45" fmla="*/ 12 h 20"/>
                <a:gd name="T46" fmla="*/ 4 w 12"/>
                <a:gd name="T47" fmla="*/ 12 h 20"/>
                <a:gd name="T48" fmla="*/ 4 w 12"/>
                <a:gd name="T49" fmla="*/ 12 h 20"/>
                <a:gd name="T50" fmla="*/ 8 w 12"/>
                <a:gd name="T5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20">
                  <a:moveTo>
                    <a:pt x="8" y="0"/>
                  </a:moveTo>
                  <a:lnTo>
                    <a:pt x="8" y="0"/>
                  </a:lnTo>
                  <a:lnTo>
                    <a:pt x="6" y="0"/>
                  </a:lnTo>
                  <a:lnTo>
                    <a:pt x="6" y="0"/>
                  </a:lnTo>
                  <a:lnTo>
                    <a:pt x="0" y="6"/>
                  </a:lnTo>
                  <a:lnTo>
                    <a:pt x="0" y="6"/>
                  </a:lnTo>
                  <a:lnTo>
                    <a:pt x="2" y="14"/>
                  </a:lnTo>
                  <a:lnTo>
                    <a:pt x="4" y="18"/>
                  </a:lnTo>
                  <a:lnTo>
                    <a:pt x="6" y="20"/>
                  </a:lnTo>
                  <a:lnTo>
                    <a:pt x="6" y="20"/>
                  </a:lnTo>
                  <a:lnTo>
                    <a:pt x="8" y="20"/>
                  </a:lnTo>
                  <a:lnTo>
                    <a:pt x="8" y="20"/>
                  </a:lnTo>
                  <a:lnTo>
                    <a:pt x="10" y="20"/>
                  </a:lnTo>
                  <a:lnTo>
                    <a:pt x="12" y="16"/>
                  </a:lnTo>
                  <a:lnTo>
                    <a:pt x="12" y="16"/>
                  </a:lnTo>
                  <a:lnTo>
                    <a:pt x="8" y="18"/>
                  </a:lnTo>
                  <a:lnTo>
                    <a:pt x="8" y="18"/>
                  </a:lnTo>
                  <a:lnTo>
                    <a:pt x="6" y="16"/>
                  </a:lnTo>
                  <a:lnTo>
                    <a:pt x="6" y="16"/>
                  </a:lnTo>
                  <a:lnTo>
                    <a:pt x="4" y="12"/>
                  </a:lnTo>
                  <a:lnTo>
                    <a:pt x="4" y="12"/>
                  </a:lnTo>
                  <a:lnTo>
                    <a:pt x="4" y="12"/>
                  </a:lnTo>
                  <a:lnTo>
                    <a:pt x="4" y="12"/>
                  </a:lnTo>
                  <a:lnTo>
                    <a:pt x="4" y="12"/>
                  </a:lnTo>
                  <a:lnTo>
                    <a:pt x="4" y="1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8" name="Freeform 1536"/>
            <p:cNvSpPr>
              <a:spLocks noEditPoints="1"/>
            </p:cNvSpPr>
            <p:nvPr/>
          </p:nvSpPr>
          <p:spPr bwMode="auto">
            <a:xfrm>
              <a:off x="6279747" y="1651000"/>
              <a:ext cx="19155" cy="28575"/>
            </a:xfrm>
            <a:custGeom>
              <a:avLst/>
              <a:gdLst>
                <a:gd name="T0" fmla="*/ 4 w 12"/>
                <a:gd name="T1" fmla="*/ 12 h 18"/>
                <a:gd name="T2" fmla="*/ 4 w 12"/>
                <a:gd name="T3" fmla="*/ 12 h 18"/>
                <a:gd name="T4" fmla="*/ 4 w 12"/>
                <a:gd name="T5" fmla="*/ 12 h 18"/>
                <a:gd name="T6" fmla="*/ 4 w 12"/>
                <a:gd name="T7" fmla="*/ 12 h 18"/>
                <a:gd name="T8" fmla="*/ 6 w 12"/>
                <a:gd name="T9" fmla="*/ 16 h 18"/>
                <a:gd name="T10" fmla="*/ 6 w 12"/>
                <a:gd name="T11" fmla="*/ 16 h 18"/>
                <a:gd name="T12" fmla="*/ 8 w 12"/>
                <a:gd name="T13" fmla="*/ 18 h 18"/>
                <a:gd name="T14" fmla="*/ 8 w 12"/>
                <a:gd name="T15" fmla="*/ 18 h 18"/>
                <a:gd name="T16" fmla="*/ 12 w 12"/>
                <a:gd name="T17" fmla="*/ 16 h 18"/>
                <a:gd name="T18" fmla="*/ 12 w 12"/>
                <a:gd name="T19" fmla="*/ 16 h 18"/>
                <a:gd name="T20" fmla="*/ 12 w 12"/>
                <a:gd name="T21" fmla="*/ 16 h 18"/>
                <a:gd name="T22" fmla="*/ 12 w 12"/>
                <a:gd name="T23" fmla="*/ 16 h 18"/>
                <a:gd name="T24" fmla="*/ 8 w 12"/>
                <a:gd name="T25" fmla="*/ 16 h 18"/>
                <a:gd name="T26" fmla="*/ 8 w 12"/>
                <a:gd name="T27" fmla="*/ 16 h 18"/>
                <a:gd name="T28" fmla="*/ 6 w 12"/>
                <a:gd name="T29" fmla="*/ 16 h 18"/>
                <a:gd name="T30" fmla="*/ 6 w 12"/>
                <a:gd name="T31" fmla="*/ 16 h 18"/>
                <a:gd name="T32" fmla="*/ 4 w 12"/>
                <a:gd name="T33" fmla="*/ 12 h 18"/>
                <a:gd name="T34" fmla="*/ 8 w 12"/>
                <a:gd name="T35" fmla="*/ 0 h 18"/>
                <a:gd name="T36" fmla="*/ 8 w 12"/>
                <a:gd name="T37" fmla="*/ 0 h 18"/>
                <a:gd name="T38" fmla="*/ 6 w 12"/>
                <a:gd name="T39" fmla="*/ 0 h 18"/>
                <a:gd name="T40" fmla="*/ 6 w 12"/>
                <a:gd name="T41" fmla="*/ 0 h 18"/>
                <a:gd name="T42" fmla="*/ 0 w 12"/>
                <a:gd name="T43" fmla="*/ 6 h 18"/>
                <a:gd name="T44" fmla="*/ 0 w 12"/>
                <a:gd name="T45" fmla="*/ 6 h 18"/>
                <a:gd name="T46" fmla="*/ 0 w 12"/>
                <a:gd name="T47" fmla="*/ 6 h 18"/>
                <a:gd name="T48" fmla="*/ 0 w 12"/>
                <a:gd name="T49" fmla="*/ 6 h 18"/>
                <a:gd name="T50" fmla="*/ 6 w 12"/>
                <a:gd name="T51" fmla="*/ 0 h 18"/>
                <a:gd name="T52" fmla="*/ 6 w 12"/>
                <a:gd name="T53" fmla="*/ 0 h 18"/>
                <a:gd name="T54" fmla="*/ 8 w 12"/>
                <a:gd name="T55" fmla="*/ 0 h 18"/>
                <a:gd name="T56" fmla="*/ 8 w 12"/>
                <a:gd name="T57" fmla="*/ 0 h 18"/>
                <a:gd name="T58" fmla="*/ 8 w 12"/>
                <a:gd name="T5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18">
                  <a:moveTo>
                    <a:pt x="4" y="12"/>
                  </a:moveTo>
                  <a:lnTo>
                    <a:pt x="4" y="12"/>
                  </a:lnTo>
                  <a:lnTo>
                    <a:pt x="4" y="12"/>
                  </a:lnTo>
                  <a:lnTo>
                    <a:pt x="4" y="12"/>
                  </a:lnTo>
                  <a:lnTo>
                    <a:pt x="6" y="16"/>
                  </a:lnTo>
                  <a:lnTo>
                    <a:pt x="6" y="16"/>
                  </a:lnTo>
                  <a:lnTo>
                    <a:pt x="8" y="18"/>
                  </a:lnTo>
                  <a:lnTo>
                    <a:pt x="8" y="18"/>
                  </a:lnTo>
                  <a:lnTo>
                    <a:pt x="12" y="16"/>
                  </a:lnTo>
                  <a:lnTo>
                    <a:pt x="12" y="16"/>
                  </a:lnTo>
                  <a:lnTo>
                    <a:pt x="12" y="16"/>
                  </a:lnTo>
                  <a:lnTo>
                    <a:pt x="12" y="16"/>
                  </a:lnTo>
                  <a:lnTo>
                    <a:pt x="8" y="16"/>
                  </a:lnTo>
                  <a:lnTo>
                    <a:pt x="8" y="16"/>
                  </a:lnTo>
                  <a:lnTo>
                    <a:pt x="6" y="16"/>
                  </a:lnTo>
                  <a:lnTo>
                    <a:pt x="6" y="16"/>
                  </a:lnTo>
                  <a:lnTo>
                    <a:pt x="4" y="12"/>
                  </a:lnTo>
                  <a:close/>
                  <a:moveTo>
                    <a:pt x="8" y="0"/>
                  </a:moveTo>
                  <a:lnTo>
                    <a:pt x="8" y="0"/>
                  </a:lnTo>
                  <a:lnTo>
                    <a:pt x="6" y="0"/>
                  </a:lnTo>
                  <a:lnTo>
                    <a:pt x="6" y="0"/>
                  </a:lnTo>
                  <a:lnTo>
                    <a:pt x="0" y="6"/>
                  </a:lnTo>
                  <a:lnTo>
                    <a:pt x="0" y="6"/>
                  </a:lnTo>
                  <a:lnTo>
                    <a:pt x="0" y="6"/>
                  </a:lnTo>
                  <a:lnTo>
                    <a:pt x="0" y="6"/>
                  </a:lnTo>
                  <a:lnTo>
                    <a:pt x="6" y="0"/>
                  </a:lnTo>
                  <a:lnTo>
                    <a:pt x="6" y="0"/>
                  </a:lnTo>
                  <a:lnTo>
                    <a:pt x="8" y="0"/>
                  </a:lnTo>
                  <a:lnTo>
                    <a:pt x="8" y="0"/>
                  </a:lnTo>
                  <a:lnTo>
                    <a:pt x="8"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9" name="Freeform 1537"/>
            <p:cNvSpPr>
              <a:spLocks/>
            </p:cNvSpPr>
            <p:nvPr/>
          </p:nvSpPr>
          <p:spPr bwMode="auto">
            <a:xfrm>
              <a:off x="6286133" y="1670050"/>
              <a:ext cx="12770" cy="9525"/>
            </a:xfrm>
            <a:custGeom>
              <a:avLst/>
              <a:gdLst>
                <a:gd name="T0" fmla="*/ 0 w 8"/>
                <a:gd name="T1" fmla="*/ 0 h 6"/>
                <a:gd name="T2" fmla="*/ 0 w 8"/>
                <a:gd name="T3" fmla="*/ 0 h 6"/>
                <a:gd name="T4" fmla="*/ 0 w 8"/>
                <a:gd name="T5" fmla="*/ 0 h 6"/>
                <a:gd name="T6" fmla="*/ 0 w 8"/>
                <a:gd name="T7" fmla="*/ 0 h 6"/>
                <a:gd name="T8" fmla="*/ 2 w 8"/>
                <a:gd name="T9" fmla="*/ 4 h 6"/>
                <a:gd name="T10" fmla="*/ 2 w 8"/>
                <a:gd name="T11" fmla="*/ 4 h 6"/>
                <a:gd name="T12" fmla="*/ 4 w 8"/>
                <a:gd name="T13" fmla="*/ 6 h 6"/>
                <a:gd name="T14" fmla="*/ 4 w 8"/>
                <a:gd name="T15" fmla="*/ 6 h 6"/>
                <a:gd name="T16" fmla="*/ 8 w 8"/>
                <a:gd name="T17" fmla="*/ 4 h 6"/>
                <a:gd name="T18" fmla="*/ 8 w 8"/>
                <a:gd name="T19" fmla="*/ 4 h 6"/>
                <a:gd name="T20" fmla="*/ 8 w 8"/>
                <a:gd name="T21" fmla="*/ 4 h 6"/>
                <a:gd name="T22" fmla="*/ 8 w 8"/>
                <a:gd name="T23" fmla="*/ 4 h 6"/>
                <a:gd name="T24" fmla="*/ 4 w 8"/>
                <a:gd name="T25" fmla="*/ 4 h 6"/>
                <a:gd name="T26" fmla="*/ 4 w 8"/>
                <a:gd name="T27" fmla="*/ 4 h 6"/>
                <a:gd name="T28" fmla="*/ 2 w 8"/>
                <a:gd name="T29" fmla="*/ 4 h 6"/>
                <a:gd name="T30" fmla="*/ 2 w 8"/>
                <a:gd name="T31" fmla="*/ 4 h 6"/>
                <a:gd name="T32" fmla="*/ 0 w 8"/>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6">
                  <a:moveTo>
                    <a:pt x="0" y="0"/>
                  </a:moveTo>
                  <a:lnTo>
                    <a:pt x="0" y="0"/>
                  </a:lnTo>
                  <a:lnTo>
                    <a:pt x="0" y="0"/>
                  </a:lnTo>
                  <a:lnTo>
                    <a:pt x="0" y="0"/>
                  </a:lnTo>
                  <a:lnTo>
                    <a:pt x="2" y="4"/>
                  </a:lnTo>
                  <a:lnTo>
                    <a:pt x="2" y="4"/>
                  </a:lnTo>
                  <a:lnTo>
                    <a:pt x="4" y="6"/>
                  </a:lnTo>
                  <a:lnTo>
                    <a:pt x="4" y="6"/>
                  </a:lnTo>
                  <a:lnTo>
                    <a:pt x="8" y="4"/>
                  </a:lnTo>
                  <a:lnTo>
                    <a:pt x="8" y="4"/>
                  </a:lnTo>
                  <a:lnTo>
                    <a:pt x="8" y="4"/>
                  </a:lnTo>
                  <a:lnTo>
                    <a:pt x="8" y="4"/>
                  </a:lnTo>
                  <a:lnTo>
                    <a:pt x="4" y="4"/>
                  </a:lnTo>
                  <a:lnTo>
                    <a:pt x="4" y="4"/>
                  </a:lnTo>
                  <a:lnTo>
                    <a:pt x="2" y="4"/>
                  </a:lnTo>
                  <a:lnTo>
                    <a:pt x="2"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0" name="Freeform 1538"/>
            <p:cNvSpPr>
              <a:spLocks/>
            </p:cNvSpPr>
            <p:nvPr/>
          </p:nvSpPr>
          <p:spPr bwMode="auto">
            <a:xfrm>
              <a:off x="6279747" y="1651000"/>
              <a:ext cx="12770" cy="9525"/>
            </a:xfrm>
            <a:custGeom>
              <a:avLst/>
              <a:gdLst>
                <a:gd name="T0" fmla="*/ 8 w 8"/>
                <a:gd name="T1" fmla="*/ 0 h 6"/>
                <a:gd name="T2" fmla="*/ 8 w 8"/>
                <a:gd name="T3" fmla="*/ 0 h 6"/>
                <a:gd name="T4" fmla="*/ 6 w 8"/>
                <a:gd name="T5" fmla="*/ 0 h 6"/>
                <a:gd name="T6" fmla="*/ 6 w 8"/>
                <a:gd name="T7" fmla="*/ 0 h 6"/>
                <a:gd name="T8" fmla="*/ 0 w 8"/>
                <a:gd name="T9" fmla="*/ 6 h 6"/>
                <a:gd name="T10" fmla="*/ 0 w 8"/>
                <a:gd name="T11" fmla="*/ 6 h 6"/>
                <a:gd name="T12" fmla="*/ 0 w 8"/>
                <a:gd name="T13" fmla="*/ 6 h 6"/>
                <a:gd name="T14" fmla="*/ 0 w 8"/>
                <a:gd name="T15" fmla="*/ 6 h 6"/>
                <a:gd name="T16" fmla="*/ 6 w 8"/>
                <a:gd name="T17" fmla="*/ 0 h 6"/>
                <a:gd name="T18" fmla="*/ 6 w 8"/>
                <a:gd name="T19" fmla="*/ 0 h 6"/>
                <a:gd name="T20" fmla="*/ 8 w 8"/>
                <a:gd name="T21" fmla="*/ 0 h 6"/>
                <a:gd name="T22" fmla="*/ 8 w 8"/>
                <a:gd name="T23" fmla="*/ 0 h 6"/>
                <a:gd name="T24" fmla="*/ 8 w 8"/>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8" y="0"/>
                  </a:moveTo>
                  <a:lnTo>
                    <a:pt x="8" y="0"/>
                  </a:lnTo>
                  <a:lnTo>
                    <a:pt x="6" y="0"/>
                  </a:lnTo>
                  <a:lnTo>
                    <a:pt x="6" y="0"/>
                  </a:lnTo>
                  <a:lnTo>
                    <a:pt x="0" y="6"/>
                  </a:lnTo>
                  <a:lnTo>
                    <a:pt x="0" y="6"/>
                  </a:lnTo>
                  <a:lnTo>
                    <a:pt x="0" y="6"/>
                  </a:lnTo>
                  <a:lnTo>
                    <a:pt x="0" y="6"/>
                  </a:lnTo>
                  <a:lnTo>
                    <a:pt x="6" y="0"/>
                  </a:lnTo>
                  <a:lnTo>
                    <a:pt x="6" y="0"/>
                  </a:lnTo>
                  <a:lnTo>
                    <a:pt x="8"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1" name="Freeform 1539"/>
            <p:cNvSpPr>
              <a:spLocks noEditPoints="1"/>
            </p:cNvSpPr>
            <p:nvPr/>
          </p:nvSpPr>
          <p:spPr bwMode="auto">
            <a:xfrm>
              <a:off x="6461723" y="1635125"/>
              <a:ext cx="31926" cy="22225"/>
            </a:xfrm>
            <a:custGeom>
              <a:avLst/>
              <a:gdLst>
                <a:gd name="T0" fmla="*/ 6 w 20"/>
                <a:gd name="T1" fmla="*/ 8 h 14"/>
                <a:gd name="T2" fmla="*/ 6 w 20"/>
                <a:gd name="T3" fmla="*/ 8 h 14"/>
                <a:gd name="T4" fmla="*/ 8 w 20"/>
                <a:gd name="T5" fmla="*/ 6 h 14"/>
                <a:gd name="T6" fmla="*/ 8 w 20"/>
                <a:gd name="T7" fmla="*/ 6 h 14"/>
                <a:gd name="T8" fmla="*/ 12 w 20"/>
                <a:gd name="T9" fmla="*/ 8 h 14"/>
                <a:gd name="T10" fmla="*/ 12 w 20"/>
                <a:gd name="T11" fmla="*/ 8 h 14"/>
                <a:gd name="T12" fmla="*/ 12 w 20"/>
                <a:gd name="T13" fmla="*/ 8 h 14"/>
                <a:gd name="T14" fmla="*/ 12 w 20"/>
                <a:gd name="T15" fmla="*/ 8 h 14"/>
                <a:gd name="T16" fmla="*/ 12 w 20"/>
                <a:gd name="T17" fmla="*/ 8 h 14"/>
                <a:gd name="T18" fmla="*/ 12 w 20"/>
                <a:gd name="T19" fmla="*/ 8 h 14"/>
                <a:gd name="T20" fmla="*/ 8 w 20"/>
                <a:gd name="T21" fmla="*/ 12 h 14"/>
                <a:gd name="T22" fmla="*/ 8 w 20"/>
                <a:gd name="T23" fmla="*/ 12 h 14"/>
                <a:gd name="T24" fmla="*/ 6 w 20"/>
                <a:gd name="T25" fmla="*/ 10 h 14"/>
                <a:gd name="T26" fmla="*/ 6 w 20"/>
                <a:gd name="T27" fmla="*/ 10 h 14"/>
                <a:gd name="T28" fmla="*/ 6 w 20"/>
                <a:gd name="T29" fmla="*/ 8 h 14"/>
                <a:gd name="T30" fmla="*/ 14 w 20"/>
                <a:gd name="T31" fmla="*/ 0 h 14"/>
                <a:gd name="T32" fmla="*/ 14 w 20"/>
                <a:gd name="T33" fmla="*/ 0 h 14"/>
                <a:gd name="T34" fmla="*/ 8 w 20"/>
                <a:gd name="T35" fmla="*/ 2 h 14"/>
                <a:gd name="T36" fmla="*/ 0 w 20"/>
                <a:gd name="T37" fmla="*/ 10 h 14"/>
                <a:gd name="T38" fmla="*/ 0 w 20"/>
                <a:gd name="T39" fmla="*/ 10 h 14"/>
                <a:gd name="T40" fmla="*/ 4 w 20"/>
                <a:gd name="T41" fmla="*/ 8 h 14"/>
                <a:gd name="T42" fmla="*/ 4 w 20"/>
                <a:gd name="T43" fmla="*/ 8 h 14"/>
                <a:gd name="T44" fmla="*/ 8 w 20"/>
                <a:gd name="T45" fmla="*/ 14 h 14"/>
                <a:gd name="T46" fmla="*/ 8 w 20"/>
                <a:gd name="T47" fmla="*/ 14 h 14"/>
                <a:gd name="T48" fmla="*/ 20 w 20"/>
                <a:gd name="T49" fmla="*/ 6 h 14"/>
                <a:gd name="T50" fmla="*/ 20 w 20"/>
                <a:gd name="T51" fmla="*/ 6 h 14"/>
                <a:gd name="T52" fmla="*/ 16 w 20"/>
                <a:gd name="T53" fmla="*/ 4 h 14"/>
                <a:gd name="T54" fmla="*/ 14 w 20"/>
                <a:gd name="T5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14">
                  <a:moveTo>
                    <a:pt x="6" y="8"/>
                  </a:moveTo>
                  <a:lnTo>
                    <a:pt x="6" y="8"/>
                  </a:lnTo>
                  <a:lnTo>
                    <a:pt x="8" y="6"/>
                  </a:lnTo>
                  <a:lnTo>
                    <a:pt x="8" y="6"/>
                  </a:lnTo>
                  <a:lnTo>
                    <a:pt x="12" y="8"/>
                  </a:lnTo>
                  <a:lnTo>
                    <a:pt x="12" y="8"/>
                  </a:lnTo>
                  <a:lnTo>
                    <a:pt x="12" y="8"/>
                  </a:lnTo>
                  <a:lnTo>
                    <a:pt x="12" y="8"/>
                  </a:lnTo>
                  <a:lnTo>
                    <a:pt x="12" y="8"/>
                  </a:lnTo>
                  <a:lnTo>
                    <a:pt x="12" y="8"/>
                  </a:lnTo>
                  <a:lnTo>
                    <a:pt x="8" y="12"/>
                  </a:lnTo>
                  <a:lnTo>
                    <a:pt x="8" y="12"/>
                  </a:lnTo>
                  <a:lnTo>
                    <a:pt x="6" y="10"/>
                  </a:lnTo>
                  <a:lnTo>
                    <a:pt x="6" y="10"/>
                  </a:lnTo>
                  <a:lnTo>
                    <a:pt x="6" y="8"/>
                  </a:lnTo>
                  <a:close/>
                  <a:moveTo>
                    <a:pt x="14" y="0"/>
                  </a:moveTo>
                  <a:lnTo>
                    <a:pt x="14" y="0"/>
                  </a:lnTo>
                  <a:lnTo>
                    <a:pt x="8" y="2"/>
                  </a:lnTo>
                  <a:lnTo>
                    <a:pt x="0" y="10"/>
                  </a:lnTo>
                  <a:lnTo>
                    <a:pt x="0" y="10"/>
                  </a:lnTo>
                  <a:lnTo>
                    <a:pt x="4" y="8"/>
                  </a:lnTo>
                  <a:lnTo>
                    <a:pt x="4" y="8"/>
                  </a:lnTo>
                  <a:lnTo>
                    <a:pt x="8" y="14"/>
                  </a:lnTo>
                  <a:lnTo>
                    <a:pt x="8" y="14"/>
                  </a:lnTo>
                  <a:lnTo>
                    <a:pt x="20" y="6"/>
                  </a:lnTo>
                  <a:lnTo>
                    <a:pt x="20" y="6"/>
                  </a:lnTo>
                  <a:lnTo>
                    <a:pt x="16" y="4"/>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2" name="Freeform 1540"/>
            <p:cNvSpPr>
              <a:spLocks/>
            </p:cNvSpPr>
            <p:nvPr/>
          </p:nvSpPr>
          <p:spPr bwMode="auto">
            <a:xfrm>
              <a:off x="6471301" y="1644650"/>
              <a:ext cx="9578" cy="9525"/>
            </a:xfrm>
            <a:custGeom>
              <a:avLst/>
              <a:gdLst>
                <a:gd name="T0" fmla="*/ 0 w 6"/>
                <a:gd name="T1" fmla="*/ 2 h 6"/>
                <a:gd name="T2" fmla="*/ 0 w 6"/>
                <a:gd name="T3" fmla="*/ 2 h 6"/>
                <a:gd name="T4" fmla="*/ 2 w 6"/>
                <a:gd name="T5" fmla="*/ 0 h 6"/>
                <a:gd name="T6" fmla="*/ 2 w 6"/>
                <a:gd name="T7" fmla="*/ 0 h 6"/>
                <a:gd name="T8" fmla="*/ 6 w 6"/>
                <a:gd name="T9" fmla="*/ 2 h 6"/>
                <a:gd name="T10" fmla="*/ 6 w 6"/>
                <a:gd name="T11" fmla="*/ 2 h 6"/>
                <a:gd name="T12" fmla="*/ 6 w 6"/>
                <a:gd name="T13" fmla="*/ 2 h 6"/>
                <a:gd name="T14" fmla="*/ 6 w 6"/>
                <a:gd name="T15" fmla="*/ 2 h 6"/>
                <a:gd name="T16" fmla="*/ 6 w 6"/>
                <a:gd name="T17" fmla="*/ 2 h 6"/>
                <a:gd name="T18" fmla="*/ 6 w 6"/>
                <a:gd name="T19" fmla="*/ 2 h 6"/>
                <a:gd name="T20" fmla="*/ 2 w 6"/>
                <a:gd name="T21" fmla="*/ 6 h 6"/>
                <a:gd name="T22" fmla="*/ 2 w 6"/>
                <a:gd name="T23" fmla="*/ 6 h 6"/>
                <a:gd name="T24" fmla="*/ 0 w 6"/>
                <a:gd name="T25" fmla="*/ 4 h 6"/>
                <a:gd name="T26" fmla="*/ 0 w 6"/>
                <a:gd name="T27" fmla="*/ 4 h 6"/>
                <a:gd name="T28" fmla="*/ 0 w 6"/>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2"/>
                  </a:moveTo>
                  <a:lnTo>
                    <a:pt x="0" y="2"/>
                  </a:lnTo>
                  <a:lnTo>
                    <a:pt x="2" y="0"/>
                  </a:lnTo>
                  <a:lnTo>
                    <a:pt x="2" y="0"/>
                  </a:lnTo>
                  <a:lnTo>
                    <a:pt x="6" y="2"/>
                  </a:lnTo>
                  <a:lnTo>
                    <a:pt x="6" y="2"/>
                  </a:lnTo>
                  <a:lnTo>
                    <a:pt x="6" y="2"/>
                  </a:lnTo>
                  <a:lnTo>
                    <a:pt x="6" y="2"/>
                  </a:lnTo>
                  <a:lnTo>
                    <a:pt x="6" y="2"/>
                  </a:lnTo>
                  <a:lnTo>
                    <a:pt x="6" y="2"/>
                  </a:lnTo>
                  <a:lnTo>
                    <a:pt x="2" y="6"/>
                  </a:lnTo>
                  <a:lnTo>
                    <a:pt x="2" y="6"/>
                  </a:lnTo>
                  <a:lnTo>
                    <a:pt x="0" y="4"/>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3" name="Freeform 1541"/>
            <p:cNvSpPr>
              <a:spLocks/>
            </p:cNvSpPr>
            <p:nvPr/>
          </p:nvSpPr>
          <p:spPr bwMode="auto">
            <a:xfrm>
              <a:off x="6461723" y="1635125"/>
              <a:ext cx="31926" cy="22225"/>
            </a:xfrm>
            <a:custGeom>
              <a:avLst/>
              <a:gdLst>
                <a:gd name="T0" fmla="*/ 14 w 20"/>
                <a:gd name="T1" fmla="*/ 0 h 14"/>
                <a:gd name="T2" fmla="*/ 14 w 20"/>
                <a:gd name="T3" fmla="*/ 0 h 14"/>
                <a:gd name="T4" fmla="*/ 8 w 20"/>
                <a:gd name="T5" fmla="*/ 2 h 14"/>
                <a:gd name="T6" fmla="*/ 0 w 20"/>
                <a:gd name="T7" fmla="*/ 10 h 14"/>
                <a:gd name="T8" fmla="*/ 0 w 20"/>
                <a:gd name="T9" fmla="*/ 10 h 14"/>
                <a:gd name="T10" fmla="*/ 4 w 20"/>
                <a:gd name="T11" fmla="*/ 8 h 14"/>
                <a:gd name="T12" fmla="*/ 4 w 20"/>
                <a:gd name="T13" fmla="*/ 8 h 14"/>
                <a:gd name="T14" fmla="*/ 8 w 20"/>
                <a:gd name="T15" fmla="*/ 14 h 14"/>
                <a:gd name="T16" fmla="*/ 8 w 20"/>
                <a:gd name="T17" fmla="*/ 14 h 14"/>
                <a:gd name="T18" fmla="*/ 20 w 20"/>
                <a:gd name="T19" fmla="*/ 6 h 14"/>
                <a:gd name="T20" fmla="*/ 20 w 20"/>
                <a:gd name="T21" fmla="*/ 6 h 14"/>
                <a:gd name="T22" fmla="*/ 16 w 20"/>
                <a:gd name="T23" fmla="*/ 4 h 14"/>
                <a:gd name="T24" fmla="*/ 14 w 20"/>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14" y="0"/>
                  </a:moveTo>
                  <a:lnTo>
                    <a:pt x="14" y="0"/>
                  </a:lnTo>
                  <a:lnTo>
                    <a:pt x="8" y="2"/>
                  </a:lnTo>
                  <a:lnTo>
                    <a:pt x="0" y="10"/>
                  </a:lnTo>
                  <a:lnTo>
                    <a:pt x="0" y="10"/>
                  </a:lnTo>
                  <a:lnTo>
                    <a:pt x="4" y="8"/>
                  </a:lnTo>
                  <a:lnTo>
                    <a:pt x="4" y="8"/>
                  </a:lnTo>
                  <a:lnTo>
                    <a:pt x="8" y="14"/>
                  </a:lnTo>
                  <a:lnTo>
                    <a:pt x="8" y="14"/>
                  </a:lnTo>
                  <a:lnTo>
                    <a:pt x="20" y="6"/>
                  </a:lnTo>
                  <a:lnTo>
                    <a:pt x="20" y="6"/>
                  </a:lnTo>
                  <a:lnTo>
                    <a:pt x="16" y="4"/>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4" name="Freeform 1542"/>
            <p:cNvSpPr>
              <a:spLocks/>
            </p:cNvSpPr>
            <p:nvPr/>
          </p:nvSpPr>
          <p:spPr bwMode="auto">
            <a:xfrm>
              <a:off x="6388294" y="1619250"/>
              <a:ext cx="31926" cy="28575"/>
            </a:xfrm>
            <a:custGeom>
              <a:avLst/>
              <a:gdLst>
                <a:gd name="T0" fmla="*/ 16 w 20"/>
                <a:gd name="T1" fmla="*/ 0 h 18"/>
                <a:gd name="T2" fmla="*/ 16 w 20"/>
                <a:gd name="T3" fmla="*/ 0 h 18"/>
                <a:gd name="T4" fmla="*/ 10 w 20"/>
                <a:gd name="T5" fmla="*/ 0 h 18"/>
                <a:gd name="T6" fmla="*/ 6 w 20"/>
                <a:gd name="T7" fmla="*/ 4 h 18"/>
                <a:gd name="T8" fmla="*/ 2 w 20"/>
                <a:gd name="T9" fmla="*/ 10 h 18"/>
                <a:gd name="T10" fmla="*/ 0 w 20"/>
                <a:gd name="T11" fmla="*/ 18 h 18"/>
                <a:gd name="T12" fmla="*/ 0 w 20"/>
                <a:gd name="T13" fmla="*/ 18 h 18"/>
                <a:gd name="T14" fmla="*/ 8 w 20"/>
                <a:gd name="T15" fmla="*/ 6 h 18"/>
                <a:gd name="T16" fmla="*/ 8 w 20"/>
                <a:gd name="T17" fmla="*/ 6 h 18"/>
                <a:gd name="T18" fmla="*/ 8 w 20"/>
                <a:gd name="T19" fmla="*/ 6 h 18"/>
                <a:gd name="T20" fmla="*/ 8 w 20"/>
                <a:gd name="T21" fmla="*/ 10 h 18"/>
                <a:gd name="T22" fmla="*/ 8 w 20"/>
                <a:gd name="T23" fmla="*/ 10 h 18"/>
                <a:gd name="T24" fmla="*/ 14 w 20"/>
                <a:gd name="T25" fmla="*/ 4 h 18"/>
                <a:gd name="T26" fmla="*/ 16 w 20"/>
                <a:gd name="T27" fmla="*/ 0 h 18"/>
                <a:gd name="T28" fmla="*/ 20 w 20"/>
                <a:gd name="T29" fmla="*/ 0 h 18"/>
                <a:gd name="T30" fmla="*/ 20 w 20"/>
                <a:gd name="T31" fmla="*/ 0 h 18"/>
                <a:gd name="T32" fmla="*/ 16 w 20"/>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8">
                  <a:moveTo>
                    <a:pt x="16" y="0"/>
                  </a:moveTo>
                  <a:lnTo>
                    <a:pt x="16" y="0"/>
                  </a:lnTo>
                  <a:lnTo>
                    <a:pt x="10" y="0"/>
                  </a:lnTo>
                  <a:lnTo>
                    <a:pt x="6" y="4"/>
                  </a:lnTo>
                  <a:lnTo>
                    <a:pt x="2" y="10"/>
                  </a:lnTo>
                  <a:lnTo>
                    <a:pt x="0" y="18"/>
                  </a:lnTo>
                  <a:lnTo>
                    <a:pt x="0" y="18"/>
                  </a:lnTo>
                  <a:lnTo>
                    <a:pt x="8" y="6"/>
                  </a:lnTo>
                  <a:lnTo>
                    <a:pt x="8" y="6"/>
                  </a:lnTo>
                  <a:lnTo>
                    <a:pt x="8" y="6"/>
                  </a:lnTo>
                  <a:lnTo>
                    <a:pt x="8" y="10"/>
                  </a:lnTo>
                  <a:lnTo>
                    <a:pt x="8" y="10"/>
                  </a:lnTo>
                  <a:lnTo>
                    <a:pt x="14" y="4"/>
                  </a:lnTo>
                  <a:lnTo>
                    <a:pt x="16" y="0"/>
                  </a:lnTo>
                  <a:lnTo>
                    <a:pt x="20" y="0"/>
                  </a:lnTo>
                  <a:lnTo>
                    <a:pt x="20" y="0"/>
                  </a:lnTo>
                  <a:lnTo>
                    <a:pt x="1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5" name="Freeform 1543"/>
            <p:cNvSpPr>
              <a:spLocks/>
            </p:cNvSpPr>
            <p:nvPr/>
          </p:nvSpPr>
          <p:spPr bwMode="auto">
            <a:xfrm>
              <a:off x="6388294" y="1619250"/>
              <a:ext cx="31926" cy="28575"/>
            </a:xfrm>
            <a:custGeom>
              <a:avLst/>
              <a:gdLst>
                <a:gd name="T0" fmla="*/ 16 w 20"/>
                <a:gd name="T1" fmla="*/ 0 h 18"/>
                <a:gd name="T2" fmla="*/ 16 w 20"/>
                <a:gd name="T3" fmla="*/ 0 h 18"/>
                <a:gd name="T4" fmla="*/ 10 w 20"/>
                <a:gd name="T5" fmla="*/ 0 h 18"/>
                <a:gd name="T6" fmla="*/ 6 w 20"/>
                <a:gd name="T7" fmla="*/ 4 h 18"/>
                <a:gd name="T8" fmla="*/ 2 w 20"/>
                <a:gd name="T9" fmla="*/ 10 h 18"/>
                <a:gd name="T10" fmla="*/ 0 w 20"/>
                <a:gd name="T11" fmla="*/ 18 h 18"/>
                <a:gd name="T12" fmla="*/ 0 w 20"/>
                <a:gd name="T13" fmla="*/ 18 h 18"/>
                <a:gd name="T14" fmla="*/ 8 w 20"/>
                <a:gd name="T15" fmla="*/ 6 h 18"/>
                <a:gd name="T16" fmla="*/ 8 w 20"/>
                <a:gd name="T17" fmla="*/ 6 h 18"/>
                <a:gd name="T18" fmla="*/ 8 w 20"/>
                <a:gd name="T19" fmla="*/ 6 h 18"/>
                <a:gd name="T20" fmla="*/ 8 w 20"/>
                <a:gd name="T21" fmla="*/ 10 h 18"/>
                <a:gd name="T22" fmla="*/ 8 w 20"/>
                <a:gd name="T23" fmla="*/ 10 h 18"/>
                <a:gd name="T24" fmla="*/ 14 w 20"/>
                <a:gd name="T25" fmla="*/ 4 h 18"/>
                <a:gd name="T26" fmla="*/ 16 w 20"/>
                <a:gd name="T27" fmla="*/ 0 h 18"/>
                <a:gd name="T28" fmla="*/ 20 w 20"/>
                <a:gd name="T29" fmla="*/ 0 h 18"/>
                <a:gd name="T30" fmla="*/ 20 w 20"/>
                <a:gd name="T31" fmla="*/ 0 h 18"/>
                <a:gd name="T32" fmla="*/ 16 w 20"/>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8">
                  <a:moveTo>
                    <a:pt x="16" y="0"/>
                  </a:moveTo>
                  <a:lnTo>
                    <a:pt x="16" y="0"/>
                  </a:lnTo>
                  <a:lnTo>
                    <a:pt x="10" y="0"/>
                  </a:lnTo>
                  <a:lnTo>
                    <a:pt x="6" y="4"/>
                  </a:lnTo>
                  <a:lnTo>
                    <a:pt x="2" y="10"/>
                  </a:lnTo>
                  <a:lnTo>
                    <a:pt x="0" y="18"/>
                  </a:lnTo>
                  <a:lnTo>
                    <a:pt x="0" y="18"/>
                  </a:lnTo>
                  <a:lnTo>
                    <a:pt x="8" y="6"/>
                  </a:lnTo>
                  <a:lnTo>
                    <a:pt x="8" y="6"/>
                  </a:lnTo>
                  <a:lnTo>
                    <a:pt x="8" y="6"/>
                  </a:lnTo>
                  <a:lnTo>
                    <a:pt x="8" y="10"/>
                  </a:lnTo>
                  <a:lnTo>
                    <a:pt x="8" y="10"/>
                  </a:lnTo>
                  <a:lnTo>
                    <a:pt x="14" y="4"/>
                  </a:lnTo>
                  <a:lnTo>
                    <a:pt x="16" y="0"/>
                  </a:lnTo>
                  <a:lnTo>
                    <a:pt x="20" y="0"/>
                  </a:lnTo>
                  <a:lnTo>
                    <a:pt x="20"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6" name="Freeform 1544"/>
            <p:cNvSpPr>
              <a:spLocks/>
            </p:cNvSpPr>
            <p:nvPr/>
          </p:nvSpPr>
          <p:spPr bwMode="auto">
            <a:xfrm>
              <a:off x="6541537" y="1625600"/>
              <a:ext cx="19155" cy="12700"/>
            </a:xfrm>
            <a:custGeom>
              <a:avLst/>
              <a:gdLst>
                <a:gd name="T0" fmla="*/ 12 w 12"/>
                <a:gd name="T1" fmla="*/ 0 h 8"/>
                <a:gd name="T2" fmla="*/ 12 w 12"/>
                <a:gd name="T3" fmla="*/ 0 h 8"/>
                <a:gd name="T4" fmla="*/ 0 w 12"/>
                <a:gd name="T5" fmla="*/ 6 h 8"/>
                <a:gd name="T6" fmla="*/ 0 w 12"/>
                <a:gd name="T7" fmla="*/ 6 h 8"/>
                <a:gd name="T8" fmla="*/ 0 w 12"/>
                <a:gd name="T9" fmla="*/ 8 h 8"/>
                <a:gd name="T10" fmla="*/ 0 w 12"/>
                <a:gd name="T11" fmla="*/ 8 h 8"/>
                <a:gd name="T12" fmla="*/ 6 w 12"/>
                <a:gd name="T13" fmla="*/ 4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6"/>
                  </a:lnTo>
                  <a:lnTo>
                    <a:pt x="0" y="6"/>
                  </a:lnTo>
                  <a:lnTo>
                    <a:pt x="0" y="8"/>
                  </a:lnTo>
                  <a:lnTo>
                    <a:pt x="0" y="8"/>
                  </a:lnTo>
                  <a:lnTo>
                    <a:pt x="6" y="4"/>
                  </a:lnTo>
                  <a:lnTo>
                    <a:pt x="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7" name="Freeform 1545"/>
            <p:cNvSpPr>
              <a:spLocks/>
            </p:cNvSpPr>
            <p:nvPr/>
          </p:nvSpPr>
          <p:spPr bwMode="auto">
            <a:xfrm>
              <a:off x="6541537" y="1625600"/>
              <a:ext cx="19155" cy="12700"/>
            </a:xfrm>
            <a:custGeom>
              <a:avLst/>
              <a:gdLst>
                <a:gd name="T0" fmla="*/ 12 w 12"/>
                <a:gd name="T1" fmla="*/ 0 h 8"/>
                <a:gd name="T2" fmla="*/ 12 w 12"/>
                <a:gd name="T3" fmla="*/ 0 h 8"/>
                <a:gd name="T4" fmla="*/ 0 w 12"/>
                <a:gd name="T5" fmla="*/ 6 h 8"/>
                <a:gd name="T6" fmla="*/ 0 w 12"/>
                <a:gd name="T7" fmla="*/ 6 h 8"/>
                <a:gd name="T8" fmla="*/ 0 w 12"/>
                <a:gd name="T9" fmla="*/ 8 h 8"/>
                <a:gd name="T10" fmla="*/ 0 w 12"/>
                <a:gd name="T11" fmla="*/ 8 h 8"/>
                <a:gd name="T12" fmla="*/ 6 w 12"/>
                <a:gd name="T13" fmla="*/ 4 h 8"/>
                <a:gd name="T14" fmla="*/ 12 w 1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12" y="0"/>
                  </a:moveTo>
                  <a:lnTo>
                    <a:pt x="12" y="0"/>
                  </a:lnTo>
                  <a:lnTo>
                    <a:pt x="0" y="6"/>
                  </a:lnTo>
                  <a:lnTo>
                    <a:pt x="0" y="6"/>
                  </a:lnTo>
                  <a:lnTo>
                    <a:pt x="0" y="8"/>
                  </a:lnTo>
                  <a:lnTo>
                    <a:pt x="0" y="8"/>
                  </a:lnTo>
                  <a:lnTo>
                    <a:pt x="6" y="4"/>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8" name="Freeform 1546"/>
            <p:cNvSpPr>
              <a:spLocks/>
            </p:cNvSpPr>
            <p:nvPr/>
          </p:nvSpPr>
          <p:spPr bwMode="auto">
            <a:xfrm>
              <a:off x="6452145" y="1619250"/>
              <a:ext cx="12770" cy="9525"/>
            </a:xfrm>
            <a:custGeom>
              <a:avLst/>
              <a:gdLst>
                <a:gd name="T0" fmla="*/ 8 w 8"/>
                <a:gd name="T1" fmla="*/ 0 h 6"/>
                <a:gd name="T2" fmla="*/ 8 w 8"/>
                <a:gd name="T3" fmla="*/ 0 h 6"/>
                <a:gd name="T4" fmla="*/ 2 w 8"/>
                <a:gd name="T5" fmla="*/ 2 h 6"/>
                <a:gd name="T6" fmla="*/ 0 w 8"/>
                <a:gd name="T7" fmla="*/ 4 h 6"/>
                <a:gd name="T8" fmla="*/ 0 w 8"/>
                <a:gd name="T9" fmla="*/ 6 h 6"/>
                <a:gd name="T10" fmla="*/ 0 w 8"/>
                <a:gd name="T11" fmla="*/ 6 h 6"/>
                <a:gd name="T12" fmla="*/ 8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8" y="0"/>
                  </a:moveTo>
                  <a:lnTo>
                    <a:pt x="8" y="0"/>
                  </a:lnTo>
                  <a:lnTo>
                    <a:pt x="2" y="2"/>
                  </a:lnTo>
                  <a:lnTo>
                    <a:pt x="0" y="4"/>
                  </a:lnTo>
                  <a:lnTo>
                    <a:pt x="0" y="6"/>
                  </a:lnTo>
                  <a:lnTo>
                    <a:pt x="0" y="6"/>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9" name="Freeform 1547"/>
            <p:cNvSpPr>
              <a:spLocks/>
            </p:cNvSpPr>
            <p:nvPr/>
          </p:nvSpPr>
          <p:spPr bwMode="auto">
            <a:xfrm>
              <a:off x="6452145" y="1619250"/>
              <a:ext cx="12770" cy="9525"/>
            </a:xfrm>
            <a:custGeom>
              <a:avLst/>
              <a:gdLst>
                <a:gd name="T0" fmla="*/ 8 w 8"/>
                <a:gd name="T1" fmla="*/ 0 h 6"/>
                <a:gd name="T2" fmla="*/ 8 w 8"/>
                <a:gd name="T3" fmla="*/ 0 h 6"/>
                <a:gd name="T4" fmla="*/ 2 w 8"/>
                <a:gd name="T5" fmla="*/ 2 h 6"/>
                <a:gd name="T6" fmla="*/ 0 w 8"/>
                <a:gd name="T7" fmla="*/ 4 h 6"/>
                <a:gd name="T8" fmla="*/ 0 w 8"/>
                <a:gd name="T9" fmla="*/ 6 h 6"/>
                <a:gd name="T10" fmla="*/ 0 w 8"/>
                <a:gd name="T11" fmla="*/ 6 h 6"/>
                <a:gd name="T12" fmla="*/ 8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8" y="0"/>
                  </a:moveTo>
                  <a:lnTo>
                    <a:pt x="8" y="0"/>
                  </a:lnTo>
                  <a:lnTo>
                    <a:pt x="2" y="2"/>
                  </a:lnTo>
                  <a:lnTo>
                    <a:pt x="0" y="4"/>
                  </a:lnTo>
                  <a:lnTo>
                    <a:pt x="0" y="6"/>
                  </a:lnTo>
                  <a:lnTo>
                    <a:pt x="0" y="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0" name="Freeform 1548"/>
            <p:cNvSpPr>
              <a:spLocks/>
            </p:cNvSpPr>
            <p:nvPr/>
          </p:nvSpPr>
          <p:spPr bwMode="auto">
            <a:xfrm>
              <a:off x="6477686" y="1698625"/>
              <a:ext cx="6385" cy="3175"/>
            </a:xfrm>
            <a:custGeom>
              <a:avLst/>
              <a:gdLst>
                <a:gd name="T0" fmla="*/ 4 w 4"/>
                <a:gd name="T1" fmla="*/ 0 h 2"/>
                <a:gd name="T2" fmla="*/ 4 w 4"/>
                <a:gd name="T3" fmla="*/ 0 h 2"/>
                <a:gd name="T4" fmla="*/ 0 w 4"/>
                <a:gd name="T5" fmla="*/ 0 h 2"/>
                <a:gd name="T6" fmla="*/ 0 w 4"/>
                <a:gd name="T7" fmla="*/ 2 h 2"/>
                <a:gd name="T8" fmla="*/ 0 w 4"/>
                <a:gd name="T9" fmla="*/ 2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lnTo>
                    <a:pt x="4" y="0"/>
                  </a:lnTo>
                  <a:lnTo>
                    <a:pt x="0" y="0"/>
                  </a:lnTo>
                  <a:lnTo>
                    <a:pt x="0" y="2"/>
                  </a:lnTo>
                  <a:lnTo>
                    <a:pt x="0" y="2"/>
                  </a:lnTo>
                  <a:lnTo>
                    <a:pt x="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1" name="Freeform 1549"/>
            <p:cNvSpPr>
              <a:spLocks/>
            </p:cNvSpPr>
            <p:nvPr/>
          </p:nvSpPr>
          <p:spPr bwMode="auto">
            <a:xfrm>
              <a:off x="6477686" y="1698625"/>
              <a:ext cx="6385" cy="3175"/>
            </a:xfrm>
            <a:custGeom>
              <a:avLst/>
              <a:gdLst>
                <a:gd name="T0" fmla="*/ 4 w 4"/>
                <a:gd name="T1" fmla="*/ 0 h 2"/>
                <a:gd name="T2" fmla="*/ 4 w 4"/>
                <a:gd name="T3" fmla="*/ 0 h 2"/>
                <a:gd name="T4" fmla="*/ 0 w 4"/>
                <a:gd name="T5" fmla="*/ 0 h 2"/>
                <a:gd name="T6" fmla="*/ 0 w 4"/>
                <a:gd name="T7" fmla="*/ 2 h 2"/>
                <a:gd name="T8" fmla="*/ 0 w 4"/>
                <a:gd name="T9" fmla="*/ 2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lnTo>
                    <a:pt x="4" y="0"/>
                  </a:lnTo>
                  <a:lnTo>
                    <a:pt x="0" y="0"/>
                  </a:lnTo>
                  <a:lnTo>
                    <a:pt x="0" y="2"/>
                  </a:lnTo>
                  <a:lnTo>
                    <a:pt x="0" y="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2" name="Freeform 1550"/>
            <p:cNvSpPr>
              <a:spLocks/>
            </p:cNvSpPr>
            <p:nvPr/>
          </p:nvSpPr>
          <p:spPr bwMode="auto">
            <a:xfrm>
              <a:off x="6471301" y="1644650"/>
              <a:ext cx="9578" cy="9525"/>
            </a:xfrm>
            <a:custGeom>
              <a:avLst/>
              <a:gdLst>
                <a:gd name="T0" fmla="*/ 2 w 6"/>
                <a:gd name="T1" fmla="*/ 0 h 6"/>
                <a:gd name="T2" fmla="*/ 2 w 6"/>
                <a:gd name="T3" fmla="*/ 0 h 6"/>
                <a:gd name="T4" fmla="*/ 0 w 6"/>
                <a:gd name="T5" fmla="*/ 2 h 6"/>
                <a:gd name="T6" fmla="*/ 0 w 6"/>
                <a:gd name="T7" fmla="*/ 2 h 6"/>
                <a:gd name="T8" fmla="*/ 0 w 6"/>
                <a:gd name="T9" fmla="*/ 2 h 6"/>
                <a:gd name="T10" fmla="*/ 0 w 6"/>
                <a:gd name="T11" fmla="*/ 2 h 6"/>
                <a:gd name="T12" fmla="*/ 2 w 6"/>
                <a:gd name="T13" fmla="*/ 6 h 6"/>
                <a:gd name="T14" fmla="*/ 2 w 6"/>
                <a:gd name="T15" fmla="*/ 6 h 6"/>
                <a:gd name="T16" fmla="*/ 6 w 6"/>
                <a:gd name="T17" fmla="*/ 2 h 6"/>
                <a:gd name="T18" fmla="*/ 6 w 6"/>
                <a:gd name="T19" fmla="*/ 2 h 6"/>
                <a:gd name="T20" fmla="*/ 2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2" y="0"/>
                  </a:moveTo>
                  <a:lnTo>
                    <a:pt x="2" y="0"/>
                  </a:lnTo>
                  <a:lnTo>
                    <a:pt x="0" y="2"/>
                  </a:lnTo>
                  <a:lnTo>
                    <a:pt x="0" y="2"/>
                  </a:lnTo>
                  <a:lnTo>
                    <a:pt x="0" y="2"/>
                  </a:lnTo>
                  <a:lnTo>
                    <a:pt x="0" y="2"/>
                  </a:lnTo>
                  <a:lnTo>
                    <a:pt x="2" y="6"/>
                  </a:lnTo>
                  <a:lnTo>
                    <a:pt x="2" y="6"/>
                  </a:lnTo>
                  <a:lnTo>
                    <a:pt x="6" y="2"/>
                  </a:lnTo>
                  <a:lnTo>
                    <a:pt x="6" y="2"/>
                  </a:lnTo>
                  <a:lnTo>
                    <a:pt x="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3" name="Freeform 1551"/>
            <p:cNvSpPr>
              <a:spLocks/>
            </p:cNvSpPr>
            <p:nvPr/>
          </p:nvSpPr>
          <p:spPr bwMode="auto">
            <a:xfrm>
              <a:off x="6471301" y="1644650"/>
              <a:ext cx="9578" cy="9525"/>
            </a:xfrm>
            <a:custGeom>
              <a:avLst/>
              <a:gdLst>
                <a:gd name="T0" fmla="*/ 2 w 6"/>
                <a:gd name="T1" fmla="*/ 0 h 6"/>
                <a:gd name="T2" fmla="*/ 2 w 6"/>
                <a:gd name="T3" fmla="*/ 0 h 6"/>
                <a:gd name="T4" fmla="*/ 0 w 6"/>
                <a:gd name="T5" fmla="*/ 2 h 6"/>
                <a:gd name="T6" fmla="*/ 0 w 6"/>
                <a:gd name="T7" fmla="*/ 2 h 6"/>
                <a:gd name="T8" fmla="*/ 0 w 6"/>
                <a:gd name="T9" fmla="*/ 2 h 6"/>
                <a:gd name="T10" fmla="*/ 0 w 6"/>
                <a:gd name="T11" fmla="*/ 2 h 6"/>
                <a:gd name="T12" fmla="*/ 2 w 6"/>
                <a:gd name="T13" fmla="*/ 6 h 6"/>
                <a:gd name="T14" fmla="*/ 2 w 6"/>
                <a:gd name="T15" fmla="*/ 6 h 6"/>
                <a:gd name="T16" fmla="*/ 6 w 6"/>
                <a:gd name="T17" fmla="*/ 2 h 6"/>
                <a:gd name="T18" fmla="*/ 6 w 6"/>
                <a:gd name="T19" fmla="*/ 2 h 6"/>
                <a:gd name="T20" fmla="*/ 2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2" y="0"/>
                  </a:moveTo>
                  <a:lnTo>
                    <a:pt x="2" y="0"/>
                  </a:lnTo>
                  <a:lnTo>
                    <a:pt x="0" y="2"/>
                  </a:lnTo>
                  <a:lnTo>
                    <a:pt x="0" y="2"/>
                  </a:lnTo>
                  <a:lnTo>
                    <a:pt x="0" y="2"/>
                  </a:lnTo>
                  <a:lnTo>
                    <a:pt x="0" y="2"/>
                  </a:lnTo>
                  <a:lnTo>
                    <a:pt x="2" y="6"/>
                  </a:lnTo>
                  <a:lnTo>
                    <a:pt x="2" y="6"/>
                  </a:lnTo>
                  <a:lnTo>
                    <a:pt x="6" y="2"/>
                  </a:lnTo>
                  <a:lnTo>
                    <a:pt x="6"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4" name="Freeform 1552"/>
            <p:cNvSpPr>
              <a:spLocks/>
            </p:cNvSpPr>
            <p:nvPr/>
          </p:nvSpPr>
          <p:spPr bwMode="auto">
            <a:xfrm>
              <a:off x="6471301" y="1644650"/>
              <a:ext cx="9578" cy="3175"/>
            </a:xfrm>
            <a:custGeom>
              <a:avLst/>
              <a:gdLst>
                <a:gd name="T0" fmla="*/ 2 w 6"/>
                <a:gd name="T1" fmla="*/ 0 h 2"/>
                <a:gd name="T2" fmla="*/ 2 w 6"/>
                <a:gd name="T3" fmla="*/ 0 h 2"/>
                <a:gd name="T4" fmla="*/ 0 w 6"/>
                <a:gd name="T5" fmla="*/ 2 h 2"/>
                <a:gd name="T6" fmla="*/ 0 w 6"/>
                <a:gd name="T7" fmla="*/ 2 h 2"/>
                <a:gd name="T8" fmla="*/ 2 w 6"/>
                <a:gd name="T9" fmla="*/ 0 h 2"/>
                <a:gd name="T10" fmla="*/ 2 w 6"/>
                <a:gd name="T11" fmla="*/ 0 h 2"/>
                <a:gd name="T12" fmla="*/ 6 w 6"/>
                <a:gd name="T13" fmla="*/ 2 h 2"/>
                <a:gd name="T14" fmla="*/ 6 w 6"/>
                <a:gd name="T15" fmla="*/ 2 h 2"/>
                <a:gd name="T16" fmla="*/ 6 w 6"/>
                <a:gd name="T17" fmla="*/ 2 h 2"/>
                <a:gd name="T18" fmla="*/ 6 w 6"/>
                <a:gd name="T19" fmla="*/ 2 h 2"/>
                <a:gd name="T20" fmla="*/ 2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2" y="0"/>
                  </a:moveTo>
                  <a:lnTo>
                    <a:pt x="2" y="0"/>
                  </a:lnTo>
                  <a:lnTo>
                    <a:pt x="0" y="2"/>
                  </a:lnTo>
                  <a:lnTo>
                    <a:pt x="0" y="2"/>
                  </a:lnTo>
                  <a:lnTo>
                    <a:pt x="2" y="0"/>
                  </a:lnTo>
                  <a:lnTo>
                    <a:pt x="2" y="0"/>
                  </a:lnTo>
                  <a:lnTo>
                    <a:pt x="6" y="2"/>
                  </a:lnTo>
                  <a:lnTo>
                    <a:pt x="6" y="2"/>
                  </a:lnTo>
                  <a:lnTo>
                    <a:pt x="6" y="2"/>
                  </a:lnTo>
                  <a:lnTo>
                    <a:pt x="6" y="2"/>
                  </a:lnTo>
                  <a:lnTo>
                    <a:pt x="2"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5" name="Freeform 1553"/>
            <p:cNvSpPr>
              <a:spLocks/>
            </p:cNvSpPr>
            <p:nvPr/>
          </p:nvSpPr>
          <p:spPr bwMode="auto">
            <a:xfrm>
              <a:off x="6471301" y="1644650"/>
              <a:ext cx="9578" cy="3175"/>
            </a:xfrm>
            <a:custGeom>
              <a:avLst/>
              <a:gdLst>
                <a:gd name="T0" fmla="*/ 2 w 6"/>
                <a:gd name="T1" fmla="*/ 0 h 2"/>
                <a:gd name="T2" fmla="*/ 2 w 6"/>
                <a:gd name="T3" fmla="*/ 0 h 2"/>
                <a:gd name="T4" fmla="*/ 0 w 6"/>
                <a:gd name="T5" fmla="*/ 2 h 2"/>
                <a:gd name="T6" fmla="*/ 0 w 6"/>
                <a:gd name="T7" fmla="*/ 2 h 2"/>
                <a:gd name="T8" fmla="*/ 2 w 6"/>
                <a:gd name="T9" fmla="*/ 0 h 2"/>
                <a:gd name="T10" fmla="*/ 2 w 6"/>
                <a:gd name="T11" fmla="*/ 0 h 2"/>
                <a:gd name="T12" fmla="*/ 6 w 6"/>
                <a:gd name="T13" fmla="*/ 2 h 2"/>
                <a:gd name="T14" fmla="*/ 6 w 6"/>
                <a:gd name="T15" fmla="*/ 2 h 2"/>
                <a:gd name="T16" fmla="*/ 6 w 6"/>
                <a:gd name="T17" fmla="*/ 2 h 2"/>
                <a:gd name="T18" fmla="*/ 6 w 6"/>
                <a:gd name="T19" fmla="*/ 2 h 2"/>
                <a:gd name="T20" fmla="*/ 2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2" y="0"/>
                  </a:moveTo>
                  <a:lnTo>
                    <a:pt x="2" y="0"/>
                  </a:lnTo>
                  <a:lnTo>
                    <a:pt x="0" y="2"/>
                  </a:lnTo>
                  <a:lnTo>
                    <a:pt x="0" y="2"/>
                  </a:lnTo>
                  <a:lnTo>
                    <a:pt x="2" y="0"/>
                  </a:lnTo>
                  <a:lnTo>
                    <a:pt x="2" y="0"/>
                  </a:lnTo>
                  <a:lnTo>
                    <a:pt x="6" y="2"/>
                  </a:lnTo>
                  <a:lnTo>
                    <a:pt x="6" y="2"/>
                  </a:lnTo>
                  <a:lnTo>
                    <a:pt x="6" y="2"/>
                  </a:lnTo>
                  <a:lnTo>
                    <a:pt x="6"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6" name="Freeform 1554"/>
            <p:cNvSpPr>
              <a:spLocks noEditPoints="1"/>
            </p:cNvSpPr>
            <p:nvPr/>
          </p:nvSpPr>
          <p:spPr bwMode="auto">
            <a:xfrm>
              <a:off x="11576190" y="1908175"/>
              <a:ext cx="172398" cy="225425"/>
            </a:xfrm>
            <a:custGeom>
              <a:avLst/>
              <a:gdLst>
                <a:gd name="T0" fmla="*/ 66 w 108"/>
                <a:gd name="T1" fmla="*/ 60 h 142"/>
                <a:gd name="T2" fmla="*/ 66 w 108"/>
                <a:gd name="T3" fmla="*/ 60 h 142"/>
                <a:gd name="T4" fmla="*/ 62 w 108"/>
                <a:gd name="T5" fmla="*/ 82 h 142"/>
                <a:gd name="T6" fmla="*/ 44 w 108"/>
                <a:gd name="T7" fmla="*/ 82 h 142"/>
                <a:gd name="T8" fmla="*/ 46 w 108"/>
                <a:gd name="T9" fmla="*/ 60 h 142"/>
                <a:gd name="T10" fmla="*/ 66 w 108"/>
                <a:gd name="T11" fmla="*/ 60 h 142"/>
                <a:gd name="T12" fmla="*/ 98 w 108"/>
                <a:gd name="T13" fmla="*/ 0 h 142"/>
                <a:gd name="T14" fmla="*/ 74 w 108"/>
                <a:gd name="T15" fmla="*/ 0 h 142"/>
                <a:gd name="T16" fmla="*/ 70 w 108"/>
                <a:gd name="T17" fmla="*/ 36 h 142"/>
                <a:gd name="T18" fmla="*/ 50 w 108"/>
                <a:gd name="T19" fmla="*/ 36 h 142"/>
                <a:gd name="T20" fmla="*/ 56 w 108"/>
                <a:gd name="T21" fmla="*/ 0 h 142"/>
                <a:gd name="T22" fmla="*/ 34 w 108"/>
                <a:gd name="T23" fmla="*/ 0 h 142"/>
                <a:gd name="T24" fmla="*/ 28 w 108"/>
                <a:gd name="T25" fmla="*/ 36 h 142"/>
                <a:gd name="T26" fmla="*/ 6 w 108"/>
                <a:gd name="T27" fmla="*/ 36 h 142"/>
                <a:gd name="T28" fmla="*/ 6 w 108"/>
                <a:gd name="T29" fmla="*/ 60 h 142"/>
                <a:gd name="T30" fmla="*/ 24 w 108"/>
                <a:gd name="T31" fmla="*/ 60 h 142"/>
                <a:gd name="T32" fmla="*/ 22 w 108"/>
                <a:gd name="T33" fmla="*/ 82 h 142"/>
                <a:gd name="T34" fmla="*/ 0 w 108"/>
                <a:gd name="T35" fmla="*/ 82 h 142"/>
                <a:gd name="T36" fmla="*/ 0 w 108"/>
                <a:gd name="T37" fmla="*/ 106 h 142"/>
                <a:gd name="T38" fmla="*/ 18 w 108"/>
                <a:gd name="T39" fmla="*/ 106 h 142"/>
                <a:gd name="T40" fmla="*/ 12 w 108"/>
                <a:gd name="T41" fmla="*/ 142 h 142"/>
                <a:gd name="T42" fmla="*/ 34 w 108"/>
                <a:gd name="T43" fmla="*/ 142 h 142"/>
                <a:gd name="T44" fmla="*/ 40 w 108"/>
                <a:gd name="T45" fmla="*/ 106 h 142"/>
                <a:gd name="T46" fmla="*/ 58 w 108"/>
                <a:gd name="T47" fmla="*/ 106 h 142"/>
                <a:gd name="T48" fmla="*/ 52 w 108"/>
                <a:gd name="T49" fmla="*/ 142 h 142"/>
                <a:gd name="T50" fmla="*/ 76 w 108"/>
                <a:gd name="T51" fmla="*/ 142 h 142"/>
                <a:gd name="T52" fmla="*/ 80 w 108"/>
                <a:gd name="T53" fmla="*/ 106 h 142"/>
                <a:gd name="T54" fmla="*/ 102 w 108"/>
                <a:gd name="T55" fmla="*/ 106 h 142"/>
                <a:gd name="T56" fmla="*/ 102 w 108"/>
                <a:gd name="T57" fmla="*/ 82 h 142"/>
                <a:gd name="T58" fmla="*/ 84 w 108"/>
                <a:gd name="T59" fmla="*/ 82 h 142"/>
                <a:gd name="T60" fmla="*/ 88 w 108"/>
                <a:gd name="T61" fmla="*/ 60 h 142"/>
                <a:gd name="T62" fmla="*/ 108 w 108"/>
                <a:gd name="T63" fmla="*/ 60 h 142"/>
                <a:gd name="T64" fmla="*/ 108 w 108"/>
                <a:gd name="T65" fmla="*/ 36 h 142"/>
                <a:gd name="T66" fmla="*/ 90 w 108"/>
                <a:gd name="T67" fmla="*/ 36 h 142"/>
                <a:gd name="T68" fmla="*/ 98 w 108"/>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42">
                  <a:moveTo>
                    <a:pt x="66" y="60"/>
                  </a:moveTo>
                  <a:lnTo>
                    <a:pt x="66" y="60"/>
                  </a:lnTo>
                  <a:lnTo>
                    <a:pt x="62" y="82"/>
                  </a:lnTo>
                  <a:lnTo>
                    <a:pt x="44" y="82"/>
                  </a:lnTo>
                  <a:lnTo>
                    <a:pt x="46" y="60"/>
                  </a:lnTo>
                  <a:lnTo>
                    <a:pt x="66" y="60"/>
                  </a:lnTo>
                  <a:close/>
                  <a:moveTo>
                    <a:pt x="98" y="0"/>
                  </a:moveTo>
                  <a:lnTo>
                    <a:pt x="74" y="0"/>
                  </a:lnTo>
                  <a:lnTo>
                    <a:pt x="70" y="36"/>
                  </a:lnTo>
                  <a:lnTo>
                    <a:pt x="50" y="36"/>
                  </a:lnTo>
                  <a:lnTo>
                    <a:pt x="56" y="0"/>
                  </a:lnTo>
                  <a:lnTo>
                    <a:pt x="34" y="0"/>
                  </a:lnTo>
                  <a:lnTo>
                    <a:pt x="28" y="36"/>
                  </a:lnTo>
                  <a:lnTo>
                    <a:pt x="6" y="36"/>
                  </a:lnTo>
                  <a:lnTo>
                    <a:pt x="6" y="60"/>
                  </a:lnTo>
                  <a:lnTo>
                    <a:pt x="24" y="60"/>
                  </a:lnTo>
                  <a:lnTo>
                    <a:pt x="22" y="82"/>
                  </a:lnTo>
                  <a:lnTo>
                    <a:pt x="0" y="82"/>
                  </a:lnTo>
                  <a:lnTo>
                    <a:pt x="0" y="106"/>
                  </a:lnTo>
                  <a:lnTo>
                    <a:pt x="18" y="106"/>
                  </a:lnTo>
                  <a:lnTo>
                    <a:pt x="12" y="142"/>
                  </a:lnTo>
                  <a:lnTo>
                    <a:pt x="34" y="142"/>
                  </a:lnTo>
                  <a:lnTo>
                    <a:pt x="40" y="106"/>
                  </a:lnTo>
                  <a:lnTo>
                    <a:pt x="58" y="106"/>
                  </a:lnTo>
                  <a:lnTo>
                    <a:pt x="52" y="142"/>
                  </a:lnTo>
                  <a:lnTo>
                    <a:pt x="76" y="142"/>
                  </a:lnTo>
                  <a:lnTo>
                    <a:pt x="80" y="106"/>
                  </a:lnTo>
                  <a:lnTo>
                    <a:pt x="102" y="106"/>
                  </a:lnTo>
                  <a:lnTo>
                    <a:pt x="102" y="82"/>
                  </a:lnTo>
                  <a:lnTo>
                    <a:pt x="84" y="82"/>
                  </a:lnTo>
                  <a:lnTo>
                    <a:pt x="88" y="60"/>
                  </a:lnTo>
                  <a:lnTo>
                    <a:pt x="108" y="60"/>
                  </a:lnTo>
                  <a:lnTo>
                    <a:pt x="108" y="36"/>
                  </a:lnTo>
                  <a:lnTo>
                    <a:pt x="90" y="36"/>
                  </a:lnTo>
                  <a:lnTo>
                    <a:pt x="98"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7" name="Freeform 1555"/>
            <p:cNvSpPr>
              <a:spLocks/>
            </p:cNvSpPr>
            <p:nvPr/>
          </p:nvSpPr>
          <p:spPr bwMode="auto">
            <a:xfrm>
              <a:off x="11646426" y="2003425"/>
              <a:ext cx="35118"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8" name="Freeform 1556"/>
            <p:cNvSpPr>
              <a:spLocks/>
            </p:cNvSpPr>
            <p:nvPr/>
          </p:nvSpPr>
          <p:spPr bwMode="auto">
            <a:xfrm>
              <a:off x="11576190" y="1908175"/>
              <a:ext cx="172398" cy="225425"/>
            </a:xfrm>
            <a:custGeom>
              <a:avLst/>
              <a:gdLst>
                <a:gd name="T0" fmla="*/ 98 w 108"/>
                <a:gd name="T1" fmla="*/ 0 h 142"/>
                <a:gd name="T2" fmla="*/ 74 w 108"/>
                <a:gd name="T3" fmla="*/ 0 h 142"/>
                <a:gd name="T4" fmla="*/ 70 w 108"/>
                <a:gd name="T5" fmla="*/ 36 h 142"/>
                <a:gd name="T6" fmla="*/ 50 w 108"/>
                <a:gd name="T7" fmla="*/ 36 h 142"/>
                <a:gd name="T8" fmla="*/ 56 w 108"/>
                <a:gd name="T9" fmla="*/ 0 h 142"/>
                <a:gd name="T10" fmla="*/ 34 w 108"/>
                <a:gd name="T11" fmla="*/ 0 h 142"/>
                <a:gd name="T12" fmla="*/ 28 w 108"/>
                <a:gd name="T13" fmla="*/ 36 h 142"/>
                <a:gd name="T14" fmla="*/ 6 w 108"/>
                <a:gd name="T15" fmla="*/ 36 h 142"/>
                <a:gd name="T16" fmla="*/ 6 w 108"/>
                <a:gd name="T17" fmla="*/ 60 h 142"/>
                <a:gd name="T18" fmla="*/ 24 w 108"/>
                <a:gd name="T19" fmla="*/ 60 h 142"/>
                <a:gd name="T20" fmla="*/ 22 w 108"/>
                <a:gd name="T21" fmla="*/ 82 h 142"/>
                <a:gd name="T22" fmla="*/ 0 w 108"/>
                <a:gd name="T23" fmla="*/ 82 h 142"/>
                <a:gd name="T24" fmla="*/ 0 w 108"/>
                <a:gd name="T25" fmla="*/ 106 h 142"/>
                <a:gd name="T26" fmla="*/ 18 w 108"/>
                <a:gd name="T27" fmla="*/ 106 h 142"/>
                <a:gd name="T28" fmla="*/ 12 w 108"/>
                <a:gd name="T29" fmla="*/ 142 h 142"/>
                <a:gd name="T30" fmla="*/ 34 w 108"/>
                <a:gd name="T31" fmla="*/ 142 h 142"/>
                <a:gd name="T32" fmla="*/ 40 w 108"/>
                <a:gd name="T33" fmla="*/ 106 h 142"/>
                <a:gd name="T34" fmla="*/ 58 w 108"/>
                <a:gd name="T35" fmla="*/ 106 h 142"/>
                <a:gd name="T36" fmla="*/ 52 w 108"/>
                <a:gd name="T37" fmla="*/ 142 h 142"/>
                <a:gd name="T38" fmla="*/ 76 w 108"/>
                <a:gd name="T39" fmla="*/ 142 h 142"/>
                <a:gd name="T40" fmla="*/ 80 w 108"/>
                <a:gd name="T41" fmla="*/ 106 h 142"/>
                <a:gd name="T42" fmla="*/ 102 w 108"/>
                <a:gd name="T43" fmla="*/ 106 h 142"/>
                <a:gd name="T44" fmla="*/ 102 w 108"/>
                <a:gd name="T45" fmla="*/ 82 h 142"/>
                <a:gd name="T46" fmla="*/ 84 w 108"/>
                <a:gd name="T47" fmla="*/ 82 h 142"/>
                <a:gd name="T48" fmla="*/ 88 w 108"/>
                <a:gd name="T49" fmla="*/ 60 h 142"/>
                <a:gd name="T50" fmla="*/ 108 w 108"/>
                <a:gd name="T51" fmla="*/ 60 h 142"/>
                <a:gd name="T52" fmla="*/ 108 w 108"/>
                <a:gd name="T53" fmla="*/ 36 h 142"/>
                <a:gd name="T54" fmla="*/ 90 w 108"/>
                <a:gd name="T55" fmla="*/ 36 h 142"/>
                <a:gd name="T56" fmla="*/ 98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8" y="0"/>
                  </a:moveTo>
                  <a:lnTo>
                    <a:pt x="74" y="0"/>
                  </a:lnTo>
                  <a:lnTo>
                    <a:pt x="70" y="36"/>
                  </a:lnTo>
                  <a:lnTo>
                    <a:pt x="50" y="36"/>
                  </a:lnTo>
                  <a:lnTo>
                    <a:pt x="56" y="0"/>
                  </a:lnTo>
                  <a:lnTo>
                    <a:pt x="34" y="0"/>
                  </a:lnTo>
                  <a:lnTo>
                    <a:pt x="28" y="36"/>
                  </a:lnTo>
                  <a:lnTo>
                    <a:pt x="6" y="36"/>
                  </a:lnTo>
                  <a:lnTo>
                    <a:pt x="6" y="60"/>
                  </a:lnTo>
                  <a:lnTo>
                    <a:pt x="24" y="60"/>
                  </a:lnTo>
                  <a:lnTo>
                    <a:pt x="22" y="82"/>
                  </a:lnTo>
                  <a:lnTo>
                    <a:pt x="0" y="82"/>
                  </a:lnTo>
                  <a:lnTo>
                    <a:pt x="0" y="106"/>
                  </a:lnTo>
                  <a:lnTo>
                    <a:pt x="18" y="106"/>
                  </a:lnTo>
                  <a:lnTo>
                    <a:pt x="12" y="142"/>
                  </a:lnTo>
                  <a:lnTo>
                    <a:pt x="34" y="142"/>
                  </a:lnTo>
                  <a:lnTo>
                    <a:pt x="40" y="106"/>
                  </a:lnTo>
                  <a:lnTo>
                    <a:pt x="58" y="106"/>
                  </a:lnTo>
                  <a:lnTo>
                    <a:pt x="52" y="142"/>
                  </a:lnTo>
                  <a:lnTo>
                    <a:pt x="76" y="142"/>
                  </a:lnTo>
                  <a:lnTo>
                    <a:pt x="80" y="106"/>
                  </a:lnTo>
                  <a:lnTo>
                    <a:pt x="102" y="106"/>
                  </a:lnTo>
                  <a:lnTo>
                    <a:pt x="102" y="82"/>
                  </a:lnTo>
                  <a:lnTo>
                    <a:pt x="84" y="82"/>
                  </a:lnTo>
                  <a:lnTo>
                    <a:pt x="88" y="60"/>
                  </a:lnTo>
                  <a:lnTo>
                    <a:pt x="108" y="60"/>
                  </a:lnTo>
                  <a:lnTo>
                    <a:pt x="108" y="36"/>
                  </a:lnTo>
                  <a:lnTo>
                    <a:pt x="90" y="36"/>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75" name="Freeform 1593"/>
            <p:cNvSpPr>
              <a:spLocks/>
            </p:cNvSpPr>
            <p:nvPr/>
          </p:nvSpPr>
          <p:spPr bwMode="auto">
            <a:xfrm>
              <a:off x="10085268" y="19050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4 w 52"/>
                <a:gd name="T17" fmla="*/ 34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2 h 144"/>
                <a:gd name="T34" fmla="*/ 10 w 52"/>
                <a:gd name="T35" fmla="*/ 20 h 144"/>
                <a:gd name="T36" fmla="*/ 10 w 52"/>
                <a:gd name="T37" fmla="*/ 20 h 144"/>
                <a:gd name="T38" fmla="*/ 16 w 52"/>
                <a:gd name="T39" fmla="*/ 16 h 144"/>
                <a:gd name="T40" fmla="*/ 20 w 52"/>
                <a:gd name="T41" fmla="*/ 14 h 144"/>
                <a:gd name="T42" fmla="*/ 20 w 52"/>
                <a:gd name="T43" fmla="*/ 14 h 144"/>
                <a:gd name="T44" fmla="*/ 26 w 52"/>
                <a:gd name="T45" fmla="*/ 12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30"/>
                  </a:lnTo>
                  <a:lnTo>
                    <a:pt x="30" y="30"/>
                  </a:lnTo>
                  <a:lnTo>
                    <a:pt x="24" y="34"/>
                  </a:lnTo>
                  <a:lnTo>
                    <a:pt x="16" y="36"/>
                  </a:lnTo>
                  <a:lnTo>
                    <a:pt x="16" y="36"/>
                  </a:lnTo>
                  <a:lnTo>
                    <a:pt x="8" y="40"/>
                  </a:lnTo>
                  <a:lnTo>
                    <a:pt x="0" y="42"/>
                  </a:lnTo>
                  <a:lnTo>
                    <a:pt x="0" y="42"/>
                  </a:lnTo>
                  <a:lnTo>
                    <a:pt x="0" y="22"/>
                  </a:lnTo>
                  <a:lnTo>
                    <a:pt x="0" y="22"/>
                  </a:lnTo>
                  <a:lnTo>
                    <a:pt x="4" y="22"/>
                  </a:lnTo>
                  <a:lnTo>
                    <a:pt x="10" y="20"/>
                  </a:lnTo>
                  <a:lnTo>
                    <a:pt x="10" y="20"/>
                  </a:lnTo>
                  <a:lnTo>
                    <a:pt x="16" y="16"/>
                  </a:lnTo>
                  <a:lnTo>
                    <a:pt x="20" y="14"/>
                  </a:lnTo>
                  <a:lnTo>
                    <a:pt x="20" y="14"/>
                  </a:lnTo>
                  <a:lnTo>
                    <a:pt x="26" y="12"/>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76" name="Freeform 1594"/>
            <p:cNvSpPr>
              <a:spLocks/>
            </p:cNvSpPr>
            <p:nvPr/>
          </p:nvSpPr>
          <p:spPr bwMode="auto">
            <a:xfrm>
              <a:off x="10232126" y="19050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30 h 144"/>
                <a:gd name="T14" fmla="*/ 30 w 54"/>
                <a:gd name="T15" fmla="*/ 30 h 144"/>
                <a:gd name="T16" fmla="*/ 24 w 54"/>
                <a:gd name="T17" fmla="*/ 34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2 h 144"/>
                <a:gd name="T34" fmla="*/ 12 w 54"/>
                <a:gd name="T35" fmla="*/ 20 h 144"/>
                <a:gd name="T36" fmla="*/ 12 w 54"/>
                <a:gd name="T37" fmla="*/ 20 h 144"/>
                <a:gd name="T38" fmla="*/ 18 w 54"/>
                <a:gd name="T39" fmla="*/ 16 h 144"/>
                <a:gd name="T40" fmla="*/ 22 w 54"/>
                <a:gd name="T41" fmla="*/ 14 h 144"/>
                <a:gd name="T42" fmla="*/ 22 w 54"/>
                <a:gd name="T43" fmla="*/ 14 h 144"/>
                <a:gd name="T44" fmla="*/ 28 w 54"/>
                <a:gd name="T45" fmla="*/ 12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30"/>
                  </a:lnTo>
                  <a:lnTo>
                    <a:pt x="30" y="30"/>
                  </a:lnTo>
                  <a:lnTo>
                    <a:pt x="24" y="34"/>
                  </a:lnTo>
                  <a:lnTo>
                    <a:pt x="16" y="36"/>
                  </a:lnTo>
                  <a:lnTo>
                    <a:pt x="16" y="36"/>
                  </a:lnTo>
                  <a:lnTo>
                    <a:pt x="8" y="40"/>
                  </a:lnTo>
                  <a:lnTo>
                    <a:pt x="0" y="42"/>
                  </a:lnTo>
                  <a:lnTo>
                    <a:pt x="0" y="42"/>
                  </a:lnTo>
                  <a:lnTo>
                    <a:pt x="0" y="22"/>
                  </a:lnTo>
                  <a:lnTo>
                    <a:pt x="0" y="22"/>
                  </a:lnTo>
                  <a:lnTo>
                    <a:pt x="6" y="22"/>
                  </a:lnTo>
                  <a:lnTo>
                    <a:pt x="12" y="20"/>
                  </a:lnTo>
                  <a:lnTo>
                    <a:pt x="12" y="20"/>
                  </a:lnTo>
                  <a:lnTo>
                    <a:pt x="18" y="16"/>
                  </a:lnTo>
                  <a:lnTo>
                    <a:pt x="22" y="14"/>
                  </a:lnTo>
                  <a:lnTo>
                    <a:pt x="22" y="14"/>
                  </a:lnTo>
                  <a:lnTo>
                    <a:pt x="28" y="12"/>
                  </a:lnTo>
                  <a:lnTo>
                    <a:pt x="32" y="8"/>
                  </a:lnTo>
                  <a:lnTo>
                    <a:pt x="32" y="8"/>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77" name="Freeform 1595"/>
            <p:cNvSpPr>
              <a:spLocks/>
            </p:cNvSpPr>
            <p:nvPr/>
          </p:nvSpPr>
          <p:spPr bwMode="auto">
            <a:xfrm>
              <a:off x="10382175" y="19050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30 h 144"/>
                <a:gd name="T14" fmla="*/ 28 w 52"/>
                <a:gd name="T15" fmla="*/ 30 h 144"/>
                <a:gd name="T16" fmla="*/ 22 w 52"/>
                <a:gd name="T17" fmla="*/ 34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4 h 144"/>
                <a:gd name="T36" fmla="*/ 22 w 52"/>
                <a:gd name="T37" fmla="*/ 14 h 144"/>
                <a:gd name="T38" fmla="*/ 26 w 52"/>
                <a:gd name="T39" fmla="*/ 12 h 144"/>
                <a:gd name="T40" fmla="*/ 32 w 52"/>
                <a:gd name="T41" fmla="*/ 8 h 144"/>
                <a:gd name="T42" fmla="*/ 32 w 52"/>
                <a:gd name="T43" fmla="*/ 8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30"/>
                  </a:lnTo>
                  <a:lnTo>
                    <a:pt x="28" y="30"/>
                  </a:lnTo>
                  <a:lnTo>
                    <a:pt x="22" y="34"/>
                  </a:lnTo>
                  <a:lnTo>
                    <a:pt x="16" y="36"/>
                  </a:lnTo>
                  <a:lnTo>
                    <a:pt x="16" y="36"/>
                  </a:lnTo>
                  <a:lnTo>
                    <a:pt x="0" y="42"/>
                  </a:lnTo>
                  <a:lnTo>
                    <a:pt x="0" y="42"/>
                  </a:lnTo>
                  <a:lnTo>
                    <a:pt x="0" y="22"/>
                  </a:lnTo>
                  <a:lnTo>
                    <a:pt x="0" y="22"/>
                  </a:lnTo>
                  <a:lnTo>
                    <a:pt x="10" y="18"/>
                  </a:lnTo>
                  <a:lnTo>
                    <a:pt x="10" y="18"/>
                  </a:lnTo>
                  <a:lnTo>
                    <a:pt x="22" y="14"/>
                  </a:lnTo>
                  <a:lnTo>
                    <a:pt x="22" y="14"/>
                  </a:lnTo>
                  <a:lnTo>
                    <a:pt x="26" y="12"/>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78" name="Freeform 1596"/>
            <p:cNvSpPr>
              <a:spLocks/>
            </p:cNvSpPr>
            <p:nvPr/>
          </p:nvSpPr>
          <p:spPr bwMode="auto">
            <a:xfrm>
              <a:off x="11039841"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0 w 52"/>
                <a:gd name="T35" fmla="*/ 14 h 144"/>
                <a:gd name="T36" fmla="*/ 20 w 52"/>
                <a:gd name="T37" fmla="*/ 14 h 144"/>
                <a:gd name="T38" fmla="*/ 26 w 52"/>
                <a:gd name="T39" fmla="*/ 10 h 144"/>
                <a:gd name="T40" fmla="*/ 30 w 52"/>
                <a:gd name="T41" fmla="*/ 8 h 144"/>
                <a:gd name="T42" fmla="*/ 30 w 52"/>
                <a:gd name="T43" fmla="*/ 8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0" y="42"/>
                  </a:lnTo>
                  <a:lnTo>
                    <a:pt x="0" y="42"/>
                  </a:lnTo>
                  <a:lnTo>
                    <a:pt x="0" y="22"/>
                  </a:lnTo>
                  <a:lnTo>
                    <a:pt x="0" y="22"/>
                  </a:lnTo>
                  <a:lnTo>
                    <a:pt x="10" y="18"/>
                  </a:lnTo>
                  <a:lnTo>
                    <a:pt x="10" y="18"/>
                  </a:lnTo>
                  <a:lnTo>
                    <a:pt x="20" y="14"/>
                  </a:lnTo>
                  <a:lnTo>
                    <a:pt x="20" y="14"/>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79" name="Freeform 1597"/>
            <p:cNvSpPr>
              <a:spLocks/>
            </p:cNvSpPr>
            <p:nvPr/>
          </p:nvSpPr>
          <p:spPr bwMode="auto">
            <a:xfrm>
              <a:off x="11186698" y="15779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6 h 144"/>
                <a:gd name="T20" fmla="*/ 14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6"/>
                  </a:lnTo>
                  <a:lnTo>
                    <a:pt x="14" y="36"/>
                  </a:lnTo>
                  <a:lnTo>
                    <a:pt x="8" y="40"/>
                  </a:lnTo>
                  <a:lnTo>
                    <a:pt x="0" y="42"/>
                  </a:lnTo>
                  <a:lnTo>
                    <a:pt x="0" y="42"/>
                  </a:lnTo>
                  <a:lnTo>
                    <a:pt x="0" y="22"/>
                  </a:lnTo>
                  <a:lnTo>
                    <a:pt x="0" y="22"/>
                  </a:lnTo>
                  <a:lnTo>
                    <a:pt x="6" y="20"/>
                  </a:lnTo>
                  <a:lnTo>
                    <a:pt x="10" y="18"/>
                  </a:lnTo>
                  <a:lnTo>
                    <a:pt x="10" y="18"/>
                  </a:lnTo>
                  <a:lnTo>
                    <a:pt x="16" y="16"/>
                  </a:lnTo>
                  <a:lnTo>
                    <a:pt x="20" y="14"/>
                  </a:lnTo>
                  <a:lnTo>
                    <a:pt x="20" y="14"/>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0" name="Freeform 1598"/>
            <p:cNvSpPr>
              <a:spLocks/>
            </p:cNvSpPr>
            <p:nvPr/>
          </p:nvSpPr>
          <p:spPr bwMode="auto">
            <a:xfrm>
              <a:off x="11330363" y="157797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8 w 50"/>
                <a:gd name="T23" fmla="*/ 40 h 144"/>
                <a:gd name="T24" fmla="*/ 0 w 50"/>
                <a:gd name="T25" fmla="*/ 42 h 144"/>
                <a:gd name="T26" fmla="*/ 0 w 50"/>
                <a:gd name="T27" fmla="*/ 42 h 144"/>
                <a:gd name="T28" fmla="*/ 0 w 50"/>
                <a:gd name="T29" fmla="*/ 22 h 144"/>
                <a:gd name="T30" fmla="*/ 0 w 50"/>
                <a:gd name="T31" fmla="*/ 22 h 144"/>
                <a:gd name="T32" fmla="*/ 10 w 50"/>
                <a:gd name="T33" fmla="*/ 18 h 144"/>
                <a:gd name="T34" fmla="*/ 10 w 50"/>
                <a:gd name="T35" fmla="*/ 18 h 144"/>
                <a:gd name="T36" fmla="*/ 20 w 50"/>
                <a:gd name="T37" fmla="*/ 14 h 144"/>
                <a:gd name="T38" fmla="*/ 20 w 50"/>
                <a:gd name="T39" fmla="*/ 14 h 144"/>
                <a:gd name="T40" fmla="*/ 26 w 50"/>
                <a:gd name="T41" fmla="*/ 10 h 144"/>
                <a:gd name="T42" fmla="*/ 30 w 50"/>
                <a:gd name="T43" fmla="*/ 8 h 144"/>
                <a:gd name="T44" fmla="*/ 30 w 50"/>
                <a:gd name="T45" fmla="*/ 8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8" y="40"/>
                  </a:lnTo>
                  <a:lnTo>
                    <a:pt x="0" y="42"/>
                  </a:lnTo>
                  <a:lnTo>
                    <a:pt x="0" y="42"/>
                  </a:lnTo>
                  <a:lnTo>
                    <a:pt x="0" y="22"/>
                  </a:lnTo>
                  <a:lnTo>
                    <a:pt x="0" y="22"/>
                  </a:lnTo>
                  <a:lnTo>
                    <a:pt x="10" y="18"/>
                  </a:lnTo>
                  <a:lnTo>
                    <a:pt x="10" y="18"/>
                  </a:lnTo>
                  <a:lnTo>
                    <a:pt x="20" y="14"/>
                  </a:lnTo>
                  <a:lnTo>
                    <a:pt x="20" y="14"/>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1" name="Freeform 1599"/>
            <p:cNvSpPr>
              <a:spLocks/>
            </p:cNvSpPr>
            <p:nvPr/>
          </p:nvSpPr>
          <p:spPr bwMode="auto">
            <a:xfrm>
              <a:off x="11474028"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4 h 144"/>
                <a:gd name="T42" fmla="*/ 22 w 52"/>
                <a:gd name="T43" fmla="*/ 14 h 144"/>
                <a:gd name="T44" fmla="*/ 26 w 52"/>
                <a:gd name="T45" fmla="*/ 10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4"/>
                  </a:lnTo>
                  <a:lnTo>
                    <a:pt x="22" y="14"/>
                  </a:lnTo>
                  <a:lnTo>
                    <a:pt x="26" y="10"/>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2" name="Freeform 1600"/>
            <p:cNvSpPr>
              <a:spLocks/>
            </p:cNvSpPr>
            <p:nvPr/>
          </p:nvSpPr>
          <p:spPr bwMode="auto">
            <a:xfrm>
              <a:off x="11853941"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6 h 144"/>
                <a:gd name="T20" fmla="*/ 18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4 h 144"/>
                <a:gd name="T42" fmla="*/ 22 w 52"/>
                <a:gd name="T43" fmla="*/ 14 h 144"/>
                <a:gd name="T44" fmla="*/ 26 w 52"/>
                <a:gd name="T45" fmla="*/ 10 h 144"/>
                <a:gd name="T46" fmla="*/ 32 w 52"/>
                <a:gd name="T47" fmla="*/ 8 h 144"/>
                <a:gd name="T48" fmla="*/ 32 w 52"/>
                <a:gd name="T49" fmla="*/ 8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6"/>
                  </a:lnTo>
                  <a:lnTo>
                    <a:pt x="18" y="36"/>
                  </a:lnTo>
                  <a:lnTo>
                    <a:pt x="8" y="40"/>
                  </a:lnTo>
                  <a:lnTo>
                    <a:pt x="0" y="42"/>
                  </a:lnTo>
                  <a:lnTo>
                    <a:pt x="0" y="42"/>
                  </a:lnTo>
                  <a:lnTo>
                    <a:pt x="0" y="22"/>
                  </a:lnTo>
                  <a:lnTo>
                    <a:pt x="0" y="22"/>
                  </a:lnTo>
                  <a:lnTo>
                    <a:pt x="6" y="20"/>
                  </a:lnTo>
                  <a:lnTo>
                    <a:pt x="12" y="18"/>
                  </a:lnTo>
                  <a:lnTo>
                    <a:pt x="12" y="18"/>
                  </a:lnTo>
                  <a:lnTo>
                    <a:pt x="16" y="16"/>
                  </a:lnTo>
                  <a:lnTo>
                    <a:pt x="22" y="14"/>
                  </a:lnTo>
                  <a:lnTo>
                    <a:pt x="22" y="14"/>
                  </a:lnTo>
                  <a:lnTo>
                    <a:pt x="26" y="10"/>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3" name="Freeform 1601"/>
            <p:cNvSpPr>
              <a:spLocks/>
            </p:cNvSpPr>
            <p:nvPr/>
          </p:nvSpPr>
          <p:spPr bwMode="auto">
            <a:xfrm>
              <a:off x="12000799"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40"/>
                  </a:lnTo>
                  <a:lnTo>
                    <a:pt x="0" y="42"/>
                  </a:lnTo>
                  <a:lnTo>
                    <a:pt x="0" y="42"/>
                  </a:lnTo>
                  <a:lnTo>
                    <a:pt x="0" y="22"/>
                  </a:lnTo>
                  <a:lnTo>
                    <a:pt x="0" y="22"/>
                  </a:lnTo>
                  <a:lnTo>
                    <a:pt x="4" y="20"/>
                  </a:lnTo>
                  <a:lnTo>
                    <a:pt x="10" y="18"/>
                  </a:lnTo>
                  <a:lnTo>
                    <a:pt x="10" y="18"/>
                  </a:lnTo>
                  <a:lnTo>
                    <a:pt x="16" y="16"/>
                  </a:lnTo>
                  <a:lnTo>
                    <a:pt x="20" y="14"/>
                  </a:lnTo>
                  <a:lnTo>
                    <a:pt x="20" y="14"/>
                  </a:lnTo>
                  <a:lnTo>
                    <a:pt x="26" y="10"/>
                  </a:lnTo>
                  <a:lnTo>
                    <a:pt x="32" y="8"/>
                  </a:lnTo>
                  <a:lnTo>
                    <a:pt x="32" y="8"/>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4" name="Freeform 1602"/>
            <p:cNvSpPr>
              <a:spLocks/>
            </p:cNvSpPr>
            <p:nvPr/>
          </p:nvSpPr>
          <p:spPr bwMode="auto">
            <a:xfrm>
              <a:off x="11620885" y="1577975"/>
              <a:ext cx="73429" cy="228600"/>
            </a:xfrm>
            <a:custGeom>
              <a:avLst/>
              <a:gdLst>
                <a:gd name="T0" fmla="*/ 46 w 46"/>
                <a:gd name="T1" fmla="*/ 0 h 144"/>
                <a:gd name="T2" fmla="*/ 38 w 46"/>
                <a:gd name="T3" fmla="*/ 0 h 144"/>
                <a:gd name="T4" fmla="*/ 18 w 46"/>
                <a:gd name="T5" fmla="*/ 6 h 144"/>
                <a:gd name="T6" fmla="*/ 10 w 46"/>
                <a:gd name="T7" fmla="*/ 24 h 144"/>
                <a:gd name="T8" fmla="*/ 12 w 46"/>
                <a:gd name="T9" fmla="*/ 38 h 144"/>
                <a:gd name="T10" fmla="*/ 12 w 46"/>
                <a:gd name="T11" fmla="*/ 52 h 144"/>
                <a:gd name="T12" fmla="*/ 12 w 46"/>
                <a:gd name="T13" fmla="*/ 56 h 144"/>
                <a:gd name="T14" fmla="*/ 6 w 46"/>
                <a:gd name="T15" fmla="*/ 62 h 144"/>
                <a:gd name="T16" fmla="*/ 0 w 46"/>
                <a:gd name="T17" fmla="*/ 80 h 144"/>
                <a:gd name="T18" fmla="*/ 6 w 46"/>
                <a:gd name="T19" fmla="*/ 82 h 144"/>
                <a:gd name="T20" fmla="*/ 12 w 46"/>
                <a:gd name="T21" fmla="*/ 88 h 144"/>
                <a:gd name="T22" fmla="*/ 12 w 46"/>
                <a:gd name="T23" fmla="*/ 92 h 144"/>
                <a:gd name="T24" fmla="*/ 12 w 46"/>
                <a:gd name="T25" fmla="*/ 106 h 144"/>
                <a:gd name="T26" fmla="*/ 10 w 46"/>
                <a:gd name="T27" fmla="*/ 120 h 144"/>
                <a:gd name="T28" fmla="*/ 12 w 46"/>
                <a:gd name="T29" fmla="*/ 132 h 144"/>
                <a:gd name="T30" fmla="*/ 18 w 46"/>
                <a:gd name="T31" fmla="*/ 138 h 144"/>
                <a:gd name="T32" fmla="*/ 38 w 46"/>
                <a:gd name="T33" fmla="*/ 144 h 144"/>
                <a:gd name="T34" fmla="*/ 46 w 46"/>
                <a:gd name="T35" fmla="*/ 144 h 144"/>
                <a:gd name="T36" fmla="*/ 46 w 46"/>
                <a:gd name="T37" fmla="*/ 126 h 144"/>
                <a:gd name="T38" fmla="*/ 44 w 46"/>
                <a:gd name="T39" fmla="*/ 126 h 144"/>
                <a:gd name="T40" fmla="*/ 38 w 46"/>
                <a:gd name="T41" fmla="*/ 126 h 144"/>
                <a:gd name="T42" fmla="*/ 34 w 46"/>
                <a:gd name="T43" fmla="*/ 120 h 144"/>
                <a:gd name="T44" fmla="*/ 34 w 46"/>
                <a:gd name="T45" fmla="*/ 116 h 144"/>
                <a:gd name="T46" fmla="*/ 34 w 46"/>
                <a:gd name="T47" fmla="*/ 106 h 144"/>
                <a:gd name="T48" fmla="*/ 36 w 46"/>
                <a:gd name="T49" fmla="*/ 94 h 144"/>
                <a:gd name="T50" fmla="*/ 32 w 46"/>
                <a:gd name="T51" fmla="*/ 78 h 144"/>
                <a:gd name="T52" fmla="*/ 18 w 46"/>
                <a:gd name="T53" fmla="*/ 72 h 144"/>
                <a:gd name="T54" fmla="*/ 18 w 46"/>
                <a:gd name="T55" fmla="*/ 72 h 144"/>
                <a:gd name="T56" fmla="*/ 26 w 46"/>
                <a:gd name="T57" fmla="*/ 70 h 144"/>
                <a:gd name="T58" fmla="*/ 34 w 46"/>
                <a:gd name="T59" fmla="*/ 60 h 144"/>
                <a:gd name="T60" fmla="*/ 36 w 46"/>
                <a:gd name="T61" fmla="*/ 50 h 144"/>
                <a:gd name="T62" fmla="*/ 34 w 46"/>
                <a:gd name="T63" fmla="*/ 38 h 144"/>
                <a:gd name="T64" fmla="*/ 34 w 46"/>
                <a:gd name="T65" fmla="*/ 30 h 144"/>
                <a:gd name="T66" fmla="*/ 36 w 46"/>
                <a:gd name="T67" fmla="*/ 20 h 144"/>
                <a:gd name="T68" fmla="*/ 44 w 46"/>
                <a:gd name="T69" fmla="*/ 18 h 144"/>
                <a:gd name="T70" fmla="*/ 46 w 46"/>
                <a:gd name="T71" fmla="*/ 18 h 144"/>
                <a:gd name="T72" fmla="*/ 46 w 46"/>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4">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38"/>
                  </a:lnTo>
                  <a:lnTo>
                    <a:pt x="28" y="142"/>
                  </a:lnTo>
                  <a:lnTo>
                    <a:pt x="38" y="144"/>
                  </a:lnTo>
                  <a:lnTo>
                    <a:pt x="38" y="144"/>
                  </a:lnTo>
                  <a:lnTo>
                    <a:pt x="46" y="144"/>
                  </a:lnTo>
                  <a:lnTo>
                    <a:pt x="46" y="144"/>
                  </a:lnTo>
                  <a:lnTo>
                    <a:pt x="46" y="126"/>
                  </a:lnTo>
                  <a:lnTo>
                    <a:pt x="46" y="126"/>
                  </a:lnTo>
                  <a:lnTo>
                    <a:pt x="44" y="126"/>
                  </a:lnTo>
                  <a:lnTo>
                    <a:pt x="44" y="126"/>
                  </a:lnTo>
                  <a:lnTo>
                    <a:pt x="38" y="126"/>
                  </a:lnTo>
                  <a:lnTo>
                    <a:pt x="36" y="124"/>
                  </a:lnTo>
                  <a:lnTo>
                    <a:pt x="34" y="120"/>
                  </a:lnTo>
                  <a:lnTo>
                    <a:pt x="34" y="116"/>
                  </a:lnTo>
                  <a:lnTo>
                    <a:pt x="34" y="116"/>
                  </a:lnTo>
                  <a:lnTo>
                    <a:pt x="34" y="106"/>
                  </a:lnTo>
                  <a:lnTo>
                    <a:pt x="34" y="106"/>
                  </a:lnTo>
                  <a:lnTo>
                    <a:pt x="36" y="94"/>
                  </a:lnTo>
                  <a:lnTo>
                    <a:pt x="36" y="94"/>
                  </a:lnTo>
                  <a:lnTo>
                    <a:pt x="34" y="84"/>
                  </a:lnTo>
                  <a:lnTo>
                    <a:pt x="32" y="78"/>
                  </a:lnTo>
                  <a:lnTo>
                    <a:pt x="26" y="74"/>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5" name="Freeform 1603"/>
            <p:cNvSpPr>
              <a:spLocks/>
            </p:cNvSpPr>
            <p:nvPr/>
          </p:nvSpPr>
          <p:spPr bwMode="auto">
            <a:xfrm>
              <a:off x="11620885" y="1577975"/>
              <a:ext cx="73429" cy="228600"/>
            </a:xfrm>
            <a:custGeom>
              <a:avLst/>
              <a:gdLst>
                <a:gd name="T0" fmla="*/ 46 w 46"/>
                <a:gd name="T1" fmla="*/ 0 h 144"/>
                <a:gd name="T2" fmla="*/ 38 w 46"/>
                <a:gd name="T3" fmla="*/ 0 h 144"/>
                <a:gd name="T4" fmla="*/ 18 w 46"/>
                <a:gd name="T5" fmla="*/ 6 h 144"/>
                <a:gd name="T6" fmla="*/ 10 w 46"/>
                <a:gd name="T7" fmla="*/ 24 h 144"/>
                <a:gd name="T8" fmla="*/ 12 w 46"/>
                <a:gd name="T9" fmla="*/ 38 h 144"/>
                <a:gd name="T10" fmla="*/ 12 w 46"/>
                <a:gd name="T11" fmla="*/ 52 h 144"/>
                <a:gd name="T12" fmla="*/ 12 w 46"/>
                <a:gd name="T13" fmla="*/ 56 h 144"/>
                <a:gd name="T14" fmla="*/ 6 w 46"/>
                <a:gd name="T15" fmla="*/ 62 h 144"/>
                <a:gd name="T16" fmla="*/ 0 w 46"/>
                <a:gd name="T17" fmla="*/ 80 h 144"/>
                <a:gd name="T18" fmla="*/ 6 w 46"/>
                <a:gd name="T19" fmla="*/ 82 h 144"/>
                <a:gd name="T20" fmla="*/ 12 w 46"/>
                <a:gd name="T21" fmla="*/ 88 h 144"/>
                <a:gd name="T22" fmla="*/ 12 w 46"/>
                <a:gd name="T23" fmla="*/ 92 h 144"/>
                <a:gd name="T24" fmla="*/ 12 w 46"/>
                <a:gd name="T25" fmla="*/ 106 h 144"/>
                <a:gd name="T26" fmla="*/ 10 w 46"/>
                <a:gd name="T27" fmla="*/ 120 h 144"/>
                <a:gd name="T28" fmla="*/ 12 w 46"/>
                <a:gd name="T29" fmla="*/ 132 h 144"/>
                <a:gd name="T30" fmla="*/ 18 w 46"/>
                <a:gd name="T31" fmla="*/ 138 h 144"/>
                <a:gd name="T32" fmla="*/ 38 w 46"/>
                <a:gd name="T33" fmla="*/ 144 h 144"/>
                <a:gd name="T34" fmla="*/ 46 w 46"/>
                <a:gd name="T35" fmla="*/ 144 h 144"/>
                <a:gd name="T36" fmla="*/ 46 w 46"/>
                <a:gd name="T37" fmla="*/ 126 h 144"/>
                <a:gd name="T38" fmla="*/ 44 w 46"/>
                <a:gd name="T39" fmla="*/ 126 h 144"/>
                <a:gd name="T40" fmla="*/ 38 w 46"/>
                <a:gd name="T41" fmla="*/ 126 h 144"/>
                <a:gd name="T42" fmla="*/ 34 w 46"/>
                <a:gd name="T43" fmla="*/ 120 h 144"/>
                <a:gd name="T44" fmla="*/ 34 w 46"/>
                <a:gd name="T45" fmla="*/ 116 h 144"/>
                <a:gd name="T46" fmla="*/ 34 w 46"/>
                <a:gd name="T47" fmla="*/ 106 h 144"/>
                <a:gd name="T48" fmla="*/ 36 w 46"/>
                <a:gd name="T49" fmla="*/ 94 h 144"/>
                <a:gd name="T50" fmla="*/ 32 w 46"/>
                <a:gd name="T51" fmla="*/ 78 h 144"/>
                <a:gd name="T52" fmla="*/ 18 w 46"/>
                <a:gd name="T53" fmla="*/ 72 h 144"/>
                <a:gd name="T54" fmla="*/ 18 w 46"/>
                <a:gd name="T55" fmla="*/ 72 h 144"/>
                <a:gd name="T56" fmla="*/ 26 w 46"/>
                <a:gd name="T57" fmla="*/ 70 h 144"/>
                <a:gd name="T58" fmla="*/ 34 w 46"/>
                <a:gd name="T59" fmla="*/ 60 h 144"/>
                <a:gd name="T60" fmla="*/ 36 w 46"/>
                <a:gd name="T61" fmla="*/ 50 h 144"/>
                <a:gd name="T62" fmla="*/ 34 w 46"/>
                <a:gd name="T63" fmla="*/ 38 h 144"/>
                <a:gd name="T64" fmla="*/ 34 w 46"/>
                <a:gd name="T65" fmla="*/ 30 h 144"/>
                <a:gd name="T66" fmla="*/ 36 w 46"/>
                <a:gd name="T67" fmla="*/ 20 h 144"/>
                <a:gd name="T68" fmla="*/ 44 w 46"/>
                <a:gd name="T69" fmla="*/ 18 h 144"/>
                <a:gd name="T70" fmla="*/ 46 w 46"/>
                <a:gd name="T71" fmla="*/ 18 h 144"/>
                <a:gd name="T72" fmla="*/ 46 w 46"/>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4">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38"/>
                  </a:lnTo>
                  <a:lnTo>
                    <a:pt x="28" y="142"/>
                  </a:lnTo>
                  <a:lnTo>
                    <a:pt x="38" y="144"/>
                  </a:lnTo>
                  <a:lnTo>
                    <a:pt x="38" y="144"/>
                  </a:lnTo>
                  <a:lnTo>
                    <a:pt x="46" y="144"/>
                  </a:lnTo>
                  <a:lnTo>
                    <a:pt x="46" y="144"/>
                  </a:lnTo>
                  <a:lnTo>
                    <a:pt x="46" y="126"/>
                  </a:lnTo>
                  <a:lnTo>
                    <a:pt x="46" y="126"/>
                  </a:lnTo>
                  <a:lnTo>
                    <a:pt x="44" y="126"/>
                  </a:lnTo>
                  <a:lnTo>
                    <a:pt x="44" y="126"/>
                  </a:lnTo>
                  <a:lnTo>
                    <a:pt x="38" y="126"/>
                  </a:lnTo>
                  <a:lnTo>
                    <a:pt x="36" y="124"/>
                  </a:lnTo>
                  <a:lnTo>
                    <a:pt x="34" y="120"/>
                  </a:lnTo>
                  <a:lnTo>
                    <a:pt x="34" y="116"/>
                  </a:lnTo>
                  <a:lnTo>
                    <a:pt x="34" y="116"/>
                  </a:lnTo>
                  <a:lnTo>
                    <a:pt x="34" y="106"/>
                  </a:lnTo>
                  <a:lnTo>
                    <a:pt x="34" y="106"/>
                  </a:lnTo>
                  <a:lnTo>
                    <a:pt x="36" y="94"/>
                  </a:lnTo>
                  <a:lnTo>
                    <a:pt x="36" y="94"/>
                  </a:lnTo>
                  <a:lnTo>
                    <a:pt x="34" y="84"/>
                  </a:lnTo>
                  <a:lnTo>
                    <a:pt x="32" y="78"/>
                  </a:lnTo>
                  <a:lnTo>
                    <a:pt x="26" y="74"/>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6" name="Freeform 1604"/>
            <p:cNvSpPr>
              <a:spLocks/>
            </p:cNvSpPr>
            <p:nvPr/>
          </p:nvSpPr>
          <p:spPr bwMode="auto">
            <a:xfrm>
              <a:off x="11716662" y="1577975"/>
              <a:ext cx="76621" cy="228600"/>
            </a:xfrm>
            <a:custGeom>
              <a:avLst/>
              <a:gdLst>
                <a:gd name="T0" fmla="*/ 6 w 48"/>
                <a:gd name="T1" fmla="*/ 0 h 144"/>
                <a:gd name="T2" fmla="*/ 0 w 48"/>
                <a:gd name="T3" fmla="*/ 0 h 144"/>
                <a:gd name="T4" fmla="*/ 0 w 48"/>
                <a:gd name="T5" fmla="*/ 18 h 144"/>
                <a:gd name="T6" fmla="*/ 2 w 48"/>
                <a:gd name="T7" fmla="*/ 18 h 144"/>
                <a:gd name="T8" fmla="*/ 10 w 48"/>
                <a:gd name="T9" fmla="*/ 20 h 144"/>
                <a:gd name="T10" fmla="*/ 12 w 48"/>
                <a:gd name="T11" fmla="*/ 30 h 144"/>
                <a:gd name="T12" fmla="*/ 12 w 48"/>
                <a:gd name="T13" fmla="*/ 38 h 144"/>
                <a:gd name="T14" fmla="*/ 12 w 48"/>
                <a:gd name="T15" fmla="*/ 50 h 144"/>
                <a:gd name="T16" fmla="*/ 12 w 48"/>
                <a:gd name="T17" fmla="*/ 60 h 144"/>
                <a:gd name="T18" fmla="*/ 20 w 48"/>
                <a:gd name="T19" fmla="*/ 70 h 144"/>
                <a:gd name="T20" fmla="*/ 28 w 48"/>
                <a:gd name="T21" fmla="*/ 72 h 144"/>
                <a:gd name="T22" fmla="*/ 28 w 48"/>
                <a:gd name="T23" fmla="*/ 72 h 144"/>
                <a:gd name="T24" fmla="*/ 16 w 48"/>
                <a:gd name="T25" fmla="*/ 78 h 144"/>
                <a:gd name="T26" fmla="*/ 12 w 48"/>
                <a:gd name="T27" fmla="*/ 94 h 144"/>
                <a:gd name="T28" fmla="*/ 12 w 48"/>
                <a:gd name="T29" fmla="*/ 106 h 144"/>
                <a:gd name="T30" fmla="*/ 12 w 48"/>
                <a:gd name="T31" fmla="*/ 116 h 144"/>
                <a:gd name="T32" fmla="*/ 12 w 48"/>
                <a:gd name="T33" fmla="*/ 120 h 144"/>
                <a:gd name="T34" fmla="*/ 8 w 48"/>
                <a:gd name="T35" fmla="*/ 126 h 144"/>
                <a:gd name="T36" fmla="*/ 2 w 48"/>
                <a:gd name="T37" fmla="*/ 126 h 144"/>
                <a:gd name="T38" fmla="*/ 0 w 48"/>
                <a:gd name="T39" fmla="*/ 126 h 144"/>
                <a:gd name="T40" fmla="*/ 0 w 48"/>
                <a:gd name="T41" fmla="*/ 144 h 144"/>
                <a:gd name="T42" fmla="*/ 6 w 48"/>
                <a:gd name="T43" fmla="*/ 144 h 144"/>
                <a:gd name="T44" fmla="*/ 28 w 48"/>
                <a:gd name="T45" fmla="*/ 138 h 144"/>
                <a:gd name="T46" fmla="*/ 34 w 48"/>
                <a:gd name="T47" fmla="*/ 132 h 144"/>
                <a:gd name="T48" fmla="*/ 36 w 48"/>
                <a:gd name="T49" fmla="*/ 120 h 144"/>
                <a:gd name="T50" fmla="*/ 36 w 48"/>
                <a:gd name="T51" fmla="*/ 106 h 144"/>
                <a:gd name="T52" fmla="*/ 34 w 48"/>
                <a:gd name="T53" fmla="*/ 92 h 144"/>
                <a:gd name="T54" fmla="*/ 36 w 48"/>
                <a:gd name="T55" fmla="*/ 84 h 144"/>
                <a:gd name="T56" fmla="*/ 48 w 48"/>
                <a:gd name="T57" fmla="*/ 80 h 144"/>
                <a:gd name="T58" fmla="*/ 48 w 48"/>
                <a:gd name="T59" fmla="*/ 64 h 144"/>
                <a:gd name="T60" fmla="*/ 36 w 48"/>
                <a:gd name="T61" fmla="*/ 60 h 144"/>
                <a:gd name="T62" fmla="*/ 34 w 48"/>
                <a:gd name="T63" fmla="*/ 52 h 144"/>
                <a:gd name="T64" fmla="*/ 36 w 48"/>
                <a:gd name="T65" fmla="*/ 38 h 144"/>
                <a:gd name="T66" fmla="*/ 36 w 48"/>
                <a:gd name="T67" fmla="*/ 24 h 144"/>
                <a:gd name="T68" fmla="*/ 34 w 48"/>
                <a:gd name="T69" fmla="*/ 14 h 144"/>
                <a:gd name="T70" fmla="*/ 20 w 48"/>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4">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4"/>
                  </a:lnTo>
                  <a:lnTo>
                    <a:pt x="12" y="94"/>
                  </a:lnTo>
                  <a:lnTo>
                    <a:pt x="12" y="94"/>
                  </a:lnTo>
                  <a:lnTo>
                    <a:pt x="12" y="106"/>
                  </a:lnTo>
                  <a:lnTo>
                    <a:pt x="12" y="106"/>
                  </a:lnTo>
                  <a:lnTo>
                    <a:pt x="12" y="116"/>
                  </a:lnTo>
                  <a:lnTo>
                    <a:pt x="12" y="116"/>
                  </a:lnTo>
                  <a:lnTo>
                    <a:pt x="12" y="120"/>
                  </a:lnTo>
                  <a:lnTo>
                    <a:pt x="10" y="124"/>
                  </a:lnTo>
                  <a:lnTo>
                    <a:pt x="8" y="126"/>
                  </a:lnTo>
                  <a:lnTo>
                    <a:pt x="2" y="126"/>
                  </a:lnTo>
                  <a:lnTo>
                    <a:pt x="2" y="126"/>
                  </a:lnTo>
                  <a:lnTo>
                    <a:pt x="0" y="126"/>
                  </a:lnTo>
                  <a:lnTo>
                    <a:pt x="0" y="126"/>
                  </a:lnTo>
                  <a:lnTo>
                    <a:pt x="0" y="144"/>
                  </a:lnTo>
                  <a:lnTo>
                    <a:pt x="0" y="144"/>
                  </a:lnTo>
                  <a:lnTo>
                    <a:pt x="6" y="144"/>
                  </a:lnTo>
                  <a:lnTo>
                    <a:pt x="6" y="144"/>
                  </a:lnTo>
                  <a:lnTo>
                    <a:pt x="18" y="142"/>
                  </a:lnTo>
                  <a:lnTo>
                    <a:pt x="28" y="138"/>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7" name="Freeform 1605"/>
            <p:cNvSpPr>
              <a:spLocks/>
            </p:cNvSpPr>
            <p:nvPr/>
          </p:nvSpPr>
          <p:spPr bwMode="auto">
            <a:xfrm>
              <a:off x="11716662" y="1577975"/>
              <a:ext cx="76621" cy="228600"/>
            </a:xfrm>
            <a:custGeom>
              <a:avLst/>
              <a:gdLst>
                <a:gd name="T0" fmla="*/ 6 w 48"/>
                <a:gd name="T1" fmla="*/ 0 h 144"/>
                <a:gd name="T2" fmla="*/ 0 w 48"/>
                <a:gd name="T3" fmla="*/ 0 h 144"/>
                <a:gd name="T4" fmla="*/ 0 w 48"/>
                <a:gd name="T5" fmla="*/ 18 h 144"/>
                <a:gd name="T6" fmla="*/ 2 w 48"/>
                <a:gd name="T7" fmla="*/ 18 h 144"/>
                <a:gd name="T8" fmla="*/ 10 w 48"/>
                <a:gd name="T9" fmla="*/ 20 h 144"/>
                <a:gd name="T10" fmla="*/ 12 w 48"/>
                <a:gd name="T11" fmla="*/ 30 h 144"/>
                <a:gd name="T12" fmla="*/ 12 w 48"/>
                <a:gd name="T13" fmla="*/ 38 h 144"/>
                <a:gd name="T14" fmla="*/ 12 w 48"/>
                <a:gd name="T15" fmla="*/ 50 h 144"/>
                <a:gd name="T16" fmla="*/ 12 w 48"/>
                <a:gd name="T17" fmla="*/ 60 h 144"/>
                <a:gd name="T18" fmla="*/ 20 w 48"/>
                <a:gd name="T19" fmla="*/ 70 h 144"/>
                <a:gd name="T20" fmla="*/ 28 w 48"/>
                <a:gd name="T21" fmla="*/ 72 h 144"/>
                <a:gd name="T22" fmla="*/ 28 w 48"/>
                <a:gd name="T23" fmla="*/ 72 h 144"/>
                <a:gd name="T24" fmla="*/ 16 w 48"/>
                <a:gd name="T25" fmla="*/ 78 h 144"/>
                <a:gd name="T26" fmla="*/ 12 w 48"/>
                <a:gd name="T27" fmla="*/ 94 h 144"/>
                <a:gd name="T28" fmla="*/ 12 w 48"/>
                <a:gd name="T29" fmla="*/ 106 h 144"/>
                <a:gd name="T30" fmla="*/ 12 w 48"/>
                <a:gd name="T31" fmla="*/ 116 h 144"/>
                <a:gd name="T32" fmla="*/ 12 w 48"/>
                <a:gd name="T33" fmla="*/ 120 h 144"/>
                <a:gd name="T34" fmla="*/ 8 w 48"/>
                <a:gd name="T35" fmla="*/ 126 h 144"/>
                <a:gd name="T36" fmla="*/ 2 w 48"/>
                <a:gd name="T37" fmla="*/ 126 h 144"/>
                <a:gd name="T38" fmla="*/ 0 w 48"/>
                <a:gd name="T39" fmla="*/ 126 h 144"/>
                <a:gd name="T40" fmla="*/ 0 w 48"/>
                <a:gd name="T41" fmla="*/ 144 h 144"/>
                <a:gd name="T42" fmla="*/ 6 w 48"/>
                <a:gd name="T43" fmla="*/ 144 h 144"/>
                <a:gd name="T44" fmla="*/ 28 w 48"/>
                <a:gd name="T45" fmla="*/ 138 h 144"/>
                <a:gd name="T46" fmla="*/ 34 w 48"/>
                <a:gd name="T47" fmla="*/ 132 h 144"/>
                <a:gd name="T48" fmla="*/ 36 w 48"/>
                <a:gd name="T49" fmla="*/ 120 h 144"/>
                <a:gd name="T50" fmla="*/ 36 w 48"/>
                <a:gd name="T51" fmla="*/ 106 h 144"/>
                <a:gd name="T52" fmla="*/ 34 w 48"/>
                <a:gd name="T53" fmla="*/ 92 h 144"/>
                <a:gd name="T54" fmla="*/ 36 w 48"/>
                <a:gd name="T55" fmla="*/ 84 h 144"/>
                <a:gd name="T56" fmla="*/ 48 w 48"/>
                <a:gd name="T57" fmla="*/ 80 h 144"/>
                <a:gd name="T58" fmla="*/ 48 w 48"/>
                <a:gd name="T59" fmla="*/ 64 h 144"/>
                <a:gd name="T60" fmla="*/ 36 w 48"/>
                <a:gd name="T61" fmla="*/ 60 h 144"/>
                <a:gd name="T62" fmla="*/ 34 w 48"/>
                <a:gd name="T63" fmla="*/ 52 h 144"/>
                <a:gd name="T64" fmla="*/ 36 w 48"/>
                <a:gd name="T65" fmla="*/ 38 h 144"/>
                <a:gd name="T66" fmla="*/ 36 w 48"/>
                <a:gd name="T67" fmla="*/ 24 h 144"/>
                <a:gd name="T68" fmla="*/ 34 w 48"/>
                <a:gd name="T69" fmla="*/ 14 h 144"/>
                <a:gd name="T70" fmla="*/ 20 w 48"/>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4">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4"/>
                  </a:lnTo>
                  <a:lnTo>
                    <a:pt x="12" y="94"/>
                  </a:lnTo>
                  <a:lnTo>
                    <a:pt x="12" y="94"/>
                  </a:lnTo>
                  <a:lnTo>
                    <a:pt x="12" y="106"/>
                  </a:lnTo>
                  <a:lnTo>
                    <a:pt x="12" y="106"/>
                  </a:lnTo>
                  <a:lnTo>
                    <a:pt x="12" y="116"/>
                  </a:lnTo>
                  <a:lnTo>
                    <a:pt x="12" y="116"/>
                  </a:lnTo>
                  <a:lnTo>
                    <a:pt x="12" y="120"/>
                  </a:lnTo>
                  <a:lnTo>
                    <a:pt x="10" y="124"/>
                  </a:lnTo>
                  <a:lnTo>
                    <a:pt x="8" y="126"/>
                  </a:lnTo>
                  <a:lnTo>
                    <a:pt x="2" y="126"/>
                  </a:lnTo>
                  <a:lnTo>
                    <a:pt x="2" y="126"/>
                  </a:lnTo>
                  <a:lnTo>
                    <a:pt x="0" y="126"/>
                  </a:lnTo>
                  <a:lnTo>
                    <a:pt x="0" y="126"/>
                  </a:lnTo>
                  <a:lnTo>
                    <a:pt x="0" y="144"/>
                  </a:lnTo>
                  <a:lnTo>
                    <a:pt x="0" y="144"/>
                  </a:lnTo>
                  <a:lnTo>
                    <a:pt x="6" y="144"/>
                  </a:lnTo>
                  <a:lnTo>
                    <a:pt x="6" y="144"/>
                  </a:lnTo>
                  <a:lnTo>
                    <a:pt x="18" y="142"/>
                  </a:lnTo>
                  <a:lnTo>
                    <a:pt x="28" y="138"/>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8" name="Freeform 1606"/>
            <p:cNvSpPr>
              <a:spLocks noEditPoints="1"/>
            </p:cNvSpPr>
            <p:nvPr/>
          </p:nvSpPr>
          <p:spPr bwMode="auto">
            <a:xfrm>
              <a:off x="9797939" y="1571625"/>
              <a:ext cx="159628" cy="234950"/>
            </a:xfrm>
            <a:custGeom>
              <a:avLst/>
              <a:gdLst>
                <a:gd name="T0" fmla="*/ 48 w 100"/>
                <a:gd name="T1" fmla="*/ 148 h 148"/>
                <a:gd name="T2" fmla="*/ 28 w 100"/>
                <a:gd name="T3" fmla="*/ 144 h 148"/>
                <a:gd name="T4" fmla="*/ 12 w 100"/>
                <a:gd name="T5" fmla="*/ 132 h 148"/>
                <a:gd name="T6" fmla="*/ 8 w 100"/>
                <a:gd name="T7" fmla="*/ 120 h 148"/>
                <a:gd name="T8" fmla="*/ 2 w 100"/>
                <a:gd name="T9" fmla="*/ 94 h 148"/>
                <a:gd name="T10" fmla="*/ 0 w 100"/>
                <a:gd name="T11" fmla="*/ 76 h 148"/>
                <a:gd name="T12" fmla="*/ 4 w 100"/>
                <a:gd name="T13" fmla="*/ 44 h 148"/>
                <a:gd name="T14" fmla="*/ 14 w 100"/>
                <a:gd name="T15" fmla="*/ 20 h 148"/>
                <a:gd name="T16" fmla="*/ 20 w 100"/>
                <a:gd name="T17" fmla="*/ 10 h 148"/>
                <a:gd name="T18" fmla="*/ 40 w 100"/>
                <a:gd name="T19" fmla="*/ 0 h 148"/>
                <a:gd name="T20" fmla="*/ 52 w 100"/>
                <a:gd name="T21" fmla="*/ 0 h 148"/>
                <a:gd name="T22" fmla="*/ 72 w 100"/>
                <a:gd name="T23" fmla="*/ 4 h 148"/>
                <a:gd name="T24" fmla="*/ 88 w 100"/>
                <a:gd name="T25" fmla="*/ 18 h 148"/>
                <a:gd name="T26" fmla="*/ 96 w 100"/>
                <a:gd name="T27" fmla="*/ 42 h 148"/>
                <a:gd name="T28" fmla="*/ 100 w 100"/>
                <a:gd name="T29" fmla="*/ 74 h 148"/>
                <a:gd name="T30" fmla="*/ 98 w 100"/>
                <a:gd name="T31" fmla="*/ 92 h 148"/>
                <a:gd name="T32" fmla="*/ 92 w 100"/>
                <a:gd name="T33" fmla="*/ 118 h 148"/>
                <a:gd name="T34" fmla="*/ 86 w 100"/>
                <a:gd name="T35" fmla="*/ 130 h 148"/>
                <a:gd name="T36" fmla="*/ 70 w 100"/>
                <a:gd name="T37" fmla="*/ 144 h 148"/>
                <a:gd name="T38" fmla="*/ 48 w 100"/>
                <a:gd name="T39" fmla="*/ 148 h 148"/>
                <a:gd name="T40" fmla="*/ 50 w 100"/>
                <a:gd name="T41" fmla="*/ 18 h 148"/>
                <a:gd name="T42" fmla="*/ 44 w 100"/>
                <a:gd name="T43" fmla="*/ 18 h 148"/>
                <a:gd name="T44" fmla="*/ 34 w 100"/>
                <a:gd name="T45" fmla="*/ 26 h 148"/>
                <a:gd name="T46" fmla="*/ 28 w 100"/>
                <a:gd name="T47" fmla="*/ 42 h 148"/>
                <a:gd name="T48" fmla="*/ 24 w 100"/>
                <a:gd name="T49" fmla="*/ 76 h 148"/>
                <a:gd name="T50" fmla="*/ 26 w 100"/>
                <a:gd name="T51" fmla="*/ 100 h 148"/>
                <a:gd name="T52" fmla="*/ 30 w 100"/>
                <a:gd name="T53" fmla="*/ 116 h 148"/>
                <a:gd name="T54" fmla="*/ 38 w 100"/>
                <a:gd name="T55" fmla="*/ 126 h 148"/>
                <a:gd name="T56" fmla="*/ 50 w 100"/>
                <a:gd name="T57" fmla="*/ 130 h 148"/>
                <a:gd name="T58" fmla="*/ 56 w 100"/>
                <a:gd name="T59" fmla="*/ 128 h 148"/>
                <a:gd name="T60" fmla="*/ 66 w 100"/>
                <a:gd name="T61" fmla="*/ 122 h 148"/>
                <a:gd name="T62" fmla="*/ 72 w 100"/>
                <a:gd name="T63" fmla="*/ 108 h 148"/>
                <a:gd name="T64" fmla="*/ 76 w 100"/>
                <a:gd name="T65" fmla="*/ 76 h 148"/>
                <a:gd name="T66" fmla="*/ 74 w 100"/>
                <a:gd name="T67" fmla="*/ 50 h 148"/>
                <a:gd name="T68" fmla="*/ 68 w 100"/>
                <a:gd name="T69" fmla="*/ 32 h 148"/>
                <a:gd name="T70" fmla="*/ 62 w 100"/>
                <a:gd name="T71" fmla="*/ 22 h 148"/>
                <a:gd name="T72" fmla="*/ 50 w 100"/>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48">
                  <a:moveTo>
                    <a:pt x="48" y="148"/>
                  </a:moveTo>
                  <a:lnTo>
                    <a:pt x="48" y="148"/>
                  </a:lnTo>
                  <a:lnTo>
                    <a:pt x="38" y="148"/>
                  </a:lnTo>
                  <a:lnTo>
                    <a:pt x="28" y="144"/>
                  </a:lnTo>
                  <a:lnTo>
                    <a:pt x="20" y="138"/>
                  </a:lnTo>
                  <a:lnTo>
                    <a:pt x="12" y="132"/>
                  </a:lnTo>
                  <a:lnTo>
                    <a:pt x="12" y="132"/>
                  </a:lnTo>
                  <a:lnTo>
                    <a:pt x="8" y="120"/>
                  </a:lnTo>
                  <a:lnTo>
                    <a:pt x="4" y="108"/>
                  </a:lnTo>
                  <a:lnTo>
                    <a:pt x="2" y="94"/>
                  </a:lnTo>
                  <a:lnTo>
                    <a:pt x="0" y="76"/>
                  </a:lnTo>
                  <a:lnTo>
                    <a:pt x="0" y="76"/>
                  </a:lnTo>
                  <a:lnTo>
                    <a:pt x="2" y="58"/>
                  </a:lnTo>
                  <a:lnTo>
                    <a:pt x="4" y="44"/>
                  </a:lnTo>
                  <a:lnTo>
                    <a:pt x="8" y="30"/>
                  </a:lnTo>
                  <a:lnTo>
                    <a:pt x="14" y="20"/>
                  </a:lnTo>
                  <a:lnTo>
                    <a:pt x="14" y="20"/>
                  </a:lnTo>
                  <a:lnTo>
                    <a:pt x="20" y="10"/>
                  </a:lnTo>
                  <a:lnTo>
                    <a:pt x="30" y="4"/>
                  </a:lnTo>
                  <a:lnTo>
                    <a:pt x="40" y="0"/>
                  </a:lnTo>
                  <a:lnTo>
                    <a:pt x="52" y="0"/>
                  </a:lnTo>
                  <a:lnTo>
                    <a:pt x="52" y="0"/>
                  </a:lnTo>
                  <a:lnTo>
                    <a:pt x="64" y="0"/>
                  </a:lnTo>
                  <a:lnTo>
                    <a:pt x="72" y="4"/>
                  </a:lnTo>
                  <a:lnTo>
                    <a:pt x="82" y="10"/>
                  </a:lnTo>
                  <a:lnTo>
                    <a:pt x="88" y="18"/>
                  </a:lnTo>
                  <a:lnTo>
                    <a:pt x="92" y="28"/>
                  </a:lnTo>
                  <a:lnTo>
                    <a:pt x="96" y="42"/>
                  </a:lnTo>
                  <a:lnTo>
                    <a:pt x="98" y="56"/>
                  </a:lnTo>
                  <a:lnTo>
                    <a:pt x="100" y="74"/>
                  </a:lnTo>
                  <a:lnTo>
                    <a:pt x="100" y="74"/>
                  </a:lnTo>
                  <a:lnTo>
                    <a:pt x="98" y="92"/>
                  </a:lnTo>
                  <a:lnTo>
                    <a:pt x="96" y="106"/>
                  </a:lnTo>
                  <a:lnTo>
                    <a:pt x="92" y="118"/>
                  </a:lnTo>
                  <a:lnTo>
                    <a:pt x="86" y="130"/>
                  </a:lnTo>
                  <a:lnTo>
                    <a:pt x="86" y="130"/>
                  </a:lnTo>
                  <a:lnTo>
                    <a:pt x="78" y="138"/>
                  </a:lnTo>
                  <a:lnTo>
                    <a:pt x="70" y="144"/>
                  </a:lnTo>
                  <a:lnTo>
                    <a:pt x="60" y="148"/>
                  </a:lnTo>
                  <a:lnTo>
                    <a:pt x="48" y="148"/>
                  </a:lnTo>
                  <a:lnTo>
                    <a:pt x="48" y="148"/>
                  </a:lnTo>
                  <a:close/>
                  <a:moveTo>
                    <a:pt x="50" y="18"/>
                  </a:moveTo>
                  <a:lnTo>
                    <a:pt x="50" y="18"/>
                  </a:lnTo>
                  <a:lnTo>
                    <a:pt x="44" y="18"/>
                  </a:lnTo>
                  <a:lnTo>
                    <a:pt x="38" y="22"/>
                  </a:lnTo>
                  <a:lnTo>
                    <a:pt x="34" y="26"/>
                  </a:lnTo>
                  <a:lnTo>
                    <a:pt x="30" y="32"/>
                  </a:lnTo>
                  <a:lnTo>
                    <a:pt x="28" y="42"/>
                  </a:lnTo>
                  <a:lnTo>
                    <a:pt x="26" y="52"/>
                  </a:lnTo>
                  <a:lnTo>
                    <a:pt x="24" y="76"/>
                  </a:lnTo>
                  <a:lnTo>
                    <a:pt x="24" y="76"/>
                  </a:lnTo>
                  <a:lnTo>
                    <a:pt x="26" y="100"/>
                  </a:lnTo>
                  <a:lnTo>
                    <a:pt x="28" y="110"/>
                  </a:lnTo>
                  <a:lnTo>
                    <a:pt x="30" y="116"/>
                  </a:lnTo>
                  <a:lnTo>
                    <a:pt x="34" y="122"/>
                  </a:lnTo>
                  <a:lnTo>
                    <a:pt x="38" y="126"/>
                  </a:lnTo>
                  <a:lnTo>
                    <a:pt x="44" y="128"/>
                  </a:lnTo>
                  <a:lnTo>
                    <a:pt x="50" y="130"/>
                  </a:lnTo>
                  <a:lnTo>
                    <a:pt x="50" y="130"/>
                  </a:lnTo>
                  <a:lnTo>
                    <a:pt x="56" y="128"/>
                  </a:lnTo>
                  <a:lnTo>
                    <a:pt x="60" y="126"/>
                  </a:lnTo>
                  <a:lnTo>
                    <a:pt x="66" y="122"/>
                  </a:lnTo>
                  <a:lnTo>
                    <a:pt x="68" y="116"/>
                  </a:lnTo>
                  <a:lnTo>
                    <a:pt x="72" y="108"/>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9" name="Freeform 1607"/>
            <p:cNvSpPr>
              <a:spLocks noEditPoints="1"/>
            </p:cNvSpPr>
            <p:nvPr/>
          </p:nvSpPr>
          <p:spPr bwMode="auto">
            <a:xfrm>
              <a:off x="10018225" y="1571625"/>
              <a:ext cx="156435" cy="234950"/>
            </a:xfrm>
            <a:custGeom>
              <a:avLst/>
              <a:gdLst>
                <a:gd name="T0" fmla="*/ 48 w 98"/>
                <a:gd name="T1" fmla="*/ 148 h 148"/>
                <a:gd name="T2" fmla="*/ 28 w 98"/>
                <a:gd name="T3" fmla="*/ 144 h 148"/>
                <a:gd name="T4" fmla="*/ 12 w 98"/>
                <a:gd name="T5" fmla="*/ 132 h 148"/>
                <a:gd name="T6" fmla="*/ 8 w 98"/>
                <a:gd name="T7" fmla="*/ 120 h 148"/>
                <a:gd name="T8" fmla="*/ 0 w 98"/>
                <a:gd name="T9" fmla="*/ 94 h 148"/>
                <a:gd name="T10" fmla="*/ 0 w 98"/>
                <a:gd name="T11" fmla="*/ 76 h 148"/>
                <a:gd name="T12" fmla="*/ 4 w 98"/>
                <a:gd name="T13" fmla="*/ 44 h 148"/>
                <a:gd name="T14" fmla="*/ 12 w 98"/>
                <a:gd name="T15" fmla="*/ 20 h 148"/>
                <a:gd name="T16" fmla="*/ 20 w 98"/>
                <a:gd name="T17" fmla="*/ 10 h 148"/>
                <a:gd name="T18" fmla="*/ 40 w 98"/>
                <a:gd name="T19" fmla="*/ 0 h 148"/>
                <a:gd name="T20" fmla="*/ 52 w 98"/>
                <a:gd name="T21" fmla="*/ 0 h 148"/>
                <a:gd name="T22" fmla="*/ 72 w 98"/>
                <a:gd name="T23" fmla="*/ 4 h 148"/>
                <a:gd name="T24" fmla="*/ 86 w 98"/>
                <a:gd name="T25" fmla="*/ 18 h 148"/>
                <a:gd name="T26" fmla="*/ 96 w 98"/>
                <a:gd name="T27" fmla="*/ 42 h 148"/>
                <a:gd name="T28" fmla="*/ 98 w 98"/>
                <a:gd name="T29" fmla="*/ 74 h 148"/>
                <a:gd name="T30" fmla="*/ 98 w 98"/>
                <a:gd name="T31" fmla="*/ 92 h 148"/>
                <a:gd name="T32" fmla="*/ 92 w 98"/>
                <a:gd name="T33" fmla="*/ 118 h 148"/>
                <a:gd name="T34" fmla="*/ 86 w 98"/>
                <a:gd name="T35" fmla="*/ 130 h 148"/>
                <a:gd name="T36" fmla="*/ 70 w 98"/>
                <a:gd name="T37" fmla="*/ 144 h 148"/>
                <a:gd name="T38" fmla="*/ 48 w 98"/>
                <a:gd name="T39" fmla="*/ 148 h 148"/>
                <a:gd name="T40" fmla="*/ 50 w 98"/>
                <a:gd name="T41" fmla="*/ 18 h 148"/>
                <a:gd name="T42" fmla="*/ 44 w 98"/>
                <a:gd name="T43" fmla="*/ 18 h 148"/>
                <a:gd name="T44" fmla="*/ 34 w 98"/>
                <a:gd name="T45" fmla="*/ 26 h 148"/>
                <a:gd name="T46" fmla="*/ 26 w 98"/>
                <a:gd name="T47" fmla="*/ 42 h 148"/>
                <a:gd name="T48" fmla="*/ 22 w 98"/>
                <a:gd name="T49" fmla="*/ 76 h 148"/>
                <a:gd name="T50" fmla="*/ 24 w 98"/>
                <a:gd name="T51" fmla="*/ 100 h 148"/>
                <a:gd name="T52" fmla="*/ 30 w 98"/>
                <a:gd name="T53" fmla="*/ 116 h 148"/>
                <a:gd name="T54" fmla="*/ 38 w 98"/>
                <a:gd name="T55" fmla="*/ 126 h 148"/>
                <a:gd name="T56" fmla="*/ 48 w 98"/>
                <a:gd name="T57" fmla="*/ 130 h 148"/>
                <a:gd name="T58" fmla="*/ 54 w 98"/>
                <a:gd name="T59" fmla="*/ 128 h 148"/>
                <a:gd name="T60" fmla="*/ 64 w 98"/>
                <a:gd name="T61" fmla="*/ 122 h 148"/>
                <a:gd name="T62" fmla="*/ 70 w 98"/>
                <a:gd name="T63" fmla="*/ 108 h 148"/>
                <a:gd name="T64" fmla="*/ 74 w 98"/>
                <a:gd name="T65" fmla="*/ 76 h 148"/>
                <a:gd name="T66" fmla="*/ 72 w 98"/>
                <a:gd name="T67" fmla="*/ 50 h 148"/>
                <a:gd name="T68" fmla="*/ 68 w 98"/>
                <a:gd name="T69" fmla="*/ 32 h 148"/>
                <a:gd name="T70" fmla="*/ 60 w 98"/>
                <a:gd name="T71" fmla="*/ 22 h 148"/>
                <a:gd name="T72" fmla="*/ 50 w 98"/>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48">
                  <a:moveTo>
                    <a:pt x="48" y="148"/>
                  </a:moveTo>
                  <a:lnTo>
                    <a:pt x="48" y="148"/>
                  </a:lnTo>
                  <a:lnTo>
                    <a:pt x="36" y="148"/>
                  </a:lnTo>
                  <a:lnTo>
                    <a:pt x="28" y="144"/>
                  </a:lnTo>
                  <a:lnTo>
                    <a:pt x="20" y="138"/>
                  </a:lnTo>
                  <a:lnTo>
                    <a:pt x="12" y="132"/>
                  </a:lnTo>
                  <a:lnTo>
                    <a:pt x="12" y="132"/>
                  </a:lnTo>
                  <a:lnTo>
                    <a:pt x="8" y="120"/>
                  </a:lnTo>
                  <a:lnTo>
                    <a:pt x="4" y="108"/>
                  </a:lnTo>
                  <a:lnTo>
                    <a:pt x="0" y="94"/>
                  </a:lnTo>
                  <a:lnTo>
                    <a:pt x="0" y="76"/>
                  </a:lnTo>
                  <a:lnTo>
                    <a:pt x="0" y="76"/>
                  </a:lnTo>
                  <a:lnTo>
                    <a:pt x="0" y="58"/>
                  </a:lnTo>
                  <a:lnTo>
                    <a:pt x="4" y="44"/>
                  </a:lnTo>
                  <a:lnTo>
                    <a:pt x="8" y="30"/>
                  </a:lnTo>
                  <a:lnTo>
                    <a:pt x="12" y="20"/>
                  </a:lnTo>
                  <a:lnTo>
                    <a:pt x="12" y="20"/>
                  </a:lnTo>
                  <a:lnTo>
                    <a:pt x="20" y="10"/>
                  </a:lnTo>
                  <a:lnTo>
                    <a:pt x="28" y="4"/>
                  </a:lnTo>
                  <a:lnTo>
                    <a:pt x="40" y="0"/>
                  </a:lnTo>
                  <a:lnTo>
                    <a:pt x="52" y="0"/>
                  </a:lnTo>
                  <a:lnTo>
                    <a:pt x="52" y="0"/>
                  </a:lnTo>
                  <a:lnTo>
                    <a:pt x="62" y="0"/>
                  </a:lnTo>
                  <a:lnTo>
                    <a:pt x="72" y="4"/>
                  </a:lnTo>
                  <a:lnTo>
                    <a:pt x="80" y="10"/>
                  </a:lnTo>
                  <a:lnTo>
                    <a:pt x="86" y="18"/>
                  </a:lnTo>
                  <a:lnTo>
                    <a:pt x="92" y="28"/>
                  </a:lnTo>
                  <a:lnTo>
                    <a:pt x="96" y="42"/>
                  </a:lnTo>
                  <a:lnTo>
                    <a:pt x="98" y="56"/>
                  </a:lnTo>
                  <a:lnTo>
                    <a:pt x="98" y="74"/>
                  </a:lnTo>
                  <a:lnTo>
                    <a:pt x="98" y="74"/>
                  </a:lnTo>
                  <a:lnTo>
                    <a:pt x="98" y="92"/>
                  </a:lnTo>
                  <a:lnTo>
                    <a:pt x="96" y="106"/>
                  </a:lnTo>
                  <a:lnTo>
                    <a:pt x="92" y="118"/>
                  </a:lnTo>
                  <a:lnTo>
                    <a:pt x="86" y="130"/>
                  </a:lnTo>
                  <a:lnTo>
                    <a:pt x="86" y="130"/>
                  </a:lnTo>
                  <a:lnTo>
                    <a:pt x="78" y="138"/>
                  </a:lnTo>
                  <a:lnTo>
                    <a:pt x="70" y="144"/>
                  </a:lnTo>
                  <a:lnTo>
                    <a:pt x="60" y="148"/>
                  </a:lnTo>
                  <a:lnTo>
                    <a:pt x="48" y="148"/>
                  </a:lnTo>
                  <a:lnTo>
                    <a:pt x="48" y="148"/>
                  </a:lnTo>
                  <a:close/>
                  <a:moveTo>
                    <a:pt x="50" y="18"/>
                  </a:moveTo>
                  <a:lnTo>
                    <a:pt x="50" y="18"/>
                  </a:lnTo>
                  <a:lnTo>
                    <a:pt x="44" y="18"/>
                  </a:lnTo>
                  <a:lnTo>
                    <a:pt x="38" y="22"/>
                  </a:lnTo>
                  <a:lnTo>
                    <a:pt x="34" y="26"/>
                  </a:lnTo>
                  <a:lnTo>
                    <a:pt x="30" y="32"/>
                  </a:lnTo>
                  <a:lnTo>
                    <a:pt x="26" y="42"/>
                  </a:lnTo>
                  <a:lnTo>
                    <a:pt x="24" y="52"/>
                  </a:lnTo>
                  <a:lnTo>
                    <a:pt x="22" y="76"/>
                  </a:lnTo>
                  <a:lnTo>
                    <a:pt x="22" y="76"/>
                  </a:lnTo>
                  <a:lnTo>
                    <a:pt x="24" y="100"/>
                  </a:lnTo>
                  <a:lnTo>
                    <a:pt x="26" y="110"/>
                  </a:lnTo>
                  <a:lnTo>
                    <a:pt x="30" y="116"/>
                  </a:lnTo>
                  <a:lnTo>
                    <a:pt x="32" y="122"/>
                  </a:lnTo>
                  <a:lnTo>
                    <a:pt x="38" y="126"/>
                  </a:lnTo>
                  <a:lnTo>
                    <a:pt x="42" y="128"/>
                  </a:lnTo>
                  <a:lnTo>
                    <a:pt x="48" y="130"/>
                  </a:lnTo>
                  <a:lnTo>
                    <a:pt x="48" y="130"/>
                  </a:lnTo>
                  <a:lnTo>
                    <a:pt x="54" y="128"/>
                  </a:lnTo>
                  <a:lnTo>
                    <a:pt x="60" y="126"/>
                  </a:lnTo>
                  <a:lnTo>
                    <a:pt x="64" y="122"/>
                  </a:lnTo>
                  <a:lnTo>
                    <a:pt x="68" y="116"/>
                  </a:lnTo>
                  <a:lnTo>
                    <a:pt x="70" y="108"/>
                  </a:lnTo>
                  <a:lnTo>
                    <a:pt x="72" y="100"/>
                  </a:lnTo>
                  <a:lnTo>
                    <a:pt x="74" y="76"/>
                  </a:lnTo>
                  <a:lnTo>
                    <a:pt x="74" y="76"/>
                  </a:lnTo>
                  <a:lnTo>
                    <a:pt x="72" y="50"/>
                  </a:lnTo>
                  <a:lnTo>
                    <a:pt x="70" y="40"/>
                  </a:lnTo>
                  <a:lnTo>
                    <a:pt x="68" y="32"/>
                  </a:lnTo>
                  <a:lnTo>
                    <a:pt x="64" y="26"/>
                  </a:lnTo>
                  <a:lnTo>
                    <a:pt x="60"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0" name="Freeform 1608"/>
            <p:cNvSpPr>
              <a:spLocks noEditPoints="1"/>
            </p:cNvSpPr>
            <p:nvPr/>
          </p:nvSpPr>
          <p:spPr bwMode="auto">
            <a:xfrm>
              <a:off x="10672698" y="1603375"/>
              <a:ext cx="159628" cy="234950"/>
            </a:xfrm>
            <a:custGeom>
              <a:avLst/>
              <a:gdLst>
                <a:gd name="T0" fmla="*/ 48 w 100"/>
                <a:gd name="T1" fmla="*/ 148 h 148"/>
                <a:gd name="T2" fmla="*/ 28 w 100"/>
                <a:gd name="T3" fmla="*/ 144 h 148"/>
                <a:gd name="T4" fmla="*/ 14 w 100"/>
                <a:gd name="T5" fmla="*/ 130 h 148"/>
                <a:gd name="T6" fmla="*/ 8 w 100"/>
                <a:gd name="T7" fmla="*/ 120 h 148"/>
                <a:gd name="T8" fmla="*/ 2 w 100"/>
                <a:gd name="T9" fmla="*/ 94 h 148"/>
                <a:gd name="T10" fmla="*/ 0 w 100"/>
                <a:gd name="T11" fmla="*/ 76 h 148"/>
                <a:gd name="T12" fmla="*/ 4 w 100"/>
                <a:gd name="T13" fmla="*/ 44 h 148"/>
                <a:gd name="T14" fmla="*/ 14 w 100"/>
                <a:gd name="T15" fmla="*/ 18 h 148"/>
                <a:gd name="T16" fmla="*/ 20 w 100"/>
                <a:gd name="T17" fmla="*/ 10 h 148"/>
                <a:gd name="T18" fmla="*/ 40 w 100"/>
                <a:gd name="T19" fmla="*/ 0 h 148"/>
                <a:gd name="T20" fmla="*/ 52 w 100"/>
                <a:gd name="T21" fmla="*/ 0 h 148"/>
                <a:gd name="T22" fmla="*/ 74 w 100"/>
                <a:gd name="T23" fmla="*/ 4 h 148"/>
                <a:gd name="T24" fmla="*/ 88 w 100"/>
                <a:gd name="T25" fmla="*/ 18 h 148"/>
                <a:gd name="T26" fmla="*/ 96 w 100"/>
                <a:gd name="T27" fmla="*/ 40 h 148"/>
                <a:gd name="T28" fmla="*/ 100 w 100"/>
                <a:gd name="T29" fmla="*/ 72 h 148"/>
                <a:gd name="T30" fmla="*/ 98 w 100"/>
                <a:gd name="T31" fmla="*/ 90 h 148"/>
                <a:gd name="T32" fmla="*/ 92 w 100"/>
                <a:gd name="T33" fmla="*/ 120 h 148"/>
                <a:gd name="T34" fmla="*/ 86 w 100"/>
                <a:gd name="T35" fmla="*/ 130 h 148"/>
                <a:gd name="T36" fmla="*/ 70 w 100"/>
                <a:gd name="T37" fmla="*/ 144 h 148"/>
                <a:gd name="T38" fmla="*/ 48 w 100"/>
                <a:gd name="T39" fmla="*/ 148 h 148"/>
                <a:gd name="T40" fmla="*/ 50 w 100"/>
                <a:gd name="T41" fmla="*/ 18 h 148"/>
                <a:gd name="T42" fmla="*/ 44 w 100"/>
                <a:gd name="T43" fmla="*/ 20 h 148"/>
                <a:gd name="T44" fmla="*/ 36 w 100"/>
                <a:gd name="T45" fmla="*/ 26 h 148"/>
                <a:gd name="T46" fmla="*/ 28 w 100"/>
                <a:gd name="T47" fmla="*/ 40 h 148"/>
                <a:gd name="T48" fmla="*/ 26 w 100"/>
                <a:gd name="T49" fmla="*/ 76 h 148"/>
                <a:gd name="T50" fmla="*/ 26 w 100"/>
                <a:gd name="T51" fmla="*/ 100 h 148"/>
                <a:gd name="T52" fmla="*/ 32 w 100"/>
                <a:gd name="T53" fmla="*/ 116 h 148"/>
                <a:gd name="T54" fmla="*/ 40 w 100"/>
                <a:gd name="T55" fmla="*/ 126 h 148"/>
                <a:gd name="T56" fmla="*/ 50 w 100"/>
                <a:gd name="T57" fmla="*/ 130 h 148"/>
                <a:gd name="T58" fmla="*/ 56 w 100"/>
                <a:gd name="T59" fmla="*/ 128 h 148"/>
                <a:gd name="T60" fmla="*/ 66 w 100"/>
                <a:gd name="T61" fmla="*/ 122 h 148"/>
                <a:gd name="T62" fmla="*/ 74 w 100"/>
                <a:gd name="T63" fmla="*/ 100 h 148"/>
                <a:gd name="T64" fmla="*/ 76 w 100"/>
                <a:gd name="T65" fmla="*/ 76 h 148"/>
                <a:gd name="T66" fmla="*/ 70 w 100"/>
                <a:gd name="T67" fmla="*/ 32 h 148"/>
                <a:gd name="T68" fmla="*/ 62 w 100"/>
                <a:gd name="T69" fmla="*/ 22 h 148"/>
                <a:gd name="T70" fmla="*/ 50 w 100"/>
                <a:gd name="T71"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48">
                  <a:moveTo>
                    <a:pt x="48" y="148"/>
                  </a:moveTo>
                  <a:lnTo>
                    <a:pt x="48" y="148"/>
                  </a:lnTo>
                  <a:lnTo>
                    <a:pt x="38" y="148"/>
                  </a:lnTo>
                  <a:lnTo>
                    <a:pt x="28" y="144"/>
                  </a:lnTo>
                  <a:lnTo>
                    <a:pt x="20" y="138"/>
                  </a:lnTo>
                  <a:lnTo>
                    <a:pt x="14" y="130"/>
                  </a:lnTo>
                  <a:lnTo>
                    <a:pt x="14" y="130"/>
                  </a:lnTo>
                  <a:lnTo>
                    <a:pt x="8" y="120"/>
                  </a:lnTo>
                  <a:lnTo>
                    <a:pt x="4" y="108"/>
                  </a:lnTo>
                  <a:lnTo>
                    <a:pt x="2" y="94"/>
                  </a:lnTo>
                  <a:lnTo>
                    <a:pt x="0" y="76"/>
                  </a:lnTo>
                  <a:lnTo>
                    <a:pt x="0" y="76"/>
                  </a:lnTo>
                  <a:lnTo>
                    <a:pt x="2" y="58"/>
                  </a:lnTo>
                  <a:lnTo>
                    <a:pt x="4" y="44"/>
                  </a:lnTo>
                  <a:lnTo>
                    <a:pt x="8" y="30"/>
                  </a:lnTo>
                  <a:lnTo>
                    <a:pt x="14" y="18"/>
                  </a:lnTo>
                  <a:lnTo>
                    <a:pt x="14" y="18"/>
                  </a:lnTo>
                  <a:lnTo>
                    <a:pt x="20" y="10"/>
                  </a:lnTo>
                  <a:lnTo>
                    <a:pt x="30" y="4"/>
                  </a:lnTo>
                  <a:lnTo>
                    <a:pt x="40" y="0"/>
                  </a:lnTo>
                  <a:lnTo>
                    <a:pt x="52" y="0"/>
                  </a:lnTo>
                  <a:lnTo>
                    <a:pt x="52" y="0"/>
                  </a:lnTo>
                  <a:lnTo>
                    <a:pt x="64" y="0"/>
                  </a:lnTo>
                  <a:lnTo>
                    <a:pt x="74" y="4"/>
                  </a:lnTo>
                  <a:lnTo>
                    <a:pt x="82" y="10"/>
                  </a:lnTo>
                  <a:lnTo>
                    <a:pt x="88" y="18"/>
                  </a:lnTo>
                  <a:lnTo>
                    <a:pt x="94"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48"/>
                  </a:lnTo>
                  <a:lnTo>
                    <a:pt x="48" y="148"/>
                  </a:lnTo>
                  <a:close/>
                  <a:moveTo>
                    <a:pt x="50" y="18"/>
                  </a:moveTo>
                  <a:lnTo>
                    <a:pt x="50" y="18"/>
                  </a:lnTo>
                  <a:lnTo>
                    <a:pt x="44" y="20"/>
                  </a:lnTo>
                  <a:lnTo>
                    <a:pt x="40" y="22"/>
                  </a:lnTo>
                  <a:lnTo>
                    <a:pt x="36" y="26"/>
                  </a:lnTo>
                  <a:lnTo>
                    <a:pt x="32" y="32"/>
                  </a:lnTo>
                  <a:lnTo>
                    <a:pt x="28" y="40"/>
                  </a:lnTo>
                  <a:lnTo>
                    <a:pt x="26" y="50"/>
                  </a:lnTo>
                  <a:lnTo>
                    <a:pt x="26" y="76"/>
                  </a:lnTo>
                  <a:lnTo>
                    <a:pt x="26" y="76"/>
                  </a:lnTo>
                  <a:lnTo>
                    <a:pt x="26" y="100"/>
                  </a:lnTo>
                  <a:lnTo>
                    <a:pt x="28" y="108"/>
                  </a:lnTo>
                  <a:lnTo>
                    <a:pt x="32" y="116"/>
                  </a:lnTo>
                  <a:lnTo>
                    <a:pt x="36" y="122"/>
                  </a:lnTo>
                  <a:lnTo>
                    <a:pt x="40" y="126"/>
                  </a:lnTo>
                  <a:lnTo>
                    <a:pt x="44" y="128"/>
                  </a:lnTo>
                  <a:lnTo>
                    <a:pt x="50" y="130"/>
                  </a:lnTo>
                  <a:lnTo>
                    <a:pt x="50" y="130"/>
                  </a:lnTo>
                  <a:lnTo>
                    <a:pt x="56" y="128"/>
                  </a:lnTo>
                  <a:lnTo>
                    <a:pt x="62" y="126"/>
                  </a:lnTo>
                  <a:lnTo>
                    <a:pt x="66" y="122"/>
                  </a:lnTo>
                  <a:lnTo>
                    <a:pt x="70" y="116"/>
                  </a:lnTo>
                  <a:lnTo>
                    <a:pt x="74" y="100"/>
                  </a:lnTo>
                  <a:lnTo>
                    <a:pt x="76" y="76"/>
                  </a:lnTo>
                  <a:lnTo>
                    <a:pt x="76" y="76"/>
                  </a:lnTo>
                  <a:lnTo>
                    <a:pt x="74" y="50"/>
                  </a:lnTo>
                  <a:lnTo>
                    <a:pt x="70" y="32"/>
                  </a:lnTo>
                  <a:lnTo>
                    <a:pt x="66" y="26"/>
                  </a:lnTo>
                  <a:lnTo>
                    <a:pt x="62"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1" name="Freeform 1609"/>
            <p:cNvSpPr>
              <a:spLocks/>
            </p:cNvSpPr>
            <p:nvPr/>
          </p:nvSpPr>
          <p:spPr bwMode="auto">
            <a:xfrm>
              <a:off x="10892984"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2 w 52"/>
                <a:gd name="T31" fmla="*/ 18 h 144"/>
                <a:gd name="T32" fmla="*/ 12 w 52"/>
                <a:gd name="T33" fmla="*/ 18 h 144"/>
                <a:gd name="T34" fmla="*/ 22 w 52"/>
                <a:gd name="T35" fmla="*/ 14 h 144"/>
                <a:gd name="T36" fmla="*/ 22 w 52"/>
                <a:gd name="T37" fmla="*/ 14 h 144"/>
                <a:gd name="T38" fmla="*/ 26 w 52"/>
                <a:gd name="T39" fmla="*/ 10 h 144"/>
                <a:gd name="T40" fmla="*/ 32 w 52"/>
                <a:gd name="T41" fmla="*/ 8 h 144"/>
                <a:gd name="T42" fmla="*/ 32 w 52"/>
                <a:gd name="T43" fmla="*/ 8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8"/>
                  </a:lnTo>
                  <a:lnTo>
                    <a:pt x="12" y="18"/>
                  </a:lnTo>
                  <a:lnTo>
                    <a:pt x="22" y="14"/>
                  </a:lnTo>
                  <a:lnTo>
                    <a:pt x="22" y="14"/>
                  </a:lnTo>
                  <a:lnTo>
                    <a:pt x="26" y="10"/>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2" name="Freeform 1610"/>
            <p:cNvSpPr>
              <a:spLocks/>
            </p:cNvSpPr>
            <p:nvPr/>
          </p:nvSpPr>
          <p:spPr bwMode="auto">
            <a:xfrm>
              <a:off x="10238511"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2 w 52"/>
                <a:gd name="T47" fmla="*/ 8 h 144"/>
                <a:gd name="T48" fmla="*/ 32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4" y="20"/>
                  </a:lnTo>
                  <a:lnTo>
                    <a:pt x="10" y="18"/>
                  </a:lnTo>
                  <a:lnTo>
                    <a:pt x="10" y="18"/>
                  </a:lnTo>
                  <a:lnTo>
                    <a:pt x="16" y="16"/>
                  </a:lnTo>
                  <a:lnTo>
                    <a:pt x="20" y="14"/>
                  </a:lnTo>
                  <a:lnTo>
                    <a:pt x="20" y="14"/>
                  </a:lnTo>
                  <a:lnTo>
                    <a:pt x="26" y="10"/>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3" name="Freeform 1611"/>
            <p:cNvSpPr>
              <a:spLocks/>
            </p:cNvSpPr>
            <p:nvPr/>
          </p:nvSpPr>
          <p:spPr bwMode="auto">
            <a:xfrm>
              <a:off x="10385368"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40"/>
                  </a:lnTo>
                  <a:lnTo>
                    <a:pt x="0" y="42"/>
                  </a:lnTo>
                  <a:lnTo>
                    <a:pt x="0" y="42"/>
                  </a:lnTo>
                  <a:lnTo>
                    <a:pt x="0" y="22"/>
                  </a:lnTo>
                  <a:lnTo>
                    <a:pt x="0" y="22"/>
                  </a:lnTo>
                  <a:lnTo>
                    <a:pt x="6" y="20"/>
                  </a:lnTo>
                  <a:lnTo>
                    <a:pt x="10" y="18"/>
                  </a:lnTo>
                  <a:lnTo>
                    <a:pt x="10" y="18"/>
                  </a:lnTo>
                  <a:lnTo>
                    <a:pt x="16" y="16"/>
                  </a:lnTo>
                  <a:lnTo>
                    <a:pt x="20" y="14"/>
                  </a:lnTo>
                  <a:lnTo>
                    <a:pt x="20" y="14"/>
                  </a:lnTo>
                  <a:lnTo>
                    <a:pt x="26" y="10"/>
                  </a:lnTo>
                  <a:lnTo>
                    <a:pt x="30" y="8"/>
                  </a:lnTo>
                  <a:lnTo>
                    <a:pt x="30" y="8"/>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4" name="Freeform 1613"/>
            <p:cNvSpPr>
              <a:spLocks/>
            </p:cNvSpPr>
            <p:nvPr/>
          </p:nvSpPr>
          <p:spPr bwMode="auto">
            <a:xfrm>
              <a:off x="10532226" y="157797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2 h 144"/>
                <a:gd name="T24" fmla="*/ 0 w 50"/>
                <a:gd name="T25" fmla="*/ 42 h 144"/>
                <a:gd name="T26" fmla="*/ 0 w 50"/>
                <a:gd name="T27" fmla="*/ 22 h 144"/>
                <a:gd name="T28" fmla="*/ 0 w 50"/>
                <a:gd name="T29" fmla="*/ 22 h 144"/>
                <a:gd name="T30" fmla="*/ 10 w 50"/>
                <a:gd name="T31" fmla="*/ 18 h 144"/>
                <a:gd name="T32" fmla="*/ 10 w 50"/>
                <a:gd name="T33" fmla="*/ 18 h 144"/>
                <a:gd name="T34" fmla="*/ 20 w 50"/>
                <a:gd name="T35" fmla="*/ 14 h 144"/>
                <a:gd name="T36" fmla="*/ 20 w 50"/>
                <a:gd name="T37" fmla="*/ 14 h 144"/>
                <a:gd name="T38" fmla="*/ 26 w 50"/>
                <a:gd name="T39" fmla="*/ 10 h 144"/>
                <a:gd name="T40" fmla="*/ 30 w 50"/>
                <a:gd name="T41" fmla="*/ 8 h 144"/>
                <a:gd name="T42" fmla="*/ 30 w 50"/>
                <a:gd name="T43" fmla="*/ 8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8"/>
                  </a:lnTo>
                  <a:lnTo>
                    <a:pt x="10" y="18"/>
                  </a:lnTo>
                  <a:lnTo>
                    <a:pt x="20" y="14"/>
                  </a:lnTo>
                  <a:lnTo>
                    <a:pt x="20" y="14"/>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5" name="Freeform 1614"/>
            <p:cNvSpPr>
              <a:spLocks/>
            </p:cNvSpPr>
            <p:nvPr/>
          </p:nvSpPr>
          <p:spPr bwMode="auto">
            <a:xfrm>
              <a:off x="6640506"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4 h 144"/>
                <a:gd name="T42" fmla="*/ 22 w 52"/>
                <a:gd name="T43" fmla="*/ 14 h 144"/>
                <a:gd name="T44" fmla="*/ 26 w 52"/>
                <a:gd name="T45" fmla="*/ 10 h 144"/>
                <a:gd name="T46" fmla="*/ 32 w 52"/>
                <a:gd name="T47" fmla="*/ 8 h 144"/>
                <a:gd name="T48" fmla="*/ 32 w 52"/>
                <a:gd name="T49" fmla="*/ 8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4"/>
                  </a:lnTo>
                  <a:lnTo>
                    <a:pt x="22" y="14"/>
                  </a:lnTo>
                  <a:lnTo>
                    <a:pt x="26" y="10"/>
                  </a:lnTo>
                  <a:lnTo>
                    <a:pt x="32" y="8"/>
                  </a:lnTo>
                  <a:lnTo>
                    <a:pt x="32" y="8"/>
                  </a:lnTo>
                  <a:lnTo>
                    <a:pt x="38"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6" name="Freeform 1615"/>
            <p:cNvSpPr>
              <a:spLocks/>
            </p:cNvSpPr>
            <p:nvPr/>
          </p:nvSpPr>
          <p:spPr bwMode="auto">
            <a:xfrm>
              <a:off x="6787363" y="15779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0 w 54"/>
                <a:gd name="T35" fmla="*/ 18 h 144"/>
                <a:gd name="T36" fmla="*/ 10 w 54"/>
                <a:gd name="T37" fmla="*/ 18 h 144"/>
                <a:gd name="T38" fmla="*/ 16 w 54"/>
                <a:gd name="T39" fmla="*/ 16 h 144"/>
                <a:gd name="T40" fmla="*/ 22 w 54"/>
                <a:gd name="T41" fmla="*/ 14 h 144"/>
                <a:gd name="T42" fmla="*/ 22 w 54"/>
                <a:gd name="T43" fmla="*/ 14 h 144"/>
                <a:gd name="T44" fmla="*/ 32 w 54"/>
                <a:gd name="T45" fmla="*/ 8 h 144"/>
                <a:gd name="T46" fmla="*/ 32 w 54"/>
                <a:gd name="T47" fmla="*/ 8 h 144"/>
                <a:gd name="T48" fmla="*/ 42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0" y="18"/>
                  </a:lnTo>
                  <a:lnTo>
                    <a:pt x="10" y="18"/>
                  </a:lnTo>
                  <a:lnTo>
                    <a:pt x="16" y="16"/>
                  </a:lnTo>
                  <a:lnTo>
                    <a:pt x="22" y="14"/>
                  </a:lnTo>
                  <a:lnTo>
                    <a:pt x="22" y="14"/>
                  </a:lnTo>
                  <a:lnTo>
                    <a:pt x="32" y="8"/>
                  </a:lnTo>
                  <a:lnTo>
                    <a:pt x="32" y="8"/>
                  </a:lnTo>
                  <a:lnTo>
                    <a:pt x="42"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7" name="Freeform 1616"/>
            <p:cNvSpPr>
              <a:spLocks/>
            </p:cNvSpPr>
            <p:nvPr/>
          </p:nvSpPr>
          <p:spPr bwMode="auto">
            <a:xfrm>
              <a:off x="6934221" y="157797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0 w 50"/>
                <a:gd name="T23" fmla="*/ 42 h 144"/>
                <a:gd name="T24" fmla="*/ 0 w 50"/>
                <a:gd name="T25" fmla="*/ 42 h 144"/>
                <a:gd name="T26" fmla="*/ 0 w 50"/>
                <a:gd name="T27" fmla="*/ 22 h 144"/>
                <a:gd name="T28" fmla="*/ 0 w 50"/>
                <a:gd name="T29" fmla="*/ 22 h 144"/>
                <a:gd name="T30" fmla="*/ 10 w 50"/>
                <a:gd name="T31" fmla="*/ 18 h 144"/>
                <a:gd name="T32" fmla="*/ 10 w 50"/>
                <a:gd name="T33" fmla="*/ 18 h 144"/>
                <a:gd name="T34" fmla="*/ 20 w 50"/>
                <a:gd name="T35" fmla="*/ 14 h 144"/>
                <a:gd name="T36" fmla="*/ 20 w 50"/>
                <a:gd name="T37" fmla="*/ 14 h 144"/>
                <a:gd name="T38" fmla="*/ 26 w 50"/>
                <a:gd name="T39" fmla="*/ 10 h 144"/>
                <a:gd name="T40" fmla="*/ 30 w 50"/>
                <a:gd name="T41" fmla="*/ 8 h 144"/>
                <a:gd name="T42" fmla="*/ 30 w 50"/>
                <a:gd name="T43" fmla="*/ 8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0" y="42"/>
                  </a:lnTo>
                  <a:lnTo>
                    <a:pt x="0" y="42"/>
                  </a:lnTo>
                  <a:lnTo>
                    <a:pt x="0" y="22"/>
                  </a:lnTo>
                  <a:lnTo>
                    <a:pt x="0" y="22"/>
                  </a:lnTo>
                  <a:lnTo>
                    <a:pt x="10" y="18"/>
                  </a:lnTo>
                  <a:lnTo>
                    <a:pt x="10" y="18"/>
                  </a:lnTo>
                  <a:lnTo>
                    <a:pt x="20" y="14"/>
                  </a:lnTo>
                  <a:lnTo>
                    <a:pt x="20" y="14"/>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8" name="Freeform 1617"/>
            <p:cNvSpPr>
              <a:spLocks/>
            </p:cNvSpPr>
            <p:nvPr/>
          </p:nvSpPr>
          <p:spPr bwMode="auto">
            <a:xfrm>
              <a:off x="7441836" y="1577975"/>
              <a:ext cx="73429" cy="228600"/>
            </a:xfrm>
            <a:custGeom>
              <a:avLst/>
              <a:gdLst>
                <a:gd name="T0" fmla="*/ 46 w 46"/>
                <a:gd name="T1" fmla="*/ 0 h 144"/>
                <a:gd name="T2" fmla="*/ 38 w 46"/>
                <a:gd name="T3" fmla="*/ 0 h 144"/>
                <a:gd name="T4" fmla="*/ 18 w 46"/>
                <a:gd name="T5" fmla="*/ 6 h 144"/>
                <a:gd name="T6" fmla="*/ 10 w 46"/>
                <a:gd name="T7" fmla="*/ 24 h 144"/>
                <a:gd name="T8" fmla="*/ 12 w 46"/>
                <a:gd name="T9" fmla="*/ 38 h 144"/>
                <a:gd name="T10" fmla="*/ 12 w 46"/>
                <a:gd name="T11" fmla="*/ 52 h 144"/>
                <a:gd name="T12" fmla="*/ 12 w 46"/>
                <a:gd name="T13" fmla="*/ 56 h 144"/>
                <a:gd name="T14" fmla="*/ 6 w 46"/>
                <a:gd name="T15" fmla="*/ 62 h 144"/>
                <a:gd name="T16" fmla="*/ 0 w 46"/>
                <a:gd name="T17" fmla="*/ 80 h 144"/>
                <a:gd name="T18" fmla="*/ 6 w 46"/>
                <a:gd name="T19" fmla="*/ 82 h 144"/>
                <a:gd name="T20" fmla="*/ 12 w 46"/>
                <a:gd name="T21" fmla="*/ 88 h 144"/>
                <a:gd name="T22" fmla="*/ 12 w 46"/>
                <a:gd name="T23" fmla="*/ 92 h 144"/>
                <a:gd name="T24" fmla="*/ 12 w 46"/>
                <a:gd name="T25" fmla="*/ 106 h 144"/>
                <a:gd name="T26" fmla="*/ 10 w 46"/>
                <a:gd name="T27" fmla="*/ 120 h 144"/>
                <a:gd name="T28" fmla="*/ 12 w 46"/>
                <a:gd name="T29" fmla="*/ 132 h 144"/>
                <a:gd name="T30" fmla="*/ 18 w 46"/>
                <a:gd name="T31" fmla="*/ 138 h 144"/>
                <a:gd name="T32" fmla="*/ 38 w 46"/>
                <a:gd name="T33" fmla="*/ 144 h 144"/>
                <a:gd name="T34" fmla="*/ 46 w 46"/>
                <a:gd name="T35" fmla="*/ 144 h 144"/>
                <a:gd name="T36" fmla="*/ 46 w 46"/>
                <a:gd name="T37" fmla="*/ 126 h 144"/>
                <a:gd name="T38" fmla="*/ 44 w 46"/>
                <a:gd name="T39" fmla="*/ 126 h 144"/>
                <a:gd name="T40" fmla="*/ 38 w 46"/>
                <a:gd name="T41" fmla="*/ 126 h 144"/>
                <a:gd name="T42" fmla="*/ 34 w 46"/>
                <a:gd name="T43" fmla="*/ 120 h 144"/>
                <a:gd name="T44" fmla="*/ 34 w 46"/>
                <a:gd name="T45" fmla="*/ 116 h 144"/>
                <a:gd name="T46" fmla="*/ 34 w 46"/>
                <a:gd name="T47" fmla="*/ 106 h 144"/>
                <a:gd name="T48" fmla="*/ 36 w 46"/>
                <a:gd name="T49" fmla="*/ 94 h 144"/>
                <a:gd name="T50" fmla="*/ 32 w 46"/>
                <a:gd name="T51" fmla="*/ 78 h 144"/>
                <a:gd name="T52" fmla="*/ 18 w 46"/>
                <a:gd name="T53" fmla="*/ 72 h 144"/>
                <a:gd name="T54" fmla="*/ 18 w 46"/>
                <a:gd name="T55" fmla="*/ 72 h 144"/>
                <a:gd name="T56" fmla="*/ 26 w 46"/>
                <a:gd name="T57" fmla="*/ 70 h 144"/>
                <a:gd name="T58" fmla="*/ 34 w 46"/>
                <a:gd name="T59" fmla="*/ 60 h 144"/>
                <a:gd name="T60" fmla="*/ 36 w 46"/>
                <a:gd name="T61" fmla="*/ 50 h 144"/>
                <a:gd name="T62" fmla="*/ 34 w 46"/>
                <a:gd name="T63" fmla="*/ 38 h 144"/>
                <a:gd name="T64" fmla="*/ 34 w 46"/>
                <a:gd name="T65" fmla="*/ 30 h 144"/>
                <a:gd name="T66" fmla="*/ 36 w 46"/>
                <a:gd name="T67" fmla="*/ 20 h 144"/>
                <a:gd name="T68" fmla="*/ 44 w 46"/>
                <a:gd name="T69" fmla="*/ 18 h 144"/>
                <a:gd name="T70" fmla="*/ 46 w 46"/>
                <a:gd name="T71" fmla="*/ 18 h 144"/>
                <a:gd name="T72" fmla="*/ 46 w 46"/>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4">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38"/>
                  </a:lnTo>
                  <a:lnTo>
                    <a:pt x="28" y="142"/>
                  </a:lnTo>
                  <a:lnTo>
                    <a:pt x="38" y="144"/>
                  </a:lnTo>
                  <a:lnTo>
                    <a:pt x="38" y="144"/>
                  </a:lnTo>
                  <a:lnTo>
                    <a:pt x="46" y="144"/>
                  </a:lnTo>
                  <a:lnTo>
                    <a:pt x="46" y="144"/>
                  </a:lnTo>
                  <a:lnTo>
                    <a:pt x="46" y="126"/>
                  </a:lnTo>
                  <a:lnTo>
                    <a:pt x="46" y="126"/>
                  </a:lnTo>
                  <a:lnTo>
                    <a:pt x="44" y="126"/>
                  </a:lnTo>
                  <a:lnTo>
                    <a:pt x="44" y="126"/>
                  </a:lnTo>
                  <a:lnTo>
                    <a:pt x="38" y="126"/>
                  </a:lnTo>
                  <a:lnTo>
                    <a:pt x="36" y="124"/>
                  </a:lnTo>
                  <a:lnTo>
                    <a:pt x="34" y="120"/>
                  </a:lnTo>
                  <a:lnTo>
                    <a:pt x="34" y="116"/>
                  </a:lnTo>
                  <a:lnTo>
                    <a:pt x="34" y="116"/>
                  </a:lnTo>
                  <a:lnTo>
                    <a:pt x="34" y="106"/>
                  </a:lnTo>
                  <a:lnTo>
                    <a:pt x="34" y="106"/>
                  </a:lnTo>
                  <a:lnTo>
                    <a:pt x="36" y="94"/>
                  </a:lnTo>
                  <a:lnTo>
                    <a:pt x="36" y="94"/>
                  </a:lnTo>
                  <a:lnTo>
                    <a:pt x="34" y="84"/>
                  </a:lnTo>
                  <a:lnTo>
                    <a:pt x="32" y="78"/>
                  </a:lnTo>
                  <a:lnTo>
                    <a:pt x="26" y="74"/>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9" name="Freeform 1618"/>
            <p:cNvSpPr>
              <a:spLocks/>
            </p:cNvSpPr>
            <p:nvPr/>
          </p:nvSpPr>
          <p:spPr bwMode="auto">
            <a:xfrm>
              <a:off x="7441836" y="1577975"/>
              <a:ext cx="73429" cy="228600"/>
            </a:xfrm>
            <a:custGeom>
              <a:avLst/>
              <a:gdLst>
                <a:gd name="T0" fmla="*/ 46 w 46"/>
                <a:gd name="T1" fmla="*/ 0 h 144"/>
                <a:gd name="T2" fmla="*/ 38 w 46"/>
                <a:gd name="T3" fmla="*/ 0 h 144"/>
                <a:gd name="T4" fmla="*/ 18 w 46"/>
                <a:gd name="T5" fmla="*/ 6 h 144"/>
                <a:gd name="T6" fmla="*/ 10 w 46"/>
                <a:gd name="T7" fmla="*/ 24 h 144"/>
                <a:gd name="T8" fmla="*/ 12 w 46"/>
                <a:gd name="T9" fmla="*/ 38 h 144"/>
                <a:gd name="T10" fmla="*/ 12 w 46"/>
                <a:gd name="T11" fmla="*/ 52 h 144"/>
                <a:gd name="T12" fmla="*/ 12 w 46"/>
                <a:gd name="T13" fmla="*/ 56 h 144"/>
                <a:gd name="T14" fmla="*/ 6 w 46"/>
                <a:gd name="T15" fmla="*/ 62 h 144"/>
                <a:gd name="T16" fmla="*/ 0 w 46"/>
                <a:gd name="T17" fmla="*/ 80 h 144"/>
                <a:gd name="T18" fmla="*/ 6 w 46"/>
                <a:gd name="T19" fmla="*/ 82 h 144"/>
                <a:gd name="T20" fmla="*/ 12 w 46"/>
                <a:gd name="T21" fmla="*/ 88 h 144"/>
                <a:gd name="T22" fmla="*/ 12 w 46"/>
                <a:gd name="T23" fmla="*/ 92 h 144"/>
                <a:gd name="T24" fmla="*/ 12 w 46"/>
                <a:gd name="T25" fmla="*/ 106 h 144"/>
                <a:gd name="T26" fmla="*/ 10 w 46"/>
                <a:gd name="T27" fmla="*/ 120 h 144"/>
                <a:gd name="T28" fmla="*/ 12 w 46"/>
                <a:gd name="T29" fmla="*/ 132 h 144"/>
                <a:gd name="T30" fmla="*/ 18 w 46"/>
                <a:gd name="T31" fmla="*/ 138 h 144"/>
                <a:gd name="T32" fmla="*/ 38 w 46"/>
                <a:gd name="T33" fmla="*/ 144 h 144"/>
                <a:gd name="T34" fmla="*/ 46 w 46"/>
                <a:gd name="T35" fmla="*/ 144 h 144"/>
                <a:gd name="T36" fmla="*/ 46 w 46"/>
                <a:gd name="T37" fmla="*/ 126 h 144"/>
                <a:gd name="T38" fmla="*/ 44 w 46"/>
                <a:gd name="T39" fmla="*/ 126 h 144"/>
                <a:gd name="T40" fmla="*/ 38 w 46"/>
                <a:gd name="T41" fmla="*/ 126 h 144"/>
                <a:gd name="T42" fmla="*/ 34 w 46"/>
                <a:gd name="T43" fmla="*/ 120 h 144"/>
                <a:gd name="T44" fmla="*/ 34 w 46"/>
                <a:gd name="T45" fmla="*/ 116 h 144"/>
                <a:gd name="T46" fmla="*/ 34 w 46"/>
                <a:gd name="T47" fmla="*/ 106 h 144"/>
                <a:gd name="T48" fmla="*/ 36 w 46"/>
                <a:gd name="T49" fmla="*/ 94 h 144"/>
                <a:gd name="T50" fmla="*/ 32 w 46"/>
                <a:gd name="T51" fmla="*/ 78 h 144"/>
                <a:gd name="T52" fmla="*/ 18 w 46"/>
                <a:gd name="T53" fmla="*/ 72 h 144"/>
                <a:gd name="T54" fmla="*/ 18 w 46"/>
                <a:gd name="T55" fmla="*/ 72 h 144"/>
                <a:gd name="T56" fmla="*/ 26 w 46"/>
                <a:gd name="T57" fmla="*/ 70 h 144"/>
                <a:gd name="T58" fmla="*/ 34 w 46"/>
                <a:gd name="T59" fmla="*/ 60 h 144"/>
                <a:gd name="T60" fmla="*/ 36 w 46"/>
                <a:gd name="T61" fmla="*/ 50 h 144"/>
                <a:gd name="T62" fmla="*/ 34 w 46"/>
                <a:gd name="T63" fmla="*/ 38 h 144"/>
                <a:gd name="T64" fmla="*/ 34 w 46"/>
                <a:gd name="T65" fmla="*/ 30 h 144"/>
                <a:gd name="T66" fmla="*/ 36 w 46"/>
                <a:gd name="T67" fmla="*/ 20 h 144"/>
                <a:gd name="T68" fmla="*/ 44 w 46"/>
                <a:gd name="T69" fmla="*/ 18 h 144"/>
                <a:gd name="T70" fmla="*/ 46 w 46"/>
                <a:gd name="T71" fmla="*/ 18 h 144"/>
                <a:gd name="T72" fmla="*/ 46 w 46"/>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4">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38"/>
                  </a:lnTo>
                  <a:lnTo>
                    <a:pt x="28" y="142"/>
                  </a:lnTo>
                  <a:lnTo>
                    <a:pt x="38" y="144"/>
                  </a:lnTo>
                  <a:lnTo>
                    <a:pt x="38" y="144"/>
                  </a:lnTo>
                  <a:lnTo>
                    <a:pt x="46" y="144"/>
                  </a:lnTo>
                  <a:lnTo>
                    <a:pt x="46" y="144"/>
                  </a:lnTo>
                  <a:lnTo>
                    <a:pt x="46" y="126"/>
                  </a:lnTo>
                  <a:lnTo>
                    <a:pt x="46" y="126"/>
                  </a:lnTo>
                  <a:lnTo>
                    <a:pt x="44" y="126"/>
                  </a:lnTo>
                  <a:lnTo>
                    <a:pt x="44" y="126"/>
                  </a:lnTo>
                  <a:lnTo>
                    <a:pt x="38" y="126"/>
                  </a:lnTo>
                  <a:lnTo>
                    <a:pt x="36" y="124"/>
                  </a:lnTo>
                  <a:lnTo>
                    <a:pt x="34" y="120"/>
                  </a:lnTo>
                  <a:lnTo>
                    <a:pt x="34" y="116"/>
                  </a:lnTo>
                  <a:lnTo>
                    <a:pt x="34" y="116"/>
                  </a:lnTo>
                  <a:lnTo>
                    <a:pt x="34" y="106"/>
                  </a:lnTo>
                  <a:lnTo>
                    <a:pt x="34" y="106"/>
                  </a:lnTo>
                  <a:lnTo>
                    <a:pt x="36" y="94"/>
                  </a:lnTo>
                  <a:lnTo>
                    <a:pt x="36" y="94"/>
                  </a:lnTo>
                  <a:lnTo>
                    <a:pt x="34" y="84"/>
                  </a:lnTo>
                  <a:lnTo>
                    <a:pt x="32" y="78"/>
                  </a:lnTo>
                  <a:lnTo>
                    <a:pt x="26" y="74"/>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0" name="Freeform 1619"/>
            <p:cNvSpPr>
              <a:spLocks/>
            </p:cNvSpPr>
            <p:nvPr/>
          </p:nvSpPr>
          <p:spPr bwMode="auto">
            <a:xfrm>
              <a:off x="7537613" y="1577975"/>
              <a:ext cx="73429" cy="228600"/>
            </a:xfrm>
            <a:custGeom>
              <a:avLst/>
              <a:gdLst>
                <a:gd name="T0" fmla="*/ 6 w 46"/>
                <a:gd name="T1" fmla="*/ 0 h 144"/>
                <a:gd name="T2" fmla="*/ 0 w 46"/>
                <a:gd name="T3" fmla="*/ 0 h 144"/>
                <a:gd name="T4" fmla="*/ 0 w 46"/>
                <a:gd name="T5" fmla="*/ 18 h 144"/>
                <a:gd name="T6" fmla="*/ 2 w 46"/>
                <a:gd name="T7" fmla="*/ 18 h 144"/>
                <a:gd name="T8" fmla="*/ 10 w 46"/>
                <a:gd name="T9" fmla="*/ 20 h 144"/>
                <a:gd name="T10" fmla="*/ 12 w 46"/>
                <a:gd name="T11" fmla="*/ 30 h 144"/>
                <a:gd name="T12" fmla="*/ 12 w 46"/>
                <a:gd name="T13" fmla="*/ 38 h 144"/>
                <a:gd name="T14" fmla="*/ 12 w 46"/>
                <a:gd name="T15" fmla="*/ 50 h 144"/>
                <a:gd name="T16" fmla="*/ 12 w 46"/>
                <a:gd name="T17" fmla="*/ 60 h 144"/>
                <a:gd name="T18" fmla="*/ 20 w 46"/>
                <a:gd name="T19" fmla="*/ 70 h 144"/>
                <a:gd name="T20" fmla="*/ 28 w 46"/>
                <a:gd name="T21" fmla="*/ 72 h 144"/>
                <a:gd name="T22" fmla="*/ 28 w 46"/>
                <a:gd name="T23" fmla="*/ 72 h 144"/>
                <a:gd name="T24" fmla="*/ 16 w 46"/>
                <a:gd name="T25" fmla="*/ 78 h 144"/>
                <a:gd name="T26" fmla="*/ 12 w 46"/>
                <a:gd name="T27" fmla="*/ 94 h 144"/>
                <a:gd name="T28" fmla="*/ 12 w 46"/>
                <a:gd name="T29" fmla="*/ 106 h 144"/>
                <a:gd name="T30" fmla="*/ 12 w 46"/>
                <a:gd name="T31" fmla="*/ 116 h 144"/>
                <a:gd name="T32" fmla="*/ 12 w 46"/>
                <a:gd name="T33" fmla="*/ 120 h 144"/>
                <a:gd name="T34" fmla="*/ 8 w 46"/>
                <a:gd name="T35" fmla="*/ 126 h 144"/>
                <a:gd name="T36" fmla="*/ 2 w 46"/>
                <a:gd name="T37" fmla="*/ 126 h 144"/>
                <a:gd name="T38" fmla="*/ 0 w 46"/>
                <a:gd name="T39" fmla="*/ 126 h 144"/>
                <a:gd name="T40" fmla="*/ 0 w 46"/>
                <a:gd name="T41" fmla="*/ 144 h 144"/>
                <a:gd name="T42" fmla="*/ 6 w 46"/>
                <a:gd name="T43" fmla="*/ 144 h 144"/>
                <a:gd name="T44" fmla="*/ 28 w 46"/>
                <a:gd name="T45" fmla="*/ 138 h 144"/>
                <a:gd name="T46" fmla="*/ 34 w 46"/>
                <a:gd name="T47" fmla="*/ 132 h 144"/>
                <a:gd name="T48" fmla="*/ 36 w 46"/>
                <a:gd name="T49" fmla="*/ 120 h 144"/>
                <a:gd name="T50" fmla="*/ 34 w 46"/>
                <a:gd name="T51" fmla="*/ 106 h 144"/>
                <a:gd name="T52" fmla="*/ 34 w 46"/>
                <a:gd name="T53" fmla="*/ 92 h 144"/>
                <a:gd name="T54" fmla="*/ 36 w 46"/>
                <a:gd name="T55" fmla="*/ 84 h 144"/>
                <a:gd name="T56" fmla="*/ 46 w 46"/>
                <a:gd name="T57" fmla="*/ 80 h 144"/>
                <a:gd name="T58" fmla="*/ 46 w 46"/>
                <a:gd name="T59" fmla="*/ 64 h 144"/>
                <a:gd name="T60" fmla="*/ 36 w 46"/>
                <a:gd name="T61" fmla="*/ 60 h 144"/>
                <a:gd name="T62" fmla="*/ 34 w 46"/>
                <a:gd name="T63" fmla="*/ 52 h 144"/>
                <a:gd name="T64" fmla="*/ 34 w 46"/>
                <a:gd name="T65" fmla="*/ 38 h 144"/>
                <a:gd name="T66" fmla="*/ 36 w 46"/>
                <a:gd name="T67" fmla="*/ 24 h 144"/>
                <a:gd name="T68" fmla="*/ 34 w 46"/>
                <a:gd name="T69" fmla="*/ 14 h 144"/>
                <a:gd name="T70" fmla="*/ 18 w 46"/>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4">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4"/>
                  </a:lnTo>
                  <a:lnTo>
                    <a:pt x="12" y="94"/>
                  </a:lnTo>
                  <a:lnTo>
                    <a:pt x="12" y="94"/>
                  </a:lnTo>
                  <a:lnTo>
                    <a:pt x="12" y="106"/>
                  </a:lnTo>
                  <a:lnTo>
                    <a:pt x="12" y="106"/>
                  </a:lnTo>
                  <a:lnTo>
                    <a:pt x="12" y="116"/>
                  </a:lnTo>
                  <a:lnTo>
                    <a:pt x="12" y="116"/>
                  </a:lnTo>
                  <a:lnTo>
                    <a:pt x="12" y="120"/>
                  </a:lnTo>
                  <a:lnTo>
                    <a:pt x="10" y="124"/>
                  </a:lnTo>
                  <a:lnTo>
                    <a:pt x="8" y="126"/>
                  </a:lnTo>
                  <a:lnTo>
                    <a:pt x="2" y="126"/>
                  </a:lnTo>
                  <a:lnTo>
                    <a:pt x="2" y="126"/>
                  </a:lnTo>
                  <a:lnTo>
                    <a:pt x="0" y="126"/>
                  </a:lnTo>
                  <a:lnTo>
                    <a:pt x="0" y="126"/>
                  </a:lnTo>
                  <a:lnTo>
                    <a:pt x="0" y="144"/>
                  </a:lnTo>
                  <a:lnTo>
                    <a:pt x="0" y="144"/>
                  </a:lnTo>
                  <a:lnTo>
                    <a:pt x="6" y="144"/>
                  </a:lnTo>
                  <a:lnTo>
                    <a:pt x="6" y="144"/>
                  </a:lnTo>
                  <a:lnTo>
                    <a:pt x="18" y="142"/>
                  </a:lnTo>
                  <a:lnTo>
                    <a:pt x="28" y="138"/>
                  </a:lnTo>
                  <a:lnTo>
                    <a:pt x="30" y="136"/>
                  </a:lnTo>
                  <a:lnTo>
                    <a:pt x="34" y="132"/>
                  </a:lnTo>
                  <a:lnTo>
                    <a:pt x="36" y="120"/>
                  </a:lnTo>
                  <a:lnTo>
                    <a:pt x="36"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18" y="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1" name="Freeform 1620"/>
            <p:cNvSpPr>
              <a:spLocks/>
            </p:cNvSpPr>
            <p:nvPr/>
          </p:nvSpPr>
          <p:spPr bwMode="auto">
            <a:xfrm>
              <a:off x="7537613" y="1577975"/>
              <a:ext cx="73429" cy="228600"/>
            </a:xfrm>
            <a:custGeom>
              <a:avLst/>
              <a:gdLst>
                <a:gd name="T0" fmla="*/ 6 w 46"/>
                <a:gd name="T1" fmla="*/ 0 h 144"/>
                <a:gd name="T2" fmla="*/ 0 w 46"/>
                <a:gd name="T3" fmla="*/ 0 h 144"/>
                <a:gd name="T4" fmla="*/ 0 w 46"/>
                <a:gd name="T5" fmla="*/ 18 h 144"/>
                <a:gd name="T6" fmla="*/ 2 w 46"/>
                <a:gd name="T7" fmla="*/ 18 h 144"/>
                <a:gd name="T8" fmla="*/ 10 w 46"/>
                <a:gd name="T9" fmla="*/ 20 h 144"/>
                <a:gd name="T10" fmla="*/ 12 w 46"/>
                <a:gd name="T11" fmla="*/ 30 h 144"/>
                <a:gd name="T12" fmla="*/ 12 w 46"/>
                <a:gd name="T13" fmla="*/ 38 h 144"/>
                <a:gd name="T14" fmla="*/ 12 w 46"/>
                <a:gd name="T15" fmla="*/ 50 h 144"/>
                <a:gd name="T16" fmla="*/ 12 w 46"/>
                <a:gd name="T17" fmla="*/ 60 h 144"/>
                <a:gd name="T18" fmla="*/ 20 w 46"/>
                <a:gd name="T19" fmla="*/ 70 h 144"/>
                <a:gd name="T20" fmla="*/ 28 w 46"/>
                <a:gd name="T21" fmla="*/ 72 h 144"/>
                <a:gd name="T22" fmla="*/ 28 w 46"/>
                <a:gd name="T23" fmla="*/ 72 h 144"/>
                <a:gd name="T24" fmla="*/ 16 w 46"/>
                <a:gd name="T25" fmla="*/ 78 h 144"/>
                <a:gd name="T26" fmla="*/ 12 w 46"/>
                <a:gd name="T27" fmla="*/ 94 h 144"/>
                <a:gd name="T28" fmla="*/ 12 w 46"/>
                <a:gd name="T29" fmla="*/ 106 h 144"/>
                <a:gd name="T30" fmla="*/ 12 w 46"/>
                <a:gd name="T31" fmla="*/ 116 h 144"/>
                <a:gd name="T32" fmla="*/ 12 w 46"/>
                <a:gd name="T33" fmla="*/ 120 h 144"/>
                <a:gd name="T34" fmla="*/ 8 w 46"/>
                <a:gd name="T35" fmla="*/ 126 h 144"/>
                <a:gd name="T36" fmla="*/ 2 w 46"/>
                <a:gd name="T37" fmla="*/ 126 h 144"/>
                <a:gd name="T38" fmla="*/ 0 w 46"/>
                <a:gd name="T39" fmla="*/ 126 h 144"/>
                <a:gd name="T40" fmla="*/ 0 w 46"/>
                <a:gd name="T41" fmla="*/ 144 h 144"/>
                <a:gd name="T42" fmla="*/ 6 w 46"/>
                <a:gd name="T43" fmla="*/ 144 h 144"/>
                <a:gd name="T44" fmla="*/ 28 w 46"/>
                <a:gd name="T45" fmla="*/ 138 h 144"/>
                <a:gd name="T46" fmla="*/ 34 w 46"/>
                <a:gd name="T47" fmla="*/ 132 h 144"/>
                <a:gd name="T48" fmla="*/ 36 w 46"/>
                <a:gd name="T49" fmla="*/ 120 h 144"/>
                <a:gd name="T50" fmla="*/ 34 w 46"/>
                <a:gd name="T51" fmla="*/ 106 h 144"/>
                <a:gd name="T52" fmla="*/ 34 w 46"/>
                <a:gd name="T53" fmla="*/ 92 h 144"/>
                <a:gd name="T54" fmla="*/ 36 w 46"/>
                <a:gd name="T55" fmla="*/ 84 h 144"/>
                <a:gd name="T56" fmla="*/ 46 w 46"/>
                <a:gd name="T57" fmla="*/ 80 h 144"/>
                <a:gd name="T58" fmla="*/ 46 w 46"/>
                <a:gd name="T59" fmla="*/ 64 h 144"/>
                <a:gd name="T60" fmla="*/ 36 w 46"/>
                <a:gd name="T61" fmla="*/ 60 h 144"/>
                <a:gd name="T62" fmla="*/ 34 w 46"/>
                <a:gd name="T63" fmla="*/ 52 h 144"/>
                <a:gd name="T64" fmla="*/ 34 w 46"/>
                <a:gd name="T65" fmla="*/ 38 h 144"/>
                <a:gd name="T66" fmla="*/ 36 w 46"/>
                <a:gd name="T67" fmla="*/ 24 h 144"/>
                <a:gd name="T68" fmla="*/ 34 w 46"/>
                <a:gd name="T69" fmla="*/ 14 h 144"/>
                <a:gd name="T70" fmla="*/ 18 w 46"/>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4">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4"/>
                  </a:lnTo>
                  <a:lnTo>
                    <a:pt x="12" y="94"/>
                  </a:lnTo>
                  <a:lnTo>
                    <a:pt x="12" y="94"/>
                  </a:lnTo>
                  <a:lnTo>
                    <a:pt x="12" y="106"/>
                  </a:lnTo>
                  <a:lnTo>
                    <a:pt x="12" y="106"/>
                  </a:lnTo>
                  <a:lnTo>
                    <a:pt x="12" y="116"/>
                  </a:lnTo>
                  <a:lnTo>
                    <a:pt x="12" y="116"/>
                  </a:lnTo>
                  <a:lnTo>
                    <a:pt x="12" y="120"/>
                  </a:lnTo>
                  <a:lnTo>
                    <a:pt x="10" y="124"/>
                  </a:lnTo>
                  <a:lnTo>
                    <a:pt x="8" y="126"/>
                  </a:lnTo>
                  <a:lnTo>
                    <a:pt x="2" y="126"/>
                  </a:lnTo>
                  <a:lnTo>
                    <a:pt x="2" y="126"/>
                  </a:lnTo>
                  <a:lnTo>
                    <a:pt x="0" y="126"/>
                  </a:lnTo>
                  <a:lnTo>
                    <a:pt x="0" y="126"/>
                  </a:lnTo>
                  <a:lnTo>
                    <a:pt x="0" y="144"/>
                  </a:lnTo>
                  <a:lnTo>
                    <a:pt x="0" y="144"/>
                  </a:lnTo>
                  <a:lnTo>
                    <a:pt x="6" y="144"/>
                  </a:lnTo>
                  <a:lnTo>
                    <a:pt x="6" y="144"/>
                  </a:lnTo>
                  <a:lnTo>
                    <a:pt x="18" y="142"/>
                  </a:lnTo>
                  <a:lnTo>
                    <a:pt x="28" y="138"/>
                  </a:lnTo>
                  <a:lnTo>
                    <a:pt x="30" y="136"/>
                  </a:lnTo>
                  <a:lnTo>
                    <a:pt x="34" y="132"/>
                  </a:lnTo>
                  <a:lnTo>
                    <a:pt x="36" y="120"/>
                  </a:lnTo>
                  <a:lnTo>
                    <a:pt x="36"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2" name="Freeform 1621"/>
            <p:cNvSpPr>
              <a:spLocks/>
            </p:cNvSpPr>
            <p:nvPr/>
          </p:nvSpPr>
          <p:spPr bwMode="auto">
            <a:xfrm>
              <a:off x="7674893"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2 w 52"/>
                <a:gd name="T31" fmla="*/ 18 h 144"/>
                <a:gd name="T32" fmla="*/ 12 w 52"/>
                <a:gd name="T33" fmla="*/ 18 h 144"/>
                <a:gd name="T34" fmla="*/ 22 w 52"/>
                <a:gd name="T35" fmla="*/ 14 h 144"/>
                <a:gd name="T36" fmla="*/ 22 w 52"/>
                <a:gd name="T37" fmla="*/ 14 h 144"/>
                <a:gd name="T38" fmla="*/ 26 w 52"/>
                <a:gd name="T39" fmla="*/ 10 h 144"/>
                <a:gd name="T40" fmla="*/ 32 w 52"/>
                <a:gd name="T41" fmla="*/ 8 h 144"/>
                <a:gd name="T42" fmla="*/ 32 w 52"/>
                <a:gd name="T43" fmla="*/ 8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2"/>
                  </a:lnTo>
                  <a:lnTo>
                    <a:pt x="0" y="42"/>
                  </a:lnTo>
                  <a:lnTo>
                    <a:pt x="0" y="22"/>
                  </a:lnTo>
                  <a:lnTo>
                    <a:pt x="0" y="22"/>
                  </a:lnTo>
                  <a:lnTo>
                    <a:pt x="12" y="18"/>
                  </a:lnTo>
                  <a:lnTo>
                    <a:pt x="12" y="18"/>
                  </a:lnTo>
                  <a:lnTo>
                    <a:pt x="22" y="14"/>
                  </a:lnTo>
                  <a:lnTo>
                    <a:pt x="22" y="14"/>
                  </a:lnTo>
                  <a:lnTo>
                    <a:pt x="26" y="10"/>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3" name="Freeform 1622"/>
            <p:cNvSpPr>
              <a:spLocks/>
            </p:cNvSpPr>
            <p:nvPr/>
          </p:nvSpPr>
          <p:spPr bwMode="auto">
            <a:xfrm>
              <a:off x="7821750"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8" y="40"/>
                  </a:lnTo>
                  <a:lnTo>
                    <a:pt x="0" y="42"/>
                  </a:lnTo>
                  <a:lnTo>
                    <a:pt x="0" y="42"/>
                  </a:lnTo>
                  <a:lnTo>
                    <a:pt x="0" y="22"/>
                  </a:lnTo>
                  <a:lnTo>
                    <a:pt x="0" y="22"/>
                  </a:lnTo>
                  <a:lnTo>
                    <a:pt x="4" y="20"/>
                  </a:lnTo>
                  <a:lnTo>
                    <a:pt x="10" y="18"/>
                  </a:lnTo>
                  <a:lnTo>
                    <a:pt x="10" y="18"/>
                  </a:lnTo>
                  <a:lnTo>
                    <a:pt x="16" y="16"/>
                  </a:lnTo>
                  <a:lnTo>
                    <a:pt x="20" y="14"/>
                  </a:lnTo>
                  <a:lnTo>
                    <a:pt x="20" y="14"/>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4" name="Freeform 1623"/>
            <p:cNvSpPr>
              <a:spLocks/>
            </p:cNvSpPr>
            <p:nvPr/>
          </p:nvSpPr>
          <p:spPr bwMode="auto">
            <a:xfrm>
              <a:off x="7965415" y="15779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10 w 52"/>
                <a:gd name="T33" fmla="*/ 18 h 144"/>
                <a:gd name="T34" fmla="*/ 10 w 52"/>
                <a:gd name="T35" fmla="*/ 18 h 144"/>
                <a:gd name="T36" fmla="*/ 22 w 52"/>
                <a:gd name="T37" fmla="*/ 14 h 144"/>
                <a:gd name="T38" fmla="*/ 22 w 52"/>
                <a:gd name="T39" fmla="*/ 14 h 144"/>
                <a:gd name="T40" fmla="*/ 26 w 52"/>
                <a:gd name="T41" fmla="*/ 10 h 144"/>
                <a:gd name="T42" fmla="*/ 32 w 52"/>
                <a:gd name="T43" fmla="*/ 8 h 144"/>
                <a:gd name="T44" fmla="*/ 32 w 52"/>
                <a:gd name="T45" fmla="*/ 8 h 144"/>
                <a:gd name="T46" fmla="*/ 38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8" y="40"/>
                  </a:lnTo>
                  <a:lnTo>
                    <a:pt x="0" y="42"/>
                  </a:lnTo>
                  <a:lnTo>
                    <a:pt x="0" y="42"/>
                  </a:lnTo>
                  <a:lnTo>
                    <a:pt x="0" y="22"/>
                  </a:lnTo>
                  <a:lnTo>
                    <a:pt x="0" y="22"/>
                  </a:lnTo>
                  <a:lnTo>
                    <a:pt x="10" y="18"/>
                  </a:lnTo>
                  <a:lnTo>
                    <a:pt x="10" y="18"/>
                  </a:lnTo>
                  <a:lnTo>
                    <a:pt x="22" y="14"/>
                  </a:lnTo>
                  <a:lnTo>
                    <a:pt x="22" y="14"/>
                  </a:lnTo>
                  <a:lnTo>
                    <a:pt x="26" y="10"/>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8" name="Freeform 1657"/>
            <p:cNvSpPr>
              <a:spLocks/>
            </p:cNvSpPr>
            <p:nvPr/>
          </p:nvSpPr>
          <p:spPr bwMode="auto">
            <a:xfrm>
              <a:off x="8109080" y="157797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8 w 50"/>
                <a:gd name="T23" fmla="*/ 40 h 144"/>
                <a:gd name="T24" fmla="*/ 0 w 50"/>
                <a:gd name="T25" fmla="*/ 42 h 144"/>
                <a:gd name="T26" fmla="*/ 0 w 50"/>
                <a:gd name="T27" fmla="*/ 42 h 144"/>
                <a:gd name="T28" fmla="*/ 0 w 50"/>
                <a:gd name="T29" fmla="*/ 22 h 144"/>
                <a:gd name="T30" fmla="*/ 0 w 50"/>
                <a:gd name="T31" fmla="*/ 22 h 144"/>
                <a:gd name="T32" fmla="*/ 10 w 50"/>
                <a:gd name="T33" fmla="*/ 18 h 144"/>
                <a:gd name="T34" fmla="*/ 10 w 50"/>
                <a:gd name="T35" fmla="*/ 18 h 144"/>
                <a:gd name="T36" fmla="*/ 20 w 50"/>
                <a:gd name="T37" fmla="*/ 14 h 144"/>
                <a:gd name="T38" fmla="*/ 20 w 50"/>
                <a:gd name="T39" fmla="*/ 14 h 144"/>
                <a:gd name="T40" fmla="*/ 26 w 50"/>
                <a:gd name="T41" fmla="*/ 10 h 144"/>
                <a:gd name="T42" fmla="*/ 30 w 50"/>
                <a:gd name="T43" fmla="*/ 8 h 144"/>
                <a:gd name="T44" fmla="*/ 30 w 50"/>
                <a:gd name="T45" fmla="*/ 8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8" y="40"/>
                  </a:lnTo>
                  <a:lnTo>
                    <a:pt x="0" y="42"/>
                  </a:lnTo>
                  <a:lnTo>
                    <a:pt x="0" y="42"/>
                  </a:lnTo>
                  <a:lnTo>
                    <a:pt x="0" y="22"/>
                  </a:lnTo>
                  <a:lnTo>
                    <a:pt x="0" y="22"/>
                  </a:lnTo>
                  <a:lnTo>
                    <a:pt x="10" y="18"/>
                  </a:lnTo>
                  <a:lnTo>
                    <a:pt x="10" y="18"/>
                  </a:lnTo>
                  <a:lnTo>
                    <a:pt x="20" y="14"/>
                  </a:lnTo>
                  <a:lnTo>
                    <a:pt x="20" y="14"/>
                  </a:lnTo>
                  <a:lnTo>
                    <a:pt x="26" y="10"/>
                  </a:lnTo>
                  <a:lnTo>
                    <a:pt x="30" y="8"/>
                  </a:lnTo>
                  <a:lnTo>
                    <a:pt x="30" y="8"/>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9" name="Freeform 1658"/>
            <p:cNvSpPr>
              <a:spLocks/>
            </p:cNvSpPr>
            <p:nvPr/>
          </p:nvSpPr>
          <p:spPr bwMode="auto">
            <a:xfrm>
              <a:off x="8485801" y="15779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40 h 144"/>
                <a:gd name="T24" fmla="*/ 0 w 54"/>
                <a:gd name="T25" fmla="*/ 42 h 144"/>
                <a:gd name="T26" fmla="*/ 0 w 54"/>
                <a:gd name="T27" fmla="*/ 42 h 144"/>
                <a:gd name="T28" fmla="*/ 0 w 54"/>
                <a:gd name="T29" fmla="*/ 22 h 144"/>
                <a:gd name="T30" fmla="*/ 0 w 54"/>
                <a:gd name="T31" fmla="*/ 22 h 144"/>
                <a:gd name="T32" fmla="*/ 6 w 54"/>
                <a:gd name="T33" fmla="*/ 20 h 144"/>
                <a:gd name="T34" fmla="*/ 12 w 54"/>
                <a:gd name="T35" fmla="*/ 18 h 144"/>
                <a:gd name="T36" fmla="*/ 12 w 54"/>
                <a:gd name="T37" fmla="*/ 18 h 144"/>
                <a:gd name="T38" fmla="*/ 16 w 54"/>
                <a:gd name="T39" fmla="*/ 16 h 144"/>
                <a:gd name="T40" fmla="*/ 22 w 54"/>
                <a:gd name="T41" fmla="*/ 14 h 144"/>
                <a:gd name="T42" fmla="*/ 22 w 54"/>
                <a:gd name="T43" fmla="*/ 14 h 144"/>
                <a:gd name="T44" fmla="*/ 28 w 54"/>
                <a:gd name="T45" fmla="*/ 10 h 144"/>
                <a:gd name="T46" fmla="*/ 32 w 54"/>
                <a:gd name="T47" fmla="*/ 8 h 144"/>
                <a:gd name="T48" fmla="*/ 32 w 54"/>
                <a:gd name="T49" fmla="*/ 8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40"/>
                  </a:lnTo>
                  <a:lnTo>
                    <a:pt x="0" y="42"/>
                  </a:lnTo>
                  <a:lnTo>
                    <a:pt x="0" y="42"/>
                  </a:lnTo>
                  <a:lnTo>
                    <a:pt x="0" y="22"/>
                  </a:lnTo>
                  <a:lnTo>
                    <a:pt x="0" y="22"/>
                  </a:lnTo>
                  <a:lnTo>
                    <a:pt x="6" y="20"/>
                  </a:lnTo>
                  <a:lnTo>
                    <a:pt x="12" y="18"/>
                  </a:lnTo>
                  <a:lnTo>
                    <a:pt x="12" y="18"/>
                  </a:lnTo>
                  <a:lnTo>
                    <a:pt x="16" y="16"/>
                  </a:lnTo>
                  <a:lnTo>
                    <a:pt x="22" y="14"/>
                  </a:lnTo>
                  <a:lnTo>
                    <a:pt x="22" y="14"/>
                  </a:lnTo>
                  <a:lnTo>
                    <a:pt x="28" y="10"/>
                  </a:lnTo>
                  <a:lnTo>
                    <a:pt x="32" y="8"/>
                  </a:lnTo>
                  <a:lnTo>
                    <a:pt x="32" y="8"/>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0" name="Freeform 1659"/>
            <p:cNvSpPr>
              <a:spLocks/>
            </p:cNvSpPr>
            <p:nvPr/>
          </p:nvSpPr>
          <p:spPr bwMode="auto">
            <a:xfrm>
              <a:off x="8632658"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0 h 144"/>
                <a:gd name="T34" fmla="*/ 12 w 52"/>
                <a:gd name="T35" fmla="*/ 18 h 144"/>
                <a:gd name="T36" fmla="*/ 12 w 52"/>
                <a:gd name="T37" fmla="*/ 18 h 144"/>
                <a:gd name="T38" fmla="*/ 16 w 52"/>
                <a:gd name="T39" fmla="*/ 16 h 144"/>
                <a:gd name="T40" fmla="*/ 22 w 52"/>
                <a:gd name="T41" fmla="*/ 14 h 144"/>
                <a:gd name="T42" fmla="*/ 22 w 52"/>
                <a:gd name="T43" fmla="*/ 14 h 144"/>
                <a:gd name="T44" fmla="*/ 26 w 52"/>
                <a:gd name="T45" fmla="*/ 10 h 144"/>
                <a:gd name="T46" fmla="*/ 32 w 52"/>
                <a:gd name="T47" fmla="*/ 8 h 144"/>
                <a:gd name="T48" fmla="*/ 32 w 52"/>
                <a:gd name="T49" fmla="*/ 8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40"/>
                  </a:lnTo>
                  <a:lnTo>
                    <a:pt x="0" y="42"/>
                  </a:lnTo>
                  <a:lnTo>
                    <a:pt x="0" y="42"/>
                  </a:lnTo>
                  <a:lnTo>
                    <a:pt x="0" y="22"/>
                  </a:lnTo>
                  <a:lnTo>
                    <a:pt x="0" y="22"/>
                  </a:lnTo>
                  <a:lnTo>
                    <a:pt x="6" y="20"/>
                  </a:lnTo>
                  <a:lnTo>
                    <a:pt x="12" y="18"/>
                  </a:lnTo>
                  <a:lnTo>
                    <a:pt x="12" y="18"/>
                  </a:lnTo>
                  <a:lnTo>
                    <a:pt x="16" y="16"/>
                  </a:lnTo>
                  <a:lnTo>
                    <a:pt x="22" y="14"/>
                  </a:lnTo>
                  <a:lnTo>
                    <a:pt x="22" y="14"/>
                  </a:lnTo>
                  <a:lnTo>
                    <a:pt x="26" y="10"/>
                  </a:lnTo>
                  <a:lnTo>
                    <a:pt x="32" y="8"/>
                  </a:lnTo>
                  <a:lnTo>
                    <a:pt x="32" y="8"/>
                  </a:lnTo>
                  <a:lnTo>
                    <a:pt x="38"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1" name="Freeform 1660"/>
            <p:cNvSpPr>
              <a:spLocks/>
            </p:cNvSpPr>
            <p:nvPr/>
          </p:nvSpPr>
          <p:spPr bwMode="auto">
            <a:xfrm>
              <a:off x="8779515" y="15779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4 h 144"/>
                <a:gd name="T36" fmla="*/ 22 w 52"/>
                <a:gd name="T37" fmla="*/ 14 h 144"/>
                <a:gd name="T38" fmla="*/ 26 w 52"/>
                <a:gd name="T39" fmla="*/ 10 h 144"/>
                <a:gd name="T40" fmla="*/ 32 w 52"/>
                <a:gd name="T41" fmla="*/ 8 h 144"/>
                <a:gd name="T42" fmla="*/ 32 w 52"/>
                <a:gd name="T43" fmla="*/ 8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8"/>
                  </a:lnTo>
                  <a:lnTo>
                    <a:pt x="10" y="18"/>
                  </a:lnTo>
                  <a:lnTo>
                    <a:pt x="22" y="14"/>
                  </a:lnTo>
                  <a:lnTo>
                    <a:pt x="22" y="14"/>
                  </a:lnTo>
                  <a:lnTo>
                    <a:pt x="26" y="10"/>
                  </a:lnTo>
                  <a:lnTo>
                    <a:pt x="32" y="8"/>
                  </a:lnTo>
                  <a:lnTo>
                    <a:pt x="32"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2" name="Freeform 1661"/>
            <p:cNvSpPr>
              <a:spLocks/>
            </p:cNvSpPr>
            <p:nvPr/>
          </p:nvSpPr>
          <p:spPr bwMode="auto">
            <a:xfrm>
              <a:off x="8252744" y="1577975"/>
              <a:ext cx="76621" cy="228600"/>
            </a:xfrm>
            <a:custGeom>
              <a:avLst/>
              <a:gdLst>
                <a:gd name="T0" fmla="*/ 48 w 48"/>
                <a:gd name="T1" fmla="*/ 0 h 144"/>
                <a:gd name="T2" fmla="*/ 40 w 48"/>
                <a:gd name="T3" fmla="*/ 0 h 144"/>
                <a:gd name="T4" fmla="*/ 20 w 48"/>
                <a:gd name="T5" fmla="*/ 6 h 144"/>
                <a:gd name="T6" fmla="*/ 12 w 48"/>
                <a:gd name="T7" fmla="*/ 24 h 144"/>
                <a:gd name="T8" fmla="*/ 12 w 48"/>
                <a:gd name="T9" fmla="*/ 38 h 144"/>
                <a:gd name="T10" fmla="*/ 14 w 48"/>
                <a:gd name="T11" fmla="*/ 52 h 144"/>
                <a:gd name="T12" fmla="*/ 14 w 48"/>
                <a:gd name="T13" fmla="*/ 56 h 144"/>
                <a:gd name="T14" fmla="*/ 8 w 48"/>
                <a:gd name="T15" fmla="*/ 62 h 144"/>
                <a:gd name="T16" fmla="*/ 0 w 48"/>
                <a:gd name="T17" fmla="*/ 80 h 144"/>
                <a:gd name="T18" fmla="*/ 8 w 48"/>
                <a:gd name="T19" fmla="*/ 82 h 144"/>
                <a:gd name="T20" fmla="*/ 14 w 48"/>
                <a:gd name="T21" fmla="*/ 88 h 144"/>
                <a:gd name="T22" fmla="*/ 14 w 48"/>
                <a:gd name="T23" fmla="*/ 92 h 144"/>
                <a:gd name="T24" fmla="*/ 14 w 48"/>
                <a:gd name="T25" fmla="*/ 106 h 144"/>
                <a:gd name="T26" fmla="*/ 12 w 48"/>
                <a:gd name="T27" fmla="*/ 120 h 144"/>
                <a:gd name="T28" fmla="*/ 14 w 48"/>
                <a:gd name="T29" fmla="*/ 132 h 144"/>
                <a:gd name="T30" fmla="*/ 20 w 48"/>
                <a:gd name="T31" fmla="*/ 138 h 144"/>
                <a:gd name="T32" fmla="*/ 40 w 48"/>
                <a:gd name="T33" fmla="*/ 144 h 144"/>
                <a:gd name="T34" fmla="*/ 48 w 48"/>
                <a:gd name="T35" fmla="*/ 144 h 144"/>
                <a:gd name="T36" fmla="*/ 48 w 48"/>
                <a:gd name="T37" fmla="*/ 126 h 144"/>
                <a:gd name="T38" fmla="*/ 44 w 48"/>
                <a:gd name="T39" fmla="*/ 126 h 144"/>
                <a:gd name="T40" fmla="*/ 40 w 48"/>
                <a:gd name="T41" fmla="*/ 126 h 144"/>
                <a:gd name="T42" fmla="*/ 36 w 48"/>
                <a:gd name="T43" fmla="*/ 120 h 144"/>
                <a:gd name="T44" fmla="*/ 34 w 48"/>
                <a:gd name="T45" fmla="*/ 116 h 144"/>
                <a:gd name="T46" fmla="*/ 36 w 48"/>
                <a:gd name="T47" fmla="*/ 106 h 144"/>
                <a:gd name="T48" fmla="*/ 36 w 48"/>
                <a:gd name="T49" fmla="*/ 94 h 144"/>
                <a:gd name="T50" fmla="*/ 32 w 48"/>
                <a:gd name="T51" fmla="*/ 78 h 144"/>
                <a:gd name="T52" fmla="*/ 20 w 48"/>
                <a:gd name="T53" fmla="*/ 72 h 144"/>
                <a:gd name="T54" fmla="*/ 20 w 48"/>
                <a:gd name="T55" fmla="*/ 72 h 144"/>
                <a:gd name="T56" fmla="*/ 26 w 48"/>
                <a:gd name="T57" fmla="*/ 70 h 144"/>
                <a:gd name="T58" fmla="*/ 36 w 48"/>
                <a:gd name="T59" fmla="*/ 60 h 144"/>
                <a:gd name="T60" fmla="*/ 36 w 48"/>
                <a:gd name="T61" fmla="*/ 50 h 144"/>
                <a:gd name="T62" fmla="*/ 36 w 48"/>
                <a:gd name="T63" fmla="*/ 38 h 144"/>
                <a:gd name="T64" fmla="*/ 34 w 48"/>
                <a:gd name="T65" fmla="*/ 30 h 144"/>
                <a:gd name="T66" fmla="*/ 36 w 48"/>
                <a:gd name="T67" fmla="*/ 20 h 144"/>
                <a:gd name="T68" fmla="*/ 44 w 48"/>
                <a:gd name="T69" fmla="*/ 18 h 144"/>
                <a:gd name="T70" fmla="*/ 48 w 48"/>
                <a:gd name="T71" fmla="*/ 18 h 144"/>
                <a:gd name="T72" fmla="*/ 48 w 48"/>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4">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38"/>
                  </a:lnTo>
                  <a:lnTo>
                    <a:pt x="28" y="142"/>
                  </a:lnTo>
                  <a:lnTo>
                    <a:pt x="40" y="144"/>
                  </a:lnTo>
                  <a:lnTo>
                    <a:pt x="40" y="144"/>
                  </a:lnTo>
                  <a:lnTo>
                    <a:pt x="48" y="144"/>
                  </a:lnTo>
                  <a:lnTo>
                    <a:pt x="48" y="144"/>
                  </a:lnTo>
                  <a:lnTo>
                    <a:pt x="48" y="126"/>
                  </a:lnTo>
                  <a:lnTo>
                    <a:pt x="48" y="126"/>
                  </a:lnTo>
                  <a:lnTo>
                    <a:pt x="44" y="126"/>
                  </a:lnTo>
                  <a:lnTo>
                    <a:pt x="44" y="126"/>
                  </a:lnTo>
                  <a:lnTo>
                    <a:pt x="40" y="126"/>
                  </a:lnTo>
                  <a:lnTo>
                    <a:pt x="36" y="124"/>
                  </a:lnTo>
                  <a:lnTo>
                    <a:pt x="36" y="120"/>
                  </a:lnTo>
                  <a:lnTo>
                    <a:pt x="34" y="116"/>
                  </a:lnTo>
                  <a:lnTo>
                    <a:pt x="34" y="116"/>
                  </a:lnTo>
                  <a:lnTo>
                    <a:pt x="36" y="106"/>
                  </a:lnTo>
                  <a:lnTo>
                    <a:pt x="36" y="106"/>
                  </a:lnTo>
                  <a:lnTo>
                    <a:pt x="36" y="94"/>
                  </a:lnTo>
                  <a:lnTo>
                    <a:pt x="36" y="94"/>
                  </a:lnTo>
                  <a:lnTo>
                    <a:pt x="36" y="84"/>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3" name="Freeform 1662"/>
            <p:cNvSpPr>
              <a:spLocks/>
            </p:cNvSpPr>
            <p:nvPr/>
          </p:nvSpPr>
          <p:spPr bwMode="auto">
            <a:xfrm>
              <a:off x="8252744" y="1577975"/>
              <a:ext cx="76621" cy="228600"/>
            </a:xfrm>
            <a:custGeom>
              <a:avLst/>
              <a:gdLst>
                <a:gd name="T0" fmla="*/ 48 w 48"/>
                <a:gd name="T1" fmla="*/ 0 h 144"/>
                <a:gd name="T2" fmla="*/ 40 w 48"/>
                <a:gd name="T3" fmla="*/ 0 h 144"/>
                <a:gd name="T4" fmla="*/ 20 w 48"/>
                <a:gd name="T5" fmla="*/ 6 h 144"/>
                <a:gd name="T6" fmla="*/ 12 w 48"/>
                <a:gd name="T7" fmla="*/ 24 h 144"/>
                <a:gd name="T8" fmla="*/ 12 w 48"/>
                <a:gd name="T9" fmla="*/ 38 h 144"/>
                <a:gd name="T10" fmla="*/ 14 w 48"/>
                <a:gd name="T11" fmla="*/ 52 h 144"/>
                <a:gd name="T12" fmla="*/ 14 w 48"/>
                <a:gd name="T13" fmla="*/ 56 h 144"/>
                <a:gd name="T14" fmla="*/ 8 w 48"/>
                <a:gd name="T15" fmla="*/ 62 h 144"/>
                <a:gd name="T16" fmla="*/ 0 w 48"/>
                <a:gd name="T17" fmla="*/ 80 h 144"/>
                <a:gd name="T18" fmla="*/ 8 w 48"/>
                <a:gd name="T19" fmla="*/ 82 h 144"/>
                <a:gd name="T20" fmla="*/ 14 w 48"/>
                <a:gd name="T21" fmla="*/ 88 h 144"/>
                <a:gd name="T22" fmla="*/ 14 w 48"/>
                <a:gd name="T23" fmla="*/ 92 h 144"/>
                <a:gd name="T24" fmla="*/ 14 w 48"/>
                <a:gd name="T25" fmla="*/ 106 h 144"/>
                <a:gd name="T26" fmla="*/ 12 w 48"/>
                <a:gd name="T27" fmla="*/ 120 h 144"/>
                <a:gd name="T28" fmla="*/ 14 w 48"/>
                <a:gd name="T29" fmla="*/ 132 h 144"/>
                <a:gd name="T30" fmla="*/ 20 w 48"/>
                <a:gd name="T31" fmla="*/ 138 h 144"/>
                <a:gd name="T32" fmla="*/ 40 w 48"/>
                <a:gd name="T33" fmla="*/ 144 h 144"/>
                <a:gd name="T34" fmla="*/ 48 w 48"/>
                <a:gd name="T35" fmla="*/ 144 h 144"/>
                <a:gd name="T36" fmla="*/ 48 w 48"/>
                <a:gd name="T37" fmla="*/ 126 h 144"/>
                <a:gd name="T38" fmla="*/ 44 w 48"/>
                <a:gd name="T39" fmla="*/ 126 h 144"/>
                <a:gd name="T40" fmla="*/ 40 w 48"/>
                <a:gd name="T41" fmla="*/ 126 h 144"/>
                <a:gd name="T42" fmla="*/ 36 w 48"/>
                <a:gd name="T43" fmla="*/ 120 h 144"/>
                <a:gd name="T44" fmla="*/ 34 w 48"/>
                <a:gd name="T45" fmla="*/ 116 h 144"/>
                <a:gd name="T46" fmla="*/ 36 w 48"/>
                <a:gd name="T47" fmla="*/ 106 h 144"/>
                <a:gd name="T48" fmla="*/ 36 w 48"/>
                <a:gd name="T49" fmla="*/ 94 h 144"/>
                <a:gd name="T50" fmla="*/ 32 w 48"/>
                <a:gd name="T51" fmla="*/ 78 h 144"/>
                <a:gd name="T52" fmla="*/ 20 w 48"/>
                <a:gd name="T53" fmla="*/ 72 h 144"/>
                <a:gd name="T54" fmla="*/ 20 w 48"/>
                <a:gd name="T55" fmla="*/ 72 h 144"/>
                <a:gd name="T56" fmla="*/ 26 w 48"/>
                <a:gd name="T57" fmla="*/ 70 h 144"/>
                <a:gd name="T58" fmla="*/ 36 w 48"/>
                <a:gd name="T59" fmla="*/ 60 h 144"/>
                <a:gd name="T60" fmla="*/ 36 w 48"/>
                <a:gd name="T61" fmla="*/ 50 h 144"/>
                <a:gd name="T62" fmla="*/ 36 w 48"/>
                <a:gd name="T63" fmla="*/ 38 h 144"/>
                <a:gd name="T64" fmla="*/ 34 w 48"/>
                <a:gd name="T65" fmla="*/ 30 h 144"/>
                <a:gd name="T66" fmla="*/ 36 w 48"/>
                <a:gd name="T67" fmla="*/ 20 h 144"/>
                <a:gd name="T68" fmla="*/ 44 w 48"/>
                <a:gd name="T69" fmla="*/ 18 h 144"/>
                <a:gd name="T70" fmla="*/ 48 w 48"/>
                <a:gd name="T71" fmla="*/ 18 h 144"/>
                <a:gd name="T72" fmla="*/ 48 w 48"/>
                <a:gd name="T7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4">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38"/>
                  </a:lnTo>
                  <a:lnTo>
                    <a:pt x="28" y="142"/>
                  </a:lnTo>
                  <a:lnTo>
                    <a:pt x="40" y="144"/>
                  </a:lnTo>
                  <a:lnTo>
                    <a:pt x="40" y="144"/>
                  </a:lnTo>
                  <a:lnTo>
                    <a:pt x="48" y="144"/>
                  </a:lnTo>
                  <a:lnTo>
                    <a:pt x="48" y="144"/>
                  </a:lnTo>
                  <a:lnTo>
                    <a:pt x="48" y="126"/>
                  </a:lnTo>
                  <a:lnTo>
                    <a:pt x="48" y="126"/>
                  </a:lnTo>
                  <a:lnTo>
                    <a:pt x="44" y="126"/>
                  </a:lnTo>
                  <a:lnTo>
                    <a:pt x="44" y="126"/>
                  </a:lnTo>
                  <a:lnTo>
                    <a:pt x="40" y="126"/>
                  </a:lnTo>
                  <a:lnTo>
                    <a:pt x="36" y="124"/>
                  </a:lnTo>
                  <a:lnTo>
                    <a:pt x="36" y="120"/>
                  </a:lnTo>
                  <a:lnTo>
                    <a:pt x="34" y="116"/>
                  </a:lnTo>
                  <a:lnTo>
                    <a:pt x="34" y="116"/>
                  </a:lnTo>
                  <a:lnTo>
                    <a:pt x="36" y="106"/>
                  </a:lnTo>
                  <a:lnTo>
                    <a:pt x="36" y="106"/>
                  </a:lnTo>
                  <a:lnTo>
                    <a:pt x="36" y="94"/>
                  </a:lnTo>
                  <a:lnTo>
                    <a:pt x="36" y="94"/>
                  </a:lnTo>
                  <a:lnTo>
                    <a:pt x="36" y="84"/>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4" name="Freeform 1663"/>
            <p:cNvSpPr>
              <a:spLocks/>
            </p:cNvSpPr>
            <p:nvPr/>
          </p:nvSpPr>
          <p:spPr bwMode="auto">
            <a:xfrm>
              <a:off x="8348521" y="1577975"/>
              <a:ext cx="76621" cy="228600"/>
            </a:xfrm>
            <a:custGeom>
              <a:avLst/>
              <a:gdLst>
                <a:gd name="T0" fmla="*/ 8 w 48"/>
                <a:gd name="T1" fmla="*/ 0 h 144"/>
                <a:gd name="T2" fmla="*/ 0 w 48"/>
                <a:gd name="T3" fmla="*/ 0 h 144"/>
                <a:gd name="T4" fmla="*/ 0 w 48"/>
                <a:gd name="T5" fmla="*/ 18 h 144"/>
                <a:gd name="T6" fmla="*/ 4 w 48"/>
                <a:gd name="T7" fmla="*/ 18 h 144"/>
                <a:gd name="T8" fmla="*/ 12 w 48"/>
                <a:gd name="T9" fmla="*/ 20 h 144"/>
                <a:gd name="T10" fmla="*/ 14 w 48"/>
                <a:gd name="T11" fmla="*/ 30 h 144"/>
                <a:gd name="T12" fmla="*/ 12 w 48"/>
                <a:gd name="T13" fmla="*/ 38 h 144"/>
                <a:gd name="T14" fmla="*/ 12 w 48"/>
                <a:gd name="T15" fmla="*/ 50 h 144"/>
                <a:gd name="T16" fmla="*/ 14 w 48"/>
                <a:gd name="T17" fmla="*/ 60 h 144"/>
                <a:gd name="T18" fmla="*/ 22 w 48"/>
                <a:gd name="T19" fmla="*/ 70 h 144"/>
                <a:gd name="T20" fmla="*/ 28 w 48"/>
                <a:gd name="T21" fmla="*/ 72 h 144"/>
                <a:gd name="T22" fmla="*/ 28 w 48"/>
                <a:gd name="T23" fmla="*/ 72 h 144"/>
                <a:gd name="T24" fmla="*/ 16 w 48"/>
                <a:gd name="T25" fmla="*/ 78 h 144"/>
                <a:gd name="T26" fmla="*/ 12 w 48"/>
                <a:gd name="T27" fmla="*/ 94 h 144"/>
                <a:gd name="T28" fmla="*/ 12 w 48"/>
                <a:gd name="T29" fmla="*/ 106 h 144"/>
                <a:gd name="T30" fmla="*/ 14 w 48"/>
                <a:gd name="T31" fmla="*/ 116 h 144"/>
                <a:gd name="T32" fmla="*/ 14 w 48"/>
                <a:gd name="T33" fmla="*/ 120 h 144"/>
                <a:gd name="T34" fmla="*/ 8 w 48"/>
                <a:gd name="T35" fmla="*/ 126 h 144"/>
                <a:gd name="T36" fmla="*/ 4 w 48"/>
                <a:gd name="T37" fmla="*/ 126 h 144"/>
                <a:gd name="T38" fmla="*/ 0 w 48"/>
                <a:gd name="T39" fmla="*/ 126 h 144"/>
                <a:gd name="T40" fmla="*/ 0 w 48"/>
                <a:gd name="T41" fmla="*/ 144 h 144"/>
                <a:gd name="T42" fmla="*/ 8 w 48"/>
                <a:gd name="T43" fmla="*/ 144 h 144"/>
                <a:gd name="T44" fmla="*/ 28 w 48"/>
                <a:gd name="T45" fmla="*/ 138 h 144"/>
                <a:gd name="T46" fmla="*/ 34 w 48"/>
                <a:gd name="T47" fmla="*/ 132 h 144"/>
                <a:gd name="T48" fmla="*/ 36 w 48"/>
                <a:gd name="T49" fmla="*/ 120 h 144"/>
                <a:gd name="T50" fmla="*/ 36 w 48"/>
                <a:gd name="T51" fmla="*/ 106 h 144"/>
                <a:gd name="T52" fmla="*/ 34 w 48"/>
                <a:gd name="T53" fmla="*/ 92 h 144"/>
                <a:gd name="T54" fmla="*/ 36 w 48"/>
                <a:gd name="T55" fmla="*/ 84 h 144"/>
                <a:gd name="T56" fmla="*/ 48 w 48"/>
                <a:gd name="T57" fmla="*/ 80 h 144"/>
                <a:gd name="T58" fmla="*/ 48 w 48"/>
                <a:gd name="T59" fmla="*/ 64 h 144"/>
                <a:gd name="T60" fmla="*/ 36 w 48"/>
                <a:gd name="T61" fmla="*/ 60 h 144"/>
                <a:gd name="T62" fmla="*/ 34 w 48"/>
                <a:gd name="T63" fmla="*/ 52 h 144"/>
                <a:gd name="T64" fmla="*/ 36 w 48"/>
                <a:gd name="T65" fmla="*/ 38 h 144"/>
                <a:gd name="T66" fmla="*/ 36 w 48"/>
                <a:gd name="T67" fmla="*/ 24 h 144"/>
                <a:gd name="T68" fmla="*/ 34 w 48"/>
                <a:gd name="T69" fmla="*/ 14 h 144"/>
                <a:gd name="T70" fmla="*/ 20 w 48"/>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4">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4"/>
                  </a:lnTo>
                  <a:lnTo>
                    <a:pt x="12" y="94"/>
                  </a:lnTo>
                  <a:lnTo>
                    <a:pt x="12" y="94"/>
                  </a:lnTo>
                  <a:lnTo>
                    <a:pt x="12" y="106"/>
                  </a:lnTo>
                  <a:lnTo>
                    <a:pt x="12" y="106"/>
                  </a:lnTo>
                  <a:lnTo>
                    <a:pt x="14" y="116"/>
                  </a:lnTo>
                  <a:lnTo>
                    <a:pt x="14" y="116"/>
                  </a:lnTo>
                  <a:lnTo>
                    <a:pt x="14" y="120"/>
                  </a:lnTo>
                  <a:lnTo>
                    <a:pt x="12" y="124"/>
                  </a:lnTo>
                  <a:lnTo>
                    <a:pt x="8" y="126"/>
                  </a:lnTo>
                  <a:lnTo>
                    <a:pt x="4" y="126"/>
                  </a:lnTo>
                  <a:lnTo>
                    <a:pt x="4" y="126"/>
                  </a:lnTo>
                  <a:lnTo>
                    <a:pt x="0" y="126"/>
                  </a:lnTo>
                  <a:lnTo>
                    <a:pt x="0" y="126"/>
                  </a:lnTo>
                  <a:lnTo>
                    <a:pt x="0" y="144"/>
                  </a:lnTo>
                  <a:lnTo>
                    <a:pt x="0" y="144"/>
                  </a:lnTo>
                  <a:lnTo>
                    <a:pt x="8" y="144"/>
                  </a:lnTo>
                  <a:lnTo>
                    <a:pt x="8" y="144"/>
                  </a:lnTo>
                  <a:lnTo>
                    <a:pt x="20" y="142"/>
                  </a:lnTo>
                  <a:lnTo>
                    <a:pt x="28" y="138"/>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5" name="Freeform 1664"/>
            <p:cNvSpPr>
              <a:spLocks/>
            </p:cNvSpPr>
            <p:nvPr/>
          </p:nvSpPr>
          <p:spPr bwMode="auto">
            <a:xfrm>
              <a:off x="8348521" y="1577975"/>
              <a:ext cx="76621" cy="228600"/>
            </a:xfrm>
            <a:custGeom>
              <a:avLst/>
              <a:gdLst>
                <a:gd name="T0" fmla="*/ 8 w 48"/>
                <a:gd name="T1" fmla="*/ 0 h 144"/>
                <a:gd name="T2" fmla="*/ 0 w 48"/>
                <a:gd name="T3" fmla="*/ 0 h 144"/>
                <a:gd name="T4" fmla="*/ 0 w 48"/>
                <a:gd name="T5" fmla="*/ 18 h 144"/>
                <a:gd name="T6" fmla="*/ 4 w 48"/>
                <a:gd name="T7" fmla="*/ 18 h 144"/>
                <a:gd name="T8" fmla="*/ 12 w 48"/>
                <a:gd name="T9" fmla="*/ 20 h 144"/>
                <a:gd name="T10" fmla="*/ 14 w 48"/>
                <a:gd name="T11" fmla="*/ 30 h 144"/>
                <a:gd name="T12" fmla="*/ 12 w 48"/>
                <a:gd name="T13" fmla="*/ 38 h 144"/>
                <a:gd name="T14" fmla="*/ 12 w 48"/>
                <a:gd name="T15" fmla="*/ 50 h 144"/>
                <a:gd name="T16" fmla="*/ 14 w 48"/>
                <a:gd name="T17" fmla="*/ 60 h 144"/>
                <a:gd name="T18" fmla="*/ 22 w 48"/>
                <a:gd name="T19" fmla="*/ 70 h 144"/>
                <a:gd name="T20" fmla="*/ 28 w 48"/>
                <a:gd name="T21" fmla="*/ 72 h 144"/>
                <a:gd name="T22" fmla="*/ 28 w 48"/>
                <a:gd name="T23" fmla="*/ 72 h 144"/>
                <a:gd name="T24" fmla="*/ 16 w 48"/>
                <a:gd name="T25" fmla="*/ 78 h 144"/>
                <a:gd name="T26" fmla="*/ 12 w 48"/>
                <a:gd name="T27" fmla="*/ 94 h 144"/>
                <a:gd name="T28" fmla="*/ 12 w 48"/>
                <a:gd name="T29" fmla="*/ 106 h 144"/>
                <a:gd name="T30" fmla="*/ 14 w 48"/>
                <a:gd name="T31" fmla="*/ 116 h 144"/>
                <a:gd name="T32" fmla="*/ 14 w 48"/>
                <a:gd name="T33" fmla="*/ 120 h 144"/>
                <a:gd name="T34" fmla="*/ 8 w 48"/>
                <a:gd name="T35" fmla="*/ 126 h 144"/>
                <a:gd name="T36" fmla="*/ 4 w 48"/>
                <a:gd name="T37" fmla="*/ 126 h 144"/>
                <a:gd name="T38" fmla="*/ 0 w 48"/>
                <a:gd name="T39" fmla="*/ 126 h 144"/>
                <a:gd name="T40" fmla="*/ 0 w 48"/>
                <a:gd name="T41" fmla="*/ 144 h 144"/>
                <a:gd name="T42" fmla="*/ 8 w 48"/>
                <a:gd name="T43" fmla="*/ 144 h 144"/>
                <a:gd name="T44" fmla="*/ 28 w 48"/>
                <a:gd name="T45" fmla="*/ 138 h 144"/>
                <a:gd name="T46" fmla="*/ 34 w 48"/>
                <a:gd name="T47" fmla="*/ 132 h 144"/>
                <a:gd name="T48" fmla="*/ 36 w 48"/>
                <a:gd name="T49" fmla="*/ 120 h 144"/>
                <a:gd name="T50" fmla="*/ 36 w 48"/>
                <a:gd name="T51" fmla="*/ 106 h 144"/>
                <a:gd name="T52" fmla="*/ 34 w 48"/>
                <a:gd name="T53" fmla="*/ 92 h 144"/>
                <a:gd name="T54" fmla="*/ 36 w 48"/>
                <a:gd name="T55" fmla="*/ 84 h 144"/>
                <a:gd name="T56" fmla="*/ 48 w 48"/>
                <a:gd name="T57" fmla="*/ 80 h 144"/>
                <a:gd name="T58" fmla="*/ 48 w 48"/>
                <a:gd name="T59" fmla="*/ 64 h 144"/>
                <a:gd name="T60" fmla="*/ 36 w 48"/>
                <a:gd name="T61" fmla="*/ 60 h 144"/>
                <a:gd name="T62" fmla="*/ 34 w 48"/>
                <a:gd name="T63" fmla="*/ 52 h 144"/>
                <a:gd name="T64" fmla="*/ 36 w 48"/>
                <a:gd name="T65" fmla="*/ 38 h 144"/>
                <a:gd name="T66" fmla="*/ 36 w 48"/>
                <a:gd name="T67" fmla="*/ 24 h 144"/>
                <a:gd name="T68" fmla="*/ 34 w 48"/>
                <a:gd name="T69" fmla="*/ 14 h 144"/>
                <a:gd name="T70" fmla="*/ 20 w 48"/>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4">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4"/>
                  </a:lnTo>
                  <a:lnTo>
                    <a:pt x="12" y="94"/>
                  </a:lnTo>
                  <a:lnTo>
                    <a:pt x="12" y="94"/>
                  </a:lnTo>
                  <a:lnTo>
                    <a:pt x="12" y="106"/>
                  </a:lnTo>
                  <a:lnTo>
                    <a:pt x="12" y="106"/>
                  </a:lnTo>
                  <a:lnTo>
                    <a:pt x="14" y="116"/>
                  </a:lnTo>
                  <a:lnTo>
                    <a:pt x="14" y="116"/>
                  </a:lnTo>
                  <a:lnTo>
                    <a:pt x="14" y="120"/>
                  </a:lnTo>
                  <a:lnTo>
                    <a:pt x="12" y="124"/>
                  </a:lnTo>
                  <a:lnTo>
                    <a:pt x="8" y="126"/>
                  </a:lnTo>
                  <a:lnTo>
                    <a:pt x="4" y="126"/>
                  </a:lnTo>
                  <a:lnTo>
                    <a:pt x="4" y="126"/>
                  </a:lnTo>
                  <a:lnTo>
                    <a:pt x="0" y="126"/>
                  </a:lnTo>
                  <a:lnTo>
                    <a:pt x="0" y="126"/>
                  </a:lnTo>
                  <a:lnTo>
                    <a:pt x="0" y="144"/>
                  </a:lnTo>
                  <a:lnTo>
                    <a:pt x="0" y="144"/>
                  </a:lnTo>
                  <a:lnTo>
                    <a:pt x="8" y="144"/>
                  </a:lnTo>
                  <a:lnTo>
                    <a:pt x="8" y="144"/>
                  </a:lnTo>
                  <a:lnTo>
                    <a:pt x="20" y="142"/>
                  </a:lnTo>
                  <a:lnTo>
                    <a:pt x="28" y="138"/>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6" name="Freeform 1665"/>
            <p:cNvSpPr>
              <a:spLocks noEditPoints="1"/>
            </p:cNvSpPr>
            <p:nvPr/>
          </p:nvSpPr>
          <p:spPr bwMode="auto">
            <a:xfrm>
              <a:off x="8923180" y="1571625"/>
              <a:ext cx="156435" cy="234950"/>
            </a:xfrm>
            <a:custGeom>
              <a:avLst/>
              <a:gdLst>
                <a:gd name="T0" fmla="*/ 46 w 98"/>
                <a:gd name="T1" fmla="*/ 148 h 148"/>
                <a:gd name="T2" fmla="*/ 26 w 98"/>
                <a:gd name="T3" fmla="*/ 144 h 148"/>
                <a:gd name="T4" fmla="*/ 10 w 98"/>
                <a:gd name="T5" fmla="*/ 132 h 148"/>
                <a:gd name="T6" fmla="*/ 6 w 98"/>
                <a:gd name="T7" fmla="*/ 120 h 148"/>
                <a:gd name="T8" fmla="*/ 0 w 98"/>
                <a:gd name="T9" fmla="*/ 94 h 148"/>
                <a:gd name="T10" fmla="*/ 0 w 98"/>
                <a:gd name="T11" fmla="*/ 76 h 148"/>
                <a:gd name="T12" fmla="*/ 2 w 98"/>
                <a:gd name="T13" fmla="*/ 44 h 148"/>
                <a:gd name="T14" fmla="*/ 12 w 98"/>
                <a:gd name="T15" fmla="*/ 20 h 148"/>
                <a:gd name="T16" fmla="*/ 20 w 98"/>
                <a:gd name="T17" fmla="*/ 10 h 148"/>
                <a:gd name="T18" fmla="*/ 38 w 98"/>
                <a:gd name="T19" fmla="*/ 0 h 148"/>
                <a:gd name="T20" fmla="*/ 52 w 98"/>
                <a:gd name="T21" fmla="*/ 0 h 148"/>
                <a:gd name="T22" fmla="*/ 72 w 98"/>
                <a:gd name="T23" fmla="*/ 4 h 148"/>
                <a:gd name="T24" fmla="*/ 86 w 98"/>
                <a:gd name="T25" fmla="*/ 18 h 148"/>
                <a:gd name="T26" fmla="*/ 96 w 98"/>
                <a:gd name="T27" fmla="*/ 42 h 148"/>
                <a:gd name="T28" fmla="*/ 98 w 98"/>
                <a:gd name="T29" fmla="*/ 74 h 148"/>
                <a:gd name="T30" fmla="*/ 98 w 98"/>
                <a:gd name="T31" fmla="*/ 92 h 148"/>
                <a:gd name="T32" fmla="*/ 90 w 98"/>
                <a:gd name="T33" fmla="*/ 118 h 148"/>
                <a:gd name="T34" fmla="*/ 84 w 98"/>
                <a:gd name="T35" fmla="*/ 130 h 148"/>
                <a:gd name="T36" fmla="*/ 68 w 98"/>
                <a:gd name="T37" fmla="*/ 144 h 148"/>
                <a:gd name="T38" fmla="*/ 46 w 98"/>
                <a:gd name="T39" fmla="*/ 148 h 148"/>
                <a:gd name="T40" fmla="*/ 50 w 98"/>
                <a:gd name="T41" fmla="*/ 18 h 148"/>
                <a:gd name="T42" fmla="*/ 44 w 98"/>
                <a:gd name="T43" fmla="*/ 18 h 148"/>
                <a:gd name="T44" fmla="*/ 32 w 98"/>
                <a:gd name="T45" fmla="*/ 26 h 148"/>
                <a:gd name="T46" fmla="*/ 26 w 98"/>
                <a:gd name="T47" fmla="*/ 42 h 148"/>
                <a:gd name="T48" fmla="*/ 22 w 98"/>
                <a:gd name="T49" fmla="*/ 76 h 148"/>
                <a:gd name="T50" fmla="*/ 24 w 98"/>
                <a:gd name="T51" fmla="*/ 100 h 148"/>
                <a:gd name="T52" fmla="*/ 28 w 98"/>
                <a:gd name="T53" fmla="*/ 116 h 148"/>
                <a:gd name="T54" fmla="*/ 36 w 98"/>
                <a:gd name="T55" fmla="*/ 126 h 148"/>
                <a:gd name="T56" fmla="*/ 48 w 98"/>
                <a:gd name="T57" fmla="*/ 130 h 148"/>
                <a:gd name="T58" fmla="*/ 54 w 98"/>
                <a:gd name="T59" fmla="*/ 128 h 148"/>
                <a:gd name="T60" fmla="*/ 64 w 98"/>
                <a:gd name="T61" fmla="*/ 122 h 148"/>
                <a:gd name="T62" fmla="*/ 70 w 98"/>
                <a:gd name="T63" fmla="*/ 108 h 148"/>
                <a:gd name="T64" fmla="*/ 74 w 98"/>
                <a:gd name="T65" fmla="*/ 76 h 148"/>
                <a:gd name="T66" fmla="*/ 72 w 98"/>
                <a:gd name="T67" fmla="*/ 50 h 148"/>
                <a:gd name="T68" fmla="*/ 68 w 98"/>
                <a:gd name="T69" fmla="*/ 32 h 148"/>
                <a:gd name="T70" fmla="*/ 60 w 98"/>
                <a:gd name="T71" fmla="*/ 22 h 148"/>
                <a:gd name="T72" fmla="*/ 50 w 98"/>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48">
                  <a:moveTo>
                    <a:pt x="46" y="148"/>
                  </a:moveTo>
                  <a:lnTo>
                    <a:pt x="46" y="148"/>
                  </a:lnTo>
                  <a:lnTo>
                    <a:pt x="36" y="148"/>
                  </a:lnTo>
                  <a:lnTo>
                    <a:pt x="26" y="144"/>
                  </a:lnTo>
                  <a:lnTo>
                    <a:pt x="18" y="138"/>
                  </a:lnTo>
                  <a:lnTo>
                    <a:pt x="10" y="132"/>
                  </a:lnTo>
                  <a:lnTo>
                    <a:pt x="10" y="132"/>
                  </a:lnTo>
                  <a:lnTo>
                    <a:pt x="6" y="120"/>
                  </a:lnTo>
                  <a:lnTo>
                    <a:pt x="2" y="108"/>
                  </a:lnTo>
                  <a:lnTo>
                    <a:pt x="0" y="94"/>
                  </a:lnTo>
                  <a:lnTo>
                    <a:pt x="0" y="76"/>
                  </a:lnTo>
                  <a:lnTo>
                    <a:pt x="0" y="76"/>
                  </a:lnTo>
                  <a:lnTo>
                    <a:pt x="0" y="58"/>
                  </a:lnTo>
                  <a:lnTo>
                    <a:pt x="2" y="44"/>
                  </a:lnTo>
                  <a:lnTo>
                    <a:pt x="6" y="30"/>
                  </a:lnTo>
                  <a:lnTo>
                    <a:pt x="12" y="20"/>
                  </a:lnTo>
                  <a:lnTo>
                    <a:pt x="12" y="20"/>
                  </a:lnTo>
                  <a:lnTo>
                    <a:pt x="20" y="10"/>
                  </a:lnTo>
                  <a:lnTo>
                    <a:pt x="28" y="4"/>
                  </a:lnTo>
                  <a:lnTo>
                    <a:pt x="38" y="0"/>
                  </a:lnTo>
                  <a:lnTo>
                    <a:pt x="52" y="0"/>
                  </a:lnTo>
                  <a:lnTo>
                    <a:pt x="52"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18"/>
                  </a:lnTo>
                  <a:lnTo>
                    <a:pt x="84" y="130"/>
                  </a:lnTo>
                  <a:lnTo>
                    <a:pt x="84" y="130"/>
                  </a:lnTo>
                  <a:lnTo>
                    <a:pt x="76" y="138"/>
                  </a:lnTo>
                  <a:lnTo>
                    <a:pt x="68" y="144"/>
                  </a:lnTo>
                  <a:lnTo>
                    <a:pt x="58" y="148"/>
                  </a:lnTo>
                  <a:lnTo>
                    <a:pt x="46" y="148"/>
                  </a:lnTo>
                  <a:lnTo>
                    <a:pt x="46" y="148"/>
                  </a:lnTo>
                  <a:close/>
                  <a:moveTo>
                    <a:pt x="50" y="18"/>
                  </a:moveTo>
                  <a:lnTo>
                    <a:pt x="50" y="18"/>
                  </a:lnTo>
                  <a:lnTo>
                    <a:pt x="44" y="18"/>
                  </a:lnTo>
                  <a:lnTo>
                    <a:pt x="38" y="22"/>
                  </a:lnTo>
                  <a:lnTo>
                    <a:pt x="32" y="26"/>
                  </a:lnTo>
                  <a:lnTo>
                    <a:pt x="30" y="32"/>
                  </a:lnTo>
                  <a:lnTo>
                    <a:pt x="26" y="42"/>
                  </a:lnTo>
                  <a:lnTo>
                    <a:pt x="24" y="52"/>
                  </a:lnTo>
                  <a:lnTo>
                    <a:pt x="22" y="76"/>
                  </a:lnTo>
                  <a:lnTo>
                    <a:pt x="22" y="76"/>
                  </a:lnTo>
                  <a:lnTo>
                    <a:pt x="24" y="100"/>
                  </a:lnTo>
                  <a:lnTo>
                    <a:pt x="26" y="110"/>
                  </a:lnTo>
                  <a:lnTo>
                    <a:pt x="28" y="116"/>
                  </a:lnTo>
                  <a:lnTo>
                    <a:pt x="32" y="122"/>
                  </a:lnTo>
                  <a:lnTo>
                    <a:pt x="36" y="126"/>
                  </a:lnTo>
                  <a:lnTo>
                    <a:pt x="42" y="128"/>
                  </a:lnTo>
                  <a:lnTo>
                    <a:pt x="48" y="130"/>
                  </a:lnTo>
                  <a:lnTo>
                    <a:pt x="48" y="130"/>
                  </a:lnTo>
                  <a:lnTo>
                    <a:pt x="54" y="128"/>
                  </a:lnTo>
                  <a:lnTo>
                    <a:pt x="60" y="126"/>
                  </a:lnTo>
                  <a:lnTo>
                    <a:pt x="64" y="122"/>
                  </a:lnTo>
                  <a:lnTo>
                    <a:pt x="68" y="116"/>
                  </a:lnTo>
                  <a:lnTo>
                    <a:pt x="70" y="108"/>
                  </a:lnTo>
                  <a:lnTo>
                    <a:pt x="72" y="100"/>
                  </a:lnTo>
                  <a:lnTo>
                    <a:pt x="74" y="76"/>
                  </a:lnTo>
                  <a:lnTo>
                    <a:pt x="74" y="76"/>
                  </a:lnTo>
                  <a:lnTo>
                    <a:pt x="72" y="50"/>
                  </a:lnTo>
                  <a:lnTo>
                    <a:pt x="70" y="40"/>
                  </a:lnTo>
                  <a:lnTo>
                    <a:pt x="68" y="32"/>
                  </a:lnTo>
                  <a:lnTo>
                    <a:pt x="64" y="26"/>
                  </a:lnTo>
                  <a:lnTo>
                    <a:pt x="60"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7" name="Freeform 1666"/>
            <p:cNvSpPr>
              <a:spLocks noEditPoints="1"/>
            </p:cNvSpPr>
            <p:nvPr/>
          </p:nvSpPr>
          <p:spPr bwMode="auto">
            <a:xfrm>
              <a:off x="9140274" y="1571625"/>
              <a:ext cx="159628" cy="234950"/>
            </a:xfrm>
            <a:custGeom>
              <a:avLst/>
              <a:gdLst>
                <a:gd name="T0" fmla="*/ 48 w 100"/>
                <a:gd name="T1" fmla="*/ 148 h 148"/>
                <a:gd name="T2" fmla="*/ 28 w 100"/>
                <a:gd name="T3" fmla="*/ 144 h 148"/>
                <a:gd name="T4" fmla="*/ 14 w 100"/>
                <a:gd name="T5" fmla="*/ 132 h 148"/>
                <a:gd name="T6" fmla="*/ 8 w 100"/>
                <a:gd name="T7" fmla="*/ 120 h 148"/>
                <a:gd name="T8" fmla="*/ 2 w 100"/>
                <a:gd name="T9" fmla="*/ 94 h 148"/>
                <a:gd name="T10" fmla="*/ 0 w 100"/>
                <a:gd name="T11" fmla="*/ 76 h 148"/>
                <a:gd name="T12" fmla="*/ 4 w 100"/>
                <a:gd name="T13" fmla="*/ 44 h 148"/>
                <a:gd name="T14" fmla="*/ 14 w 100"/>
                <a:gd name="T15" fmla="*/ 20 h 148"/>
                <a:gd name="T16" fmla="*/ 22 w 100"/>
                <a:gd name="T17" fmla="*/ 10 h 148"/>
                <a:gd name="T18" fmla="*/ 40 w 100"/>
                <a:gd name="T19" fmla="*/ 0 h 148"/>
                <a:gd name="T20" fmla="*/ 52 w 100"/>
                <a:gd name="T21" fmla="*/ 0 h 148"/>
                <a:gd name="T22" fmla="*/ 74 w 100"/>
                <a:gd name="T23" fmla="*/ 4 h 148"/>
                <a:gd name="T24" fmla="*/ 88 w 100"/>
                <a:gd name="T25" fmla="*/ 18 h 148"/>
                <a:gd name="T26" fmla="*/ 98 w 100"/>
                <a:gd name="T27" fmla="*/ 42 h 148"/>
                <a:gd name="T28" fmla="*/ 100 w 100"/>
                <a:gd name="T29" fmla="*/ 74 h 148"/>
                <a:gd name="T30" fmla="*/ 100 w 100"/>
                <a:gd name="T31" fmla="*/ 92 h 148"/>
                <a:gd name="T32" fmla="*/ 94 w 100"/>
                <a:gd name="T33" fmla="*/ 118 h 148"/>
                <a:gd name="T34" fmla="*/ 88 w 100"/>
                <a:gd name="T35" fmla="*/ 130 h 148"/>
                <a:gd name="T36" fmla="*/ 70 w 100"/>
                <a:gd name="T37" fmla="*/ 144 h 148"/>
                <a:gd name="T38" fmla="*/ 48 w 100"/>
                <a:gd name="T39" fmla="*/ 148 h 148"/>
                <a:gd name="T40" fmla="*/ 52 w 100"/>
                <a:gd name="T41" fmla="*/ 18 h 148"/>
                <a:gd name="T42" fmla="*/ 46 w 100"/>
                <a:gd name="T43" fmla="*/ 18 h 148"/>
                <a:gd name="T44" fmla="*/ 36 w 100"/>
                <a:gd name="T45" fmla="*/ 26 h 148"/>
                <a:gd name="T46" fmla="*/ 28 w 100"/>
                <a:gd name="T47" fmla="*/ 42 h 148"/>
                <a:gd name="T48" fmla="*/ 24 w 100"/>
                <a:gd name="T49" fmla="*/ 76 h 148"/>
                <a:gd name="T50" fmla="*/ 26 w 100"/>
                <a:gd name="T51" fmla="*/ 100 h 148"/>
                <a:gd name="T52" fmla="*/ 30 w 100"/>
                <a:gd name="T53" fmla="*/ 116 h 148"/>
                <a:gd name="T54" fmla="*/ 38 w 100"/>
                <a:gd name="T55" fmla="*/ 126 h 148"/>
                <a:gd name="T56" fmla="*/ 50 w 100"/>
                <a:gd name="T57" fmla="*/ 130 h 148"/>
                <a:gd name="T58" fmla="*/ 56 w 100"/>
                <a:gd name="T59" fmla="*/ 128 h 148"/>
                <a:gd name="T60" fmla="*/ 66 w 100"/>
                <a:gd name="T61" fmla="*/ 122 h 148"/>
                <a:gd name="T62" fmla="*/ 72 w 100"/>
                <a:gd name="T63" fmla="*/ 108 h 148"/>
                <a:gd name="T64" fmla="*/ 76 w 100"/>
                <a:gd name="T65" fmla="*/ 76 h 148"/>
                <a:gd name="T66" fmla="*/ 74 w 100"/>
                <a:gd name="T67" fmla="*/ 50 h 148"/>
                <a:gd name="T68" fmla="*/ 70 w 100"/>
                <a:gd name="T69" fmla="*/ 32 h 148"/>
                <a:gd name="T70" fmla="*/ 62 w 100"/>
                <a:gd name="T71" fmla="*/ 22 h 148"/>
                <a:gd name="T72" fmla="*/ 52 w 100"/>
                <a:gd name="T7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48">
                  <a:moveTo>
                    <a:pt x="48" y="148"/>
                  </a:moveTo>
                  <a:lnTo>
                    <a:pt x="48" y="148"/>
                  </a:lnTo>
                  <a:lnTo>
                    <a:pt x="38" y="148"/>
                  </a:lnTo>
                  <a:lnTo>
                    <a:pt x="28" y="144"/>
                  </a:lnTo>
                  <a:lnTo>
                    <a:pt x="20" y="138"/>
                  </a:lnTo>
                  <a:lnTo>
                    <a:pt x="14" y="132"/>
                  </a:lnTo>
                  <a:lnTo>
                    <a:pt x="14" y="132"/>
                  </a:lnTo>
                  <a:lnTo>
                    <a:pt x="8" y="120"/>
                  </a:lnTo>
                  <a:lnTo>
                    <a:pt x="4" y="108"/>
                  </a:lnTo>
                  <a:lnTo>
                    <a:pt x="2" y="94"/>
                  </a:lnTo>
                  <a:lnTo>
                    <a:pt x="0" y="76"/>
                  </a:lnTo>
                  <a:lnTo>
                    <a:pt x="0" y="76"/>
                  </a:lnTo>
                  <a:lnTo>
                    <a:pt x="2" y="58"/>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18"/>
                  </a:lnTo>
                  <a:lnTo>
                    <a:pt x="88" y="130"/>
                  </a:lnTo>
                  <a:lnTo>
                    <a:pt x="88" y="130"/>
                  </a:lnTo>
                  <a:lnTo>
                    <a:pt x="80" y="138"/>
                  </a:lnTo>
                  <a:lnTo>
                    <a:pt x="70" y="144"/>
                  </a:lnTo>
                  <a:lnTo>
                    <a:pt x="60" y="148"/>
                  </a:lnTo>
                  <a:lnTo>
                    <a:pt x="48" y="148"/>
                  </a:lnTo>
                  <a:lnTo>
                    <a:pt x="48" y="148"/>
                  </a:lnTo>
                  <a:close/>
                  <a:moveTo>
                    <a:pt x="52" y="18"/>
                  </a:moveTo>
                  <a:lnTo>
                    <a:pt x="52" y="18"/>
                  </a:lnTo>
                  <a:lnTo>
                    <a:pt x="46" y="18"/>
                  </a:lnTo>
                  <a:lnTo>
                    <a:pt x="40" y="22"/>
                  </a:lnTo>
                  <a:lnTo>
                    <a:pt x="36" y="26"/>
                  </a:lnTo>
                  <a:lnTo>
                    <a:pt x="32" y="32"/>
                  </a:lnTo>
                  <a:lnTo>
                    <a:pt x="28" y="42"/>
                  </a:lnTo>
                  <a:lnTo>
                    <a:pt x="26" y="52"/>
                  </a:lnTo>
                  <a:lnTo>
                    <a:pt x="24" y="76"/>
                  </a:lnTo>
                  <a:lnTo>
                    <a:pt x="24" y="76"/>
                  </a:lnTo>
                  <a:lnTo>
                    <a:pt x="26" y="100"/>
                  </a:lnTo>
                  <a:lnTo>
                    <a:pt x="28" y="110"/>
                  </a:lnTo>
                  <a:lnTo>
                    <a:pt x="30" y="116"/>
                  </a:lnTo>
                  <a:lnTo>
                    <a:pt x="34" y="122"/>
                  </a:lnTo>
                  <a:lnTo>
                    <a:pt x="38" y="126"/>
                  </a:lnTo>
                  <a:lnTo>
                    <a:pt x="44" y="128"/>
                  </a:lnTo>
                  <a:lnTo>
                    <a:pt x="50" y="130"/>
                  </a:lnTo>
                  <a:lnTo>
                    <a:pt x="50" y="130"/>
                  </a:lnTo>
                  <a:lnTo>
                    <a:pt x="56" y="128"/>
                  </a:lnTo>
                  <a:lnTo>
                    <a:pt x="62" y="126"/>
                  </a:lnTo>
                  <a:lnTo>
                    <a:pt x="66" y="122"/>
                  </a:lnTo>
                  <a:lnTo>
                    <a:pt x="70" y="116"/>
                  </a:lnTo>
                  <a:lnTo>
                    <a:pt x="72" y="108"/>
                  </a:lnTo>
                  <a:lnTo>
                    <a:pt x="74" y="100"/>
                  </a:lnTo>
                  <a:lnTo>
                    <a:pt x="76" y="76"/>
                  </a:lnTo>
                  <a:lnTo>
                    <a:pt x="76" y="76"/>
                  </a:lnTo>
                  <a:lnTo>
                    <a:pt x="74" y="50"/>
                  </a:lnTo>
                  <a:lnTo>
                    <a:pt x="72" y="40"/>
                  </a:lnTo>
                  <a:lnTo>
                    <a:pt x="70" y="32"/>
                  </a:lnTo>
                  <a:lnTo>
                    <a:pt x="66" y="26"/>
                  </a:lnTo>
                  <a:lnTo>
                    <a:pt x="62" y="22"/>
                  </a:lnTo>
                  <a:lnTo>
                    <a:pt x="58"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8" name="Freeform 1667"/>
            <p:cNvSpPr>
              <a:spLocks/>
            </p:cNvSpPr>
            <p:nvPr/>
          </p:nvSpPr>
          <p:spPr bwMode="auto">
            <a:xfrm>
              <a:off x="9363752" y="15779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8" y="40"/>
                  </a:lnTo>
                  <a:lnTo>
                    <a:pt x="0" y="42"/>
                  </a:lnTo>
                  <a:lnTo>
                    <a:pt x="0" y="42"/>
                  </a:lnTo>
                  <a:lnTo>
                    <a:pt x="0" y="22"/>
                  </a:lnTo>
                  <a:lnTo>
                    <a:pt x="0" y="22"/>
                  </a:lnTo>
                  <a:lnTo>
                    <a:pt x="4" y="20"/>
                  </a:lnTo>
                  <a:lnTo>
                    <a:pt x="10" y="18"/>
                  </a:lnTo>
                  <a:lnTo>
                    <a:pt x="10" y="18"/>
                  </a:lnTo>
                  <a:lnTo>
                    <a:pt x="16" y="16"/>
                  </a:lnTo>
                  <a:lnTo>
                    <a:pt x="20" y="14"/>
                  </a:lnTo>
                  <a:lnTo>
                    <a:pt x="20" y="14"/>
                  </a:lnTo>
                  <a:lnTo>
                    <a:pt x="26" y="10"/>
                  </a:lnTo>
                  <a:lnTo>
                    <a:pt x="30" y="8"/>
                  </a:lnTo>
                  <a:lnTo>
                    <a:pt x="30" y="8"/>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9" name="Freeform 1668"/>
            <p:cNvSpPr>
              <a:spLocks/>
            </p:cNvSpPr>
            <p:nvPr/>
          </p:nvSpPr>
          <p:spPr bwMode="auto">
            <a:xfrm>
              <a:off x="9510610" y="15779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4 w 52"/>
                <a:gd name="T33" fmla="*/ 20 h 144"/>
                <a:gd name="T34" fmla="*/ 10 w 52"/>
                <a:gd name="T35" fmla="*/ 18 h 144"/>
                <a:gd name="T36" fmla="*/ 10 w 52"/>
                <a:gd name="T37" fmla="*/ 18 h 144"/>
                <a:gd name="T38" fmla="*/ 16 w 52"/>
                <a:gd name="T39" fmla="*/ 16 h 144"/>
                <a:gd name="T40" fmla="*/ 20 w 52"/>
                <a:gd name="T41" fmla="*/ 14 h 144"/>
                <a:gd name="T42" fmla="*/ 20 w 52"/>
                <a:gd name="T43" fmla="*/ 14 h 144"/>
                <a:gd name="T44" fmla="*/ 26 w 52"/>
                <a:gd name="T45" fmla="*/ 10 h 144"/>
                <a:gd name="T46" fmla="*/ 30 w 52"/>
                <a:gd name="T47" fmla="*/ 8 h 144"/>
                <a:gd name="T48" fmla="*/ 30 w 52"/>
                <a:gd name="T49" fmla="*/ 8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8" y="40"/>
                  </a:lnTo>
                  <a:lnTo>
                    <a:pt x="0" y="42"/>
                  </a:lnTo>
                  <a:lnTo>
                    <a:pt x="0" y="42"/>
                  </a:lnTo>
                  <a:lnTo>
                    <a:pt x="0" y="22"/>
                  </a:lnTo>
                  <a:lnTo>
                    <a:pt x="0" y="22"/>
                  </a:lnTo>
                  <a:lnTo>
                    <a:pt x="4" y="20"/>
                  </a:lnTo>
                  <a:lnTo>
                    <a:pt x="10" y="18"/>
                  </a:lnTo>
                  <a:lnTo>
                    <a:pt x="10" y="18"/>
                  </a:lnTo>
                  <a:lnTo>
                    <a:pt x="16" y="16"/>
                  </a:lnTo>
                  <a:lnTo>
                    <a:pt x="20" y="14"/>
                  </a:lnTo>
                  <a:lnTo>
                    <a:pt x="20" y="14"/>
                  </a:lnTo>
                  <a:lnTo>
                    <a:pt x="26" y="10"/>
                  </a:lnTo>
                  <a:lnTo>
                    <a:pt x="30" y="8"/>
                  </a:lnTo>
                  <a:lnTo>
                    <a:pt x="30" y="8"/>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0" name="Freeform 1669"/>
            <p:cNvSpPr>
              <a:spLocks/>
            </p:cNvSpPr>
            <p:nvPr/>
          </p:nvSpPr>
          <p:spPr bwMode="auto">
            <a:xfrm>
              <a:off x="9654275" y="15779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4 h 144"/>
                <a:gd name="T36" fmla="*/ 22 w 52"/>
                <a:gd name="T37" fmla="*/ 14 h 144"/>
                <a:gd name="T38" fmla="*/ 26 w 52"/>
                <a:gd name="T39" fmla="*/ 10 h 144"/>
                <a:gd name="T40" fmla="*/ 32 w 52"/>
                <a:gd name="T41" fmla="*/ 8 h 144"/>
                <a:gd name="T42" fmla="*/ 32 w 52"/>
                <a:gd name="T43" fmla="*/ 8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8"/>
                  </a:lnTo>
                  <a:lnTo>
                    <a:pt x="10" y="18"/>
                  </a:lnTo>
                  <a:lnTo>
                    <a:pt x="22" y="14"/>
                  </a:lnTo>
                  <a:lnTo>
                    <a:pt x="22" y="14"/>
                  </a:lnTo>
                  <a:lnTo>
                    <a:pt x="26" y="10"/>
                  </a:lnTo>
                  <a:lnTo>
                    <a:pt x="32" y="8"/>
                  </a:lnTo>
                  <a:lnTo>
                    <a:pt x="32" y="8"/>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1" name="Freeform 1670"/>
            <p:cNvSpPr>
              <a:spLocks noEditPoints="1"/>
            </p:cNvSpPr>
            <p:nvPr/>
          </p:nvSpPr>
          <p:spPr bwMode="auto">
            <a:xfrm>
              <a:off x="9063653" y="1263650"/>
              <a:ext cx="156435" cy="238125"/>
            </a:xfrm>
            <a:custGeom>
              <a:avLst/>
              <a:gdLst>
                <a:gd name="T0" fmla="*/ 48 w 98"/>
                <a:gd name="T1" fmla="*/ 150 h 150"/>
                <a:gd name="T2" fmla="*/ 28 w 98"/>
                <a:gd name="T3" fmla="*/ 146 h 150"/>
                <a:gd name="T4" fmla="*/ 12 w 98"/>
                <a:gd name="T5" fmla="*/ 132 h 150"/>
                <a:gd name="T6" fmla="*/ 6 w 98"/>
                <a:gd name="T7" fmla="*/ 122 h 150"/>
                <a:gd name="T8" fmla="*/ 0 w 98"/>
                <a:gd name="T9" fmla="*/ 94 h 150"/>
                <a:gd name="T10" fmla="*/ 0 w 98"/>
                <a:gd name="T11" fmla="*/ 78 h 150"/>
                <a:gd name="T12" fmla="*/ 4 w 98"/>
                <a:gd name="T13" fmla="*/ 44 h 150"/>
                <a:gd name="T14" fmla="*/ 12 w 98"/>
                <a:gd name="T15" fmla="*/ 20 h 150"/>
                <a:gd name="T16" fmla="*/ 20 w 98"/>
                <a:gd name="T17" fmla="*/ 12 h 150"/>
                <a:gd name="T18" fmla="*/ 40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8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6"/>
                  </a:lnTo>
                  <a:lnTo>
                    <a:pt x="18" y="140"/>
                  </a:lnTo>
                  <a:lnTo>
                    <a:pt x="12" y="132"/>
                  </a:lnTo>
                  <a:lnTo>
                    <a:pt x="12" y="132"/>
                  </a:lnTo>
                  <a:lnTo>
                    <a:pt x="6" y="122"/>
                  </a:lnTo>
                  <a:lnTo>
                    <a:pt x="2" y="110"/>
                  </a:lnTo>
                  <a:lnTo>
                    <a:pt x="0" y="94"/>
                  </a:lnTo>
                  <a:lnTo>
                    <a:pt x="0" y="78"/>
                  </a:lnTo>
                  <a:lnTo>
                    <a:pt x="0" y="78"/>
                  </a:lnTo>
                  <a:lnTo>
                    <a:pt x="0" y="60"/>
                  </a:lnTo>
                  <a:lnTo>
                    <a:pt x="4" y="44"/>
                  </a:lnTo>
                  <a:lnTo>
                    <a:pt x="8" y="32"/>
                  </a:lnTo>
                  <a:lnTo>
                    <a:pt x="12" y="20"/>
                  </a:lnTo>
                  <a:lnTo>
                    <a:pt x="12" y="20"/>
                  </a:lnTo>
                  <a:lnTo>
                    <a:pt x="20" y="12"/>
                  </a:lnTo>
                  <a:lnTo>
                    <a:pt x="28" y="6"/>
                  </a:lnTo>
                  <a:lnTo>
                    <a:pt x="40" y="2"/>
                  </a:lnTo>
                  <a:lnTo>
                    <a:pt x="52" y="0"/>
                  </a:lnTo>
                  <a:lnTo>
                    <a:pt x="52" y="0"/>
                  </a:lnTo>
                  <a:lnTo>
                    <a:pt x="62" y="2"/>
                  </a:lnTo>
                  <a:lnTo>
                    <a:pt x="72" y="6"/>
                  </a:lnTo>
                  <a:lnTo>
                    <a:pt x="80" y="10"/>
                  </a:lnTo>
                  <a:lnTo>
                    <a:pt x="86" y="18"/>
                  </a:lnTo>
                  <a:lnTo>
                    <a:pt x="92" y="30"/>
                  </a:lnTo>
                  <a:lnTo>
                    <a:pt x="96" y="42"/>
                  </a:lnTo>
                  <a:lnTo>
                    <a:pt x="98" y="58"/>
                  </a:lnTo>
                  <a:lnTo>
                    <a:pt x="98" y="74"/>
                  </a:lnTo>
                  <a:lnTo>
                    <a:pt x="98" y="74"/>
                  </a:lnTo>
                  <a:lnTo>
                    <a:pt x="98" y="92"/>
                  </a:lnTo>
                  <a:lnTo>
                    <a:pt x="96" y="108"/>
                  </a:lnTo>
                  <a:lnTo>
                    <a:pt x="90" y="120"/>
                  </a:lnTo>
                  <a:lnTo>
                    <a:pt x="84" y="130"/>
                  </a:lnTo>
                  <a:lnTo>
                    <a:pt x="84" y="130"/>
                  </a:lnTo>
                  <a:lnTo>
                    <a:pt x="78" y="140"/>
                  </a:lnTo>
                  <a:lnTo>
                    <a:pt x="68" y="144"/>
                  </a:lnTo>
                  <a:lnTo>
                    <a:pt x="58" y="148"/>
                  </a:lnTo>
                  <a:lnTo>
                    <a:pt x="48" y="150"/>
                  </a:lnTo>
                  <a:lnTo>
                    <a:pt x="48" y="150"/>
                  </a:lnTo>
                  <a:close/>
                  <a:moveTo>
                    <a:pt x="50" y="20"/>
                  </a:moveTo>
                  <a:lnTo>
                    <a:pt x="50" y="20"/>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2" name="Freeform 1671"/>
            <p:cNvSpPr>
              <a:spLocks/>
            </p:cNvSpPr>
            <p:nvPr/>
          </p:nvSpPr>
          <p:spPr bwMode="auto">
            <a:xfrm>
              <a:off x="9287131" y="12731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3" name="Freeform 1672"/>
            <p:cNvSpPr>
              <a:spLocks/>
            </p:cNvSpPr>
            <p:nvPr/>
          </p:nvSpPr>
          <p:spPr bwMode="auto">
            <a:xfrm>
              <a:off x="9433989"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4" name="Freeform 1673"/>
            <p:cNvSpPr>
              <a:spLocks/>
            </p:cNvSpPr>
            <p:nvPr/>
          </p:nvSpPr>
          <p:spPr bwMode="auto">
            <a:xfrm>
              <a:off x="9580846" y="12731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5" name="Freeform 1674"/>
            <p:cNvSpPr>
              <a:spLocks/>
            </p:cNvSpPr>
            <p:nvPr/>
          </p:nvSpPr>
          <p:spPr bwMode="auto">
            <a:xfrm>
              <a:off x="9727703"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6" name="Freeform 1675"/>
            <p:cNvSpPr>
              <a:spLocks/>
            </p:cNvSpPr>
            <p:nvPr/>
          </p:nvSpPr>
          <p:spPr bwMode="auto">
            <a:xfrm>
              <a:off x="10114002"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7" name="Freeform 1676"/>
            <p:cNvSpPr>
              <a:spLocks/>
            </p:cNvSpPr>
            <p:nvPr/>
          </p:nvSpPr>
          <p:spPr bwMode="auto">
            <a:xfrm>
              <a:off x="10260859"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8" name="Freeform 1677"/>
            <p:cNvSpPr>
              <a:spLocks/>
            </p:cNvSpPr>
            <p:nvPr/>
          </p:nvSpPr>
          <p:spPr bwMode="auto">
            <a:xfrm>
              <a:off x="10410909"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34 w 54"/>
                <a:gd name="T45" fmla="*/ 6 h 144"/>
                <a:gd name="T46" fmla="*/ 34 w 54"/>
                <a:gd name="T47" fmla="*/ 6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4" y="6"/>
                  </a:lnTo>
                  <a:lnTo>
                    <a:pt x="34" y="6"/>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9" name="Freeform 1678"/>
            <p:cNvSpPr>
              <a:spLocks/>
            </p:cNvSpPr>
            <p:nvPr/>
          </p:nvSpPr>
          <p:spPr bwMode="auto">
            <a:xfrm>
              <a:off x="10557767"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8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0" y="16"/>
                  </a:lnTo>
                  <a:lnTo>
                    <a:pt x="10" y="16"/>
                  </a:lnTo>
                  <a:lnTo>
                    <a:pt x="22" y="12"/>
                  </a:lnTo>
                  <a:lnTo>
                    <a:pt x="22" y="12"/>
                  </a:lnTo>
                  <a:lnTo>
                    <a:pt x="28"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0" name="Freeform 1679"/>
            <p:cNvSpPr>
              <a:spLocks/>
            </p:cNvSpPr>
            <p:nvPr/>
          </p:nvSpPr>
          <p:spPr bwMode="auto">
            <a:xfrm>
              <a:off x="9877753" y="1270000"/>
              <a:ext cx="73429"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4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80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4"/>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80"/>
                  </a:lnTo>
                  <a:lnTo>
                    <a:pt x="26" y="76"/>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1" name="Freeform 1680"/>
            <p:cNvSpPr>
              <a:spLocks/>
            </p:cNvSpPr>
            <p:nvPr/>
          </p:nvSpPr>
          <p:spPr bwMode="auto">
            <a:xfrm>
              <a:off x="9877753" y="1270000"/>
              <a:ext cx="73429"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4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80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4"/>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80"/>
                  </a:lnTo>
                  <a:lnTo>
                    <a:pt x="26" y="76"/>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2" name="Freeform 1681"/>
            <p:cNvSpPr>
              <a:spLocks/>
            </p:cNvSpPr>
            <p:nvPr/>
          </p:nvSpPr>
          <p:spPr bwMode="auto">
            <a:xfrm>
              <a:off x="9973530" y="1270000"/>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4" y="116"/>
                  </a:lnTo>
                  <a:lnTo>
                    <a:pt x="14" y="116"/>
                  </a:lnTo>
                  <a:lnTo>
                    <a:pt x="12" y="120"/>
                  </a:lnTo>
                  <a:lnTo>
                    <a:pt x="10" y="124"/>
                  </a:lnTo>
                  <a:lnTo>
                    <a:pt x="8" y="126"/>
                  </a:lnTo>
                  <a:lnTo>
                    <a:pt x="2" y="128"/>
                  </a:lnTo>
                  <a:lnTo>
                    <a:pt x="2"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4"/>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3" name="Freeform 1682"/>
            <p:cNvSpPr>
              <a:spLocks/>
            </p:cNvSpPr>
            <p:nvPr/>
          </p:nvSpPr>
          <p:spPr bwMode="auto">
            <a:xfrm>
              <a:off x="9973530" y="1270000"/>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4" y="116"/>
                  </a:lnTo>
                  <a:lnTo>
                    <a:pt x="14" y="116"/>
                  </a:lnTo>
                  <a:lnTo>
                    <a:pt x="12" y="120"/>
                  </a:lnTo>
                  <a:lnTo>
                    <a:pt x="10" y="124"/>
                  </a:lnTo>
                  <a:lnTo>
                    <a:pt x="8" y="126"/>
                  </a:lnTo>
                  <a:lnTo>
                    <a:pt x="2" y="128"/>
                  </a:lnTo>
                  <a:lnTo>
                    <a:pt x="2"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4"/>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4" name="Freeform 1683"/>
            <p:cNvSpPr>
              <a:spLocks/>
            </p:cNvSpPr>
            <p:nvPr/>
          </p:nvSpPr>
          <p:spPr bwMode="auto">
            <a:xfrm>
              <a:off x="11071767" y="1270000"/>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4"/>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5" name="Freeform 1684"/>
            <p:cNvSpPr>
              <a:spLocks/>
            </p:cNvSpPr>
            <p:nvPr/>
          </p:nvSpPr>
          <p:spPr bwMode="auto">
            <a:xfrm>
              <a:off x="11071767" y="1270000"/>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4"/>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6" name="Freeform 1685"/>
            <p:cNvSpPr>
              <a:spLocks/>
            </p:cNvSpPr>
            <p:nvPr/>
          </p:nvSpPr>
          <p:spPr bwMode="auto">
            <a:xfrm>
              <a:off x="11167544" y="127000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4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80 h 146"/>
                <a:gd name="T26" fmla="*/ 12 w 48"/>
                <a:gd name="T27" fmla="*/ 94 h 146"/>
                <a:gd name="T28" fmla="*/ 14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4" y="38"/>
                  </a:lnTo>
                  <a:lnTo>
                    <a:pt x="14" y="38"/>
                  </a:lnTo>
                  <a:lnTo>
                    <a:pt x="12" y="50"/>
                  </a:lnTo>
                  <a:lnTo>
                    <a:pt x="12" y="50"/>
                  </a:lnTo>
                  <a:lnTo>
                    <a:pt x="14" y="60"/>
                  </a:lnTo>
                  <a:lnTo>
                    <a:pt x="16" y="66"/>
                  </a:lnTo>
                  <a:lnTo>
                    <a:pt x="22" y="70"/>
                  </a:lnTo>
                  <a:lnTo>
                    <a:pt x="30" y="72"/>
                  </a:lnTo>
                  <a:lnTo>
                    <a:pt x="30" y="72"/>
                  </a:lnTo>
                  <a:lnTo>
                    <a:pt x="30" y="72"/>
                  </a:lnTo>
                  <a:lnTo>
                    <a:pt x="30" y="72"/>
                  </a:lnTo>
                  <a:lnTo>
                    <a:pt x="22" y="76"/>
                  </a:lnTo>
                  <a:lnTo>
                    <a:pt x="16" y="80"/>
                  </a:lnTo>
                  <a:lnTo>
                    <a:pt x="14" y="86"/>
                  </a:lnTo>
                  <a:lnTo>
                    <a:pt x="12" y="94"/>
                  </a:lnTo>
                  <a:lnTo>
                    <a:pt x="12" y="94"/>
                  </a:lnTo>
                  <a:lnTo>
                    <a:pt x="14" y="106"/>
                  </a:lnTo>
                  <a:lnTo>
                    <a:pt x="14"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4"/>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7" name="Freeform 1686"/>
            <p:cNvSpPr>
              <a:spLocks/>
            </p:cNvSpPr>
            <p:nvPr/>
          </p:nvSpPr>
          <p:spPr bwMode="auto">
            <a:xfrm>
              <a:off x="11167544" y="1270000"/>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4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80 h 146"/>
                <a:gd name="T26" fmla="*/ 12 w 48"/>
                <a:gd name="T27" fmla="*/ 94 h 146"/>
                <a:gd name="T28" fmla="*/ 14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4" y="38"/>
                  </a:lnTo>
                  <a:lnTo>
                    <a:pt x="14" y="38"/>
                  </a:lnTo>
                  <a:lnTo>
                    <a:pt x="12" y="50"/>
                  </a:lnTo>
                  <a:lnTo>
                    <a:pt x="12" y="50"/>
                  </a:lnTo>
                  <a:lnTo>
                    <a:pt x="14" y="60"/>
                  </a:lnTo>
                  <a:lnTo>
                    <a:pt x="16" y="66"/>
                  </a:lnTo>
                  <a:lnTo>
                    <a:pt x="22" y="70"/>
                  </a:lnTo>
                  <a:lnTo>
                    <a:pt x="30" y="72"/>
                  </a:lnTo>
                  <a:lnTo>
                    <a:pt x="30" y="72"/>
                  </a:lnTo>
                  <a:lnTo>
                    <a:pt x="30" y="72"/>
                  </a:lnTo>
                  <a:lnTo>
                    <a:pt x="30" y="72"/>
                  </a:lnTo>
                  <a:lnTo>
                    <a:pt x="22" y="76"/>
                  </a:lnTo>
                  <a:lnTo>
                    <a:pt x="16" y="80"/>
                  </a:lnTo>
                  <a:lnTo>
                    <a:pt x="14" y="86"/>
                  </a:lnTo>
                  <a:lnTo>
                    <a:pt x="12" y="94"/>
                  </a:lnTo>
                  <a:lnTo>
                    <a:pt x="12" y="94"/>
                  </a:lnTo>
                  <a:lnTo>
                    <a:pt x="14" y="106"/>
                  </a:lnTo>
                  <a:lnTo>
                    <a:pt x="14"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4"/>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8" name="Freeform 1687"/>
            <p:cNvSpPr>
              <a:spLocks/>
            </p:cNvSpPr>
            <p:nvPr/>
          </p:nvSpPr>
          <p:spPr bwMode="auto">
            <a:xfrm>
              <a:off x="11308016"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9" name="Freeform 1688"/>
            <p:cNvSpPr>
              <a:spLocks/>
            </p:cNvSpPr>
            <p:nvPr/>
          </p:nvSpPr>
          <p:spPr bwMode="auto">
            <a:xfrm>
              <a:off x="11458066"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0" name="Freeform 1689"/>
            <p:cNvSpPr>
              <a:spLocks/>
            </p:cNvSpPr>
            <p:nvPr/>
          </p:nvSpPr>
          <p:spPr bwMode="auto">
            <a:xfrm>
              <a:off x="11604923" y="12731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6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1" name="Freeform 1690"/>
            <p:cNvSpPr>
              <a:spLocks/>
            </p:cNvSpPr>
            <p:nvPr/>
          </p:nvSpPr>
          <p:spPr bwMode="auto">
            <a:xfrm>
              <a:off x="11988030"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2" name="Freeform 1691"/>
            <p:cNvSpPr>
              <a:spLocks/>
            </p:cNvSpPr>
            <p:nvPr/>
          </p:nvSpPr>
          <p:spPr bwMode="auto">
            <a:xfrm>
              <a:off x="11748588" y="1270000"/>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38 h 146"/>
                <a:gd name="T12" fmla="*/ 14 w 48"/>
                <a:gd name="T13" fmla="*/ 52 h 146"/>
                <a:gd name="T14" fmla="*/ 12 w 48"/>
                <a:gd name="T15" fmla="*/ 60 h 146"/>
                <a:gd name="T16" fmla="*/ 2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4 w 48"/>
                <a:gd name="T29" fmla="*/ 126 h 146"/>
                <a:gd name="T30" fmla="*/ 18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6 w 48"/>
                <a:gd name="T47" fmla="*/ 106 h 146"/>
                <a:gd name="T48" fmla="*/ 38 w 48"/>
                <a:gd name="T49" fmla="*/ 94 h 146"/>
                <a:gd name="T50" fmla="*/ 36 w 48"/>
                <a:gd name="T51" fmla="*/ 86 h 146"/>
                <a:gd name="T52" fmla="*/ 28 w 48"/>
                <a:gd name="T53" fmla="*/ 76 h 146"/>
                <a:gd name="T54" fmla="*/ 20 w 48"/>
                <a:gd name="T55" fmla="*/ 72 h 146"/>
                <a:gd name="T56" fmla="*/ 20 w 48"/>
                <a:gd name="T57" fmla="*/ 72 h 146"/>
                <a:gd name="T58" fmla="*/ 34 w 48"/>
                <a:gd name="T59" fmla="*/ 66 h 146"/>
                <a:gd name="T60" fmla="*/ 38 w 48"/>
                <a:gd name="T61" fmla="*/ 50 h 146"/>
                <a:gd name="T62" fmla="*/ 36 w 48"/>
                <a:gd name="T63" fmla="*/ 38 h 146"/>
                <a:gd name="T64" fmla="*/ 36 w 48"/>
                <a:gd name="T65" fmla="*/ 30 h 146"/>
                <a:gd name="T66" fmla="*/ 36 w 48"/>
                <a:gd name="T67" fmla="*/ 24 h 146"/>
                <a:gd name="T68" fmla="*/ 42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0"/>
                  </a:lnTo>
                  <a:lnTo>
                    <a:pt x="20" y="6"/>
                  </a:lnTo>
                  <a:lnTo>
                    <a:pt x="16" y="10"/>
                  </a:lnTo>
                  <a:lnTo>
                    <a:pt x="14" y="14"/>
                  </a:lnTo>
                  <a:lnTo>
                    <a:pt x="12" y="24"/>
                  </a:lnTo>
                  <a:lnTo>
                    <a:pt x="12" y="24"/>
                  </a:lnTo>
                  <a:lnTo>
                    <a:pt x="14" y="38"/>
                  </a:lnTo>
                  <a:lnTo>
                    <a:pt x="14" y="38"/>
                  </a:lnTo>
                  <a:lnTo>
                    <a:pt x="14" y="52"/>
                  </a:lnTo>
                  <a:lnTo>
                    <a:pt x="14" y="52"/>
                  </a:lnTo>
                  <a:lnTo>
                    <a:pt x="14" y="56"/>
                  </a:lnTo>
                  <a:lnTo>
                    <a:pt x="12" y="60"/>
                  </a:lnTo>
                  <a:lnTo>
                    <a:pt x="8" y="64"/>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4" y="126"/>
                  </a:lnTo>
                  <a:lnTo>
                    <a:pt x="14" y="132"/>
                  </a:lnTo>
                  <a:lnTo>
                    <a:pt x="18" y="136"/>
                  </a:lnTo>
                  <a:lnTo>
                    <a:pt x="20" y="140"/>
                  </a:lnTo>
                  <a:lnTo>
                    <a:pt x="30" y="144"/>
                  </a:lnTo>
                  <a:lnTo>
                    <a:pt x="42" y="146"/>
                  </a:lnTo>
                  <a:lnTo>
                    <a:pt x="42" y="146"/>
                  </a:lnTo>
                  <a:lnTo>
                    <a:pt x="48" y="146"/>
                  </a:lnTo>
                  <a:lnTo>
                    <a:pt x="48" y="146"/>
                  </a:lnTo>
                  <a:lnTo>
                    <a:pt x="48" y="128"/>
                  </a:lnTo>
                  <a:lnTo>
                    <a:pt x="48" y="128"/>
                  </a:lnTo>
                  <a:lnTo>
                    <a:pt x="46" y="128"/>
                  </a:lnTo>
                  <a:lnTo>
                    <a:pt x="46" y="128"/>
                  </a:lnTo>
                  <a:lnTo>
                    <a:pt x="42" y="126"/>
                  </a:lnTo>
                  <a:lnTo>
                    <a:pt x="38" y="124"/>
                  </a:lnTo>
                  <a:lnTo>
                    <a:pt x="36" y="120"/>
                  </a:lnTo>
                  <a:lnTo>
                    <a:pt x="36" y="116"/>
                  </a:lnTo>
                  <a:lnTo>
                    <a:pt x="36" y="116"/>
                  </a:lnTo>
                  <a:lnTo>
                    <a:pt x="36" y="106"/>
                  </a:lnTo>
                  <a:lnTo>
                    <a:pt x="36" y="106"/>
                  </a:lnTo>
                  <a:lnTo>
                    <a:pt x="38" y="94"/>
                  </a:lnTo>
                  <a:lnTo>
                    <a:pt x="38" y="94"/>
                  </a:lnTo>
                  <a:lnTo>
                    <a:pt x="36" y="86"/>
                  </a:lnTo>
                  <a:lnTo>
                    <a:pt x="34" y="80"/>
                  </a:lnTo>
                  <a:lnTo>
                    <a:pt x="28" y="76"/>
                  </a:lnTo>
                  <a:lnTo>
                    <a:pt x="20" y="72"/>
                  </a:lnTo>
                  <a:lnTo>
                    <a:pt x="20" y="72"/>
                  </a:lnTo>
                  <a:lnTo>
                    <a:pt x="20" y="72"/>
                  </a:lnTo>
                  <a:lnTo>
                    <a:pt x="20" y="72"/>
                  </a:lnTo>
                  <a:lnTo>
                    <a:pt x="28" y="70"/>
                  </a:lnTo>
                  <a:lnTo>
                    <a:pt x="34" y="66"/>
                  </a:lnTo>
                  <a:lnTo>
                    <a:pt x="36" y="60"/>
                  </a:lnTo>
                  <a:lnTo>
                    <a:pt x="38" y="50"/>
                  </a:lnTo>
                  <a:lnTo>
                    <a:pt x="38" y="50"/>
                  </a:lnTo>
                  <a:lnTo>
                    <a:pt x="36" y="38"/>
                  </a:lnTo>
                  <a:lnTo>
                    <a:pt x="36" y="38"/>
                  </a:lnTo>
                  <a:lnTo>
                    <a:pt x="36" y="30"/>
                  </a:lnTo>
                  <a:lnTo>
                    <a:pt x="36" y="30"/>
                  </a:lnTo>
                  <a:lnTo>
                    <a:pt x="36" y="24"/>
                  </a:lnTo>
                  <a:lnTo>
                    <a:pt x="38" y="20"/>
                  </a:lnTo>
                  <a:lnTo>
                    <a:pt x="42" y="18"/>
                  </a:lnTo>
                  <a:lnTo>
                    <a:pt x="46" y="18"/>
                  </a:lnTo>
                  <a:lnTo>
                    <a:pt x="46"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3" name="Freeform 1692"/>
            <p:cNvSpPr>
              <a:spLocks/>
            </p:cNvSpPr>
            <p:nvPr/>
          </p:nvSpPr>
          <p:spPr bwMode="auto">
            <a:xfrm>
              <a:off x="11748588" y="1270000"/>
              <a:ext cx="76621"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38 h 146"/>
                <a:gd name="T12" fmla="*/ 14 w 48"/>
                <a:gd name="T13" fmla="*/ 52 h 146"/>
                <a:gd name="T14" fmla="*/ 12 w 48"/>
                <a:gd name="T15" fmla="*/ 60 h 146"/>
                <a:gd name="T16" fmla="*/ 2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4 w 48"/>
                <a:gd name="T29" fmla="*/ 126 h 146"/>
                <a:gd name="T30" fmla="*/ 18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6 w 48"/>
                <a:gd name="T47" fmla="*/ 106 h 146"/>
                <a:gd name="T48" fmla="*/ 38 w 48"/>
                <a:gd name="T49" fmla="*/ 94 h 146"/>
                <a:gd name="T50" fmla="*/ 36 w 48"/>
                <a:gd name="T51" fmla="*/ 86 h 146"/>
                <a:gd name="T52" fmla="*/ 28 w 48"/>
                <a:gd name="T53" fmla="*/ 76 h 146"/>
                <a:gd name="T54" fmla="*/ 20 w 48"/>
                <a:gd name="T55" fmla="*/ 72 h 146"/>
                <a:gd name="T56" fmla="*/ 20 w 48"/>
                <a:gd name="T57" fmla="*/ 72 h 146"/>
                <a:gd name="T58" fmla="*/ 34 w 48"/>
                <a:gd name="T59" fmla="*/ 66 h 146"/>
                <a:gd name="T60" fmla="*/ 38 w 48"/>
                <a:gd name="T61" fmla="*/ 50 h 146"/>
                <a:gd name="T62" fmla="*/ 36 w 48"/>
                <a:gd name="T63" fmla="*/ 38 h 146"/>
                <a:gd name="T64" fmla="*/ 36 w 48"/>
                <a:gd name="T65" fmla="*/ 30 h 146"/>
                <a:gd name="T66" fmla="*/ 36 w 48"/>
                <a:gd name="T67" fmla="*/ 24 h 146"/>
                <a:gd name="T68" fmla="*/ 42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0"/>
                  </a:lnTo>
                  <a:lnTo>
                    <a:pt x="20" y="6"/>
                  </a:lnTo>
                  <a:lnTo>
                    <a:pt x="16" y="10"/>
                  </a:lnTo>
                  <a:lnTo>
                    <a:pt x="14" y="14"/>
                  </a:lnTo>
                  <a:lnTo>
                    <a:pt x="12" y="24"/>
                  </a:lnTo>
                  <a:lnTo>
                    <a:pt x="12" y="24"/>
                  </a:lnTo>
                  <a:lnTo>
                    <a:pt x="14" y="38"/>
                  </a:lnTo>
                  <a:lnTo>
                    <a:pt x="14" y="38"/>
                  </a:lnTo>
                  <a:lnTo>
                    <a:pt x="14" y="52"/>
                  </a:lnTo>
                  <a:lnTo>
                    <a:pt x="14" y="52"/>
                  </a:lnTo>
                  <a:lnTo>
                    <a:pt x="14" y="56"/>
                  </a:lnTo>
                  <a:lnTo>
                    <a:pt x="12" y="60"/>
                  </a:lnTo>
                  <a:lnTo>
                    <a:pt x="8" y="64"/>
                  </a:lnTo>
                  <a:lnTo>
                    <a:pt x="2"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4" y="126"/>
                  </a:lnTo>
                  <a:lnTo>
                    <a:pt x="14" y="132"/>
                  </a:lnTo>
                  <a:lnTo>
                    <a:pt x="18" y="136"/>
                  </a:lnTo>
                  <a:lnTo>
                    <a:pt x="20" y="140"/>
                  </a:lnTo>
                  <a:lnTo>
                    <a:pt x="30" y="144"/>
                  </a:lnTo>
                  <a:lnTo>
                    <a:pt x="42" y="146"/>
                  </a:lnTo>
                  <a:lnTo>
                    <a:pt x="42" y="146"/>
                  </a:lnTo>
                  <a:lnTo>
                    <a:pt x="48" y="146"/>
                  </a:lnTo>
                  <a:lnTo>
                    <a:pt x="48" y="146"/>
                  </a:lnTo>
                  <a:lnTo>
                    <a:pt x="48" y="128"/>
                  </a:lnTo>
                  <a:lnTo>
                    <a:pt x="48" y="128"/>
                  </a:lnTo>
                  <a:lnTo>
                    <a:pt x="46" y="128"/>
                  </a:lnTo>
                  <a:lnTo>
                    <a:pt x="46" y="128"/>
                  </a:lnTo>
                  <a:lnTo>
                    <a:pt x="42" y="126"/>
                  </a:lnTo>
                  <a:lnTo>
                    <a:pt x="38" y="124"/>
                  </a:lnTo>
                  <a:lnTo>
                    <a:pt x="36" y="120"/>
                  </a:lnTo>
                  <a:lnTo>
                    <a:pt x="36" y="116"/>
                  </a:lnTo>
                  <a:lnTo>
                    <a:pt x="36" y="116"/>
                  </a:lnTo>
                  <a:lnTo>
                    <a:pt x="36" y="106"/>
                  </a:lnTo>
                  <a:lnTo>
                    <a:pt x="36" y="106"/>
                  </a:lnTo>
                  <a:lnTo>
                    <a:pt x="38" y="94"/>
                  </a:lnTo>
                  <a:lnTo>
                    <a:pt x="38" y="94"/>
                  </a:lnTo>
                  <a:lnTo>
                    <a:pt x="36" y="86"/>
                  </a:lnTo>
                  <a:lnTo>
                    <a:pt x="34" y="80"/>
                  </a:lnTo>
                  <a:lnTo>
                    <a:pt x="28" y="76"/>
                  </a:lnTo>
                  <a:lnTo>
                    <a:pt x="20" y="72"/>
                  </a:lnTo>
                  <a:lnTo>
                    <a:pt x="20" y="72"/>
                  </a:lnTo>
                  <a:lnTo>
                    <a:pt x="20" y="72"/>
                  </a:lnTo>
                  <a:lnTo>
                    <a:pt x="20" y="72"/>
                  </a:lnTo>
                  <a:lnTo>
                    <a:pt x="28" y="70"/>
                  </a:lnTo>
                  <a:lnTo>
                    <a:pt x="34" y="66"/>
                  </a:lnTo>
                  <a:lnTo>
                    <a:pt x="36" y="60"/>
                  </a:lnTo>
                  <a:lnTo>
                    <a:pt x="38" y="50"/>
                  </a:lnTo>
                  <a:lnTo>
                    <a:pt x="38" y="50"/>
                  </a:lnTo>
                  <a:lnTo>
                    <a:pt x="36" y="38"/>
                  </a:lnTo>
                  <a:lnTo>
                    <a:pt x="36" y="38"/>
                  </a:lnTo>
                  <a:lnTo>
                    <a:pt x="36" y="30"/>
                  </a:lnTo>
                  <a:lnTo>
                    <a:pt x="36" y="30"/>
                  </a:lnTo>
                  <a:lnTo>
                    <a:pt x="36" y="24"/>
                  </a:lnTo>
                  <a:lnTo>
                    <a:pt x="38" y="20"/>
                  </a:lnTo>
                  <a:lnTo>
                    <a:pt x="42" y="18"/>
                  </a:lnTo>
                  <a:lnTo>
                    <a:pt x="46" y="18"/>
                  </a:lnTo>
                  <a:lnTo>
                    <a:pt x="46"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4" name="Freeform 1693"/>
            <p:cNvSpPr>
              <a:spLocks/>
            </p:cNvSpPr>
            <p:nvPr/>
          </p:nvSpPr>
          <p:spPr bwMode="auto">
            <a:xfrm>
              <a:off x="11847557" y="1270000"/>
              <a:ext cx="76621"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4"/>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5" name="Freeform 1694"/>
            <p:cNvSpPr>
              <a:spLocks/>
            </p:cNvSpPr>
            <p:nvPr/>
          </p:nvSpPr>
          <p:spPr bwMode="auto">
            <a:xfrm>
              <a:off x="11847557" y="1270000"/>
              <a:ext cx="76621"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4"/>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6" name="Freeform 1695"/>
            <p:cNvSpPr>
              <a:spLocks noEditPoints="1"/>
            </p:cNvSpPr>
            <p:nvPr/>
          </p:nvSpPr>
          <p:spPr bwMode="auto">
            <a:xfrm>
              <a:off x="9047690" y="968375"/>
              <a:ext cx="300100" cy="231775"/>
            </a:xfrm>
            <a:custGeom>
              <a:avLst/>
              <a:gdLst>
                <a:gd name="T0" fmla="*/ 120 w 188"/>
                <a:gd name="T1" fmla="*/ 126 h 146"/>
                <a:gd name="T2" fmla="*/ 112 w 188"/>
                <a:gd name="T3" fmla="*/ 130 h 146"/>
                <a:gd name="T4" fmla="*/ 114 w 188"/>
                <a:gd name="T5" fmla="*/ 108 h 146"/>
                <a:gd name="T6" fmla="*/ 14 w 188"/>
                <a:gd name="T7" fmla="*/ 100 h 146"/>
                <a:gd name="T8" fmla="*/ 18 w 188"/>
                <a:gd name="T9" fmla="*/ 122 h 146"/>
                <a:gd name="T10" fmla="*/ 6 w 188"/>
                <a:gd name="T11" fmla="*/ 106 h 146"/>
                <a:gd name="T12" fmla="*/ 8 w 188"/>
                <a:gd name="T13" fmla="*/ 64 h 146"/>
                <a:gd name="T14" fmla="*/ 14 w 188"/>
                <a:gd name="T15" fmla="*/ 64 h 146"/>
                <a:gd name="T16" fmla="*/ 8 w 188"/>
                <a:gd name="T17" fmla="*/ 70 h 146"/>
                <a:gd name="T18" fmla="*/ 8 w 188"/>
                <a:gd name="T19" fmla="*/ 50 h 146"/>
                <a:gd name="T20" fmla="*/ 82 w 188"/>
                <a:gd name="T21" fmla="*/ 20 h 146"/>
                <a:gd name="T22" fmla="*/ 130 w 188"/>
                <a:gd name="T23" fmla="*/ 8 h 146"/>
                <a:gd name="T24" fmla="*/ 158 w 188"/>
                <a:gd name="T25" fmla="*/ 32 h 146"/>
                <a:gd name="T26" fmla="*/ 156 w 188"/>
                <a:gd name="T27" fmla="*/ 40 h 146"/>
                <a:gd name="T28" fmla="*/ 148 w 188"/>
                <a:gd name="T29" fmla="*/ 48 h 146"/>
                <a:gd name="T30" fmla="*/ 156 w 188"/>
                <a:gd name="T31" fmla="*/ 48 h 146"/>
                <a:gd name="T32" fmla="*/ 162 w 188"/>
                <a:gd name="T33" fmla="*/ 42 h 146"/>
                <a:gd name="T34" fmla="*/ 176 w 188"/>
                <a:gd name="T35" fmla="*/ 28 h 146"/>
                <a:gd name="T36" fmla="*/ 184 w 188"/>
                <a:gd name="T37" fmla="*/ 70 h 146"/>
                <a:gd name="T38" fmla="*/ 150 w 188"/>
                <a:gd name="T39" fmla="*/ 88 h 146"/>
                <a:gd name="T40" fmla="*/ 132 w 188"/>
                <a:gd name="T41" fmla="*/ 98 h 146"/>
                <a:gd name="T42" fmla="*/ 146 w 188"/>
                <a:gd name="T43" fmla="*/ 90 h 146"/>
                <a:gd name="T44" fmla="*/ 134 w 188"/>
                <a:gd name="T45" fmla="*/ 102 h 146"/>
                <a:gd name="T46" fmla="*/ 112 w 188"/>
                <a:gd name="T47" fmla="*/ 92 h 146"/>
                <a:gd name="T48" fmla="*/ 90 w 188"/>
                <a:gd name="T49" fmla="*/ 136 h 146"/>
                <a:gd name="T50" fmla="*/ 68 w 188"/>
                <a:gd name="T51" fmla="*/ 128 h 146"/>
                <a:gd name="T52" fmla="*/ 78 w 188"/>
                <a:gd name="T53" fmla="*/ 110 h 146"/>
                <a:gd name="T54" fmla="*/ 62 w 188"/>
                <a:gd name="T55" fmla="*/ 116 h 146"/>
                <a:gd name="T56" fmla="*/ 54 w 188"/>
                <a:gd name="T57" fmla="*/ 114 h 146"/>
                <a:gd name="T58" fmla="*/ 44 w 188"/>
                <a:gd name="T59" fmla="*/ 140 h 146"/>
                <a:gd name="T60" fmla="*/ 28 w 188"/>
                <a:gd name="T61" fmla="*/ 122 h 146"/>
                <a:gd name="T62" fmla="*/ 14 w 188"/>
                <a:gd name="T63" fmla="*/ 78 h 146"/>
                <a:gd name="T64" fmla="*/ 56 w 188"/>
                <a:gd name="T65" fmla="*/ 34 h 146"/>
                <a:gd name="T66" fmla="*/ 42 w 188"/>
                <a:gd name="T67" fmla="*/ 60 h 146"/>
                <a:gd name="T68" fmla="*/ 48 w 188"/>
                <a:gd name="T69" fmla="*/ 86 h 146"/>
                <a:gd name="T70" fmla="*/ 72 w 188"/>
                <a:gd name="T71" fmla="*/ 96 h 146"/>
                <a:gd name="T72" fmla="*/ 98 w 188"/>
                <a:gd name="T73" fmla="*/ 72 h 146"/>
                <a:gd name="T74" fmla="*/ 92 w 188"/>
                <a:gd name="T75" fmla="*/ 80 h 146"/>
                <a:gd name="T76" fmla="*/ 62 w 188"/>
                <a:gd name="T77" fmla="*/ 96 h 146"/>
                <a:gd name="T78" fmla="*/ 56 w 188"/>
                <a:gd name="T79" fmla="*/ 76 h 146"/>
                <a:gd name="T80" fmla="*/ 44 w 188"/>
                <a:gd name="T81" fmla="*/ 62 h 146"/>
                <a:gd name="T82" fmla="*/ 86 w 188"/>
                <a:gd name="T83" fmla="*/ 22 h 146"/>
                <a:gd name="T84" fmla="*/ 98 w 188"/>
                <a:gd name="T85" fmla="*/ 4 h 146"/>
                <a:gd name="T86" fmla="*/ 70 w 188"/>
                <a:gd name="T87" fmla="*/ 22 h 146"/>
                <a:gd name="T88" fmla="*/ 18 w 188"/>
                <a:gd name="T89" fmla="*/ 56 h 146"/>
                <a:gd name="T90" fmla="*/ 14 w 188"/>
                <a:gd name="T91" fmla="*/ 56 h 146"/>
                <a:gd name="T92" fmla="*/ 0 w 188"/>
                <a:gd name="T93" fmla="*/ 58 h 146"/>
                <a:gd name="T94" fmla="*/ 12 w 188"/>
                <a:gd name="T95" fmla="*/ 84 h 146"/>
                <a:gd name="T96" fmla="*/ 4 w 188"/>
                <a:gd name="T97" fmla="*/ 112 h 146"/>
                <a:gd name="T98" fmla="*/ 20 w 188"/>
                <a:gd name="T99" fmla="*/ 130 h 146"/>
                <a:gd name="T100" fmla="*/ 42 w 188"/>
                <a:gd name="T101" fmla="*/ 144 h 146"/>
                <a:gd name="T102" fmla="*/ 52 w 188"/>
                <a:gd name="T103" fmla="*/ 130 h 146"/>
                <a:gd name="T104" fmla="*/ 74 w 188"/>
                <a:gd name="T105" fmla="*/ 144 h 146"/>
                <a:gd name="T106" fmla="*/ 98 w 188"/>
                <a:gd name="T107" fmla="*/ 134 h 146"/>
                <a:gd name="T108" fmla="*/ 124 w 188"/>
                <a:gd name="T109" fmla="*/ 128 h 146"/>
                <a:gd name="T110" fmla="*/ 118 w 188"/>
                <a:gd name="T111" fmla="*/ 96 h 146"/>
                <a:gd name="T112" fmla="*/ 142 w 188"/>
                <a:gd name="T113" fmla="*/ 102 h 146"/>
                <a:gd name="T114" fmla="*/ 154 w 188"/>
                <a:gd name="T115" fmla="*/ 92 h 146"/>
                <a:gd name="T116" fmla="*/ 188 w 188"/>
                <a:gd name="T117" fmla="*/ 58 h 146"/>
                <a:gd name="T118" fmla="*/ 178 w 188"/>
                <a:gd name="T119" fmla="*/ 24 h 146"/>
                <a:gd name="T120" fmla="*/ 160 w 188"/>
                <a:gd name="T121" fmla="*/ 30 h 146"/>
                <a:gd name="T122" fmla="*/ 126 w 188"/>
                <a:gd name="T12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46">
                  <a:moveTo>
                    <a:pt x="118" y="104"/>
                  </a:moveTo>
                  <a:lnTo>
                    <a:pt x="118" y="104"/>
                  </a:lnTo>
                  <a:lnTo>
                    <a:pt x="118" y="104"/>
                  </a:lnTo>
                  <a:lnTo>
                    <a:pt x="118" y="104"/>
                  </a:lnTo>
                  <a:lnTo>
                    <a:pt x="120" y="112"/>
                  </a:lnTo>
                  <a:lnTo>
                    <a:pt x="120" y="112"/>
                  </a:lnTo>
                  <a:lnTo>
                    <a:pt x="120" y="126"/>
                  </a:lnTo>
                  <a:lnTo>
                    <a:pt x="120" y="126"/>
                  </a:lnTo>
                  <a:lnTo>
                    <a:pt x="120" y="130"/>
                  </a:lnTo>
                  <a:lnTo>
                    <a:pt x="120" y="130"/>
                  </a:lnTo>
                  <a:lnTo>
                    <a:pt x="114" y="130"/>
                  </a:lnTo>
                  <a:lnTo>
                    <a:pt x="114" y="130"/>
                  </a:lnTo>
                  <a:lnTo>
                    <a:pt x="114" y="130"/>
                  </a:lnTo>
                  <a:lnTo>
                    <a:pt x="114" y="130"/>
                  </a:lnTo>
                  <a:lnTo>
                    <a:pt x="112" y="130"/>
                  </a:lnTo>
                  <a:lnTo>
                    <a:pt x="112" y="130"/>
                  </a:lnTo>
                  <a:lnTo>
                    <a:pt x="104" y="130"/>
                  </a:lnTo>
                  <a:lnTo>
                    <a:pt x="104" y="130"/>
                  </a:lnTo>
                  <a:lnTo>
                    <a:pt x="104" y="130"/>
                  </a:lnTo>
                  <a:lnTo>
                    <a:pt x="104" y="130"/>
                  </a:lnTo>
                  <a:lnTo>
                    <a:pt x="104" y="130"/>
                  </a:lnTo>
                  <a:lnTo>
                    <a:pt x="104" y="130"/>
                  </a:lnTo>
                  <a:lnTo>
                    <a:pt x="104" y="130"/>
                  </a:lnTo>
                  <a:lnTo>
                    <a:pt x="114" y="108"/>
                  </a:lnTo>
                  <a:lnTo>
                    <a:pt x="114" y="108"/>
                  </a:lnTo>
                  <a:lnTo>
                    <a:pt x="118" y="104"/>
                  </a:lnTo>
                  <a:lnTo>
                    <a:pt x="118" y="104"/>
                  </a:lnTo>
                  <a:lnTo>
                    <a:pt x="118" y="104"/>
                  </a:lnTo>
                  <a:close/>
                  <a:moveTo>
                    <a:pt x="8" y="104"/>
                  </a:moveTo>
                  <a:lnTo>
                    <a:pt x="8" y="104"/>
                  </a:lnTo>
                  <a:lnTo>
                    <a:pt x="14" y="100"/>
                  </a:lnTo>
                  <a:lnTo>
                    <a:pt x="14" y="100"/>
                  </a:lnTo>
                  <a:lnTo>
                    <a:pt x="24" y="116"/>
                  </a:lnTo>
                  <a:lnTo>
                    <a:pt x="24" y="116"/>
                  </a:lnTo>
                  <a:lnTo>
                    <a:pt x="24" y="120"/>
                  </a:lnTo>
                  <a:lnTo>
                    <a:pt x="20" y="122"/>
                  </a:lnTo>
                  <a:lnTo>
                    <a:pt x="20" y="122"/>
                  </a:lnTo>
                  <a:lnTo>
                    <a:pt x="20" y="122"/>
                  </a:lnTo>
                  <a:lnTo>
                    <a:pt x="20" y="122"/>
                  </a:lnTo>
                  <a:lnTo>
                    <a:pt x="18" y="122"/>
                  </a:lnTo>
                  <a:lnTo>
                    <a:pt x="18" y="122"/>
                  </a:lnTo>
                  <a:lnTo>
                    <a:pt x="14" y="120"/>
                  </a:lnTo>
                  <a:lnTo>
                    <a:pt x="10" y="118"/>
                  </a:lnTo>
                  <a:lnTo>
                    <a:pt x="6" y="114"/>
                  </a:lnTo>
                  <a:lnTo>
                    <a:pt x="6" y="110"/>
                  </a:lnTo>
                  <a:lnTo>
                    <a:pt x="6" y="110"/>
                  </a:lnTo>
                  <a:lnTo>
                    <a:pt x="6" y="106"/>
                  </a:lnTo>
                  <a:lnTo>
                    <a:pt x="6" y="106"/>
                  </a:lnTo>
                  <a:lnTo>
                    <a:pt x="8" y="104"/>
                  </a:lnTo>
                  <a:close/>
                  <a:moveTo>
                    <a:pt x="10" y="50"/>
                  </a:moveTo>
                  <a:lnTo>
                    <a:pt x="10" y="50"/>
                  </a:lnTo>
                  <a:lnTo>
                    <a:pt x="10" y="50"/>
                  </a:lnTo>
                  <a:lnTo>
                    <a:pt x="10" y="50"/>
                  </a:lnTo>
                  <a:lnTo>
                    <a:pt x="6" y="60"/>
                  </a:lnTo>
                  <a:lnTo>
                    <a:pt x="6" y="60"/>
                  </a:lnTo>
                  <a:lnTo>
                    <a:pt x="8" y="64"/>
                  </a:lnTo>
                  <a:lnTo>
                    <a:pt x="8" y="64"/>
                  </a:lnTo>
                  <a:lnTo>
                    <a:pt x="8" y="66"/>
                  </a:lnTo>
                  <a:lnTo>
                    <a:pt x="8" y="66"/>
                  </a:lnTo>
                  <a:lnTo>
                    <a:pt x="10" y="66"/>
                  </a:lnTo>
                  <a:lnTo>
                    <a:pt x="10" y="66"/>
                  </a:lnTo>
                  <a:lnTo>
                    <a:pt x="14" y="64"/>
                  </a:lnTo>
                  <a:lnTo>
                    <a:pt x="14" y="64"/>
                  </a:lnTo>
                  <a:lnTo>
                    <a:pt x="14" y="64"/>
                  </a:lnTo>
                  <a:lnTo>
                    <a:pt x="14" y="64"/>
                  </a:lnTo>
                  <a:lnTo>
                    <a:pt x="14" y="64"/>
                  </a:lnTo>
                  <a:lnTo>
                    <a:pt x="14" y="64"/>
                  </a:lnTo>
                  <a:lnTo>
                    <a:pt x="14" y="68"/>
                  </a:lnTo>
                  <a:lnTo>
                    <a:pt x="10" y="70"/>
                  </a:lnTo>
                  <a:lnTo>
                    <a:pt x="10" y="70"/>
                  </a:lnTo>
                  <a:lnTo>
                    <a:pt x="8" y="70"/>
                  </a:lnTo>
                  <a:lnTo>
                    <a:pt x="8" y="70"/>
                  </a:lnTo>
                  <a:lnTo>
                    <a:pt x="6" y="68"/>
                  </a:lnTo>
                  <a:lnTo>
                    <a:pt x="6" y="68"/>
                  </a:lnTo>
                  <a:lnTo>
                    <a:pt x="4" y="66"/>
                  </a:lnTo>
                  <a:lnTo>
                    <a:pt x="2" y="62"/>
                  </a:lnTo>
                  <a:lnTo>
                    <a:pt x="2" y="58"/>
                  </a:lnTo>
                  <a:lnTo>
                    <a:pt x="2" y="54"/>
                  </a:lnTo>
                  <a:lnTo>
                    <a:pt x="2" y="54"/>
                  </a:lnTo>
                  <a:lnTo>
                    <a:pt x="8" y="50"/>
                  </a:lnTo>
                  <a:lnTo>
                    <a:pt x="8" y="50"/>
                  </a:lnTo>
                  <a:lnTo>
                    <a:pt x="8" y="50"/>
                  </a:lnTo>
                  <a:lnTo>
                    <a:pt x="8" y="50"/>
                  </a:lnTo>
                  <a:lnTo>
                    <a:pt x="8" y="50"/>
                  </a:lnTo>
                  <a:lnTo>
                    <a:pt x="8" y="50"/>
                  </a:lnTo>
                  <a:lnTo>
                    <a:pt x="10" y="50"/>
                  </a:lnTo>
                  <a:close/>
                  <a:moveTo>
                    <a:pt x="82" y="20"/>
                  </a:moveTo>
                  <a:lnTo>
                    <a:pt x="82" y="20"/>
                  </a:lnTo>
                  <a:lnTo>
                    <a:pt x="86" y="16"/>
                  </a:lnTo>
                  <a:lnTo>
                    <a:pt x="88" y="12"/>
                  </a:lnTo>
                  <a:lnTo>
                    <a:pt x="96" y="8"/>
                  </a:lnTo>
                  <a:lnTo>
                    <a:pt x="96" y="8"/>
                  </a:lnTo>
                  <a:lnTo>
                    <a:pt x="116" y="4"/>
                  </a:lnTo>
                  <a:lnTo>
                    <a:pt x="116" y="4"/>
                  </a:lnTo>
                  <a:lnTo>
                    <a:pt x="122" y="4"/>
                  </a:lnTo>
                  <a:lnTo>
                    <a:pt x="130" y="8"/>
                  </a:lnTo>
                  <a:lnTo>
                    <a:pt x="130" y="8"/>
                  </a:lnTo>
                  <a:lnTo>
                    <a:pt x="144" y="20"/>
                  </a:lnTo>
                  <a:lnTo>
                    <a:pt x="144" y="20"/>
                  </a:lnTo>
                  <a:lnTo>
                    <a:pt x="146" y="22"/>
                  </a:lnTo>
                  <a:lnTo>
                    <a:pt x="146" y="22"/>
                  </a:lnTo>
                  <a:lnTo>
                    <a:pt x="150" y="22"/>
                  </a:lnTo>
                  <a:lnTo>
                    <a:pt x="154" y="26"/>
                  </a:lnTo>
                  <a:lnTo>
                    <a:pt x="158" y="32"/>
                  </a:lnTo>
                  <a:lnTo>
                    <a:pt x="158" y="32"/>
                  </a:lnTo>
                  <a:lnTo>
                    <a:pt x="150" y="34"/>
                  </a:lnTo>
                  <a:lnTo>
                    <a:pt x="150" y="34"/>
                  </a:lnTo>
                  <a:lnTo>
                    <a:pt x="150" y="40"/>
                  </a:lnTo>
                  <a:lnTo>
                    <a:pt x="154" y="42"/>
                  </a:lnTo>
                  <a:lnTo>
                    <a:pt x="154" y="42"/>
                  </a:lnTo>
                  <a:lnTo>
                    <a:pt x="156" y="40"/>
                  </a:lnTo>
                  <a:lnTo>
                    <a:pt x="156" y="40"/>
                  </a:lnTo>
                  <a:lnTo>
                    <a:pt x="160" y="44"/>
                  </a:lnTo>
                  <a:lnTo>
                    <a:pt x="160" y="44"/>
                  </a:lnTo>
                  <a:lnTo>
                    <a:pt x="148" y="46"/>
                  </a:lnTo>
                  <a:lnTo>
                    <a:pt x="146" y="48"/>
                  </a:lnTo>
                  <a:lnTo>
                    <a:pt x="146" y="52"/>
                  </a:lnTo>
                  <a:lnTo>
                    <a:pt x="146" y="52"/>
                  </a:lnTo>
                  <a:lnTo>
                    <a:pt x="148" y="48"/>
                  </a:lnTo>
                  <a:lnTo>
                    <a:pt x="148" y="48"/>
                  </a:lnTo>
                  <a:lnTo>
                    <a:pt x="154" y="44"/>
                  </a:lnTo>
                  <a:lnTo>
                    <a:pt x="154" y="44"/>
                  </a:lnTo>
                  <a:lnTo>
                    <a:pt x="150" y="56"/>
                  </a:lnTo>
                  <a:lnTo>
                    <a:pt x="150" y="56"/>
                  </a:lnTo>
                  <a:lnTo>
                    <a:pt x="152" y="56"/>
                  </a:lnTo>
                  <a:lnTo>
                    <a:pt x="152" y="56"/>
                  </a:lnTo>
                  <a:lnTo>
                    <a:pt x="156" y="48"/>
                  </a:lnTo>
                  <a:lnTo>
                    <a:pt x="156" y="48"/>
                  </a:lnTo>
                  <a:lnTo>
                    <a:pt x="158" y="46"/>
                  </a:lnTo>
                  <a:lnTo>
                    <a:pt x="158" y="46"/>
                  </a:lnTo>
                  <a:lnTo>
                    <a:pt x="160" y="50"/>
                  </a:lnTo>
                  <a:lnTo>
                    <a:pt x="160" y="50"/>
                  </a:lnTo>
                  <a:lnTo>
                    <a:pt x="160" y="60"/>
                  </a:lnTo>
                  <a:lnTo>
                    <a:pt x="160" y="60"/>
                  </a:lnTo>
                  <a:lnTo>
                    <a:pt x="162" y="50"/>
                  </a:lnTo>
                  <a:lnTo>
                    <a:pt x="162" y="42"/>
                  </a:lnTo>
                  <a:lnTo>
                    <a:pt x="162" y="42"/>
                  </a:lnTo>
                  <a:lnTo>
                    <a:pt x="162" y="38"/>
                  </a:lnTo>
                  <a:lnTo>
                    <a:pt x="164" y="36"/>
                  </a:lnTo>
                  <a:lnTo>
                    <a:pt x="164" y="36"/>
                  </a:lnTo>
                  <a:lnTo>
                    <a:pt x="170" y="34"/>
                  </a:lnTo>
                  <a:lnTo>
                    <a:pt x="174" y="30"/>
                  </a:lnTo>
                  <a:lnTo>
                    <a:pt x="174" y="30"/>
                  </a:lnTo>
                  <a:lnTo>
                    <a:pt x="176" y="28"/>
                  </a:lnTo>
                  <a:lnTo>
                    <a:pt x="176" y="28"/>
                  </a:lnTo>
                  <a:lnTo>
                    <a:pt x="180" y="30"/>
                  </a:lnTo>
                  <a:lnTo>
                    <a:pt x="180" y="30"/>
                  </a:lnTo>
                  <a:lnTo>
                    <a:pt x="184" y="40"/>
                  </a:lnTo>
                  <a:lnTo>
                    <a:pt x="184" y="40"/>
                  </a:lnTo>
                  <a:lnTo>
                    <a:pt x="186" y="56"/>
                  </a:lnTo>
                  <a:lnTo>
                    <a:pt x="184" y="62"/>
                  </a:lnTo>
                  <a:lnTo>
                    <a:pt x="184" y="70"/>
                  </a:lnTo>
                  <a:lnTo>
                    <a:pt x="184" y="70"/>
                  </a:lnTo>
                  <a:lnTo>
                    <a:pt x="178" y="78"/>
                  </a:lnTo>
                  <a:lnTo>
                    <a:pt x="174" y="84"/>
                  </a:lnTo>
                  <a:lnTo>
                    <a:pt x="166" y="88"/>
                  </a:lnTo>
                  <a:lnTo>
                    <a:pt x="158" y="88"/>
                  </a:lnTo>
                  <a:lnTo>
                    <a:pt x="158" y="88"/>
                  </a:lnTo>
                  <a:lnTo>
                    <a:pt x="150" y="88"/>
                  </a:lnTo>
                  <a:lnTo>
                    <a:pt x="150" y="88"/>
                  </a:lnTo>
                  <a:lnTo>
                    <a:pt x="140" y="86"/>
                  </a:lnTo>
                  <a:lnTo>
                    <a:pt x="132" y="82"/>
                  </a:lnTo>
                  <a:lnTo>
                    <a:pt x="132" y="82"/>
                  </a:lnTo>
                  <a:lnTo>
                    <a:pt x="130" y="96"/>
                  </a:lnTo>
                  <a:lnTo>
                    <a:pt x="130" y="96"/>
                  </a:lnTo>
                  <a:lnTo>
                    <a:pt x="130" y="98"/>
                  </a:lnTo>
                  <a:lnTo>
                    <a:pt x="132" y="98"/>
                  </a:lnTo>
                  <a:lnTo>
                    <a:pt x="132" y="98"/>
                  </a:lnTo>
                  <a:lnTo>
                    <a:pt x="134" y="100"/>
                  </a:lnTo>
                  <a:lnTo>
                    <a:pt x="134" y="100"/>
                  </a:lnTo>
                  <a:lnTo>
                    <a:pt x="138" y="98"/>
                  </a:lnTo>
                  <a:lnTo>
                    <a:pt x="138" y="98"/>
                  </a:lnTo>
                  <a:lnTo>
                    <a:pt x="140" y="94"/>
                  </a:lnTo>
                  <a:lnTo>
                    <a:pt x="142" y="92"/>
                  </a:lnTo>
                  <a:lnTo>
                    <a:pt x="142" y="92"/>
                  </a:lnTo>
                  <a:lnTo>
                    <a:pt x="146" y="90"/>
                  </a:lnTo>
                  <a:lnTo>
                    <a:pt x="146" y="90"/>
                  </a:lnTo>
                  <a:lnTo>
                    <a:pt x="144" y="94"/>
                  </a:lnTo>
                  <a:lnTo>
                    <a:pt x="144" y="98"/>
                  </a:lnTo>
                  <a:lnTo>
                    <a:pt x="140" y="100"/>
                  </a:lnTo>
                  <a:lnTo>
                    <a:pt x="136" y="102"/>
                  </a:lnTo>
                  <a:lnTo>
                    <a:pt x="136" y="102"/>
                  </a:lnTo>
                  <a:lnTo>
                    <a:pt x="134" y="102"/>
                  </a:lnTo>
                  <a:lnTo>
                    <a:pt x="134" y="102"/>
                  </a:lnTo>
                  <a:lnTo>
                    <a:pt x="130" y="100"/>
                  </a:lnTo>
                  <a:lnTo>
                    <a:pt x="126" y="98"/>
                  </a:lnTo>
                  <a:lnTo>
                    <a:pt x="126" y="98"/>
                  </a:lnTo>
                  <a:lnTo>
                    <a:pt x="116" y="92"/>
                  </a:lnTo>
                  <a:lnTo>
                    <a:pt x="106" y="88"/>
                  </a:lnTo>
                  <a:lnTo>
                    <a:pt x="106" y="88"/>
                  </a:lnTo>
                  <a:lnTo>
                    <a:pt x="112" y="92"/>
                  </a:lnTo>
                  <a:lnTo>
                    <a:pt x="112" y="92"/>
                  </a:lnTo>
                  <a:lnTo>
                    <a:pt x="116" y="96"/>
                  </a:lnTo>
                  <a:lnTo>
                    <a:pt x="116" y="96"/>
                  </a:lnTo>
                  <a:lnTo>
                    <a:pt x="110" y="112"/>
                  </a:lnTo>
                  <a:lnTo>
                    <a:pt x="106" y="120"/>
                  </a:lnTo>
                  <a:lnTo>
                    <a:pt x="100" y="128"/>
                  </a:lnTo>
                  <a:lnTo>
                    <a:pt x="100" y="128"/>
                  </a:lnTo>
                  <a:lnTo>
                    <a:pt x="90" y="136"/>
                  </a:lnTo>
                  <a:lnTo>
                    <a:pt x="90" y="136"/>
                  </a:lnTo>
                  <a:lnTo>
                    <a:pt x="86" y="140"/>
                  </a:lnTo>
                  <a:lnTo>
                    <a:pt x="86" y="140"/>
                  </a:lnTo>
                  <a:lnTo>
                    <a:pt x="84" y="142"/>
                  </a:lnTo>
                  <a:lnTo>
                    <a:pt x="80" y="142"/>
                  </a:lnTo>
                  <a:lnTo>
                    <a:pt x="80" y="142"/>
                  </a:lnTo>
                  <a:lnTo>
                    <a:pt x="76" y="140"/>
                  </a:lnTo>
                  <a:lnTo>
                    <a:pt x="76" y="140"/>
                  </a:lnTo>
                  <a:lnTo>
                    <a:pt x="68" y="128"/>
                  </a:lnTo>
                  <a:lnTo>
                    <a:pt x="68" y="128"/>
                  </a:lnTo>
                  <a:lnTo>
                    <a:pt x="68" y="126"/>
                  </a:lnTo>
                  <a:lnTo>
                    <a:pt x="72" y="122"/>
                  </a:lnTo>
                  <a:lnTo>
                    <a:pt x="72" y="122"/>
                  </a:lnTo>
                  <a:lnTo>
                    <a:pt x="78" y="118"/>
                  </a:lnTo>
                  <a:lnTo>
                    <a:pt x="78" y="118"/>
                  </a:lnTo>
                  <a:lnTo>
                    <a:pt x="78" y="110"/>
                  </a:lnTo>
                  <a:lnTo>
                    <a:pt x="78" y="110"/>
                  </a:lnTo>
                  <a:lnTo>
                    <a:pt x="78" y="112"/>
                  </a:lnTo>
                  <a:lnTo>
                    <a:pt x="76" y="114"/>
                  </a:lnTo>
                  <a:lnTo>
                    <a:pt x="70" y="116"/>
                  </a:lnTo>
                  <a:lnTo>
                    <a:pt x="70" y="116"/>
                  </a:lnTo>
                  <a:lnTo>
                    <a:pt x="66" y="116"/>
                  </a:lnTo>
                  <a:lnTo>
                    <a:pt x="66" y="116"/>
                  </a:lnTo>
                  <a:lnTo>
                    <a:pt x="62" y="116"/>
                  </a:lnTo>
                  <a:lnTo>
                    <a:pt x="62" y="116"/>
                  </a:lnTo>
                  <a:lnTo>
                    <a:pt x="56" y="116"/>
                  </a:lnTo>
                  <a:lnTo>
                    <a:pt x="54" y="114"/>
                  </a:lnTo>
                  <a:lnTo>
                    <a:pt x="54" y="110"/>
                  </a:lnTo>
                  <a:lnTo>
                    <a:pt x="54" y="110"/>
                  </a:lnTo>
                  <a:lnTo>
                    <a:pt x="54" y="112"/>
                  </a:lnTo>
                  <a:lnTo>
                    <a:pt x="54" y="112"/>
                  </a:lnTo>
                  <a:lnTo>
                    <a:pt x="54" y="114"/>
                  </a:lnTo>
                  <a:lnTo>
                    <a:pt x="54" y="114"/>
                  </a:lnTo>
                  <a:lnTo>
                    <a:pt x="52" y="122"/>
                  </a:lnTo>
                  <a:lnTo>
                    <a:pt x="50" y="130"/>
                  </a:lnTo>
                  <a:lnTo>
                    <a:pt x="50" y="130"/>
                  </a:lnTo>
                  <a:lnTo>
                    <a:pt x="48" y="134"/>
                  </a:lnTo>
                  <a:lnTo>
                    <a:pt x="48" y="138"/>
                  </a:lnTo>
                  <a:lnTo>
                    <a:pt x="48" y="138"/>
                  </a:lnTo>
                  <a:lnTo>
                    <a:pt x="46" y="138"/>
                  </a:lnTo>
                  <a:lnTo>
                    <a:pt x="44" y="140"/>
                  </a:lnTo>
                  <a:lnTo>
                    <a:pt x="44" y="140"/>
                  </a:lnTo>
                  <a:lnTo>
                    <a:pt x="28" y="136"/>
                  </a:lnTo>
                  <a:lnTo>
                    <a:pt x="28" y="136"/>
                  </a:lnTo>
                  <a:lnTo>
                    <a:pt x="24" y="134"/>
                  </a:lnTo>
                  <a:lnTo>
                    <a:pt x="24" y="130"/>
                  </a:lnTo>
                  <a:lnTo>
                    <a:pt x="24" y="130"/>
                  </a:lnTo>
                  <a:lnTo>
                    <a:pt x="26" y="126"/>
                  </a:lnTo>
                  <a:lnTo>
                    <a:pt x="28" y="122"/>
                  </a:lnTo>
                  <a:lnTo>
                    <a:pt x="28" y="122"/>
                  </a:lnTo>
                  <a:lnTo>
                    <a:pt x="26" y="118"/>
                  </a:lnTo>
                  <a:lnTo>
                    <a:pt x="26" y="114"/>
                  </a:lnTo>
                  <a:lnTo>
                    <a:pt x="26" y="114"/>
                  </a:lnTo>
                  <a:lnTo>
                    <a:pt x="20" y="106"/>
                  </a:lnTo>
                  <a:lnTo>
                    <a:pt x="18" y="96"/>
                  </a:lnTo>
                  <a:lnTo>
                    <a:pt x="16" y="88"/>
                  </a:lnTo>
                  <a:lnTo>
                    <a:pt x="14" y="78"/>
                  </a:lnTo>
                  <a:lnTo>
                    <a:pt x="14" y="78"/>
                  </a:lnTo>
                  <a:lnTo>
                    <a:pt x="16" y="68"/>
                  </a:lnTo>
                  <a:lnTo>
                    <a:pt x="20" y="60"/>
                  </a:lnTo>
                  <a:lnTo>
                    <a:pt x="24" y="52"/>
                  </a:lnTo>
                  <a:lnTo>
                    <a:pt x="30" y="46"/>
                  </a:lnTo>
                  <a:lnTo>
                    <a:pt x="30" y="46"/>
                  </a:lnTo>
                  <a:lnTo>
                    <a:pt x="42" y="38"/>
                  </a:lnTo>
                  <a:lnTo>
                    <a:pt x="56" y="34"/>
                  </a:lnTo>
                  <a:lnTo>
                    <a:pt x="56" y="34"/>
                  </a:lnTo>
                  <a:lnTo>
                    <a:pt x="58" y="34"/>
                  </a:lnTo>
                  <a:lnTo>
                    <a:pt x="58" y="34"/>
                  </a:lnTo>
                  <a:lnTo>
                    <a:pt x="48" y="50"/>
                  </a:lnTo>
                  <a:lnTo>
                    <a:pt x="48" y="50"/>
                  </a:lnTo>
                  <a:lnTo>
                    <a:pt x="44" y="54"/>
                  </a:lnTo>
                  <a:lnTo>
                    <a:pt x="42" y="60"/>
                  </a:lnTo>
                  <a:lnTo>
                    <a:pt x="42" y="60"/>
                  </a:lnTo>
                  <a:lnTo>
                    <a:pt x="40" y="64"/>
                  </a:lnTo>
                  <a:lnTo>
                    <a:pt x="42" y="68"/>
                  </a:lnTo>
                  <a:lnTo>
                    <a:pt x="46" y="74"/>
                  </a:lnTo>
                  <a:lnTo>
                    <a:pt x="46" y="74"/>
                  </a:lnTo>
                  <a:lnTo>
                    <a:pt x="50" y="80"/>
                  </a:lnTo>
                  <a:lnTo>
                    <a:pt x="50" y="84"/>
                  </a:lnTo>
                  <a:lnTo>
                    <a:pt x="48" y="86"/>
                  </a:lnTo>
                  <a:lnTo>
                    <a:pt x="48" y="86"/>
                  </a:lnTo>
                  <a:lnTo>
                    <a:pt x="48" y="90"/>
                  </a:lnTo>
                  <a:lnTo>
                    <a:pt x="48" y="90"/>
                  </a:lnTo>
                  <a:lnTo>
                    <a:pt x="56" y="96"/>
                  </a:lnTo>
                  <a:lnTo>
                    <a:pt x="60" y="98"/>
                  </a:lnTo>
                  <a:lnTo>
                    <a:pt x="64" y="98"/>
                  </a:lnTo>
                  <a:lnTo>
                    <a:pt x="64" y="98"/>
                  </a:lnTo>
                  <a:lnTo>
                    <a:pt x="68" y="98"/>
                  </a:lnTo>
                  <a:lnTo>
                    <a:pt x="72" y="96"/>
                  </a:lnTo>
                  <a:lnTo>
                    <a:pt x="72" y="96"/>
                  </a:lnTo>
                  <a:lnTo>
                    <a:pt x="82" y="92"/>
                  </a:lnTo>
                  <a:lnTo>
                    <a:pt x="92" y="88"/>
                  </a:lnTo>
                  <a:lnTo>
                    <a:pt x="92" y="88"/>
                  </a:lnTo>
                  <a:lnTo>
                    <a:pt x="96" y="84"/>
                  </a:lnTo>
                  <a:lnTo>
                    <a:pt x="96" y="84"/>
                  </a:lnTo>
                  <a:lnTo>
                    <a:pt x="96" y="78"/>
                  </a:lnTo>
                  <a:lnTo>
                    <a:pt x="98" y="72"/>
                  </a:lnTo>
                  <a:lnTo>
                    <a:pt x="96" y="58"/>
                  </a:lnTo>
                  <a:lnTo>
                    <a:pt x="96" y="58"/>
                  </a:lnTo>
                  <a:lnTo>
                    <a:pt x="92" y="44"/>
                  </a:lnTo>
                  <a:lnTo>
                    <a:pt x="92" y="44"/>
                  </a:lnTo>
                  <a:lnTo>
                    <a:pt x="92" y="60"/>
                  </a:lnTo>
                  <a:lnTo>
                    <a:pt x="92" y="60"/>
                  </a:lnTo>
                  <a:lnTo>
                    <a:pt x="92" y="80"/>
                  </a:lnTo>
                  <a:lnTo>
                    <a:pt x="92" y="80"/>
                  </a:lnTo>
                  <a:lnTo>
                    <a:pt x="92" y="84"/>
                  </a:lnTo>
                  <a:lnTo>
                    <a:pt x="88" y="86"/>
                  </a:lnTo>
                  <a:lnTo>
                    <a:pt x="88" y="86"/>
                  </a:lnTo>
                  <a:lnTo>
                    <a:pt x="80" y="88"/>
                  </a:lnTo>
                  <a:lnTo>
                    <a:pt x="72" y="92"/>
                  </a:lnTo>
                  <a:lnTo>
                    <a:pt x="72" y="92"/>
                  </a:lnTo>
                  <a:lnTo>
                    <a:pt x="62" y="96"/>
                  </a:lnTo>
                  <a:lnTo>
                    <a:pt x="62" y="96"/>
                  </a:lnTo>
                  <a:lnTo>
                    <a:pt x="58" y="94"/>
                  </a:lnTo>
                  <a:lnTo>
                    <a:pt x="54" y="90"/>
                  </a:lnTo>
                  <a:lnTo>
                    <a:pt x="54" y="90"/>
                  </a:lnTo>
                  <a:lnTo>
                    <a:pt x="52" y="86"/>
                  </a:lnTo>
                  <a:lnTo>
                    <a:pt x="52" y="84"/>
                  </a:lnTo>
                  <a:lnTo>
                    <a:pt x="52" y="84"/>
                  </a:lnTo>
                  <a:lnTo>
                    <a:pt x="56" y="76"/>
                  </a:lnTo>
                  <a:lnTo>
                    <a:pt x="56" y="76"/>
                  </a:lnTo>
                  <a:lnTo>
                    <a:pt x="60" y="68"/>
                  </a:lnTo>
                  <a:lnTo>
                    <a:pt x="60" y="68"/>
                  </a:lnTo>
                  <a:lnTo>
                    <a:pt x="52" y="78"/>
                  </a:lnTo>
                  <a:lnTo>
                    <a:pt x="52" y="78"/>
                  </a:lnTo>
                  <a:lnTo>
                    <a:pt x="44" y="66"/>
                  </a:lnTo>
                  <a:lnTo>
                    <a:pt x="44" y="66"/>
                  </a:lnTo>
                  <a:lnTo>
                    <a:pt x="44" y="62"/>
                  </a:lnTo>
                  <a:lnTo>
                    <a:pt x="44" y="62"/>
                  </a:lnTo>
                  <a:lnTo>
                    <a:pt x="48" y="56"/>
                  </a:lnTo>
                  <a:lnTo>
                    <a:pt x="52" y="50"/>
                  </a:lnTo>
                  <a:lnTo>
                    <a:pt x="52" y="50"/>
                  </a:lnTo>
                  <a:lnTo>
                    <a:pt x="72" y="26"/>
                  </a:lnTo>
                  <a:lnTo>
                    <a:pt x="72" y="26"/>
                  </a:lnTo>
                  <a:lnTo>
                    <a:pt x="76" y="24"/>
                  </a:lnTo>
                  <a:lnTo>
                    <a:pt x="80" y="22"/>
                  </a:lnTo>
                  <a:lnTo>
                    <a:pt x="86" y="22"/>
                  </a:lnTo>
                  <a:lnTo>
                    <a:pt x="86" y="22"/>
                  </a:lnTo>
                  <a:lnTo>
                    <a:pt x="90" y="20"/>
                  </a:lnTo>
                  <a:lnTo>
                    <a:pt x="90" y="20"/>
                  </a:lnTo>
                  <a:lnTo>
                    <a:pt x="82" y="20"/>
                  </a:lnTo>
                  <a:close/>
                  <a:moveTo>
                    <a:pt x="112" y="0"/>
                  </a:moveTo>
                  <a:lnTo>
                    <a:pt x="112" y="0"/>
                  </a:lnTo>
                  <a:lnTo>
                    <a:pt x="106" y="0"/>
                  </a:lnTo>
                  <a:lnTo>
                    <a:pt x="98" y="4"/>
                  </a:lnTo>
                  <a:lnTo>
                    <a:pt x="92" y="6"/>
                  </a:lnTo>
                  <a:lnTo>
                    <a:pt x="86" y="12"/>
                  </a:lnTo>
                  <a:lnTo>
                    <a:pt x="86" y="12"/>
                  </a:lnTo>
                  <a:lnTo>
                    <a:pt x="80" y="18"/>
                  </a:lnTo>
                  <a:lnTo>
                    <a:pt x="76" y="20"/>
                  </a:lnTo>
                  <a:lnTo>
                    <a:pt x="72" y="22"/>
                  </a:lnTo>
                  <a:lnTo>
                    <a:pt x="72" y="22"/>
                  </a:lnTo>
                  <a:lnTo>
                    <a:pt x="70" y="22"/>
                  </a:lnTo>
                  <a:lnTo>
                    <a:pt x="70" y="22"/>
                  </a:lnTo>
                  <a:lnTo>
                    <a:pt x="62" y="28"/>
                  </a:lnTo>
                  <a:lnTo>
                    <a:pt x="54" y="32"/>
                  </a:lnTo>
                  <a:lnTo>
                    <a:pt x="54" y="32"/>
                  </a:lnTo>
                  <a:lnTo>
                    <a:pt x="42" y="34"/>
                  </a:lnTo>
                  <a:lnTo>
                    <a:pt x="32" y="40"/>
                  </a:lnTo>
                  <a:lnTo>
                    <a:pt x="24" y="46"/>
                  </a:lnTo>
                  <a:lnTo>
                    <a:pt x="18" y="56"/>
                  </a:lnTo>
                  <a:lnTo>
                    <a:pt x="18" y="56"/>
                  </a:lnTo>
                  <a:lnTo>
                    <a:pt x="12" y="62"/>
                  </a:lnTo>
                  <a:lnTo>
                    <a:pt x="12" y="62"/>
                  </a:lnTo>
                  <a:lnTo>
                    <a:pt x="8" y="64"/>
                  </a:lnTo>
                  <a:lnTo>
                    <a:pt x="8" y="64"/>
                  </a:lnTo>
                  <a:lnTo>
                    <a:pt x="10" y="54"/>
                  </a:lnTo>
                  <a:lnTo>
                    <a:pt x="10" y="54"/>
                  </a:lnTo>
                  <a:lnTo>
                    <a:pt x="14" y="56"/>
                  </a:lnTo>
                  <a:lnTo>
                    <a:pt x="14" y="56"/>
                  </a:lnTo>
                  <a:lnTo>
                    <a:pt x="14" y="50"/>
                  </a:lnTo>
                  <a:lnTo>
                    <a:pt x="14" y="50"/>
                  </a:lnTo>
                  <a:lnTo>
                    <a:pt x="12" y="44"/>
                  </a:lnTo>
                  <a:lnTo>
                    <a:pt x="12" y="44"/>
                  </a:lnTo>
                  <a:lnTo>
                    <a:pt x="4" y="50"/>
                  </a:lnTo>
                  <a:lnTo>
                    <a:pt x="0" y="52"/>
                  </a:lnTo>
                  <a:lnTo>
                    <a:pt x="0" y="58"/>
                  </a:lnTo>
                  <a:lnTo>
                    <a:pt x="0" y="58"/>
                  </a:lnTo>
                  <a:lnTo>
                    <a:pt x="2" y="62"/>
                  </a:lnTo>
                  <a:lnTo>
                    <a:pt x="4" y="68"/>
                  </a:lnTo>
                  <a:lnTo>
                    <a:pt x="4" y="68"/>
                  </a:lnTo>
                  <a:lnTo>
                    <a:pt x="8" y="70"/>
                  </a:lnTo>
                  <a:lnTo>
                    <a:pt x="12" y="72"/>
                  </a:lnTo>
                  <a:lnTo>
                    <a:pt x="12" y="72"/>
                  </a:lnTo>
                  <a:lnTo>
                    <a:pt x="12" y="84"/>
                  </a:lnTo>
                  <a:lnTo>
                    <a:pt x="12" y="84"/>
                  </a:lnTo>
                  <a:lnTo>
                    <a:pt x="12" y="90"/>
                  </a:lnTo>
                  <a:lnTo>
                    <a:pt x="12" y="94"/>
                  </a:lnTo>
                  <a:lnTo>
                    <a:pt x="10" y="98"/>
                  </a:lnTo>
                  <a:lnTo>
                    <a:pt x="6" y="102"/>
                  </a:lnTo>
                  <a:lnTo>
                    <a:pt x="6" y="102"/>
                  </a:lnTo>
                  <a:lnTo>
                    <a:pt x="2" y="106"/>
                  </a:lnTo>
                  <a:lnTo>
                    <a:pt x="4" y="112"/>
                  </a:lnTo>
                  <a:lnTo>
                    <a:pt x="4" y="112"/>
                  </a:lnTo>
                  <a:lnTo>
                    <a:pt x="6" y="118"/>
                  </a:lnTo>
                  <a:lnTo>
                    <a:pt x="10" y="120"/>
                  </a:lnTo>
                  <a:lnTo>
                    <a:pt x="10" y="120"/>
                  </a:lnTo>
                  <a:lnTo>
                    <a:pt x="16" y="124"/>
                  </a:lnTo>
                  <a:lnTo>
                    <a:pt x="22" y="128"/>
                  </a:lnTo>
                  <a:lnTo>
                    <a:pt x="22" y="128"/>
                  </a:lnTo>
                  <a:lnTo>
                    <a:pt x="20" y="130"/>
                  </a:lnTo>
                  <a:lnTo>
                    <a:pt x="20" y="130"/>
                  </a:lnTo>
                  <a:lnTo>
                    <a:pt x="22" y="136"/>
                  </a:lnTo>
                  <a:lnTo>
                    <a:pt x="22" y="138"/>
                  </a:lnTo>
                  <a:lnTo>
                    <a:pt x="24" y="138"/>
                  </a:lnTo>
                  <a:lnTo>
                    <a:pt x="24" y="138"/>
                  </a:lnTo>
                  <a:lnTo>
                    <a:pt x="34" y="142"/>
                  </a:lnTo>
                  <a:lnTo>
                    <a:pt x="42" y="144"/>
                  </a:lnTo>
                  <a:lnTo>
                    <a:pt x="42" y="144"/>
                  </a:lnTo>
                  <a:lnTo>
                    <a:pt x="44" y="144"/>
                  </a:lnTo>
                  <a:lnTo>
                    <a:pt x="44" y="144"/>
                  </a:lnTo>
                  <a:lnTo>
                    <a:pt x="48" y="142"/>
                  </a:lnTo>
                  <a:lnTo>
                    <a:pt x="50" y="142"/>
                  </a:lnTo>
                  <a:lnTo>
                    <a:pt x="52" y="136"/>
                  </a:lnTo>
                  <a:lnTo>
                    <a:pt x="52" y="136"/>
                  </a:lnTo>
                  <a:lnTo>
                    <a:pt x="52" y="130"/>
                  </a:lnTo>
                  <a:lnTo>
                    <a:pt x="52" y="130"/>
                  </a:lnTo>
                  <a:lnTo>
                    <a:pt x="58" y="120"/>
                  </a:lnTo>
                  <a:lnTo>
                    <a:pt x="58" y="120"/>
                  </a:lnTo>
                  <a:lnTo>
                    <a:pt x="68" y="120"/>
                  </a:lnTo>
                  <a:lnTo>
                    <a:pt x="68" y="120"/>
                  </a:lnTo>
                  <a:lnTo>
                    <a:pt x="64" y="124"/>
                  </a:lnTo>
                  <a:lnTo>
                    <a:pt x="64" y="128"/>
                  </a:lnTo>
                  <a:lnTo>
                    <a:pt x="64" y="128"/>
                  </a:lnTo>
                  <a:lnTo>
                    <a:pt x="74" y="144"/>
                  </a:lnTo>
                  <a:lnTo>
                    <a:pt x="74" y="144"/>
                  </a:lnTo>
                  <a:lnTo>
                    <a:pt x="78" y="146"/>
                  </a:lnTo>
                  <a:lnTo>
                    <a:pt x="80" y="146"/>
                  </a:lnTo>
                  <a:lnTo>
                    <a:pt x="80" y="146"/>
                  </a:lnTo>
                  <a:lnTo>
                    <a:pt x="86" y="144"/>
                  </a:lnTo>
                  <a:lnTo>
                    <a:pt x="88" y="142"/>
                  </a:lnTo>
                  <a:lnTo>
                    <a:pt x="88" y="142"/>
                  </a:lnTo>
                  <a:lnTo>
                    <a:pt x="98" y="134"/>
                  </a:lnTo>
                  <a:lnTo>
                    <a:pt x="98" y="134"/>
                  </a:lnTo>
                  <a:lnTo>
                    <a:pt x="100" y="132"/>
                  </a:lnTo>
                  <a:lnTo>
                    <a:pt x="100" y="132"/>
                  </a:lnTo>
                  <a:lnTo>
                    <a:pt x="116" y="134"/>
                  </a:lnTo>
                  <a:lnTo>
                    <a:pt x="116" y="134"/>
                  </a:lnTo>
                  <a:lnTo>
                    <a:pt x="120" y="132"/>
                  </a:lnTo>
                  <a:lnTo>
                    <a:pt x="124" y="130"/>
                  </a:lnTo>
                  <a:lnTo>
                    <a:pt x="124" y="128"/>
                  </a:lnTo>
                  <a:lnTo>
                    <a:pt x="124" y="124"/>
                  </a:lnTo>
                  <a:lnTo>
                    <a:pt x="124" y="124"/>
                  </a:lnTo>
                  <a:lnTo>
                    <a:pt x="122" y="114"/>
                  </a:lnTo>
                  <a:lnTo>
                    <a:pt x="122" y="114"/>
                  </a:lnTo>
                  <a:lnTo>
                    <a:pt x="120" y="104"/>
                  </a:lnTo>
                  <a:lnTo>
                    <a:pt x="120" y="104"/>
                  </a:lnTo>
                  <a:lnTo>
                    <a:pt x="118" y="96"/>
                  </a:lnTo>
                  <a:lnTo>
                    <a:pt x="118" y="96"/>
                  </a:lnTo>
                  <a:lnTo>
                    <a:pt x="120" y="96"/>
                  </a:lnTo>
                  <a:lnTo>
                    <a:pt x="120" y="96"/>
                  </a:lnTo>
                  <a:lnTo>
                    <a:pt x="126" y="102"/>
                  </a:lnTo>
                  <a:lnTo>
                    <a:pt x="126" y="102"/>
                  </a:lnTo>
                  <a:lnTo>
                    <a:pt x="130" y="104"/>
                  </a:lnTo>
                  <a:lnTo>
                    <a:pt x="134" y="104"/>
                  </a:lnTo>
                  <a:lnTo>
                    <a:pt x="134" y="104"/>
                  </a:lnTo>
                  <a:lnTo>
                    <a:pt x="142" y="102"/>
                  </a:lnTo>
                  <a:lnTo>
                    <a:pt x="144" y="100"/>
                  </a:lnTo>
                  <a:lnTo>
                    <a:pt x="146" y="96"/>
                  </a:lnTo>
                  <a:lnTo>
                    <a:pt x="146" y="96"/>
                  </a:lnTo>
                  <a:lnTo>
                    <a:pt x="148" y="92"/>
                  </a:lnTo>
                  <a:lnTo>
                    <a:pt x="152" y="90"/>
                  </a:lnTo>
                  <a:lnTo>
                    <a:pt x="152" y="90"/>
                  </a:lnTo>
                  <a:lnTo>
                    <a:pt x="154" y="92"/>
                  </a:lnTo>
                  <a:lnTo>
                    <a:pt x="154" y="92"/>
                  </a:lnTo>
                  <a:lnTo>
                    <a:pt x="158" y="92"/>
                  </a:lnTo>
                  <a:lnTo>
                    <a:pt x="158" y="92"/>
                  </a:lnTo>
                  <a:lnTo>
                    <a:pt x="168" y="90"/>
                  </a:lnTo>
                  <a:lnTo>
                    <a:pt x="176" y="86"/>
                  </a:lnTo>
                  <a:lnTo>
                    <a:pt x="182" y="80"/>
                  </a:lnTo>
                  <a:lnTo>
                    <a:pt x="186" y="72"/>
                  </a:lnTo>
                  <a:lnTo>
                    <a:pt x="186" y="72"/>
                  </a:lnTo>
                  <a:lnTo>
                    <a:pt x="188" y="58"/>
                  </a:lnTo>
                  <a:lnTo>
                    <a:pt x="188" y="46"/>
                  </a:lnTo>
                  <a:lnTo>
                    <a:pt x="188" y="46"/>
                  </a:lnTo>
                  <a:lnTo>
                    <a:pt x="186" y="38"/>
                  </a:lnTo>
                  <a:lnTo>
                    <a:pt x="184" y="28"/>
                  </a:lnTo>
                  <a:lnTo>
                    <a:pt x="184" y="28"/>
                  </a:lnTo>
                  <a:lnTo>
                    <a:pt x="180" y="24"/>
                  </a:lnTo>
                  <a:lnTo>
                    <a:pt x="178" y="24"/>
                  </a:lnTo>
                  <a:lnTo>
                    <a:pt x="178" y="24"/>
                  </a:lnTo>
                  <a:lnTo>
                    <a:pt x="174" y="24"/>
                  </a:lnTo>
                  <a:lnTo>
                    <a:pt x="170" y="28"/>
                  </a:lnTo>
                  <a:lnTo>
                    <a:pt x="170" y="28"/>
                  </a:lnTo>
                  <a:lnTo>
                    <a:pt x="166" y="32"/>
                  </a:lnTo>
                  <a:lnTo>
                    <a:pt x="166" y="32"/>
                  </a:lnTo>
                  <a:lnTo>
                    <a:pt x="164" y="34"/>
                  </a:lnTo>
                  <a:lnTo>
                    <a:pt x="164" y="34"/>
                  </a:lnTo>
                  <a:lnTo>
                    <a:pt x="160" y="30"/>
                  </a:lnTo>
                  <a:lnTo>
                    <a:pt x="160" y="30"/>
                  </a:lnTo>
                  <a:lnTo>
                    <a:pt x="158" y="26"/>
                  </a:lnTo>
                  <a:lnTo>
                    <a:pt x="154" y="22"/>
                  </a:lnTo>
                  <a:lnTo>
                    <a:pt x="154" y="22"/>
                  </a:lnTo>
                  <a:lnTo>
                    <a:pt x="138" y="10"/>
                  </a:lnTo>
                  <a:lnTo>
                    <a:pt x="138" y="10"/>
                  </a:lnTo>
                  <a:lnTo>
                    <a:pt x="132" y="6"/>
                  </a:lnTo>
                  <a:lnTo>
                    <a:pt x="126" y="2"/>
                  </a:lnTo>
                  <a:lnTo>
                    <a:pt x="11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7" name="Freeform 1696"/>
            <p:cNvSpPr>
              <a:spLocks/>
            </p:cNvSpPr>
            <p:nvPr/>
          </p:nvSpPr>
          <p:spPr bwMode="auto">
            <a:xfrm>
              <a:off x="9213702" y="1133475"/>
              <a:ext cx="25540" cy="41275"/>
            </a:xfrm>
            <a:custGeom>
              <a:avLst/>
              <a:gdLst>
                <a:gd name="T0" fmla="*/ 14 w 16"/>
                <a:gd name="T1" fmla="*/ 0 h 26"/>
                <a:gd name="T2" fmla="*/ 14 w 16"/>
                <a:gd name="T3" fmla="*/ 0 h 26"/>
                <a:gd name="T4" fmla="*/ 14 w 16"/>
                <a:gd name="T5" fmla="*/ 0 h 26"/>
                <a:gd name="T6" fmla="*/ 14 w 16"/>
                <a:gd name="T7" fmla="*/ 0 h 26"/>
                <a:gd name="T8" fmla="*/ 16 w 16"/>
                <a:gd name="T9" fmla="*/ 8 h 26"/>
                <a:gd name="T10" fmla="*/ 16 w 16"/>
                <a:gd name="T11" fmla="*/ 8 h 26"/>
                <a:gd name="T12" fmla="*/ 16 w 16"/>
                <a:gd name="T13" fmla="*/ 22 h 26"/>
                <a:gd name="T14" fmla="*/ 16 w 16"/>
                <a:gd name="T15" fmla="*/ 22 h 26"/>
                <a:gd name="T16" fmla="*/ 16 w 16"/>
                <a:gd name="T17" fmla="*/ 26 h 26"/>
                <a:gd name="T18" fmla="*/ 16 w 16"/>
                <a:gd name="T19" fmla="*/ 26 h 26"/>
                <a:gd name="T20" fmla="*/ 10 w 16"/>
                <a:gd name="T21" fmla="*/ 26 h 26"/>
                <a:gd name="T22" fmla="*/ 10 w 16"/>
                <a:gd name="T23" fmla="*/ 26 h 26"/>
                <a:gd name="T24" fmla="*/ 10 w 16"/>
                <a:gd name="T25" fmla="*/ 26 h 26"/>
                <a:gd name="T26" fmla="*/ 10 w 16"/>
                <a:gd name="T27" fmla="*/ 26 h 26"/>
                <a:gd name="T28" fmla="*/ 8 w 16"/>
                <a:gd name="T29" fmla="*/ 26 h 26"/>
                <a:gd name="T30" fmla="*/ 8 w 16"/>
                <a:gd name="T31" fmla="*/ 26 h 26"/>
                <a:gd name="T32" fmla="*/ 0 w 16"/>
                <a:gd name="T33" fmla="*/ 26 h 26"/>
                <a:gd name="T34" fmla="*/ 0 w 16"/>
                <a:gd name="T35" fmla="*/ 26 h 26"/>
                <a:gd name="T36" fmla="*/ 0 w 16"/>
                <a:gd name="T37" fmla="*/ 26 h 26"/>
                <a:gd name="T38" fmla="*/ 0 w 16"/>
                <a:gd name="T39" fmla="*/ 26 h 26"/>
                <a:gd name="T40" fmla="*/ 0 w 16"/>
                <a:gd name="T41" fmla="*/ 26 h 26"/>
                <a:gd name="T42" fmla="*/ 0 w 16"/>
                <a:gd name="T43" fmla="*/ 26 h 26"/>
                <a:gd name="T44" fmla="*/ 0 w 16"/>
                <a:gd name="T45" fmla="*/ 26 h 26"/>
                <a:gd name="T46" fmla="*/ 10 w 16"/>
                <a:gd name="T47" fmla="*/ 4 h 26"/>
                <a:gd name="T48" fmla="*/ 10 w 16"/>
                <a:gd name="T49" fmla="*/ 4 h 26"/>
                <a:gd name="T50" fmla="*/ 14 w 16"/>
                <a:gd name="T51" fmla="*/ 0 h 26"/>
                <a:gd name="T52" fmla="*/ 14 w 16"/>
                <a:gd name="T53" fmla="*/ 0 h 26"/>
                <a:gd name="T54" fmla="*/ 14 w 16"/>
                <a:gd name="T5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26">
                  <a:moveTo>
                    <a:pt x="14" y="0"/>
                  </a:moveTo>
                  <a:lnTo>
                    <a:pt x="14" y="0"/>
                  </a:lnTo>
                  <a:lnTo>
                    <a:pt x="14" y="0"/>
                  </a:lnTo>
                  <a:lnTo>
                    <a:pt x="14" y="0"/>
                  </a:lnTo>
                  <a:lnTo>
                    <a:pt x="16" y="8"/>
                  </a:lnTo>
                  <a:lnTo>
                    <a:pt x="16" y="8"/>
                  </a:lnTo>
                  <a:lnTo>
                    <a:pt x="16" y="22"/>
                  </a:lnTo>
                  <a:lnTo>
                    <a:pt x="16" y="22"/>
                  </a:lnTo>
                  <a:lnTo>
                    <a:pt x="16" y="26"/>
                  </a:lnTo>
                  <a:lnTo>
                    <a:pt x="16" y="26"/>
                  </a:lnTo>
                  <a:lnTo>
                    <a:pt x="10" y="26"/>
                  </a:lnTo>
                  <a:lnTo>
                    <a:pt x="10" y="26"/>
                  </a:lnTo>
                  <a:lnTo>
                    <a:pt x="10" y="26"/>
                  </a:lnTo>
                  <a:lnTo>
                    <a:pt x="10" y="26"/>
                  </a:lnTo>
                  <a:lnTo>
                    <a:pt x="8" y="26"/>
                  </a:lnTo>
                  <a:lnTo>
                    <a:pt x="8" y="26"/>
                  </a:lnTo>
                  <a:lnTo>
                    <a:pt x="0" y="26"/>
                  </a:lnTo>
                  <a:lnTo>
                    <a:pt x="0" y="26"/>
                  </a:lnTo>
                  <a:lnTo>
                    <a:pt x="0" y="26"/>
                  </a:lnTo>
                  <a:lnTo>
                    <a:pt x="0" y="26"/>
                  </a:lnTo>
                  <a:lnTo>
                    <a:pt x="0" y="26"/>
                  </a:lnTo>
                  <a:lnTo>
                    <a:pt x="0" y="26"/>
                  </a:lnTo>
                  <a:lnTo>
                    <a:pt x="0" y="26"/>
                  </a:lnTo>
                  <a:lnTo>
                    <a:pt x="10" y="4"/>
                  </a:lnTo>
                  <a:lnTo>
                    <a:pt x="10" y="4"/>
                  </a:lnTo>
                  <a:lnTo>
                    <a:pt x="14" y="0"/>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8" name="Freeform 1697"/>
            <p:cNvSpPr>
              <a:spLocks/>
            </p:cNvSpPr>
            <p:nvPr/>
          </p:nvSpPr>
          <p:spPr bwMode="auto">
            <a:xfrm>
              <a:off x="9057267" y="1127125"/>
              <a:ext cx="28733" cy="34925"/>
            </a:xfrm>
            <a:custGeom>
              <a:avLst/>
              <a:gdLst>
                <a:gd name="T0" fmla="*/ 2 w 18"/>
                <a:gd name="T1" fmla="*/ 4 h 22"/>
                <a:gd name="T2" fmla="*/ 2 w 18"/>
                <a:gd name="T3" fmla="*/ 4 h 22"/>
                <a:gd name="T4" fmla="*/ 8 w 18"/>
                <a:gd name="T5" fmla="*/ 0 h 22"/>
                <a:gd name="T6" fmla="*/ 8 w 18"/>
                <a:gd name="T7" fmla="*/ 0 h 22"/>
                <a:gd name="T8" fmla="*/ 18 w 18"/>
                <a:gd name="T9" fmla="*/ 16 h 22"/>
                <a:gd name="T10" fmla="*/ 18 w 18"/>
                <a:gd name="T11" fmla="*/ 16 h 22"/>
                <a:gd name="T12" fmla="*/ 18 w 18"/>
                <a:gd name="T13" fmla="*/ 20 h 22"/>
                <a:gd name="T14" fmla="*/ 14 w 18"/>
                <a:gd name="T15" fmla="*/ 22 h 22"/>
                <a:gd name="T16" fmla="*/ 14 w 18"/>
                <a:gd name="T17" fmla="*/ 22 h 22"/>
                <a:gd name="T18" fmla="*/ 14 w 18"/>
                <a:gd name="T19" fmla="*/ 22 h 22"/>
                <a:gd name="T20" fmla="*/ 14 w 18"/>
                <a:gd name="T21" fmla="*/ 22 h 22"/>
                <a:gd name="T22" fmla="*/ 12 w 18"/>
                <a:gd name="T23" fmla="*/ 22 h 22"/>
                <a:gd name="T24" fmla="*/ 12 w 18"/>
                <a:gd name="T25" fmla="*/ 22 h 22"/>
                <a:gd name="T26" fmla="*/ 8 w 18"/>
                <a:gd name="T27" fmla="*/ 20 h 22"/>
                <a:gd name="T28" fmla="*/ 4 w 18"/>
                <a:gd name="T29" fmla="*/ 18 h 22"/>
                <a:gd name="T30" fmla="*/ 0 w 18"/>
                <a:gd name="T31" fmla="*/ 14 h 22"/>
                <a:gd name="T32" fmla="*/ 0 w 18"/>
                <a:gd name="T33" fmla="*/ 10 h 22"/>
                <a:gd name="T34" fmla="*/ 0 w 18"/>
                <a:gd name="T35" fmla="*/ 10 h 22"/>
                <a:gd name="T36" fmla="*/ 0 w 18"/>
                <a:gd name="T37" fmla="*/ 6 h 22"/>
                <a:gd name="T38" fmla="*/ 0 w 18"/>
                <a:gd name="T39" fmla="*/ 6 h 22"/>
                <a:gd name="T40" fmla="*/ 2 w 18"/>
                <a:gd name="T41"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2">
                  <a:moveTo>
                    <a:pt x="2" y="4"/>
                  </a:moveTo>
                  <a:lnTo>
                    <a:pt x="2" y="4"/>
                  </a:lnTo>
                  <a:lnTo>
                    <a:pt x="8" y="0"/>
                  </a:lnTo>
                  <a:lnTo>
                    <a:pt x="8" y="0"/>
                  </a:lnTo>
                  <a:lnTo>
                    <a:pt x="18" y="16"/>
                  </a:lnTo>
                  <a:lnTo>
                    <a:pt x="18" y="16"/>
                  </a:lnTo>
                  <a:lnTo>
                    <a:pt x="18" y="20"/>
                  </a:lnTo>
                  <a:lnTo>
                    <a:pt x="14" y="22"/>
                  </a:lnTo>
                  <a:lnTo>
                    <a:pt x="14" y="22"/>
                  </a:lnTo>
                  <a:lnTo>
                    <a:pt x="14" y="22"/>
                  </a:lnTo>
                  <a:lnTo>
                    <a:pt x="14" y="22"/>
                  </a:lnTo>
                  <a:lnTo>
                    <a:pt x="12" y="22"/>
                  </a:lnTo>
                  <a:lnTo>
                    <a:pt x="12" y="22"/>
                  </a:lnTo>
                  <a:lnTo>
                    <a:pt x="8" y="20"/>
                  </a:lnTo>
                  <a:lnTo>
                    <a:pt x="4" y="18"/>
                  </a:lnTo>
                  <a:lnTo>
                    <a:pt x="0" y="14"/>
                  </a:lnTo>
                  <a:lnTo>
                    <a:pt x="0" y="10"/>
                  </a:lnTo>
                  <a:lnTo>
                    <a:pt x="0" y="10"/>
                  </a:lnTo>
                  <a:lnTo>
                    <a:pt x="0" y="6"/>
                  </a:lnTo>
                  <a:lnTo>
                    <a:pt x="0" y="6"/>
                  </a:lnTo>
                  <a:lnTo>
                    <a:pt x="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9" name="Freeform 1698"/>
            <p:cNvSpPr>
              <a:spLocks/>
            </p:cNvSpPr>
            <p:nvPr/>
          </p:nvSpPr>
          <p:spPr bwMode="auto">
            <a:xfrm>
              <a:off x="9050882" y="1047750"/>
              <a:ext cx="19155" cy="31750"/>
            </a:xfrm>
            <a:custGeom>
              <a:avLst/>
              <a:gdLst>
                <a:gd name="T0" fmla="*/ 8 w 12"/>
                <a:gd name="T1" fmla="*/ 0 h 20"/>
                <a:gd name="T2" fmla="*/ 8 w 12"/>
                <a:gd name="T3" fmla="*/ 0 h 20"/>
                <a:gd name="T4" fmla="*/ 8 w 12"/>
                <a:gd name="T5" fmla="*/ 0 h 20"/>
                <a:gd name="T6" fmla="*/ 8 w 12"/>
                <a:gd name="T7" fmla="*/ 0 h 20"/>
                <a:gd name="T8" fmla="*/ 4 w 12"/>
                <a:gd name="T9" fmla="*/ 10 h 20"/>
                <a:gd name="T10" fmla="*/ 4 w 12"/>
                <a:gd name="T11" fmla="*/ 10 h 20"/>
                <a:gd name="T12" fmla="*/ 6 w 12"/>
                <a:gd name="T13" fmla="*/ 14 h 20"/>
                <a:gd name="T14" fmla="*/ 6 w 12"/>
                <a:gd name="T15" fmla="*/ 14 h 20"/>
                <a:gd name="T16" fmla="*/ 6 w 12"/>
                <a:gd name="T17" fmla="*/ 16 h 20"/>
                <a:gd name="T18" fmla="*/ 6 w 12"/>
                <a:gd name="T19" fmla="*/ 16 h 20"/>
                <a:gd name="T20" fmla="*/ 8 w 12"/>
                <a:gd name="T21" fmla="*/ 16 h 20"/>
                <a:gd name="T22" fmla="*/ 8 w 12"/>
                <a:gd name="T23" fmla="*/ 16 h 20"/>
                <a:gd name="T24" fmla="*/ 12 w 12"/>
                <a:gd name="T25" fmla="*/ 14 h 20"/>
                <a:gd name="T26" fmla="*/ 12 w 12"/>
                <a:gd name="T27" fmla="*/ 14 h 20"/>
                <a:gd name="T28" fmla="*/ 12 w 12"/>
                <a:gd name="T29" fmla="*/ 14 h 20"/>
                <a:gd name="T30" fmla="*/ 12 w 12"/>
                <a:gd name="T31" fmla="*/ 14 h 20"/>
                <a:gd name="T32" fmla="*/ 12 w 12"/>
                <a:gd name="T33" fmla="*/ 14 h 20"/>
                <a:gd name="T34" fmla="*/ 12 w 12"/>
                <a:gd name="T35" fmla="*/ 14 h 20"/>
                <a:gd name="T36" fmla="*/ 12 w 12"/>
                <a:gd name="T37" fmla="*/ 18 h 20"/>
                <a:gd name="T38" fmla="*/ 8 w 12"/>
                <a:gd name="T39" fmla="*/ 20 h 20"/>
                <a:gd name="T40" fmla="*/ 8 w 12"/>
                <a:gd name="T41" fmla="*/ 20 h 20"/>
                <a:gd name="T42" fmla="*/ 6 w 12"/>
                <a:gd name="T43" fmla="*/ 20 h 20"/>
                <a:gd name="T44" fmla="*/ 6 w 12"/>
                <a:gd name="T45" fmla="*/ 20 h 20"/>
                <a:gd name="T46" fmla="*/ 4 w 12"/>
                <a:gd name="T47" fmla="*/ 18 h 20"/>
                <a:gd name="T48" fmla="*/ 4 w 12"/>
                <a:gd name="T49" fmla="*/ 18 h 20"/>
                <a:gd name="T50" fmla="*/ 2 w 12"/>
                <a:gd name="T51" fmla="*/ 16 h 20"/>
                <a:gd name="T52" fmla="*/ 0 w 12"/>
                <a:gd name="T53" fmla="*/ 12 h 20"/>
                <a:gd name="T54" fmla="*/ 0 w 12"/>
                <a:gd name="T55" fmla="*/ 8 h 20"/>
                <a:gd name="T56" fmla="*/ 0 w 12"/>
                <a:gd name="T57" fmla="*/ 4 h 20"/>
                <a:gd name="T58" fmla="*/ 0 w 12"/>
                <a:gd name="T59" fmla="*/ 4 h 20"/>
                <a:gd name="T60" fmla="*/ 6 w 12"/>
                <a:gd name="T61" fmla="*/ 0 h 20"/>
                <a:gd name="T62" fmla="*/ 6 w 12"/>
                <a:gd name="T63" fmla="*/ 0 h 20"/>
                <a:gd name="T64" fmla="*/ 6 w 12"/>
                <a:gd name="T65" fmla="*/ 0 h 20"/>
                <a:gd name="T66" fmla="*/ 6 w 12"/>
                <a:gd name="T67" fmla="*/ 0 h 20"/>
                <a:gd name="T68" fmla="*/ 6 w 12"/>
                <a:gd name="T69" fmla="*/ 0 h 20"/>
                <a:gd name="T70" fmla="*/ 6 w 12"/>
                <a:gd name="T71" fmla="*/ 0 h 20"/>
                <a:gd name="T72" fmla="*/ 8 w 12"/>
                <a:gd name="T7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20">
                  <a:moveTo>
                    <a:pt x="8" y="0"/>
                  </a:moveTo>
                  <a:lnTo>
                    <a:pt x="8" y="0"/>
                  </a:lnTo>
                  <a:lnTo>
                    <a:pt x="8" y="0"/>
                  </a:lnTo>
                  <a:lnTo>
                    <a:pt x="8" y="0"/>
                  </a:lnTo>
                  <a:lnTo>
                    <a:pt x="4" y="10"/>
                  </a:lnTo>
                  <a:lnTo>
                    <a:pt x="4" y="10"/>
                  </a:lnTo>
                  <a:lnTo>
                    <a:pt x="6" y="14"/>
                  </a:lnTo>
                  <a:lnTo>
                    <a:pt x="6" y="14"/>
                  </a:lnTo>
                  <a:lnTo>
                    <a:pt x="6" y="16"/>
                  </a:lnTo>
                  <a:lnTo>
                    <a:pt x="6" y="16"/>
                  </a:lnTo>
                  <a:lnTo>
                    <a:pt x="8" y="16"/>
                  </a:lnTo>
                  <a:lnTo>
                    <a:pt x="8" y="16"/>
                  </a:lnTo>
                  <a:lnTo>
                    <a:pt x="12" y="14"/>
                  </a:lnTo>
                  <a:lnTo>
                    <a:pt x="12" y="14"/>
                  </a:lnTo>
                  <a:lnTo>
                    <a:pt x="12" y="14"/>
                  </a:lnTo>
                  <a:lnTo>
                    <a:pt x="12" y="14"/>
                  </a:lnTo>
                  <a:lnTo>
                    <a:pt x="12" y="14"/>
                  </a:lnTo>
                  <a:lnTo>
                    <a:pt x="12" y="14"/>
                  </a:lnTo>
                  <a:lnTo>
                    <a:pt x="12" y="18"/>
                  </a:lnTo>
                  <a:lnTo>
                    <a:pt x="8" y="20"/>
                  </a:lnTo>
                  <a:lnTo>
                    <a:pt x="8" y="20"/>
                  </a:lnTo>
                  <a:lnTo>
                    <a:pt x="6" y="20"/>
                  </a:lnTo>
                  <a:lnTo>
                    <a:pt x="6" y="20"/>
                  </a:lnTo>
                  <a:lnTo>
                    <a:pt x="4" y="18"/>
                  </a:lnTo>
                  <a:lnTo>
                    <a:pt x="4" y="18"/>
                  </a:lnTo>
                  <a:lnTo>
                    <a:pt x="2" y="16"/>
                  </a:lnTo>
                  <a:lnTo>
                    <a:pt x="0" y="12"/>
                  </a:lnTo>
                  <a:lnTo>
                    <a:pt x="0" y="8"/>
                  </a:lnTo>
                  <a:lnTo>
                    <a:pt x="0" y="4"/>
                  </a:lnTo>
                  <a:lnTo>
                    <a:pt x="0" y="4"/>
                  </a:lnTo>
                  <a:lnTo>
                    <a:pt x="6" y="0"/>
                  </a:lnTo>
                  <a:lnTo>
                    <a:pt x="6" y="0"/>
                  </a:lnTo>
                  <a:lnTo>
                    <a:pt x="6" y="0"/>
                  </a:lnTo>
                  <a:lnTo>
                    <a:pt x="6" y="0"/>
                  </a:lnTo>
                  <a:lnTo>
                    <a:pt x="6" y="0"/>
                  </a:lnTo>
                  <a:lnTo>
                    <a:pt x="6"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0" name="Freeform 1699"/>
            <p:cNvSpPr>
              <a:spLocks/>
            </p:cNvSpPr>
            <p:nvPr/>
          </p:nvSpPr>
          <p:spPr bwMode="auto">
            <a:xfrm>
              <a:off x="9070038" y="974725"/>
              <a:ext cx="274559" cy="219075"/>
            </a:xfrm>
            <a:custGeom>
              <a:avLst/>
              <a:gdLst>
                <a:gd name="T0" fmla="*/ 74 w 172"/>
                <a:gd name="T1" fmla="*/ 8 h 138"/>
                <a:gd name="T2" fmla="*/ 102 w 172"/>
                <a:gd name="T3" fmla="*/ 0 h 138"/>
                <a:gd name="T4" fmla="*/ 130 w 172"/>
                <a:gd name="T5" fmla="*/ 16 h 138"/>
                <a:gd name="T6" fmla="*/ 136 w 172"/>
                <a:gd name="T7" fmla="*/ 18 h 138"/>
                <a:gd name="T8" fmla="*/ 136 w 172"/>
                <a:gd name="T9" fmla="*/ 30 h 138"/>
                <a:gd name="T10" fmla="*/ 140 w 172"/>
                <a:gd name="T11" fmla="*/ 38 h 138"/>
                <a:gd name="T12" fmla="*/ 146 w 172"/>
                <a:gd name="T13" fmla="*/ 40 h 138"/>
                <a:gd name="T14" fmla="*/ 132 w 172"/>
                <a:gd name="T15" fmla="*/ 48 h 138"/>
                <a:gd name="T16" fmla="*/ 140 w 172"/>
                <a:gd name="T17" fmla="*/ 40 h 138"/>
                <a:gd name="T18" fmla="*/ 138 w 172"/>
                <a:gd name="T19" fmla="*/ 52 h 138"/>
                <a:gd name="T20" fmla="*/ 144 w 172"/>
                <a:gd name="T21" fmla="*/ 42 h 138"/>
                <a:gd name="T22" fmla="*/ 146 w 172"/>
                <a:gd name="T23" fmla="*/ 56 h 138"/>
                <a:gd name="T24" fmla="*/ 148 w 172"/>
                <a:gd name="T25" fmla="*/ 34 h 138"/>
                <a:gd name="T26" fmla="*/ 160 w 172"/>
                <a:gd name="T27" fmla="*/ 26 h 138"/>
                <a:gd name="T28" fmla="*/ 166 w 172"/>
                <a:gd name="T29" fmla="*/ 26 h 138"/>
                <a:gd name="T30" fmla="*/ 172 w 172"/>
                <a:gd name="T31" fmla="*/ 52 h 138"/>
                <a:gd name="T32" fmla="*/ 164 w 172"/>
                <a:gd name="T33" fmla="*/ 74 h 138"/>
                <a:gd name="T34" fmla="*/ 144 w 172"/>
                <a:gd name="T35" fmla="*/ 84 h 138"/>
                <a:gd name="T36" fmla="*/ 118 w 172"/>
                <a:gd name="T37" fmla="*/ 78 h 138"/>
                <a:gd name="T38" fmla="*/ 116 w 172"/>
                <a:gd name="T39" fmla="*/ 94 h 138"/>
                <a:gd name="T40" fmla="*/ 120 w 172"/>
                <a:gd name="T41" fmla="*/ 96 h 138"/>
                <a:gd name="T42" fmla="*/ 128 w 172"/>
                <a:gd name="T43" fmla="*/ 88 h 138"/>
                <a:gd name="T44" fmla="*/ 130 w 172"/>
                <a:gd name="T45" fmla="*/ 90 h 138"/>
                <a:gd name="T46" fmla="*/ 122 w 172"/>
                <a:gd name="T47" fmla="*/ 98 h 138"/>
                <a:gd name="T48" fmla="*/ 112 w 172"/>
                <a:gd name="T49" fmla="*/ 94 h 138"/>
                <a:gd name="T50" fmla="*/ 92 w 172"/>
                <a:gd name="T51" fmla="*/ 84 h 138"/>
                <a:gd name="T52" fmla="*/ 102 w 172"/>
                <a:gd name="T53" fmla="*/ 92 h 138"/>
                <a:gd name="T54" fmla="*/ 86 w 172"/>
                <a:gd name="T55" fmla="*/ 124 h 138"/>
                <a:gd name="T56" fmla="*/ 72 w 172"/>
                <a:gd name="T57" fmla="*/ 136 h 138"/>
                <a:gd name="T58" fmla="*/ 62 w 172"/>
                <a:gd name="T59" fmla="*/ 136 h 138"/>
                <a:gd name="T60" fmla="*/ 54 w 172"/>
                <a:gd name="T61" fmla="*/ 122 h 138"/>
                <a:gd name="T62" fmla="*/ 64 w 172"/>
                <a:gd name="T63" fmla="*/ 114 h 138"/>
                <a:gd name="T64" fmla="*/ 62 w 172"/>
                <a:gd name="T65" fmla="*/ 110 h 138"/>
                <a:gd name="T66" fmla="*/ 52 w 172"/>
                <a:gd name="T67" fmla="*/ 112 h 138"/>
                <a:gd name="T68" fmla="*/ 40 w 172"/>
                <a:gd name="T69" fmla="*/ 110 h 138"/>
                <a:gd name="T70" fmla="*/ 40 w 172"/>
                <a:gd name="T71" fmla="*/ 108 h 138"/>
                <a:gd name="T72" fmla="*/ 36 w 172"/>
                <a:gd name="T73" fmla="*/ 126 h 138"/>
                <a:gd name="T74" fmla="*/ 34 w 172"/>
                <a:gd name="T75" fmla="*/ 134 h 138"/>
                <a:gd name="T76" fmla="*/ 14 w 172"/>
                <a:gd name="T77" fmla="*/ 132 h 138"/>
                <a:gd name="T78" fmla="*/ 10 w 172"/>
                <a:gd name="T79" fmla="*/ 126 h 138"/>
                <a:gd name="T80" fmla="*/ 12 w 172"/>
                <a:gd name="T81" fmla="*/ 114 h 138"/>
                <a:gd name="T82" fmla="*/ 4 w 172"/>
                <a:gd name="T83" fmla="*/ 92 h 138"/>
                <a:gd name="T84" fmla="*/ 2 w 172"/>
                <a:gd name="T85" fmla="*/ 64 h 138"/>
                <a:gd name="T86" fmla="*/ 16 w 172"/>
                <a:gd name="T87" fmla="*/ 42 h 138"/>
                <a:gd name="T88" fmla="*/ 44 w 172"/>
                <a:gd name="T89" fmla="*/ 30 h 138"/>
                <a:gd name="T90" fmla="*/ 30 w 172"/>
                <a:gd name="T91" fmla="*/ 50 h 138"/>
                <a:gd name="T92" fmla="*/ 28 w 172"/>
                <a:gd name="T93" fmla="*/ 64 h 138"/>
                <a:gd name="T94" fmla="*/ 36 w 172"/>
                <a:gd name="T95" fmla="*/ 80 h 138"/>
                <a:gd name="T96" fmla="*/ 34 w 172"/>
                <a:gd name="T97" fmla="*/ 86 h 138"/>
                <a:gd name="T98" fmla="*/ 50 w 172"/>
                <a:gd name="T99" fmla="*/ 94 h 138"/>
                <a:gd name="T100" fmla="*/ 68 w 172"/>
                <a:gd name="T101" fmla="*/ 88 h 138"/>
                <a:gd name="T102" fmla="*/ 82 w 172"/>
                <a:gd name="T103" fmla="*/ 80 h 138"/>
                <a:gd name="T104" fmla="*/ 82 w 172"/>
                <a:gd name="T105" fmla="*/ 54 h 138"/>
                <a:gd name="T106" fmla="*/ 78 w 172"/>
                <a:gd name="T107" fmla="*/ 56 h 138"/>
                <a:gd name="T108" fmla="*/ 74 w 172"/>
                <a:gd name="T109" fmla="*/ 82 h 138"/>
                <a:gd name="T110" fmla="*/ 58 w 172"/>
                <a:gd name="T111" fmla="*/ 88 h 138"/>
                <a:gd name="T112" fmla="*/ 40 w 172"/>
                <a:gd name="T113" fmla="*/ 86 h 138"/>
                <a:gd name="T114" fmla="*/ 38 w 172"/>
                <a:gd name="T115" fmla="*/ 80 h 138"/>
                <a:gd name="T116" fmla="*/ 46 w 172"/>
                <a:gd name="T117" fmla="*/ 64 h 138"/>
                <a:gd name="T118" fmla="*/ 30 w 172"/>
                <a:gd name="T119" fmla="*/ 62 h 138"/>
                <a:gd name="T120" fmla="*/ 38 w 172"/>
                <a:gd name="T121" fmla="*/ 46 h 138"/>
                <a:gd name="T122" fmla="*/ 62 w 172"/>
                <a:gd name="T123" fmla="*/ 20 h 138"/>
                <a:gd name="T124" fmla="*/ 76 w 172"/>
                <a:gd name="T125"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2" h="138">
                  <a:moveTo>
                    <a:pt x="68" y="16"/>
                  </a:moveTo>
                  <a:lnTo>
                    <a:pt x="68" y="16"/>
                  </a:lnTo>
                  <a:lnTo>
                    <a:pt x="72" y="12"/>
                  </a:lnTo>
                  <a:lnTo>
                    <a:pt x="74" y="8"/>
                  </a:lnTo>
                  <a:lnTo>
                    <a:pt x="82" y="4"/>
                  </a:lnTo>
                  <a:lnTo>
                    <a:pt x="82" y="4"/>
                  </a:lnTo>
                  <a:lnTo>
                    <a:pt x="102" y="0"/>
                  </a:lnTo>
                  <a:lnTo>
                    <a:pt x="102" y="0"/>
                  </a:lnTo>
                  <a:lnTo>
                    <a:pt x="108" y="0"/>
                  </a:lnTo>
                  <a:lnTo>
                    <a:pt x="116" y="4"/>
                  </a:lnTo>
                  <a:lnTo>
                    <a:pt x="116" y="4"/>
                  </a:lnTo>
                  <a:lnTo>
                    <a:pt x="130" y="16"/>
                  </a:lnTo>
                  <a:lnTo>
                    <a:pt x="130" y="16"/>
                  </a:lnTo>
                  <a:lnTo>
                    <a:pt x="132" y="18"/>
                  </a:lnTo>
                  <a:lnTo>
                    <a:pt x="132" y="18"/>
                  </a:lnTo>
                  <a:lnTo>
                    <a:pt x="136" y="18"/>
                  </a:lnTo>
                  <a:lnTo>
                    <a:pt x="140" y="22"/>
                  </a:lnTo>
                  <a:lnTo>
                    <a:pt x="144" y="28"/>
                  </a:lnTo>
                  <a:lnTo>
                    <a:pt x="144" y="28"/>
                  </a:lnTo>
                  <a:lnTo>
                    <a:pt x="136" y="30"/>
                  </a:lnTo>
                  <a:lnTo>
                    <a:pt x="136" y="30"/>
                  </a:lnTo>
                  <a:lnTo>
                    <a:pt x="136" y="36"/>
                  </a:lnTo>
                  <a:lnTo>
                    <a:pt x="140" y="38"/>
                  </a:lnTo>
                  <a:lnTo>
                    <a:pt x="140" y="38"/>
                  </a:lnTo>
                  <a:lnTo>
                    <a:pt x="142" y="36"/>
                  </a:lnTo>
                  <a:lnTo>
                    <a:pt x="142" y="36"/>
                  </a:lnTo>
                  <a:lnTo>
                    <a:pt x="146" y="40"/>
                  </a:lnTo>
                  <a:lnTo>
                    <a:pt x="146" y="40"/>
                  </a:lnTo>
                  <a:lnTo>
                    <a:pt x="134" y="42"/>
                  </a:lnTo>
                  <a:lnTo>
                    <a:pt x="132" y="44"/>
                  </a:lnTo>
                  <a:lnTo>
                    <a:pt x="132" y="48"/>
                  </a:lnTo>
                  <a:lnTo>
                    <a:pt x="132" y="48"/>
                  </a:lnTo>
                  <a:lnTo>
                    <a:pt x="134" y="44"/>
                  </a:lnTo>
                  <a:lnTo>
                    <a:pt x="134" y="44"/>
                  </a:lnTo>
                  <a:lnTo>
                    <a:pt x="140" y="40"/>
                  </a:lnTo>
                  <a:lnTo>
                    <a:pt x="140" y="40"/>
                  </a:lnTo>
                  <a:lnTo>
                    <a:pt x="136" y="52"/>
                  </a:lnTo>
                  <a:lnTo>
                    <a:pt x="136" y="52"/>
                  </a:lnTo>
                  <a:lnTo>
                    <a:pt x="138" y="52"/>
                  </a:lnTo>
                  <a:lnTo>
                    <a:pt x="138" y="52"/>
                  </a:lnTo>
                  <a:lnTo>
                    <a:pt x="142" y="44"/>
                  </a:lnTo>
                  <a:lnTo>
                    <a:pt x="142" y="44"/>
                  </a:lnTo>
                  <a:lnTo>
                    <a:pt x="144" y="42"/>
                  </a:lnTo>
                  <a:lnTo>
                    <a:pt x="144" y="42"/>
                  </a:lnTo>
                  <a:lnTo>
                    <a:pt x="146" y="46"/>
                  </a:lnTo>
                  <a:lnTo>
                    <a:pt x="146" y="46"/>
                  </a:lnTo>
                  <a:lnTo>
                    <a:pt x="146" y="56"/>
                  </a:lnTo>
                  <a:lnTo>
                    <a:pt x="146" y="56"/>
                  </a:lnTo>
                  <a:lnTo>
                    <a:pt x="148" y="46"/>
                  </a:lnTo>
                  <a:lnTo>
                    <a:pt x="148" y="38"/>
                  </a:lnTo>
                  <a:lnTo>
                    <a:pt x="148" y="38"/>
                  </a:lnTo>
                  <a:lnTo>
                    <a:pt x="148" y="34"/>
                  </a:lnTo>
                  <a:lnTo>
                    <a:pt x="150" y="32"/>
                  </a:lnTo>
                  <a:lnTo>
                    <a:pt x="150" y="32"/>
                  </a:lnTo>
                  <a:lnTo>
                    <a:pt x="156" y="30"/>
                  </a:lnTo>
                  <a:lnTo>
                    <a:pt x="160" y="26"/>
                  </a:lnTo>
                  <a:lnTo>
                    <a:pt x="160" y="26"/>
                  </a:lnTo>
                  <a:lnTo>
                    <a:pt x="162" y="24"/>
                  </a:lnTo>
                  <a:lnTo>
                    <a:pt x="162" y="24"/>
                  </a:lnTo>
                  <a:lnTo>
                    <a:pt x="166" y="26"/>
                  </a:lnTo>
                  <a:lnTo>
                    <a:pt x="166" y="26"/>
                  </a:lnTo>
                  <a:lnTo>
                    <a:pt x="170" y="36"/>
                  </a:lnTo>
                  <a:lnTo>
                    <a:pt x="170" y="36"/>
                  </a:lnTo>
                  <a:lnTo>
                    <a:pt x="172" y="52"/>
                  </a:lnTo>
                  <a:lnTo>
                    <a:pt x="170" y="58"/>
                  </a:lnTo>
                  <a:lnTo>
                    <a:pt x="170" y="66"/>
                  </a:lnTo>
                  <a:lnTo>
                    <a:pt x="170" y="66"/>
                  </a:lnTo>
                  <a:lnTo>
                    <a:pt x="164" y="74"/>
                  </a:lnTo>
                  <a:lnTo>
                    <a:pt x="160" y="80"/>
                  </a:lnTo>
                  <a:lnTo>
                    <a:pt x="152" y="84"/>
                  </a:lnTo>
                  <a:lnTo>
                    <a:pt x="144" y="84"/>
                  </a:lnTo>
                  <a:lnTo>
                    <a:pt x="144" y="84"/>
                  </a:lnTo>
                  <a:lnTo>
                    <a:pt x="136" y="84"/>
                  </a:lnTo>
                  <a:lnTo>
                    <a:pt x="136" y="84"/>
                  </a:lnTo>
                  <a:lnTo>
                    <a:pt x="126" y="82"/>
                  </a:lnTo>
                  <a:lnTo>
                    <a:pt x="118" y="78"/>
                  </a:lnTo>
                  <a:lnTo>
                    <a:pt x="118" y="78"/>
                  </a:lnTo>
                  <a:lnTo>
                    <a:pt x="116" y="92"/>
                  </a:lnTo>
                  <a:lnTo>
                    <a:pt x="116" y="92"/>
                  </a:lnTo>
                  <a:lnTo>
                    <a:pt x="116" y="94"/>
                  </a:lnTo>
                  <a:lnTo>
                    <a:pt x="118" y="94"/>
                  </a:lnTo>
                  <a:lnTo>
                    <a:pt x="118" y="94"/>
                  </a:lnTo>
                  <a:lnTo>
                    <a:pt x="120" y="96"/>
                  </a:lnTo>
                  <a:lnTo>
                    <a:pt x="120" y="96"/>
                  </a:lnTo>
                  <a:lnTo>
                    <a:pt x="124" y="94"/>
                  </a:lnTo>
                  <a:lnTo>
                    <a:pt x="124" y="94"/>
                  </a:lnTo>
                  <a:lnTo>
                    <a:pt x="126" y="90"/>
                  </a:lnTo>
                  <a:lnTo>
                    <a:pt x="128" y="88"/>
                  </a:lnTo>
                  <a:lnTo>
                    <a:pt x="128" y="88"/>
                  </a:lnTo>
                  <a:lnTo>
                    <a:pt x="132" y="86"/>
                  </a:lnTo>
                  <a:lnTo>
                    <a:pt x="132" y="86"/>
                  </a:lnTo>
                  <a:lnTo>
                    <a:pt x="130" y="90"/>
                  </a:lnTo>
                  <a:lnTo>
                    <a:pt x="130" y="94"/>
                  </a:lnTo>
                  <a:lnTo>
                    <a:pt x="126" y="96"/>
                  </a:lnTo>
                  <a:lnTo>
                    <a:pt x="122" y="98"/>
                  </a:lnTo>
                  <a:lnTo>
                    <a:pt x="122" y="98"/>
                  </a:lnTo>
                  <a:lnTo>
                    <a:pt x="120" y="98"/>
                  </a:lnTo>
                  <a:lnTo>
                    <a:pt x="120" y="98"/>
                  </a:lnTo>
                  <a:lnTo>
                    <a:pt x="116" y="96"/>
                  </a:lnTo>
                  <a:lnTo>
                    <a:pt x="112" y="94"/>
                  </a:lnTo>
                  <a:lnTo>
                    <a:pt x="112" y="94"/>
                  </a:lnTo>
                  <a:lnTo>
                    <a:pt x="102" y="88"/>
                  </a:lnTo>
                  <a:lnTo>
                    <a:pt x="92" y="84"/>
                  </a:lnTo>
                  <a:lnTo>
                    <a:pt x="92" y="84"/>
                  </a:lnTo>
                  <a:lnTo>
                    <a:pt x="98" y="88"/>
                  </a:lnTo>
                  <a:lnTo>
                    <a:pt x="98" y="88"/>
                  </a:lnTo>
                  <a:lnTo>
                    <a:pt x="102" y="92"/>
                  </a:lnTo>
                  <a:lnTo>
                    <a:pt x="102" y="92"/>
                  </a:lnTo>
                  <a:lnTo>
                    <a:pt x="96" y="108"/>
                  </a:lnTo>
                  <a:lnTo>
                    <a:pt x="92" y="116"/>
                  </a:lnTo>
                  <a:lnTo>
                    <a:pt x="86" y="124"/>
                  </a:lnTo>
                  <a:lnTo>
                    <a:pt x="86" y="124"/>
                  </a:lnTo>
                  <a:lnTo>
                    <a:pt x="76" y="132"/>
                  </a:lnTo>
                  <a:lnTo>
                    <a:pt x="76" y="132"/>
                  </a:lnTo>
                  <a:lnTo>
                    <a:pt x="72" y="136"/>
                  </a:lnTo>
                  <a:lnTo>
                    <a:pt x="72" y="136"/>
                  </a:lnTo>
                  <a:lnTo>
                    <a:pt x="70" y="138"/>
                  </a:lnTo>
                  <a:lnTo>
                    <a:pt x="66" y="138"/>
                  </a:lnTo>
                  <a:lnTo>
                    <a:pt x="66" y="138"/>
                  </a:lnTo>
                  <a:lnTo>
                    <a:pt x="62" y="136"/>
                  </a:lnTo>
                  <a:lnTo>
                    <a:pt x="62" y="136"/>
                  </a:lnTo>
                  <a:lnTo>
                    <a:pt x="54" y="124"/>
                  </a:lnTo>
                  <a:lnTo>
                    <a:pt x="54" y="124"/>
                  </a:lnTo>
                  <a:lnTo>
                    <a:pt x="54" y="122"/>
                  </a:lnTo>
                  <a:lnTo>
                    <a:pt x="58" y="118"/>
                  </a:lnTo>
                  <a:lnTo>
                    <a:pt x="58" y="118"/>
                  </a:lnTo>
                  <a:lnTo>
                    <a:pt x="64" y="114"/>
                  </a:lnTo>
                  <a:lnTo>
                    <a:pt x="64" y="114"/>
                  </a:lnTo>
                  <a:lnTo>
                    <a:pt x="64" y="106"/>
                  </a:lnTo>
                  <a:lnTo>
                    <a:pt x="64" y="106"/>
                  </a:lnTo>
                  <a:lnTo>
                    <a:pt x="64" y="108"/>
                  </a:lnTo>
                  <a:lnTo>
                    <a:pt x="62" y="110"/>
                  </a:lnTo>
                  <a:lnTo>
                    <a:pt x="56" y="112"/>
                  </a:lnTo>
                  <a:lnTo>
                    <a:pt x="56" y="112"/>
                  </a:lnTo>
                  <a:lnTo>
                    <a:pt x="52" y="112"/>
                  </a:lnTo>
                  <a:lnTo>
                    <a:pt x="52" y="112"/>
                  </a:lnTo>
                  <a:lnTo>
                    <a:pt x="48" y="112"/>
                  </a:lnTo>
                  <a:lnTo>
                    <a:pt x="48" y="112"/>
                  </a:lnTo>
                  <a:lnTo>
                    <a:pt x="42" y="112"/>
                  </a:lnTo>
                  <a:lnTo>
                    <a:pt x="40" y="110"/>
                  </a:lnTo>
                  <a:lnTo>
                    <a:pt x="40" y="106"/>
                  </a:lnTo>
                  <a:lnTo>
                    <a:pt x="40" y="106"/>
                  </a:lnTo>
                  <a:lnTo>
                    <a:pt x="40" y="108"/>
                  </a:lnTo>
                  <a:lnTo>
                    <a:pt x="40" y="108"/>
                  </a:lnTo>
                  <a:lnTo>
                    <a:pt x="40" y="110"/>
                  </a:lnTo>
                  <a:lnTo>
                    <a:pt x="40" y="110"/>
                  </a:lnTo>
                  <a:lnTo>
                    <a:pt x="38" y="118"/>
                  </a:lnTo>
                  <a:lnTo>
                    <a:pt x="36" y="126"/>
                  </a:lnTo>
                  <a:lnTo>
                    <a:pt x="36" y="126"/>
                  </a:lnTo>
                  <a:lnTo>
                    <a:pt x="34" y="130"/>
                  </a:lnTo>
                  <a:lnTo>
                    <a:pt x="34" y="134"/>
                  </a:lnTo>
                  <a:lnTo>
                    <a:pt x="34" y="134"/>
                  </a:lnTo>
                  <a:lnTo>
                    <a:pt x="32" y="134"/>
                  </a:lnTo>
                  <a:lnTo>
                    <a:pt x="30" y="136"/>
                  </a:lnTo>
                  <a:lnTo>
                    <a:pt x="30" y="136"/>
                  </a:lnTo>
                  <a:lnTo>
                    <a:pt x="14" y="132"/>
                  </a:lnTo>
                  <a:lnTo>
                    <a:pt x="14" y="132"/>
                  </a:lnTo>
                  <a:lnTo>
                    <a:pt x="10" y="130"/>
                  </a:lnTo>
                  <a:lnTo>
                    <a:pt x="10" y="126"/>
                  </a:lnTo>
                  <a:lnTo>
                    <a:pt x="10" y="126"/>
                  </a:lnTo>
                  <a:lnTo>
                    <a:pt x="12" y="122"/>
                  </a:lnTo>
                  <a:lnTo>
                    <a:pt x="14" y="118"/>
                  </a:lnTo>
                  <a:lnTo>
                    <a:pt x="14" y="118"/>
                  </a:lnTo>
                  <a:lnTo>
                    <a:pt x="12" y="114"/>
                  </a:lnTo>
                  <a:lnTo>
                    <a:pt x="12" y="110"/>
                  </a:lnTo>
                  <a:lnTo>
                    <a:pt x="12" y="110"/>
                  </a:lnTo>
                  <a:lnTo>
                    <a:pt x="6" y="102"/>
                  </a:lnTo>
                  <a:lnTo>
                    <a:pt x="4" y="92"/>
                  </a:lnTo>
                  <a:lnTo>
                    <a:pt x="2" y="84"/>
                  </a:lnTo>
                  <a:lnTo>
                    <a:pt x="0" y="74"/>
                  </a:lnTo>
                  <a:lnTo>
                    <a:pt x="0" y="74"/>
                  </a:lnTo>
                  <a:lnTo>
                    <a:pt x="2" y="64"/>
                  </a:lnTo>
                  <a:lnTo>
                    <a:pt x="6" y="56"/>
                  </a:lnTo>
                  <a:lnTo>
                    <a:pt x="10" y="48"/>
                  </a:lnTo>
                  <a:lnTo>
                    <a:pt x="16" y="42"/>
                  </a:lnTo>
                  <a:lnTo>
                    <a:pt x="16" y="42"/>
                  </a:lnTo>
                  <a:lnTo>
                    <a:pt x="28" y="34"/>
                  </a:lnTo>
                  <a:lnTo>
                    <a:pt x="42" y="30"/>
                  </a:lnTo>
                  <a:lnTo>
                    <a:pt x="42" y="30"/>
                  </a:lnTo>
                  <a:lnTo>
                    <a:pt x="44" y="30"/>
                  </a:lnTo>
                  <a:lnTo>
                    <a:pt x="44" y="30"/>
                  </a:lnTo>
                  <a:lnTo>
                    <a:pt x="34" y="46"/>
                  </a:lnTo>
                  <a:lnTo>
                    <a:pt x="34" y="46"/>
                  </a:lnTo>
                  <a:lnTo>
                    <a:pt x="30" y="50"/>
                  </a:lnTo>
                  <a:lnTo>
                    <a:pt x="28" y="56"/>
                  </a:lnTo>
                  <a:lnTo>
                    <a:pt x="28" y="56"/>
                  </a:lnTo>
                  <a:lnTo>
                    <a:pt x="26" y="60"/>
                  </a:lnTo>
                  <a:lnTo>
                    <a:pt x="28" y="64"/>
                  </a:lnTo>
                  <a:lnTo>
                    <a:pt x="32" y="70"/>
                  </a:lnTo>
                  <a:lnTo>
                    <a:pt x="32" y="70"/>
                  </a:lnTo>
                  <a:lnTo>
                    <a:pt x="36" y="76"/>
                  </a:lnTo>
                  <a:lnTo>
                    <a:pt x="36" y="80"/>
                  </a:lnTo>
                  <a:lnTo>
                    <a:pt x="34" y="82"/>
                  </a:lnTo>
                  <a:lnTo>
                    <a:pt x="34" y="82"/>
                  </a:lnTo>
                  <a:lnTo>
                    <a:pt x="34" y="86"/>
                  </a:lnTo>
                  <a:lnTo>
                    <a:pt x="34" y="86"/>
                  </a:lnTo>
                  <a:lnTo>
                    <a:pt x="42" y="92"/>
                  </a:lnTo>
                  <a:lnTo>
                    <a:pt x="46" y="94"/>
                  </a:lnTo>
                  <a:lnTo>
                    <a:pt x="50" y="94"/>
                  </a:lnTo>
                  <a:lnTo>
                    <a:pt x="50" y="94"/>
                  </a:lnTo>
                  <a:lnTo>
                    <a:pt x="54" y="94"/>
                  </a:lnTo>
                  <a:lnTo>
                    <a:pt x="58" y="92"/>
                  </a:lnTo>
                  <a:lnTo>
                    <a:pt x="58" y="92"/>
                  </a:lnTo>
                  <a:lnTo>
                    <a:pt x="68" y="88"/>
                  </a:lnTo>
                  <a:lnTo>
                    <a:pt x="78" y="84"/>
                  </a:lnTo>
                  <a:lnTo>
                    <a:pt x="78" y="84"/>
                  </a:lnTo>
                  <a:lnTo>
                    <a:pt x="82" y="80"/>
                  </a:lnTo>
                  <a:lnTo>
                    <a:pt x="82" y="80"/>
                  </a:lnTo>
                  <a:lnTo>
                    <a:pt x="82" y="74"/>
                  </a:lnTo>
                  <a:lnTo>
                    <a:pt x="84" y="68"/>
                  </a:lnTo>
                  <a:lnTo>
                    <a:pt x="82" y="54"/>
                  </a:lnTo>
                  <a:lnTo>
                    <a:pt x="82" y="54"/>
                  </a:lnTo>
                  <a:lnTo>
                    <a:pt x="78" y="40"/>
                  </a:lnTo>
                  <a:lnTo>
                    <a:pt x="78" y="40"/>
                  </a:lnTo>
                  <a:lnTo>
                    <a:pt x="78" y="56"/>
                  </a:lnTo>
                  <a:lnTo>
                    <a:pt x="78" y="56"/>
                  </a:lnTo>
                  <a:lnTo>
                    <a:pt x="78" y="76"/>
                  </a:lnTo>
                  <a:lnTo>
                    <a:pt x="78" y="76"/>
                  </a:lnTo>
                  <a:lnTo>
                    <a:pt x="78" y="80"/>
                  </a:lnTo>
                  <a:lnTo>
                    <a:pt x="74" y="82"/>
                  </a:lnTo>
                  <a:lnTo>
                    <a:pt x="74" y="82"/>
                  </a:lnTo>
                  <a:lnTo>
                    <a:pt x="66" y="84"/>
                  </a:lnTo>
                  <a:lnTo>
                    <a:pt x="58" y="88"/>
                  </a:lnTo>
                  <a:lnTo>
                    <a:pt x="58" y="88"/>
                  </a:lnTo>
                  <a:lnTo>
                    <a:pt x="48" y="92"/>
                  </a:lnTo>
                  <a:lnTo>
                    <a:pt x="48" y="92"/>
                  </a:lnTo>
                  <a:lnTo>
                    <a:pt x="44" y="90"/>
                  </a:lnTo>
                  <a:lnTo>
                    <a:pt x="40" y="86"/>
                  </a:lnTo>
                  <a:lnTo>
                    <a:pt x="40" y="86"/>
                  </a:lnTo>
                  <a:lnTo>
                    <a:pt x="38" y="82"/>
                  </a:lnTo>
                  <a:lnTo>
                    <a:pt x="38" y="80"/>
                  </a:lnTo>
                  <a:lnTo>
                    <a:pt x="38" y="80"/>
                  </a:lnTo>
                  <a:lnTo>
                    <a:pt x="42" y="72"/>
                  </a:lnTo>
                  <a:lnTo>
                    <a:pt x="42" y="72"/>
                  </a:lnTo>
                  <a:lnTo>
                    <a:pt x="46" y="64"/>
                  </a:lnTo>
                  <a:lnTo>
                    <a:pt x="46" y="64"/>
                  </a:lnTo>
                  <a:lnTo>
                    <a:pt x="38" y="74"/>
                  </a:lnTo>
                  <a:lnTo>
                    <a:pt x="38" y="74"/>
                  </a:lnTo>
                  <a:lnTo>
                    <a:pt x="30" y="62"/>
                  </a:lnTo>
                  <a:lnTo>
                    <a:pt x="30" y="62"/>
                  </a:lnTo>
                  <a:lnTo>
                    <a:pt x="30" y="58"/>
                  </a:lnTo>
                  <a:lnTo>
                    <a:pt x="30" y="58"/>
                  </a:lnTo>
                  <a:lnTo>
                    <a:pt x="34" y="52"/>
                  </a:lnTo>
                  <a:lnTo>
                    <a:pt x="38" y="46"/>
                  </a:lnTo>
                  <a:lnTo>
                    <a:pt x="38" y="46"/>
                  </a:lnTo>
                  <a:lnTo>
                    <a:pt x="58" y="22"/>
                  </a:lnTo>
                  <a:lnTo>
                    <a:pt x="58" y="22"/>
                  </a:lnTo>
                  <a:lnTo>
                    <a:pt x="62" y="20"/>
                  </a:lnTo>
                  <a:lnTo>
                    <a:pt x="66" y="18"/>
                  </a:lnTo>
                  <a:lnTo>
                    <a:pt x="72" y="18"/>
                  </a:lnTo>
                  <a:lnTo>
                    <a:pt x="72" y="18"/>
                  </a:lnTo>
                  <a:lnTo>
                    <a:pt x="76" y="16"/>
                  </a:lnTo>
                  <a:lnTo>
                    <a:pt x="76" y="16"/>
                  </a:lnTo>
                  <a:lnTo>
                    <a:pt x="6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1" name="Freeform 1700"/>
            <p:cNvSpPr>
              <a:spLocks/>
            </p:cNvSpPr>
            <p:nvPr/>
          </p:nvSpPr>
          <p:spPr bwMode="auto">
            <a:xfrm>
              <a:off x="9047690" y="968375"/>
              <a:ext cx="300100" cy="231775"/>
            </a:xfrm>
            <a:custGeom>
              <a:avLst/>
              <a:gdLst>
                <a:gd name="T0" fmla="*/ 106 w 188"/>
                <a:gd name="T1" fmla="*/ 0 h 146"/>
                <a:gd name="T2" fmla="*/ 86 w 188"/>
                <a:gd name="T3" fmla="*/ 12 h 146"/>
                <a:gd name="T4" fmla="*/ 76 w 188"/>
                <a:gd name="T5" fmla="*/ 20 h 146"/>
                <a:gd name="T6" fmla="*/ 70 w 188"/>
                <a:gd name="T7" fmla="*/ 22 h 146"/>
                <a:gd name="T8" fmla="*/ 54 w 188"/>
                <a:gd name="T9" fmla="*/ 32 h 146"/>
                <a:gd name="T10" fmla="*/ 32 w 188"/>
                <a:gd name="T11" fmla="*/ 40 h 146"/>
                <a:gd name="T12" fmla="*/ 18 w 188"/>
                <a:gd name="T13" fmla="*/ 56 h 146"/>
                <a:gd name="T14" fmla="*/ 8 w 188"/>
                <a:gd name="T15" fmla="*/ 64 h 146"/>
                <a:gd name="T16" fmla="*/ 10 w 188"/>
                <a:gd name="T17" fmla="*/ 54 h 146"/>
                <a:gd name="T18" fmla="*/ 14 w 188"/>
                <a:gd name="T19" fmla="*/ 50 h 146"/>
                <a:gd name="T20" fmla="*/ 12 w 188"/>
                <a:gd name="T21" fmla="*/ 44 h 146"/>
                <a:gd name="T22" fmla="*/ 0 w 188"/>
                <a:gd name="T23" fmla="*/ 58 h 146"/>
                <a:gd name="T24" fmla="*/ 4 w 188"/>
                <a:gd name="T25" fmla="*/ 68 h 146"/>
                <a:gd name="T26" fmla="*/ 12 w 188"/>
                <a:gd name="T27" fmla="*/ 72 h 146"/>
                <a:gd name="T28" fmla="*/ 12 w 188"/>
                <a:gd name="T29" fmla="*/ 84 h 146"/>
                <a:gd name="T30" fmla="*/ 10 w 188"/>
                <a:gd name="T31" fmla="*/ 98 h 146"/>
                <a:gd name="T32" fmla="*/ 2 w 188"/>
                <a:gd name="T33" fmla="*/ 106 h 146"/>
                <a:gd name="T34" fmla="*/ 6 w 188"/>
                <a:gd name="T35" fmla="*/ 118 h 146"/>
                <a:gd name="T36" fmla="*/ 16 w 188"/>
                <a:gd name="T37" fmla="*/ 124 h 146"/>
                <a:gd name="T38" fmla="*/ 20 w 188"/>
                <a:gd name="T39" fmla="*/ 130 h 146"/>
                <a:gd name="T40" fmla="*/ 22 w 188"/>
                <a:gd name="T41" fmla="*/ 138 h 146"/>
                <a:gd name="T42" fmla="*/ 34 w 188"/>
                <a:gd name="T43" fmla="*/ 142 h 146"/>
                <a:gd name="T44" fmla="*/ 44 w 188"/>
                <a:gd name="T45" fmla="*/ 144 h 146"/>
                <a:gd name="T46" fmla="*/ 50 w 188"/>
                <a:gd name="T47" fmla="*/ 142 h 146"/>
                <a:gd name="T48" fmla="*/ 52 w 188"/>
                <a:gd name="T49" fmla="*/ 130 h 146"/>
                <a:gd name="T50" fmla="*/ 58 w 188"/>
                <a:gd name="T51" fmla="*/ 120 h 146"/>
                <a:gd name="T52" fmla="*/ 64 w 188"/>
                <a:gd name="T53" fmla="*/ 124 h 146"/>
                <a:gd name="T54" fmla="*/ 74 w 188"/>
                <a:gd name="T55" fmla="*/ 144 h 146"/>
                <a:gd name="T56" fmla="*/ 80 w 188"/>
                <a:gd name="T57" fmla="*/ 146 h 146"/>
                <a:gd name="T58" fmla="*/ 88 w 188"/>
                <a:gd name="T59" fmla="*/ 142 h 146"/>
                <a:gd name="T60" fmla="*/ 98 w 188"/>
                <a:gd name="T61" fmla="*/ 134 h 146"/>
                <a:gd name="T62" fmla="*/ 116 w 188"/>
                <a:gd name="T63" fmla="*/ 134 h 146"/>
                <a:gd name="T64" fmla="*/ 124 w 188"/>
                <a:gd name="T65" fmla="*/ 130 h 146"/>
                <a:gd name="T66" fmla="*/ 124 w 188"/>
                <a:gd name="T67" fmla="*/ 124 h 146"/>
                <a:gd name="T68" fmla="*/ 120 w 188"/>
                <a:gd name="T69" fmla="*/ 104 h 146"/>
                <a:gd name="T70" fmla="*/ 118 w 188"/>
                <a:gd name="T71" fmla="*/ 96 h 146"/>
                <a:gd name="T72" fmla="*/ 126 w 188"/>
                <a:gd name="T73" fmla="*/ 102 h 146"/>
                <a:gd name="T74" fmla="*/ 134 w 188"/>
                <a:gd name="T75" fmla="*/ 104 h 146"/>
                <a:gd name="T76" fmla="*/ 144 w 188"/>
                <a:gd name="T77" fmla="*/ 100 h 146"/>
                <a:gd name="T78" fmla="*/ 148 w 188"/>
                <a:gd name="T79" fmla="*/ 92 h 146"/>
                <a:gd name="T80" fmla="*/ 154 w 188"/>
                <a:gd name="T81" fmla="*/ 92 h 146"/>
                <a:gd name="T82" fmla="*/ 158 w 188"/>
                <a:gd name="T83" fmla="*/ 92 h 146"/>
                <a:gd name="T84" fmla="*/ 182 w 188"/>
                <a:gd name="T85" fmla="*/ 80 h 146"/>
                <a:gd name="T86" fmla="*/ 188 w 188"/>
                <a:gd name="T87" fmla="*/ 58 h 146"/>
                <a:gd name="T88" fmla="*/ 186 w 188"/>
                <a:gd name="T89" fmla="*/ 38 h 146"/>
                <a:gd name="T90" fmla="*/ 180 w 188"/>
                <a:gd name="T91" fmla="*/ 24 h 146"/>
                <a:gd name="T92" fmla="*/ 174 w 188"/>
                <a:gd name="T93" fmla="*/ 24 h 146"/>
                <a:gd name="T94" fmla="*/ 166 w 188"/>
                <a:gd name="T95" fmla="*/ 32 h 146"/>
                <a:gd name="T96" fmla="*/ 164 w 188"/>
                <a:gd name="T97" fmla="*/ 34 h 146"/>
                <a:gd name="T98" fmla="*/ 158 w 188"/>
                <a:gd name="T99" fmla="*/ 26 h 146"/>
                <a:gd name="T100" fmla="*/ 138 w 188"/>
                <a:gd name="T101" fmla="*/ 10 h 146"/>
                <a:gd name="T102" fmla="*/ 126 w 188"/>
                <a:gd name="T10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146">
                  <a:moveTo>
                    <a:pt x="112" y="0"/>
                  </a:moveTo>
                  <a:lnTo>
                    <a:pt x="112" y="0"/>
                  </a:lnTo>
                  <a:lnTo>
                    <a:pt x="106" y="0"/>
                  </a:lnTo>
                  <a:lnTo>
                    <a:pt x="98" y="4"/>
                  </a:lnTo>
                  <a:lnTo>
                    <a:pt x="92" y="6"/>
                  </a:lnTo>
                  <a:lnTo>
                    <a:pt x="86" y="12"/>
                  </a:lnTo>
                  <a:lnTo>
                    <a:pt x="86" y="12"/>
                  </a:lnTo>
                  <a:lnTo>
                    <a:pt x="80" y="18"/>
                  </a:lnTo>
                  <a:lnTo>
                    <a:pt x="76" y="20"/>
                  </a:lnTo>
                  <a:lnTo>
                    <a:pt x="72" y="22"/>
                  </a:lnTo>
                  <a:lnTo>
                    <a:pt x="72" y="22"/>
                  </a:lnTo>
                  <a:lnTo>
                    <a:pt x="70" y="22"/>
                  </a:lnTo>
                  <a:lnTo>
                    <a:pt x="70" y="22"/>
                  </a:lnTo>
                  <a:lnTo>
                    <a:pt x="62" y="28"/>
                  </a:lnTo>
                  <a:lnTo>
                    <a:pt x="54" y="32"/>
                  </a:lnTo>
                  <a:lnTo>
                    <a:pt x="54" y="32"/>
                  </a:lnTo>
                  <a:lnTo>
                    <a:pt x="42" y="34"/>
                  </a:lnTo>
                  <a:lnTo>
                    <a:pt x="32" y="40"/>
                  </a:lnTo>
                  <a:lnTo>
                    <a:pt x="24" y="46"/>
                  </a:lnTo>
                  <a:lnTo>
                    <a:pt x="18" y="56"/>
                  </a:lnTo>
                  <a:lnTo>
                    <a:pt x="18" y="56"/>
                  </a:lnTo>
                  <a:lnTo>
                    <a:pt x="12" y="62"/>
                  </a:lnTo>
                  <a:lnTo>
                    <a:pt x="12" y="62"/>
                  </a:lnTo>
                  <a:lnTo>
                    <a:pt x="8" y="64"/>
                  </a:lnTo>
                  <a:lnTo>
                    <a:pt x="8" y="64"/>
                  </a:lnTo>
                  <a:lnTo>
                    <a:pt x="10" y="54"/>
                  </a:lnTo>
                  <a:lnTo>
                    <a:pt x="10" y="54"/>
                  </a:lnTo>
                  <a:lnTo>
                    <a:pt x="14" y="56"/>
                  </a:lnTo>
                  <a:lnTo>
                    <a:pt x="14" y="56"/>
                  </a:lnTo>
                  <a:lnTo>
                    <a:pt x="14" y="50"/>
                  </a:lnTo>
                  <a:lnTo>
                    <a:pt x="14" y="50"/>
                  </a:lnTo>
                  <a:lnTo>
                    <a:pt x="12" y="44"/>
                  </a:lnTo>
                  <a:lnTo>
                    <a:pt x="12" y="44"/>
                  </a:lnTo>
                  <a:lnTo>
                    <a:pt x="4" y="50"/>
                  </a:lnTo>
                  <a:lnTo>
                    <a:pt x="0" y="52"/>
                  </a:lnTo>
                  <a:lnTo>
                    <a:pt x="0" y="58"/>
                  </a:lnTo>
                  <a:lnTo>
                    <a:pt x="0" y="58"/>
                  </a:lnTo>
                  <a:lnTo>
                    <a:pt x="2" y="62"/>
                  </a:lnTo>
                  <a:lnTo>
                    <a:pt x="4" y="68"/>
                  </a:lnTo>
                  <a:lnTo>
                    <a:pt x="4" y="68"/>
                  </a:lnTo>
                  <a:lnTo>
                    <a:pt x="8" y="70"/>
                  </a:lnTo>
                  <a:lnTo>
                    <a:pt x="12" y="72"/>
                  </a:lnTo>
                  <a:lnTo>
                    <a:pt x="12" y="72"/>
                  </a:lnTo>
                  <a:lnTo>
                    <a:pt x="12" y="84"/>
                  </a:lnTo>
                  <a:lnTo>
                    <a:pt x="12" y="84"/>
                  </a:lnTo>
                  <a:lnTo>
                    <a:pt x="12" y="90"/>
                  </a:lnTo>
                  <a:lnTo>
                    <a:pt x="12" y="94"/>
                  </a:lnTo>
                  <a:lnTo>
                    <a:pt x="10" y="98"/>
                  </a:lnTo>
                  <a:lnTo>
                    <a:pt x="6" y="102"/>
                  </a:lnTo>
                  <a:lnTo>
                    <a:pt x="6" y="102"/>
                  </a:lnTo>
                  <a:lnTo>
                    <a:pt x="2" y="106"/>
                  </a:lnTo>
                  <a:lnTo>
                    <a:pt x="4" y="112"/>
                  </a:lnTo>
                  <a:lnTo>
                    <a:pt x="4" y="112"/>
                  </a:lnTo>
                  <a:lnTo>
                    <a:pt x="6" y="118"/>
                  </a:lnTo>
                  <a:lnTo>
                    <a:pt x="10" y="120"/>
                  </a:lnTo>
                  <a:lnTo>
                    <a:pt x="10" y="120"/>
                  </a:lnTo>
                  <a:lnTo>
                    <a:pt x="16" y="124"/>
                  </a:lnTo>
                  <a:lnTo>
                    <a:pt x="22" y="128"/>
                  </a:lnTo>
                  <a:lnTo>
                    <a:pt x="22" y="128"/>
                  </a:lnTo>
                  <a:lnTo>
                    <a:pt x="20" y="130"/>
                  </a:lnTo>
                  <a:lnTo>
                    <a:pt x="20" y="130"/>
                  </a:lnTo>
                  <a:lnTo>
                    <a:pt x="22" y="136"/>
                  </a:lnTo>
                  <a:lnTo>
                    <a:pt x="22" y="138"/>
                  </a:lnTo>
                  <a:lnTo>
                    <a:pt x="24" y="138"/>
                  </a:lnTo>
                  <a:lnTo>
                    <a:pt x="24" y="138"/>
                  </a:lnTo>
                  <a:lnTo>
                    <a:pt x="34" y="142"/>
                  </a:lnTo>
                  <a:lnTo>
                    <a:pt x="42" y="144"/>
                  </a:lnTo>
                  <a:lnTo>
                    <a:pt x="42" y="144"/>
                  </a:lnTo>
                  <a:lnTo>
                    <a:pt x="44" y="144"/>
                  </a:lnTo>
                  <a:lnTo>
                    <a:pt x="44" y="144"/>
                  </a:lnTo>
                  <a:lnTo>
                    <a:pt x="48" y="142"/>
                  </a:lnTo>
                  <a:lnTo>
                    <a:pt x="50" y="142"/>
                  </a:lnTo>
                  <a:lnTo>
                    <a:pt x="52" y="136"/>
                  </a:lnTo>
                  <a:lnTo>
                    <a:pt x="52" y="136"/>
                  </a:lnTo>
                  <a:lnTo>
                    <a:pt x="52" y="130"/>
                  </a:lnTo>
                  <a:lnTo>
                    <a:pt x="52" y="130"/>
                  </a:lnTo>
                  <a:lnTo>
                    <a:pt x="58" y="120"/>
                  </a:lnTo>
                  <a:lnTo>
                    <a:pt x="58" y="120"/>
                  </a:lnTo>
                  <a:lnTo>
                    <a:pt x="68" y="120"/>
                  </a:lnTo>
                  <a:lnTo>
                    <a:pt x="68" y="120"/>
                  </a:lnTo>
                  <a:lnTo>
                    <a:pt x="64" y="124"/>
                  </a:lnTo>
                  <a:lnTo>
                    <a:pt x="64" y="128"/>
                  </a:lnTo>
                  <a:lnTo>
                    <a:pt x="64" y="128"/>
                  </a:lnTo>
                  <a:lnTo>
                    <a:pt x="74" y="144"/>
                  </a:lnTo>
                  <a:lnTo>
                    <a:pt x="74" y="144"/>
                  </a:lnTo>
                  <a:lnTo>
                    <a:pt x="78" y="146"/>
                  </a:lnTo>
                  <a:lnTo>
                    <a:pt x="80" y="146"/>
                  </a:lnTo>
                  <a:lnTo>
                    <a:pt x="80" y="146"/>
                  </a:lnTo>
                  <a:lnTo>
                    <a:pt x="86" y="144"/>
                  </a:lnTo>
                  <a:lnTo>
                    <a:pt x="88" y="142"/>
                  </a:lnTo>
                  <a:lnTo>
                    <a:pt x="88" y="142"/>
                  </a:lnTo>
                  <a:lnTo>
                    <a:pt x="98" y="134"/>
                  </a:lnTo>
                  <a:lnTo>
                    <a:pt x="98" y="134"/>
                  </a:lnTo>
                  <a:lnTo>
                    <a:pt x="100" y="132"/>
                  </a:lnTo>
                  <a:lnTo>
                    <a:pt x="100" y="132"/>
                  </a:lnTo>
                  <a:lnTo>
                    <a:pt x="116" y="134"/>
                  </a:lnTo>
                  <a:lnTo>
                    <a:pt x="116" y="134"/>
                  </a:lnTo>
                  <a:lnTo>
                    <a:pt x="120" y="132"/>
                  </a:lnTo>
                  <a:lnTo>
                    <a:pt x="124" y="130"/>
                  </a:lnTo>
                  <a:lnTo>
                    <a:pt x="124" y="128"/>
                  </a:lnTo>
                  <a:lnTo>
                    <a:pt x="124" y="124"/>
                  </a:lnTo>
                  <a:lnTo>
                    <a:pt x="124" y="124"/>
                  </a:lnTo>
                  <a:lnTo>
                    <a:pt x="122" y="114"/>
                  </a:lnTo>
                  <a:lnTo>
                    <a:pt x="122" y="114"/>
                  </a:lnTo>
                  <a:lnTo>
                    <a:pt x="120" y="104"/>
                  </a:lnTo>
                  <a:lnTo>
                    <a:pt x="120" y="104"/>
                  </a:lnTo>
                  <a:lnTo>
                    <a:pt x="118" y="96"/>
                  </a:lnTo>
                  <a:lnTo>
                    <a:pt x="118" y="96"/>
                  </a:lnTo>
                  <a:lnTo>
                    <a:pt x="120" y="96"/>
                  </a:lnTo>
                  <a:lnTo>
                    <a:pt x="120" y="96"/>
                  </a:lnTo>
                  <a:lnTo>
                    <a:pt x="126" y="102"/>
                  </a:lnTo>
                  <a:lnTo>
                    <a:pt x="126" y="102"/>
                  </a:lnTo>
                  <a:lnTo>
                    <a:pt x="130" y="104"/>
                  </a:lnTo>
                  <a:lnTo>
                    <a:pt x="134" y="104"/>
                  </a:lnTo>
                  <a:lnTo>
                    <a:pt x="134" y="104"/>
                  </a:lnTo>
                  <a:lnTo>
                    <a:pt x="142" y="102"/>
                  </a:lnTo>
                  <a:lnTo>
                    <a:pt x="144" y="100"/>
                  </a:lnTo>
                  <a:lnTo>
                    <a:pt x="146" y="96"/>
                  </a:lnTo>
                  <a:lnTo>
                    <a:pt x="146" y="96"/>
                  </a:lnTo>
                  <a:lnTo>
                    <a:pt x="148" y="92"/>
                  </a:lnTo>
                  <a:lnTo>
                    <a:pt x="152" y="90"/>
                  </a:lnTo>
                  <a:lnTo>
                    <a:pt x="152" y="90"/>
                  </a:lnTo>
                  <a:lnTo>
                    <a:pt x="154" y="92"/>
                  </a:lnTo>
                  <a:lnTo>
                    <a:pt x="154" y="92"/>
                  </a:lnTo>
                  <a:lnTo>
                    <a:pt x="158" y="92"/>
                  </a:lnTo>
                  <a:lnTo>
                    <a:pt x="158" y="92"/>
                  </a:lnTo>
                  <a:lnTo>
                    <a:pt x="168" y="90"/>
                  </a:lnTo>
                  <a:lnTo>
                    <a:pt x="176" y="86"/>
                  </a:lnTo>
                  <a:lnTo>
                    <a:pt x="182" y="80"/>
                  </a:lnTo>
                  <a:lnTo>
                    <a:pt x="186" y="72"/>
                  </a:lnTo>
                  <a:lnTo>
                    <a:pt x="186" y="72"/>
                  </a:lnTo>
                  <a:lnTo>
                    <a:pt x="188" y="58"/>
                  </a:lnTo>
                  <a:lnTo>
                    <a:pt x="188" y="46"/>
                  </a:lnTo>
                  <a:lnTo>
                    <a:pt x="188" y="46"/>
                  </a:lnTo>
                  <a:lnTo>
                    <a:pt x="186" y="38"/>
                  </a:lnTo>
                  <a:lnTo>
                    <a:pt x="184" y="28"/>
                  </a:lnTo>
                  <a:lnTo>
                    <a:pt x="184" y="28"/>
                  </a:lnTo>
                  <a:lnTo>
                    <a:pt x="180" y="24"/>
                  </a:lnTo>
                  <a:lnTo>
                    <a:pt x="178" y="24"/>
                  </a:lnTo>
                  <a:lnTo>
                    <a:pt x="178" y="24"/>
                  </a:lnTo>
                  <a:lnTo>
                    <a:pt x="174" y="24"/>
                  </a:lnTo>
                  <a:lnTo>
                    <a:pt x="170" y="28"/>
                  </a:lnTo>
                  <a:lnTo>
                    <a:pt x="170" y="28"/>
                  </a:lnTo>
                  <a:lnTo>
                    <a:pt x="166" y="32"/>
                  </a:lnTo>
                  <a:lnTo>
                    <a:pt x="166" y="32"/>
                  </a:lnTo>
                  <a:lnTo>
                    <a:pt x="164" y="34"/>
                  </a:lnTo>
                  <a:lnTo>
                    <a:pt x="164" y="34"/>
                  </a:lnTo>
                  <a:lnTo>
                    <a:pt x="160" y="30"/>
                  </a:lnTo>
                  <a:lnTo>
                    <a:pt x="160" y="30"/>
                  </a:lnTo>
                  <a:lnTo>
                    <a:pt x="158" y="26"/>
                  </a:lnTo>
                  <a:lnTo>
                    <a:pt x="154" y="22"/>
                  </a:lnTo>
                  <a:lnTo>
                    <a:pt x="154" y="22"/>
                  </a:lnTo>
                  <a:lnTo>
                    <a:pt x="138" y="10"/>
                  </a:lnTo>
                  <a:lnTo>
                    <a:pt x="138" y="10"/>
                  </a:lnTo>
                  <a:lnTo>
                    <a:pt x="132" y="6"/>
                  </a:lnTo>
                  <a:lnTo>
                    <a:pt x="126" y="2"/>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2" name="Freeform 1701"/>
            <p:cNvSpPr>
              <a:spLocks/>
            </p:cNvSpPr>
            <p:nvPr/>
          </p:nvSpPr>
          <p:spPr bwMode="auto">
            <a:xfrm>
              <a:off x="9057267" y="1127125"/>
              <a:ext cx="28733" cy="34925"/>
            </a:xfrm>
            <a:custGeom>
              <a:avLst/>
              <a:gdLst>
                <a:gd name="T0" fmla="*/ 8 w 18"/>
                <a:gd name="T1" fmla="*/ 0 h 22"/>
                <a:gd name="T2" fmla="*/ 8 w 18"/>
                <a:gd name="T3" fmla="*/ 0 h 22"/>
                <a:gd name="T4" fmla="*/ 2 w 18"/>
                <a:gd name="T5" fmla="*/ 4 h 22"/>
                <a:gd name="T6" fmla="*/ 2 w 18"/>
                <a:gd name="T7" fmla="*/ 4 h 22"/>
                <a:gd name="T8" fmla="*/ 2 w 18"/>
                <a:gd name="T9" fmla="*/ 4 h 22"/>
                <a:gd name="T10" fmla="*/ 2 w 18"/>
                <a:gd name="T11" fmla="*/ 4 h 22"/>
                <a:gd name="T12" fmla="*/ 0 w 18"/>
                <a:gd name="T13" fmla="*/ 8 h 22"/>
                <a:gd name="T14" fmla="*/ 0 w 18"/>
                <a:gd name="T15" fmla="*/ 8 h 22"/>
                <a:gd name="T16" fmla="*/ 2 w 18"/>
                <a:gd name="T17" fmla="*/ 12 h 22"/>
                <a:gd name="T18" fmla="*/ 4 w 18"/>
                <a:gd name="T19" fmla="*/ 18 h 22"/>
                <a:gd name="T20" fmla="*/ 8 w 18"/>
                <a:gd name="T21" fmla="*/ 20 h 22"/>
                <a:gd name="T22" fmla="*/ 12 w 18"/>
                <a:gd name="T23" fmla="*/ 22 h 22"/>
                <a:gd name="T24" fmla="*/ 12 w 18"/>
                <a:gd name="T25" fmla="*/ 22 h 22"/>
                <a:gd name="T26" fmla="*/ 14 w 18"/>
                <a:gd name="T27" fmla="*/ 22 h 22"/>
                <a:gd name="T28" fmla="*/ 14 w 18"/>
                <a:gd name="T29" fmla="*/ 22 h 22"/>
                <a:gd name="T30" fmla="*/ 14 w 18"/>
                <a:gd name="T31" fmla="*/ 22 h 22"/>
                <a:gd name="T32" fmla="*/ 14 w 18"/>
                <a:gd name="T33" fmla="*/ 22 h 22"/>
                <a:gd name="T34" fmla="*/ 18 w 18"/>
                <a:gd name="T35" fmla="*/ 20 h 22"/>
                <a:gd name="T36" fmla="*/ 18 w 18"/>
                <a:gd name="T37" fmla="*/ 16 h 22"/>
                <a:gd name="T38" fmla="*/ 18 w 18"/>
                <a:gd name="T39" fmla="*/ 16 h 22"/>
                <a:gd name="T40" fmla="*/ 8 w 18"/>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2">
                  <a:moveTo>
                    <a:pt x="8" y="0"/>
                  </a:moveTo>
                  <a:lnTo>
                    <a:pt x="8" y="0"/>
                  </a:lnTo>
                  <a:lnTo>
                    <a:pt x="2" y="4"/>
                  </a:lnTo>
                  <a:lnTo>
                    <a:pt x="2" y="4"/>
                  </a:lnTo>
                  <a:lnTo>
                    <a:pt x="2" y="4"/>
                  </a:lnTo>
                  <a:lnTo>
                    <a:pt x="2" y="4"/>
                  </a:lnTo>
                  <a:lnTo>
                    <a:pt x="0" y="8"/>
                  </a:lnTo>
                  <a:lnTo>
                    <a:pt x="0" y="8"/>
                  </a:lnTo>
                  <a:lnTo>
                    <a:pt x="2" y="12"/>
                  </a:lnTo>
                  <a:lnTo>
                    <a:pt x="4" y="18"/>
                  </a:lnTo>
                  <a:lnTo>
                    <a:pt x="8" y="20"/>
                  </a:lnTo>
                  <a:lnTo>
                    <a:pt x="12" y="22"/>
                  </a:lnTo>
                  <a:lnTo>
                    <a:pt x="12" y="22"/>
                  </a:lnTo>
                  <a:lnTo>
                    <a:pt x="14" y="22"/>
                  </a:lnTo>
                  <a:lnTo>
                    <a:pt x="14" y="22"/>
                  </a:lnTo>
                  <a:lnTo>
                    <a:pt x="14" y="22"/>
                  </a:lnTo>
                  <a:lnTo>
                    <a:pt x="14" y="22"/>
                  </a:lnTo>
                  <a:lnTo>
                    <a:pt x="18" y="20"/>
                  </a:lnTo>
                  <a:lnTo>
                    <a:pt x="18" y="16"/>
                  </a:lnTo>
                  <a:lnTo>
                    <a:pt x="18" y="16"/>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3" name="Freeform 1702"/>
            <p:cNvSpPr>
              <a:spLocks/>
            </p:cNvSpPr>
            <p:nvPr/>
          </p:nvSpPr>
          <p:spPr bwMode="auto">
            <a:xfrm>
              <a:off x="9057267" y="1127125"/>
              <a:ext cx="28733" cy="34925"/>
            </a:xfrm>
            <a:custGeom>
              <a:avLst/>
              <a:gdLst>
                <a:gd name="T0" fmla="*/ 8 w 18"/>
                <a:gd name="T1" fmla="*/ 0 h 22"/>
                <a:gd name="T2" fmla="*/ 8 w 18"/>
                <a:gd name="T3" fmla="*/ 0 h 22"/>
                <a:gd name="T4" fmla="*/ 2 w 18"/>
                <a:gd name="T5" fmla="*/ 4 h 22"/>
                <a:gd name="T6" fmla="*/ 2 w 18"/>
                <a:gd name="T7" fmla="*/ 4 h 22"/>
                <a:gd name="T8" fmla="*/ 2 w 18"/>
                <a:gd name="T9" fmla="*/ 4 h 22"/>
                <a:gd name="T10" fmla="*/ 2 w 18"/>
                <a:gd name="T11" fmla="*/ 4 h 22"/>
                <a:gd name="T12" fmla="*/ 0 w 18"/>
                <a:gd name="T13" fmla="*/ 8 h 22"/>
                <a:gd name="T14" fmla="*/ 0 w 18"/>
                <a:gd name="T15" fmla="*/ 8 h 22"/>
                <a:gd name="T16" fmla="*/ 2 w 18"/>
                <a:gd name="T17" fmla="*/ 12 h 22"/>
                <a:gd name="T18" fmla="*/ 4 w 18"/>
                <a:gd name="T19" fmla="*/ 18 h 22"/>
                <a:gd name="T20" fmla="*/ 8 w 18"/>
                <a:gd name="T21" fmla="*/ 20 h 22"/>
                <a:gd name="T22" fmla="*/ 12 w 18"/>
                <a:gd name="T23" fmla="*/ 22 h 22"/>
                <a:gd name="T24" fmla="*/ 12 w 18"/>
                <a:gd name="T25" fmla="*/ 22 h 22"/>
                <a:gd name="T26" fmla="*/ 14 w 18"/>
                <a:gd name="T27" fmla="*/ 22 h 22"/>
                <a:gd name="T28" fmla="*/ 14 w 18"/>
                <a:gd name="T29" fmla="*/ 22 h 22"/>
                <a:gd name="T30" fmla="*/ 14 w 18"/>
                <a:gd name="T31" fmla="*/ 22 h 22"/>
                <a:gd name="T32" fmla="*/ 14 w 18"/>
                <a:gd name="T33" fmla="*/ 22 h 22"/>
                <a:gd name="T34" fmla="*/ 18 w 18"/>
                <a:gd name="T35" fmla="*/ 20 h 22"/>
                <a:gd name="T36" fmla="*/ 18 w 18"/>
                <a:gd name="T37" fmla="*/ 16 h 22"/>
                <a:gd name="T38" fmla="*/ 18 w 18"/>
                <a:gd name="T39" fmla="*/ 16 h 22"/>
                <a:gd name="T40" fmla="*/ 8 w 18"/>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2">
                  <a:moveTo>
                    <a:pt x="8" y="0"/>
                  </a:moveTo>
                  <a:lnTo>
                    <a:pt x="8" y="0"/>
                  </a:lnTo>
                  <a:lnTo>
                    <a:pt x="2" y="4"/>
                  </a:lnTo>
                  <a:lnTo>
                    <a:pt x="2" y="4"/>
                  </a:lnTo>
                  <a:lnTo>
                    <a:pt x="2" y="4"/>
                  </a:lnTo>
                  <a:lnTo>
                    <a:pt x="2" y="4"/>
                  </a:lnTo>
                  <a:lnTo>
                    <a:pt x="0" y="8"/>
                  </a:lnTo>
                  <a:lnTo>
                    <a:pt x="0" y="8"/>
                  </a:lnTo>
                  <a:lnTo>
                    <a:pt x="2" y="12"/>
                  </a:lnTo>
                  <a:lnTo>
                    <a:pt x="4" y="18"/>
                  </a:lnTo>
                  <a:lnTo>
                    <a:pt x="8" y="20"/>
                  </a:lnTo>
                  <a:lnTo>
                    <a:pt x="12" y="22"/>
                  </a:lnTo>
                  <a:lnTo>
                    <a:pt x="12" y="22"/>
                  </a:lnTo>
                  <a:lnTo>
                    <a:pt x="14" y="22"/>
                  </a:lnTo>
                  <a:lnTo>
                    <a:pt x="14" y="22"/>
                  </a:lnTo>
                  <a:lnTo>
                    <a:pt x="14" y="22"/>
                  </a:lnTo>
                  <a:lnTo>
                    <a:pt x="14" y="22"/>
                  </a:lnTo>
                  <a:lnTo>
                    <a:pt x="18" y="20"/>
                  </a:lnTo>
                  <a:lnTo>
                    <a:pt x="18" y="16"/>
                  </a:lnTo>
                  <a:lnTo>
                    <a:pt x="18" y="1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4" name="Freeform 1703"/>
            <p:cNvSpPr>
              <a:spLocks/>
            </p:cNvSpPr>
            <p:nvPr/>
          </p:nvSpPr>
          <p:spPr bwMode="auto">
            <a:xfrm>
              <a:off x="9060460" y="1127125"/>
              <a:ext cx="25540" cy="34925"/>
            </a:xfrm>
            <a:custGeom>
              <a:avLst/>
              <a:gdLst>
                <a:gd name="T0" fmla="*/ 6 w 16"/>
                <a:gd name="T1" fmla="*/ 0 h 22"/>
                <a:gd name="T2" fmla="*/ 6 w 16"/>
                <a:gd name="T3" fmla="*/ 0 h 22"/>
                <a:gd name="T4" fmla="*/ 0 w 16"/>
                <a:gd name="T5" fmla="*/ 4 h 22"/>
                <a:gd name="T6" fmla="*/ 0 w 16"/>
                <a:gd name="T7" fmla="*/ 4 h 22"/>
                <a:gd name="T8" fmla="*/ 6 w 16"/>
                <a:gd name="T9" fmla="*/ 0 h 22"/>
                <a:gd name="T10" fmla="*/ 6 w 16"/>
                <a:gd name="T11" fmla="*/ 0 h 22"/>
                <a:gd name="T12" fmla="*/ 16 w 16"/>
                <a:gd name="T13" fmla="*/ 16 h 22"/>
                <a:gd name="T14" fmla="*/ 16 w 16"/>
                <a:gd name="T15" fmla="*/ 16 h 22"/>
                <a:gd name="T16" fmla="*/ 16 w 16"/>
                <a:gd name="T17" fmla="*/ 20 h 22"/>
                <a:gd name="T18" fmla="*/ 12 w 16"/>
                <a:gd name="T19" fmla="*/ 22 h 22"/>
                <a:gd name="T20" fmla="*/ 12 w 16"/>
                <a:gd name="T21" fmla="*/ 22 h 22"/>
                <a:gd name="T22" fmla="*/ 12 w 16"/>
                <a:gd name="T23" fmla="*/ 22 h 22"/>
                <a:gd name="T24" fmla="*/ 12 w 16"/>
                <a:gd name="T25" fmla="*/ 22 h 22"/>
                <a:gd name="T26" fmla="*/ 10 w 16"/>
                <a:gd name="T27" fmla="*/ 22 h 22"/>
                <a:gd name="T28" fmla="*/ 10 w 16"/>
                <a:gd name="T29" fmla="*/ 22 h 22"/>
                <a:gd name="T30" fmla="*/ 12 w 16"/>
                <a:gd name="T31" fmla="*/ 22 h 22"/>
                <a:gd name="T32" fmla="*/ 12 w 16"/>
                <a:gd name="T33" fmla="*/ 22 h 22"/>
                <a:gd name="T34" fmla="*/ 12 w 16"/>
                <a:gd name="T35" fmla="*/ 22 h 22"/>
                <a:gd name="T36" fmla="*/ 12 w 16"/>
                <a:gd name="T37" fmla="*/ 22 h 22"/>
                <a:gd name="T38" fmla="*/ 16 w 16"/>
                <a:gd name="T39" fmla="*/ 20 h 22"/>
                <a:gd name="T40" fmla="*/ 16 w 16"/>
                <a:gd name="T41" fmla="*/ 16 h 22"/>
                <a:gd name="T42" fmla="*/ 16 w 16"/>
                <a:gd name="T43" fmla="*/ 16 h 22"/>
                <a:gd name="T44" fmla="*/ 6 w 16"/>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2">
                  <a:moveTo>
                    <a:pt x="6" y="0"/>
                  </a:moveTo>
                  <a:lnTo>
                    <a:pt x="6" y="0"/>
                  </a:lnTo>
                  <a:lnTo>
                    <a:pt x="0" y="4"/>
                  </a:lnTo>
                  <a:lnTo>
                    <a:pt x="0" y="4"/>
                  </a:lnTo>
                  <a:lnTo>
                    <a:pt x="6" y="0"/>
                  </a:lnTo>
                  <a:lnTo>
                    <a:pt x="6" y="0"/>
                  </a:lnTo>
                  <a:lnTo>
                    <a:pt x="16" y="16"/>
                  </a:lnTo>
                  <a:lnTo>
                    <a:pt x="16" y="16"/>
                  </a:lnTo>
                  <a:lnTo>
                    <a:pt x="16" y="20"/>
                  </a:lnTo>
                  <a:lnTo>
                    <a:pt x="12" y="22"/>
                  </a:lnTo>
                  <a:lnTo>
                    <a:pt x="12" y="22"/>
                  </a:lnTo>
                  <a:lnTo>
                    <a:pt x="12" y="22"/>
                  </a:lnTo>
                  <a:lnTo>
                    <a:pt x="12" y="22"/>
                  </a:lnTo>
                  <a:lnTo>
                    <a:pt x="10" y="22"/>
                  </a:lnTo>
                  <a:lnTo>
                    <a:pt x="10" y="22"/>
                  </a:lnTo>
                  <a:lnTo>
                    <a:pt x="12" y="22"/>
                  </a:lnTo>
                  <a:lnTo>
                    <a:pt x="12" y="22"/>
                  </a:lnTo>
                  <a:lnTo>
                    <a:pt x="12" y="22"/>
                  </a:lnTo>
                  <a:lnTo>
                    <a:pt x="12" y="22"/>
                  </a:lnTo>
                  <a:lnTo>
                    <a:pt x="16" y="20"/>
                  </a:lnTo>
                  <a:lnTo>
                    <a:pt x="16" y="16"/>
                  </a:lnTo>
                  <a:lnTo>
                    <a:pt x="16" y="16"/>
                  </a:lnTo>
                  <a:lnTo>
                    <a:pt x="6"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5" name="Freeform 1704"/>
            <p:cNvSpPr>
              <a:spLocks/>
            </p:cNvSpPr>
            <p:nvPr/>
          </p:nvSpPr>
          <p:spPr bwMode="auto">
            <a:xfrm>
              <a:off x="9060460" y="1127125"/>
              <a:ext cx="25540" cy="34925"/>
            </a:xfrm>
            <a:custGeom>
              <a:avLst/>
              <a:gdLst>
                <a:gd name="T0" fmla="*/ 6 w 16"/>
                <a:gd name="T1" fmla="*/ 0 h 22"/>
                <a:gd name="T2" fmla="*/ 6 w 16"/>
                <a:gd name="T3" fmla="*/ 0 h 22"/>
                <a:gd name="T4" fmla="*/ 0 w 16"/>
                <a:gd name="T5" fmla="*/ 4 h 22"/>
                <a:gd name="T6" fmla="*/ 0 w 16"/>
                <a:gd name="T7" fmla="*/ 4 h 22"/>
                <a:gd name="T8" fmla="*/ 6 w 16"/>
                <a:gd name="T9" fmla="*/ 0 h 22"/>
                <a:gd name="T10" fmla="*/ 6 w 16"/>
                <a:gd name="T11" fmla="*/ 0 h 22"/>
                <a:gd name="T12" fmla="*/ 16 w 16"/>
                <a:gd name="T13" fmla="*/ 16 h 22"/>
                <a:gd name="T14" fmla="*/ 16 w 16"/>
                <a:gd name="T15" fmla="*/ 16 h 22"/>
                <a:gd name="T16" fmla="*/ 16 w 16"/>
                <a:gd name="T17" fmla="*/ 20 h 22"/>
                <a:gd name="T18" fmla="*/ 12 w 16"/>
                <a:gd name="T19" fmla="*/ 22 h 22"/>
                <a:gd name="T20" fmla="*/ 12 w 16"/>
                <a:gd name="T21" fmla="*/ 22 h 22"/>
                <a:gd name="T22" fmla="*/ 12 w 16"/>
                <a:gd name="T23" fmla="*/ 22 h 22"/>
                <a:gd name="T24" fmla="*/ 12 w 16"/>
                <a:gd name="T25" fmla="*/ 22 h 22"/>
                <a:gd name="T26" fmla="*/ 10 w 16"/>
                <a:gd name="T27" fmla="*/ 22 h 22"/>
                <a:gd name="T28" fmla="*/ 10 w 16"/>
                <a:gd name="T29" fmla="*/ 22 h 22"/>
                <a:gd name="T30" fmla="*/ 12 w 16"/>
                <a:gd name="T31" fmla="*/ 22 h 22"/>
                <a:gd name="T32" fmla="*/ 12 w 16"/>
                <a:gd name="T33" fmla="*/ 22 h 22"/>
                <a:gd name="T34" fmla="*/ 12 w 16"/>
                <a:gd name="T35" fmla="*/ 22 h 22"/>
                <a:gd name="T36" fmla="*/ 12 w 16"/>
                <a:gd name="T37" fmla="*/ 22 h 22"/>
                <a:gd name="T38" fmla="*/ 16 w 16"/>
                <a:gd name="T39" fmla="*/ 20 h 22"/>
                <a:gd name="T40" fmla="*/ 16 w 16"/>
                <a:gd name="T41" fmla="*/ 16 h 22"/>
                <a:gd name="T42" fmla="*/ 16 w 16"/>
                <a:gd name="T43" fmla="*/ 16 h 22"/>
                <a:gd name="T44" fmla="*/ 6 w 16"/>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2">
                  <a:moveTo>
                    <a:pt x="6" y="0"/>
                  </a:moveTo>
                  <a:lnTo>
                    <a:pt x="6" y="0"/>
                  </a:lnTo>
                  <a:lnTo>
                    <a:pt x="0" y="4"/>
                  </a:lnTo>
                  <a:lnTo>
                    <a:pt x="0" y="4"/>
                  </a:lnTo>
                  <a:lnTo>
                    <a:pt x="6" y="0"/>
                  </a:lnTo>
                  <a:lnTo>
                    <a:pt x="6" y="0"/>
                  </a:lnTo>
                  <a:lnTo>
                    <a:pt x="16" y="16"/>
                  </a:lnTo>
                  <a:lnTo>
                    <a:pt x="16" y="16"/>
                  </a:lnTo>
                  <a:lnTo>
                    <a:pt x="16" y="20"/>
                  </a:lnTo>
                  <a:lnTo>
                    <a:pt x="12" y="22"/>
                  </a:lnTo>
                  <a:lnTo>
                    <a:pt x="12" y="22"/>
                  </a:lnTo>
                  <a:lnTo>
                    <a:pt x="12" y="22"/>
                  </a:lnTo>
                  <a:lnTo>
                    <a:pt x="12" y="22"/>
                  </a:lnTo>
                  <a:lnTo>
                    <a:pt x="10" y="22"/>
                  </a:lnTo>
                  <a:lnTo>
                    <a:pt x="10" y="22"/>
                  </a:lnTo>
                  <a:lnTo>
                    <a:pt x="12" y="22"/>
                  </a:lnTo>
                  <a:lnTo>
                    <a:pt x="12" y="22"/>
                  </a:lnTo>
                  <a:lnTo>
                    <a:pt x="12" y="22"/>
                  </a:lnTo>
                  <a:lnTo>
                    <a:pt x="12" y="22"/>
                  </a:lnTo>
                  <a:lnTo>
                    <a:pt x="16" y="20"/>
                  </a:lnTo>
                  <a:lnTo>
                    <a:pt x="16" y="16"/>
                  </a:lnTo>
                  <a:lnTo>
                    <a:pt x="16" y="1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6" name="Freeform 1705"/>
            <p:cNvSpPr>
              <a:spLocks/>
            </p:cNvSpPr>
            <p:nvPr/>
          </p:nvSpPr>
          <p:spPr bwMode="auto">
            <a:xfrm>
              <a:off x="9213702" y="1133475"/>
              <a:ext cx="25540" cy="41275"/>
            </a:xfrm>
            <a:custGeom>
              <a:avLst/>
              <a:gdLst>
                <a:gd name="T0" fmla="*/ 14 w 16"/>
                <a:gd name="T1" fmla="*/ 0 h 26"/>
                <a:gd name="T2" fmla="*/ 14 w 16"/>
                <a:gd name="T3" fmla="*/ 0 h 26"/>
                <a:gd name="T4" fmla="*/ 10 w 16"/>
                <a:gd name="T5" fmla="*/ 4 h 26"/>
                <a:gd name="T6" fmla="*/ 10 w 16"/>
                <a:gd name="T7" fmla="*/ 4 h 26"/>
                <a:gd name="T8" fmla="*/ 0 w 16"/>
                <a:gd name="T9" fmla="*/ 26 h 26"/>
                <a:gd name="T10" fmla="*/ 0 w 16"/>
                <a:gd name="T11" fmla="*/ 26 h 26"/>
                <a:gd name="T12" fmla="*/ 0 w 16"/>
                <a:gd name="T13" fmla="*/ 26 h 26"/>
                <a:gd name="T14" fmla="*/ 0 w 16"/>
                <a:gd name="T15" fmla="*/ 26 h 26"/>
                <a:gd name="T16" fmla="*/ 8 w 16"/>
                <a:gd name="T17" fmla="*/ 26 h 26"/>
                <a:gd name="T18" fmla="*/ 8 w 16"/>
                <a:gd name="T19" fmla="*/ 26 h 26"/>
                <a:gd name="T20" fmla="*/ 10 w 16"/>
                <a:gd name="T21" fmla="*/ 26 h 26"/>
                <a:gd name="T22" fmla="*/ 10 w 16"/>
                <a:gd name="T23" fmla="*/ 26 h 26"/>
                <a:gd name="T24" fmla="*/ 10 w 16"/>
                <a:gd name="T25" fmla="*/ 26 h 26"/>
                <a:gd name="T26" fmla="*/ 10 w 16"/>
                <a:gd name="T27" fmla="*/ 26 h 26"/>
                <a:gd name="T28" fmla="*/ 14 w 16"/>
                <a:gd name="T29" fmla="*/ 26 h 26"/>
                <a:gd name="T30" fmla="*/ 14 w 16"/>
                <a:gd name="T31" fmla="*/ 26 h 26"/>
                <a:gd name="T32" fmla="*/ 16 w 16"/>
                <a:gd name="T33" fmla="*/ 22 h 26"/>
                <a:gd name="T34" fmla="*/ 16 w 16"/>
                <a:gd name="T35" fmla="*/ 22 h 26"/>
                <a:gd name="T36" fmla="*/ 16 w 16"/>
                <a:gd name="T37" fmla="*/ 8 h 26"/>
                <a:gd name="T38" fmla="*/ 16 w 16"/>
                <a:gd name="T39" fmla="*/ 8 h 26"/>
                <a:gd name="T40" fmla="*/ 14 w 16"/>
                <a:gd name="T4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6">
                  <a:moveTo>
                    <a:pt x="14" y="0"/>
                  </a:moveTo>
                  <a:lnTo>
                    <a:pt x="14" y="0"/>
                  </a:lnTo>
                  <a:lnTo>
                    <a:pt x="10" y="4"/>
                  </a:lnTo>
                  <a:lnTo>
                    <a:pt x="10" y="4"/>
                  </a:lnTo>
                  <a:lnTo>
                    <a:pt x="0" y="26"/>
                  </a:lnTo>
                  <a:lnTo>
                    <a:pt x="0" y="26"/>
                  </a:lnTo>
                  <a:lnTo>
                    <a:pt x="0" y="26"/>
                  </a:lnTo>
                  <a:lnTo>
                    <a:pt x="0" y="26"/>
                  </a:lnTo>
                  <a:lnTo>
                    <a:pt x="8" y="26"/>
                  </a:lnTo>
                  <a:lnTo>
                    <a:pt x="8" y="26"/>
                  </a:lnTo>
                  <a:lnTo>
                    <a:pt x="10" y="26"/>
                  </a:lnTo>
                  <a:lnTo>
                    <a:pt x="10" y="26"/>
                  </a:lnTo>
                  <a:lnTo>
                    <a:pt x="10" y="26"/>
                  </a:lnTo>
                  <a:lnTo>
                    <a:pt x="10" y="26"/>
                  </a:lnTo>
                  <a:lnTo>
                    <a:pt x="14" y="26"/>
                  </a:lnTo>
                  <a:lnTo>
                    <a:pt x="14" y="26"/>
                  </a:lnTo>
                  <a:lnTo>
                    <a:pt x="16" y="22"/>
                  </a:lnTo>
                  <a:lnTo>
                    <a:pt x="16" y="22"/>
                  </a:lnTo>
                  <a:lnTo>
                    <a:pt x="16" y="8"/>
                  </a:lnTo>
                  <a:lnTo>
                    <a:pt x="16" y="8"/>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7" name="Freeform 1706"/>
            <p:cNvSpPr>
              <a:spLocks/>
            </p:cNvSpPr>
            <p:nvPr/>
          </p:nvSpPr>
          <p:spPr bwMode="auto">
            <a:xfrm>
              <a:off x="9213702" y="1133475"/>
              <a:ext cx="25540" cy="41275"/>
            </a:xfrm>
            <a:custGeom>
              <a:avLst/>
              <a:gdLst>
                <a:gd name="T0" fmla="*/ 14 w 16"/>
                <a:gd name="T1" fmla="*/ 0 h 26"/>
                <a:gd name="T2" fmla="*/ 14 w 16"/>
                <a:gd name="T3" fmla="*/ 0 h 26"/>
                <a:gd name="T4" fmla="*/ 10 w 16"/>
                <a:gd name="T5" fmla="*/ 4 h 26"/>
                <a:gd name="T6" fmla="*/ 10 w 16"/>
                <a:gd name="T7" fmla="*/ 4 h 26"/>
                <a:gd name="T8" fmla="*/ 0 w 16"/>
                <a:gd name="T9" fmla="*/ 26 h 26"/>
                <a:gd name="T10" fmla="*/ 0 w 16"/>
                <a:gd name="T11" fmla="*/ 26 h 26"/>
                <a:gd name="T12" fmla="*/ 0 w 16"/>
                <a:gd name="T13" fmla="*/ 26 h 26"/>
                <a:gd name="T14" fmla="*/ 0 w 16"/>
                <a:gd name="T15" fmla="*/ 26 h 26"/>
                <a:gd name="T16" fmla="*/ 8 w 16"/>
                <a:gd name="T17" fmla="*/ 26 h 26"/>
                <a:gd name="T18" fmla="*/ 8 w 16"/>
                <a:gd name="T19" fmla="*/ 26 h 26"/>
                <a:gd name="T20" fmla="*/ 10 w 16"/>
                <a:gd name="T21" fmla="*/ 26 h 26"/>
                <a:gd name="T22" fmla="*/ 10 w 16"/>
                <a:gd name="T23" fmla="*/ 26 h 26"/>
                <a:gd name="T24" fmla="*/ 10 w 16"/>
                <a:gd name="T25" fmla="*/ 26 h 26"/>
                <a:gd name="T26" fmla="*/ 10 w 16"/>
                <a:gd name="T27" fmla="*/ 26 h 26"/>
                <a:gd name="T28" fmla="*/ 14 w 16"/>
                <a:gd name="T29" fmla="*/ 26 h 26"/>
                <a:gd name="T30" fmla="*/ 14 w 16"/>
                <a:gd name="T31" fmla="*/ 26 h 26"/>
                <a:gd name="T32" fmla="*/ 16 w 16"/>
                <a:gd name="T33" fmla="*/ 22 h 26"/>
                <a:gd name="T34" fmla="*/ 16 w 16"/>
                <a:gd name="T35" fmla="*/ 22 h 26"/>
                <a:gd name="T36" fmla="*/ 16 w 16"/>
                <a:gd name="T37" fmla="*/ 8 h 26"/>
                <a:gd name="T38" fmla="*/ 16 w 16"/>
                <a:gd name="T39" fmla="*/ 8 h 26"/>
                <a:gd name="T40" fmla="*/ 14 w 16"/>
                <a:gd name="T4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6">
                  <a:moveTo>
                    <a:pt x="14" y="0"/>
                  </a:moveTo>
                  <a:lnTo>
                    <a:pt x="14" y="0"/>
                  </a:lnTo>
                  <a:lnTo>
                    <a:pt x="10" y="4"/>
                  </a:lnTo>
                  <a:lnTo>
                    <a:pt x="10" y="4"/>
                  </a:lnTo>
                  <a:lnTo>
                    <a:pt x="0" y="26"/>
                  </a:lnTo>
                  <a:lnTo>
                    <a:pt x="0" y="26"/>
                  </a:lnTo>
                  <a:lnTo>
                    <a:pt x="0" y="26"/>
                  </a:lnTo>
                  <a:lnTo>
                    <a:pt x="0" y="26"/>
                  </a:lnTo>
                  <a:lnTo>
                    <a:pt x="8" y="26"/>
                  </a:lnTo>
                  <a:lnTo>
                    <a:pt x="8" y="26"/>
                  </a:lnTo>
                  <a:lnTo>
                    <a:pt x="10" y="26"/>
                  </a:lnTo>
                  <a:lnTo>
                    <a:pt x="10" y="26"/>
                  </a:lnTo>
                  <a:lnTo>
                    <a:pt x="10" y="26"/>
                  </a:lnTo>
                  <a:lnTo>
                    <a:pt x="10" y="26"/>
                  </a:lnTo>
                  <a:lnTo>
                    <a:pt x="14" y="26"/>
                  </a:lnTo>
                  <a:lnTo>
                    <a:pt x="14" y="26"/>
                  </a:lnTo>
                  <a:lnTo>
                    <a:pt x="16" y="22"/>
                  </a:lnTo>
                  <a:lnTo>
                    <a:pt x="16" y="22"/>
                  </a:lnTo>
                  <a:lnTo>
                    <a:pt x="16" y="8"/>
                  </a:lnTo>
                  <a:lnTo>
                    <a:pt x="16"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8" name="Freeform 1707"/>
            <p:cNvSpPr>
              <a:spLocks noEditPoints="1"/>
            </p:cNvSpPr>
            <p:nvPr/>
          </p:nvSpPr>
          <p:spPr bwMode="auto">
            <a:xfrm>
              <a:off x="9213702" y="1133475"/>
              <a:ext cx="22348" cy="41275"/>
            </a:xfrm>
            <a:custGeom>
              <a:avLst/>
              <a:gdLst>
                <a:gd name="T0" fmla="*/ 8 w 14"/>
                <a:gd name="T1" fmla="*/ 26 h 26"/>
                <a:gd name="T2" fmla="*/ 8 w 14"/>
                <a:gd name="T3" fmla="*/ 26 h 26"/>
                <a:gd name="T4" fmla="*/ 10 w 14"/>
                <a:gd name="T5" fmla="*/ 26 h 26"/>
                <a:gd name="T6" fmla="*/ 10 w 14"/>
                <a:gd name="T7" fmla="*/ 26 h 26"/>
                <a:gd name="T8" fmla="*/ 10 w 14"/>
                <a:gd name="T9" fmla="*/ 26 h 26"/>
                <a:gd name="T10" fmla="*/ 10 w 14"/>
                <a:gd name="T11" fmla="*/ 26 h 26"/>
                <a:gd name="T12" fmla="*/ 10 w 14"/>
                <a:gd name="T13" fmla="*/ 26 h 26"/>
                <a:gd name="T14" fmla="*/ 10 w 14"/>
                <a:gd name="T15" fmla="*/ 26 h 26"/>
                <a:gd name="T16" fmla="*/ 8 w 14"/>
                <a:gd name="T17" fmla="*/ 26 h 26"/>
                <a:gd name="T18" fmla="*/ 0 w 14"/>
                <a:gd name="T19" fmla="*/ 26 h 26"/>
                <a:gd name="T20" fmla="*/ 0 w 14"/>
                <a:gd name="T21" fmla="*/ 26 h 26"/>
                <a:gd name="T22" fmla="*/ 0 w 14"/>
                <a:gd name="T23" fmla="*/ 26 h 26"/>
                <a:gd name="T24" fmla="*/ 0 w 14"/>
                <a:gd name="T25" fmla="*/ 26 h 26"/>
                <a:gd name="T26" fmla="*/ 0 w 14"/>
                <a:gd name="T27" fmla="*/ 26 h 26"/>
                <a:gd name="T28" fmla="*/ 0 w 14"/>
                <a:gd name="T29" fmla="*/ 26 h 26"/>
                <a:gd name="T30" fmla="*/ 14 w 14"/>
                <a:gd name="T31" fmla="*/ 0 h 26"/>
                <a:gd name="T32" fmla="*/ 14 w 14"/>
                <a:gd name="T33" fmla="*/ 0 h 26"/>
                <a:gd name="T34" fmla="*/ 10 w 14"/>
                <a:gd name="T35" fmla="*/ 4 h 26"/>
                <a:gd name="T36" fmla="*/ 10 w 14"/>
                <a:gd name="T37" fmla="*/ 4 h 26"/>
                <a:gd name="T38" fmla="*/ 14 w 14"/>
                <a:gd name="T39" fmla="*/ 0 h 26"/>
                <a:gd name="T40" fmla="*/ 14 w 14"/>
                <a:gd name="T41" fmla="*/ 0 h 26"/>
                <a:gd name="T42" fmla="*/ 14 w 14"/>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6">
                  <a:moveTo>
                    <a:pt x="8" y="26"/>
                  </a:moveTo>
                  <a:lnTo>
                    <a:pt x="8" y="26"/>
                  </a:lnTo>
                  <a:lnTo>
                    <a:pt x="10" y="26"/>
                  </a:lnTo>
                  <a:lnTo>
                    <a:pt x="10" y="26"/>
                  </a:lnTo>
                  <a:lnTo>
                    <a:pt x="10" y="26"/>
                  </a:lnTo>
                  <a:lnTo>
                    <a:pt x="10" y="26"/>
                  </a:lnTo>
                  <a:lnTo>
                    <a:pt x="10" y="26"/>
                  </a:lnTo>
                  <a:lnTo>
                    <a:pt x="10" y="26"/>
                  </a:lnTo>
                  <a:lnTo>
                    <a:pt x="8" y="26"/>
                  </a:lnTo>
                  <a:close/>
                  <a:moveTo>
                    <a:pt x="0" y="26"/>
                  </a:moveTo>
                  <a:lnTo>
                    <a:pt x="0" y="26"/>
                  </a:lnTo>
                  <a:lnTo>
                    <a:pt x="0" y="26"/>
                  </a:lnTo>
                  <a:lnTo>
                    <a:pt x="0" y="26"/>
                  </a:lnTo>
                  <a:lnTo>
                    <a:pt x="0" y="26"/>
                  </a:lnTo>
                  <a:lnTo>
                    <a:pt x="0" y="26"/>
                  </a:lnTo>
                  <a:close/>
                  <a:moveTo>
                    <a:pt x="14" y="0"/>
                  </a:moveTo>
                  <a:lnTo>
                    <a:pt x="14" y="0"/>
                  </a:lnTo>
                  <a:lnTo>
                    <a:pt x="10" y="4"/>
                  </a:lnTo>
                  <a:lnTo>
                    <a:pt x="10" y="4"/>
                  </a:lnTo>
                  <a:lnTo>
                    <a:pt x="14" y="0"/>
                  </a:lnTo>
                  <a:lnTo>
                    <a:pt x="14" y="0"/>
                  </a:lnTo>
                  <a:lnTo>
                    <a:pt x="1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9" name="Freeform 1708"/>
            <p:cNvSpPr>
              <a:spLocks/>
            </p:cNvSpPr>
            <p:nvPr/>
          </p:nvSpPr>
          <p:spPr bwMode="auto">
            <a:xfrm>
              <a:off x="9226473" y="1174750"/>
              <a:ext cx="3193"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0" name="Freeform 1709"/>
            <p:cNvSpPr>
              <a:spLocks/>
            </p:cNvSpPr>
            <p:nvPr/>
          </p:nvSpPr>
          <p:spPr bwMode="auto">
            <a:xfrm>
              <a:off x="9213702" y="117475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1" name="Freeform 1710"/>
            <p:cNvSpPr>
              <a:spLocks/>
            </p:cNvSpPr>
            <p:nvPr/>
          </p:nvSpPr>
          <p:spPr bwMode="auto">
            <a:xfrm>
              <a:off x="9229665" y="1133475"/>
              <a:ext cx="6385" cy="6350"/>
            </a:xfrm>
            <a:custGeom>
              <a:avLst/>
              <a:gdLst>
                <a:gd name="T0" fmla="*/ 4 w 4"/>
                <a:gd name="T1" fmla="*/ 0 h 4"/>
                <a:gd name="T2" fmla="*/ 4 w 4"/>
                <a:gd name="T3" fmla="*/ 0 h 4"/>
                <a:gd name="T4" fmla="*/ 0 w 4"/>
                <a:gd name="T5" fmla="*/ 4 h 4"/>
                <a:gd name="T6" fmla="*/ 0 w 4"/>
                <a:gd name="T7" fmla="*/ 4 h 4"/>
                <a:gd name="T8" fmla="*/ 4 w 4"/>
                <a:gd name="T9" fmla="*/ 0 h 4"/>
                <a:gd name="T10" fmla="*/ 4 w 4"/>
                <a:gd name="T11" fmla="*/ 0 h 4"/>
                <a:gd name="T12" fmla="*/ 4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0"/>
                  </a:moveTo>
                  <a:lnTo>
                    <a:pt x="4" y="0"/>
                  </a:lnTo>
                  <a:lnTo>
                    <a:pt x="0" y="4"/>
                  </a:lnTo>
                  <a:lnTo>
                    <a:pt x="0" y="4"/>
                  </a:lnTo>
                  <a:lnTo>
                    <a:pt x="4" y="0"/>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2" name="Freeform 1711"/>
            <p:cNvSpPr>
              <a:spLocks/>
            </p:cNvSpPr>
            <p:nvPr/>
          </p:nvSpPr>
          <p:spPr bwMode="auto">
            <a:xfrm>
              <a:off x="9050882" y="1047750"/>
              <a:ext cx="19155" cy="31750"/>
            </a:xfrm>
            <a:custGeom>
              <a:avLst/>
              <a:gdLst>
                <a:gd name="T0" fmla="*/ 8 w 12"/>
                <a:gd name="T1" fmla="*/ 0 h 20"/>
                <a:gd name="T2" fmla="*/ 8 w 12"/>
                <a:gd name="T3" fmla="*/ 0 h 20"/>
                <a:gd name="T4" fmla="*/ 6 w 12"/>
                <a:gd name="T5" fmla="*/ 0 h 20"/>
                <a:gd name="T6" fmla="*/ 6 w 12"/>
                <a:gd name="T7" fmla="*/ 0 h 20"/>
                <a:gd name="T8" fmla="*/ 0 w 12"/>
                <a:gd name="T9" fmla="*/ 4 h 20"/>
                <a:gd name="T10" fmla="*/ 0 w 12"/>
                <a:gd name="T11" fmla="*/ 4 h 20"/>
                <a:gd name="T12" fmla="*/ 0 w 12"/>
                <a:gd name="T13" fmla="*/ 8 h 20"/>
                <a:gd name="T14" fmla="*/ 2 w 12"/>
                <a:gd name="T15" fmla="*/ 12 h 20"/>
                <a:gd name="T16" fmla="*/ 4 w 12"/>
                <a:gd name="T17" fmla="*/ 16 h 20"/>
                <a:gd name="T18" fmla="*/ 6 w 12"/>
                <a:gd name="T19" fmla="*/ 18 h 20"/>
                <a:gd name="T20" fmla="*/ 6 w 12"/>
                <a:gd name="T21" fmla="*/ 18 h 20"/>
                <a:gd name="T22" fmla="*/ 6 w 12"/>
                <a:gd name="T23" fmla="*/ 20 h 20"/>
                <a:gd name="T24" fmla="*/ 6 w 12"/>
                <a:gd name="T25" fmla="*/ 20 h 20"/>
                <a:gd name="T26" fmla="*/ 8 w 12"/>
                <a:gd name="T27" fmla="*/ 20 h 20"/>
                <a:gd name="T28" fmla="*/ 8 w 12"/>
                <a:gd name="T29" fmla="*/ 20 h 20"/>
                <a:gd name="T30" fmla="*/ 10 w 12"/>
                <a:gd name="T31" fmla="*/ 18 h 20"/>
                <a:gd name="T32" fmla="*/ 12 w 12"/>
                <a:gd name="T33" fmla="*/ 14 h 20"/>
                <a:gd name="T34" fmla="*/ 12 w 12"/>
                <a:gd name="T35" fmla="*/ 14 h 20"/>
                <a:gd name="T36" fmla="*/ 8 w 12"/>
                <a:gd name="T37" fmla="*/ 16 h 20"/>
                <a:gd name="T38" fmla="*/ 8 w 12"/>
                <a:gd name="T39" fmla="*/ 16 h 20"/>
                <a:gd name="T40" fmla="*/ 6 w 12"/>
                <a:gd name="T41" fmla="*/ 16 h 20"/>
                <a:gd name="T42" fmla="*/ 6 w 12"/>
                <a:gd name="T43" fmla="*/ 16 h 20"/>
                <a:gd name="T44" fmla="*/ 4 w 12"/>
                <a:gd name="T45" fmla="*/ 14 h 20"/>
                <a:gd name="T46" fmla="*/ 4 w 12"/>
                <a:gd name="T47" fmla="*/ 14 h 20"/>
                <a:gd name="T48" fmla="*/ 4 w 12"/>
                <a:gd name="T49" fmla="*/ 10 h 20"/>
                <a:gd name="T50" fmla="*/ 4 w 12"/>
                <a:gd name="T51" fmla="*/ 10 h 20"/>
                <a:gd name="T52" fmla="*/ 8 w 12"/>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20">
                  <a:moveTo>
                    <a:pt x="8" y="0"/>
                  </a:moveTo>
                  <a:lnTo>
                    <a:pt x="8" y="0"/>
                  </a:lnTo>
                  <a:lnTo>
                    <a:pt x="6" y="0"/>
                  </a:lnTo>
                  <a:lnTo>
                    <a:pt x="6" y="0"/>
                  </a:lnTo>
                  <a:lnTo>
                    <a:pt x="0" y="4"/>
                  </a:lnTo>
                  <a:lnTo>
                    <a:pt x="0" y="4"/>
                  </a:lnTo>
                  <a:lnTo>
                    <a:pt x="0" y="8"/>
                  </a:lnTo>
                  <a:lnTo>
                    <a:pt x="2" y="12"/>
                  </a:lnTo>
                  <a:lnTo>
                    <a:pt x="4" y="16"/>
                  </a:lnTo>
                  <a:lnTo>
                    <a:pt x="6" y="18"/>
                  </a:lnTo>
                  <a:lnTo>
                    <a:pt x="6" y="18"/>
                  </a:lnTo>
                  <a:lnTo>
                    <a:pt x="6" y="20"/>
                  </a:lnTo>
                  <a:lnTo>
                    <a:pt x="6" y="20"/>
                  </a:lnTo>
                  <a:lnTo>
                    <a:pt x="8" y="20"/>
                  </a:lnTo>
                  <a:lnTo>
                    <a:pt x="8" y="20"/>
                  </a:lnTo>
                  <a:lnTo>
                    <a:pt x="10" y="18"/>
                  </a:lnTo>
                  <a:lnTo>
                    <a:pt x="12" y="14"/>
                  </a:lnTo>
                  <a:lnTo>
                    <a:pt x="12" y="14"/>
                  </a:lnTo>
                  <a:lnTo>
                    <a:pt x="8" y="16"/>
                  </a:lnTo>
                  <a:lnTo>
                    <a:pt x="8" y="16"/>
                  </a:lnTo>
                  <a:lnTo>
                    <a:pt x="6" y="16"/>
                  </a:lnTo>
                  <a:lnTo>
                    <a:pt x="6" y="16"/>
                  </a:lnTo>
                  <a:lnTo>
                    <a:pt x="4" y="14"/>
                  </a:lnTo>
                  <a:lnTo>
                    <a:pt x="4" y="14"/>
                  </a:lnTo>
                  <a:lnTo>
                    <a:pt x="4" y="10"/>
                  </a:lnTo>
                  <a:lnTo>
                    <a:pt x="4" y="10"/>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3" name="Freeform 1712"/>
            <p:cNvSpPr>
              <a:spLocks/>
            </p:cNvSpPr>
            <p:nvPr/>
          </p:nvSpPr>
          <p:spPr bwMode="auto">
            <a:xfrm>
              <a:off x="9050882" y="1047750"/>
              <a:ext cx="19155" cy="31750"/>
            </a:xfrm>
            <a:custGeom>
              <a:avLst/>
              <a:gdLst>
                <a:gd name="T0" fmla="*/ 8 w 12"/>
                <a:gd name="T1" fmla="*/ 0 h 20"/>
                <a:gd name="T2" fmla="*/ 8 w 12"/>
                <a:gd name="T3" fmla="*/ 0 h 20"/>
                <a:gd name="T4" fmla="*/ 6 w 12"/>
                <a:gd name="T5" fmla="*/ 0 h 20"/>
                <a:gd name="T6" fmla="*/ 6 w 12"/>
                <a:gd name="T7" fmla="*/ 0 h 20"/>
                <a:gd name="T8" fmla="*/ 0 w 12"/>
                <a:gd name="T9" fmla="*/ 4 h 20"/>
                <a:gd name="T10" fmla="*/ 0 w 12"/>
                <a:gd name="T11" fmla="*/ 4 h 20"/>
                <a:gd name="T12" fmla="*/ 0 w 12"/>
                <a:gd name="T13" fmla="*/ 8 h 20"/>
                <a:gd name="T14" fmla="*/ 2 w 12"/>
                <a:gd name="T15" fmla="*/ 12 h 20"/>
                <a:gd name="T16" fmla="*/ 4 w 12"/>
                <a:gd name="T17" fmla="*/ 16 h 20"/>
                <a:gd name="T18" fmla="*/ 6 w 12"/>
                <a:gd name="T19" fmla="*/ 18 h 20"/>
                <a:gd name="T20" fmla="*/ 6 w 12"/>
                <a:gd name="T21" fmla="*/ 18 h 20"/>
                <a:gd name="T22" fmla="*/ 6 w 12"/>
                <a:gd name="T23" fmla="*/ 20 h 20"/>
                <a:gd name="T24" fmla="*/ 6 w 12"/>
                <a:gd name="T25" fmla="*/ 20 h 20"/>
                <a:gd name="T26" fmla="*/ 8 w 12"/>
                <a:gd name="T27" fmla="*/ 20 h 20"/>
                <a:gd name="T28" fmla="*/ 8 w 12"/>
                <a:gd name="T29" fmla="*/ 20 h 20"/>
                <a:gd name="T30" fmla="*/ 10 w 12"/>
                <a:gd name="T31" fmla="*/ 18 h 20"/>
                <a:gd name="T32" fmla="*/ 12 w 12"/>
                <a:gd name="T33" fmla="*/ 14 h 20"/>
                <a:gd name="T34" fmla="*/ 12 w 12"/>
                <a:gd name="T35" fmla="*/ 14 h 20"/>
                <a:gd name="T36" fmla="*/ 8 w 12"/>
                <a:gd name="T37" fmla="*/ 16 h 20"/>
                <a:gd name="T38" fmla="*/ 8 w 12"/>
                <a:gd name="T39" fmla="*/ 16 h 20"/>
                <a:gd name="T40" fmla="*/ 6 w 12"/>
                <a:gd name="T41" fmla="*/ 16 h 20"/>
                <a:gd name="T42" fmla="*/ 6 w 12"/>
                <a:gd name="T43" fmla="*/ 16 h 20"/>
                <a:gd name="T44" fmla="*/ 4 w 12"/>
                <a:gd name="T45" fmla="*/ 14 h 20"/>
                <a:gd name="T46" fmla="*/ 4 w 12"/>
                <a:gd name="T47" fmla="*/ 14 h 20"/>
                <a:gd name="T48" fmla="*/ 4 w 12"/>
                <a:gd name="T49" fmla="*/ 10 h 20"/>
                <a:gd name="T50" fmla="*/ 4 w 12"/>
                <a:gd name="T51" fmla="*/ 10 h 20"/>
                <a:gd name="T52" fmla="*/ 8 w 12"/>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20">
                  <a:moveTo>
                    <a:pt x="8" y="0"/>
                  </a:moveTo>
                  <a:lnTo>
                    <a:pt x="8" y="0"/>
                  </a:lnTo>
                  <a:lnTo>
                    <a:pt x="6" y="0"/>
                  </a:lnTo>
                  <a:lnTo>
                    <a:pt x="6" y="0"/>
                  </a:lnTo>
                  <a:lnTo>
                    <a:pt x="0" y="4"/>
                  </a:lnTo>
                  <a:lnTo>
                    <a:pt x="0" y="4"/>
                  </a:lnTo>
                  <a:lnTo>
                    <a:pt x="0" y="8"/>
                  </a:lnTo>
                  <a:lnTo>
                    <a:pt x="2" y="12"/>
                  </a:lnTo>
                  <a:lnTo>
                    <a:pt x="4" y="16"/>
                  </a:lnTo>
                  <a:lnTo>
                    <a:pt x="6" y="18"/>
                  </a:lnTo>
                  <a:lnTo>
                    <a:pt x="6" y="18"/>
                  </a:lnTo>
                  <a:lnTo>
                    <a:pt x="6" y="20"/>
                  </a:lnTo>
                  <a:lnTo>
                    <a:pt x="6" y="20"/>
                  </a:lnTo>
                  <a:lnTo>
                    <a:pt x="8" y="20"/>
                  </a:lnTo>
                  <a:lnTo>
                    <a:pt x="8" y="20"/>
                  </a:lnTo>
                  <a:lnTo>
                    <a:pt x="10" y="18"/>
                  </a:lnTo>
                  <a:lnTo>
                    <a:pt x="12" y="14"/>
                  </a:lnTo>
                  <a:lnTo>
                    <a:pt x="12" y="14"/>
                  </a:lnTo>
                  <a:lnTo>
                    <a:pt x="8" y="16"/>
                  </a:lnTo>
                  <a:lnTo>
                    <a:pt x="8" y="16"/>
                  </a:lnTo>
                  <a:lnTo>
                    <a:pt x="6" y="16"/>
                  </a:lnTo>
                  <a:lnTo>
                    <a:pt x="6" y="16"/>
                  </a:lnTo>
                  <a:lnTo>
                    <a:pt x="4" y="14"/>
                  </a:lnTo>
                  <a:lnTo>
                    <a:pt x="4" y="14"/>
                  </a:lnTo>
                  <a:lnTo>
                    <a:pt x="4" y="10"/>
                  </a:lnTo>
                  <a:lnTo>
                    <a:pt x="4" y="1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4" name="Freeform 1713"/>
            <p:cNvSpPr>
              <a:spLocks noEditPoints="1"/>
            </p:cNvSpPr>
            <p:nvPr/>
          </p:nvSpPr>
          <p:spPr bwMode="auto">
            <a:xfrm>
              <a:off x="9057267" y="1047750"/>
              <a:ext cx="12770" cy="31750"/>
            </a:xfrm>
            <a:custGeom>
              <a:avLst/>
              <a:gdLst>
                <a:gd name="T0" fmla="*/ 8 w 8"/>
                <a:gd name="T1" fmla="*/ 14 h 20"/>
                <a:gd name="T2" fmla="*/ 8 w 8"/>
                <a:gd name="T3" fmla="*/ 14 h 20"/>
                <a:gd name="T4" fmla="*/ 8 w 8"/>
                <a:gd name="T5" fmla="*/ 14 h 20"/>
                <a:gd name="T6" fmla="*/ 8 w 8"/>
                <a:gd name="T7" fmla="*/ 14 h 20"/>
                <a:gd name="T8" fmla="*/ 6 w 8"/>
                <a:gd name="T9" fmla="*/ 18 h 20"/>
                <a:gd name="T10" fmla="*/ 4 w 8"/>
                <a:gd name="T11" fmla="*/ 20 h 20"/>
                <a:gd name="T12" fmla="*/ 4 w 8"/>
                <a:gd name="T13" fmla="*/ 20 h 20"/>
                <a:gd name="T14" fmla="*/ 2 w 8"/>
                <a:gd name="T15" fmla="*/ 20 h 20"/>
                <a:gd name="T16" fmla="*/ 2 w 8"/>
                <a:gd name="T17" fmla="*/ 20 h 20"/>
                <a:gd name="T18" fmla="*/ 4 w 8"/>
                <a:gd name="T19" fmla="*/ 20 h 20"/>
                <a:gd name="T20" fmla="*/ 4 w 8"/>
                <a:gd name="T21" fmla="*/ 20 h 20"/>
                <a:gd name="T22" fmla="*/ 8 w 8"/>
                <a:gd name="T23" fmla="*/ 18 h 20"/>
                <a:gd name="T24" fmla="*/ 8 w 8"/>
                <a:gd name="T25" fmla="*/ 14 h 20"/>
                <a:gd name="T26" fmla="*/ 4 w 8"/>
                <a:gd name="T27" fmla="*/ 0 h 20"/>
                <a:gd name="T28" fmla="*/ 4 w 8"/>
                <a:gd name="T29" fmla="*/ 0 h 20"/>
                <a:gd name="T30" fmla="*/ 2 w 8"/>
                <a:gd name="T31" fmla="*/ 0 h 20"/>
                <a:gd name="T32" fmla="*/ 2 w 8"/>
                <a:gd name="T33" fmla="*/ 0 h 20"/>
                <a:gd name="T34" fmla="*/ 2 w 8"/>
                <a:gd name="T35" fmla="*/ 0 h 20"/>
                <a:gd name="T36" fmla="*/ 2 w 8"/>
                <a:gd name="T37" fmla="*/ 0 h 20"/>
                <a:gd name="T38" fmla="*/ 4 w 8"/>
                <a:gd name="T39" fmla="*/ 0 h 20"/>
                <a:gd name="T40" fmla="*/ 4 w 8"/>
                <a:gd name="T41" fmla="*/ 0 h 20"/>
                <a:gd name="T42" fmla="*/ 4 w 8"/>
                <a:gd name="T43" fmla="*/ 0 h 20"/>
                <a:gd name="T44" fmla="*/ 4 w 8"/>
                <a:gd name="T45" fmla="*/ 0 h 20"/>
                <a:gd name="T46" fmla="*/ 0 w 8"/>
                <a:gd name="T47" fmla="*/ 10 h 20"/>
                <a:gd name="T48" fmla="*/ 0 w 8"/>
                <a:gd name="T49" fmla="*/ 10 h 20"/>
                <a:gd name="T50" fmla="*/ 0 w 8"/>
                <a:gd name="T51" fmla="*/ 14 h 20"/>
                <a:gd name="T52" fmla="*/ 0 w 8"/>
                <a:gd name="T53" fmla="*/ 14 h 20"/>
                <a:gd name="T54" fmla="*/ 2 w 8"/>
                <a:gd name="T55" fmla="*/ 16 h 20"/>
                <a:gd name="T56" fmla="*/ 2 w 8"/>
                <a:gd name="T57" fmla="*/ 16 h 20"/>
                <a:gd name="T58" fmla="*/ 2 w 8"/>
                <a:gd name="T59" fmla="*/ 14 h 20"/>
                <a:gd name="T60" fmla="*/ 2 w 8"/>
                <a:gd name="T61" fmla="*/ 14 h 20"/>
                <a:gd name="T62" fmla="*/ 0 w 8"/>
                <a:gd name="T63" fmla="*/ 10 h 20"/>
                <a:gd name="T64" fmla="*/ 0 w 8"/>
                <a:gd name="T65" fmla="*/ 10 h 20"/>
                <a:gd name="T66" fmla="*/ 4 w 8"/>
                <a:gd name="T6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 h="20">
                  <a:moveTo>
                    <a:pt x="8" y="14"/>
                  </a:moveTo>
                  <a:lnTo>
                    <a:pt x="8" y="14"/>
                  </a:lnTo>
                  <a:lnTo>
                    <a:pt x="8" y="14"/>
                  </a:lnTo>
                  <a:lnTo>
                    <a:pt x="8" y="14"/>
                  </a:lnTo>
                  <a:lnTo>
                    <a:pt x="6" y="18"/>
                  </a:lnTo>
                  <a:lnTo>
                    <a:pt x="4" y="20"/>
                  </a:lnTo>
                  <a:lnTo>
                    <a:pt x="4" y="20"/>
                  </a:lnTo>
                  <a:lnTo>
                    <a:pt x="2" y="20"/>
                  </a:lnTo>
                  <a:lnTo>
                    <a:pt x="2" y="20"/>
                  </a:lnTo>
                  <a:lnTo>
                    <a:pt x="4" y="20"/>
                  </a:lnTo>
                  <a:lnTo>
                    <a:pt x="4" y="20"/>
                  </a:lnTo>
                  <a:lnTo>
                    <a:pt x="8" y="18"/>
                  </a:lnTo>
                  <a:lnTo>
                    <a:pt x="8" y="14"/>
                  </a:lnTo>
                  <a:close/>
                  <a:moveTo>
                    <a:pt x="4" y="0"/>
                  </a:moveTo>
                  <a:lnTo>
                    <a:pt x="4" y="0"/>
                  </a:lnTo>
                  <a:lnTo>
                    <a:pt x="2" y="0"/>
                  </a:lnTo>
                  <a:lnTo>
                    <a:pt x="2" y="0"/>
                  </a:lnTo>
                  <a:lnTo>
                    <a:pt x="2" y="0"/>
                  </a:lnTo>
                  <a:lnTo>
                    <a:pt x="2" y="0"/>
                  </a:lnTo>
                  <a:lnTo>
                    <a:pt x="4" y="0"/>
                  </a:lnTo>
                  <a:lnTo>
                    <a:pt x="4" y="0"/>
                  </a:lnTo>
                  <a:lnTo>
                    <a:pt x="4" y="0"/>
                  </a:lnTo>
                  <a:lnTo>
                    <a:pt x="4" y="0"/>
                  </a:lnTo>
                  <a:lnTo>
                    <a:pt x="0" y="10"/>
                  </a:lnTo>
                  <a:lnTo>
                    <a:pt x="0" y="10"/>
                  </a:lnTo>
                  <a:lnTo>
                    <a:pt x="0" y="14"/>
                  </a:lnTo>
                  <a:lnTo>
                    <a:pt x="0" y="14"/>
                  </a:lnTo>
                  <a:lnTo>
                    <a:pt x="2" y="16"/>
                  </a:lnTo>
                  <a:lnTo>
                    <a:pt x="2" y="16"/>
                  </a:lnTo>
                  <a:lnTo>
                    <a:pt x="2" y="14"/>
                  </a:lnTo>
                  <a:lnTo>
                    <a:pt x="2" y="14"/>
                  </a:lnTo>
                  <a:lnTo>
                    <a:pt x="0" y="10"/>
                  </a:lnTo>
                  <a:lnTo>
                    <a:pt x="0" y="10"/>
                  </a:lnTo>
                  <a:lnTo>
                    <a:pt x="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5" name="Freeform 1714"/>
            <p:cNvSpPr>
              <a:spLocks/>
            </p:cNvSpPr>
            <p:nvPr/>
          </p:nvSpPr>
          <p:spPr bwMode="auto">
            <a:xfrm>
              <a:off x="9060460" y="1069975"/>
              <a:ext cx="9578" cy="9525"/>
            </a:xfrm>
            <a:custGeom>
              <a:avLst/>
              <a:gdLst>
                <a:gd name="T0" fmla="*/ 6 w 6"/>
                <a:gd name="T1" fmla="*/ 0 h 6"/>
                <a:gd name="T2" fmla="*/ 6 w 6"/>
                <a:gd name="T3" fmla="*/ 0 h 6"/>
                <a:gd name="T4" fmla="*/ 6 w 6"/>
                <a:gd name="T5" fmla="*/ 0 h 6"/>
                <a:gd name="T6" fmla="*/ 6 w 6"/>
                <a:gd name="T7" fmla="*/ 0 h 6"/>
                <a:gd name="T8" fmla="*/ 4 w 6"/>
                <a:gd name="T9" fmla="*/ 4 h 6"/>
                <a:gd name="T10" fmla="*/ 2 w 6"/>
                <a:gd name="T11" fmla="*/ 6 h 6"/>
                <a:gd name="T12" fmla="*/ 2 w 6"/>
                <a:gd name="T13" fmla="*/ 6 h 6"/>
                <a:gd name="T14" fmla="*/ 0 w 6"/>
                <a:gd name="T15" fmla="*/ 6 h 6"/>
                <a:gd name="T16" fmla="*/ 0 w 6"/>
                <a:gd name="T17" fmla="*/ 6 h 6"/>
                <a:gd name="T18" fmla="*/ 2 w 6"/>
                <a:gd name="T19" fmla="*/ 6 h 6"/>
                <a:gd name="T20" fmla="*/ 2 w 6"/>
                <a:gd name="T21" fmla="*/ 6 h 6"/>
                <a:gd name="T22" fmla="*/ 6 w 6"/>
                <a:gd name="T23" fmla="*/ 4 h 6"/>
                <a:gd name="T24" fmla="*/ 6 w 6"/>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6">
                  <a:moveTo>
                    <a:pt x="6" y="0"/>
                  </a:moveTo>
                  <a:lnTo>
                    <a:pt x="6" y="0"/>
                  </a:lnTo>
                  <a:lnTo>
                    <a:pt x="6" y="0"/>
                  </a:lnTo>
                  <a:lnTo>
                    <a:pt x="6" y="0"/>
                  </a:lnTo>
                  <a:lnTo>
                    <a:pt x="4" y="4"/>
                  </a:lnTo>
                  <a:lnTo>
                    <a:pt x="2" y="6"/>
                  </a:lnTo>
                  <a:lnTo>
                    <a:pt x="2" y="6"/>
                  </a:lnTo>
                  <a:lnTo>
                    <a:pt x="0" y="6"/>
                  </a:lnTo>
                  <a:lnTo>
                    <a:pt x="0" y="6"/>
                  </a:lnTo>
                  <a:lnTo>
                    <a:pt x="2" y="6"/>
                  </a:lnTo>
                  <a:lnTo>
                    <a:pt x="2" y="6"/>
                  </a:lnTo>
                  <a:lnTo>
                    <a:pt x="6" y="4"/>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6" name="Freeform 1715"/>
            <p:cNvSpPr>
              <a:spLocks/>
            </p:cNvSpPr>
            <p:nvPr/>
          </p:nvSpPr>
          <p:spPr bwMode="auto">
            <a:xfrm>
              <a:off x="9057267" y="1047750"/>
              <a:ext cx="6385" cy="25400"/>
            </a:xfrm>
            <a:custGeom>
              <a:avLst/>
              <a:gdLst>
                <a:gd name="T0" fmla="*/ 4 w 4"/>
                <a:gd name="T1" fmla="*/ 0 h 16"/>
                <a:gd name="T2" fmla="*/ 4 w 4"/>
                <a:gd name="T3" fmla="*/ 0 h 16"/>
                <a:gd name="T4" fmla="*/ 2 w 4"/>
                <a:gd name="T5" fmla="*/ 0 h 16"/>
                <a:gd name="T6" fmla="*/ 2 w 4"/>
                <a:gd name="T7" fmla="*/ 0 h 16"/>
                <a:gd name="T8" fmla="*/ 2 w 4"/>
                <a:gd name="T9" fmla="*/ 0 h 16"/>
                <a:gd name="T10" fmla="*/ 2 w 4"/>
                <a:gd name="T11" fmla="*/ 0 h 16"/>
                <a:gd name="T12" fmla="*/ 4 w 4"/>
                <a:gd name="T13" fmla="*/ 0 h 16"/>
                <a:gd name="T14" fmla="*/ 4 w 4"/>
                <a:gd name="T15" fmla="*/ 0 h 16"/>
                <a:gd name="T16" fmla="*/ 4 w 4"/>
                <a:gd name="T17" fmla="*/ 0 h 16"/>
                <a:gd name="T18" fmla="*/ 4 w 4"/>
                <a:gd name="T19" fmla="*/ 0 h 16"/>
                <a:gd name="T20" fmla="*/ 0 w 4"/>
                <a:gd name="T21" fmla="*/ 10 h 16"/>
                <a:gd name="T22" fmla="*/ 0 w 4"/>
                <a:gd name="T23" fmla="*/ 10 h 16"/>
                <a:gd name="T24" fmla="*/ 0 w 4"/>
                <a:gd name="T25" fmla="*/ 14 h 16"/>
                <a:gd name="T26" fmla="*/ 0 w 4"/>
                <a:gd name="T27" fmla="*/ 14 h 16"/>
                <a:gd name="T28" fmla="*/ 2 w 4"/>
                <a:gd name="T29" fmla="*/ 16 h 16"/>
                <a:gd name="T30" fmla="*/ 2 w 4"/>
                <a:gd name="T31" fmla="*/ 16 h 16"/>
                <a:gd name="T32" fmla="*/ 2 w 4"/>
                <a:gd name="T33" fmla="*/ 14 h 16"/>
                <a:gd name="T34" fmla="*/ 2 w 4"/>
                <a:gd name="T35" fmla="*/ 14 h 16"/>
                <a:gd name="T36" fmla="*/ 0 w 4"/>
                <a:gd name="T37" fmla="*/ 10 h 16"/>
                <a:gd name="T38" fmla="*/ 0 w 4"/>
                <a:gd name="T39" fmla="*/ 10 h 16"/>
                <a:gd name="T40" fmla="*/ 4 w 4"/>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6">
                  <a:moveTo>
                    <a:pt x="4" y="0"/>
                  </a:moveTo>
                  <a:lnTo>
                    <a:pt x="4" y="0"/>
                  </a:lnTo>
                  <a:lnTo>
                    <a:pt x="2" y="0"/>
                  </a:lnTo>
                  <a:lnTo>
                    <a:pt x="2" y="0"/>
                  </a:lnTo>
                  <a:lnTo>
                    <a:pt x="2" y="0"/>
                  </a:lnTo>
                  <a:lnTo>
                    <a:pt x="2" y="0"/>
                  </a:lnTo>
                  <a:lnTo>
                    <a:pt x="4" y="0"/>
                  </a:lnTo>
                  <a:lnTo>
                    <a:pt x="4" y="0"/>
                  </a:lnTo>
                  <a:lnTo>
                    <a:pt x="4" y="0"/>
                  </a:lnTo>
                  <a:lnTo>
                    <a:pt x="4" y="0"/>
                  </a:lnTo>
                  <a:lnTo>
                    <a:pt x="0" y="10"/>
                  </a:lnTo>
                  <a:lnTo>
                    <a:pt x="0" y="10"/>
                  </a:lnTo>
                  <a:lnTo>
                    <a:pt x="0" y="14"/>
                  </a:lnTo>
                  <a:lnTo>
                    <a:pt x="0" y="14"/>
                  </a:lnTo>
                  <a:lnTo>
                    <a:pt x="2" y="16"/>
                  </a:lnTo>
                  <a:lnTo>
                    <a:pt x="2" y="16"/>
                  </a:lnTo>
                  <a:lnTo>
                    <a:pt x="2" y="14"/>
                  </a:lnTo>
                  <a:lnTo>
                    <a:pt x="2" y="14"/>
                  </a:lnTo>
                  <a:lnTo>
                    <a:pt x="0" y="10"/>
                  </a:lnTo>
                  <a:lnTo>
                    <a:pt x="0" y="1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7" name="Freeform 1716"/>
            <p:cNvSpPr>
              <a:spLocks noEditPoints="1"/>
            </p:cNvSpPr>
            <p:nvPr/>
          </p:nvSpPr>
          <p:spPr bwMode="auto">
            <a:xfrm>
              <a:off x="9232858" y="1028700"/>
              <a:ext cx="31926" cy="22225"/>
            </a:xfrm>
            <a:custGeom>
              <a:avLst/>
              <a:gdLst>
                <a:gd name="T0" fmla="*/ 8 w 20"/>
                <a:gd name="T1" fmla="*/ 8 h 14"/>
                <a:gd name="T2" fmla="*/ 8 w 20"/>
                <a:gd name="T3" fmla="*/ 8 h 14"/>
                <a:gd name="T4" fmla="*/ 8 w 20"/>
                <a:gd name="T5" fmla="*/ 8 h 14"/>
                <a:gd name="T6" fmla="*/ 8 w 20"/>
                <a:gd name="T7" fmla="*/ 8 h 14"/>
                <a:gd name="T8" fmla="*/ 12 w 20"/>
                <a:gd name="T9" fmla="*/ 8 h 14"/>
                <a:gd name="T10" fmla="*/ 12 w 20"/>
                <a:gd name="T11" fmla="*/ 8 h 14"/>
                <a:gd name="T12" fmla="*/ 8 w 20"/>
                <a:gd name="T13" fmla="*/ 12 h 14"/>
                <a:gd name="T14" fmla="*/ 8 w 20"/>
                <a:gd name="T15" fmla="*/ 12 h 14"/>
                <a:gd name="T16" fmla="*/ 8 w 20"/>
                <a:gd name="T17" fmla="*/ 12 h 14"/>
                <a:gd name="T18" fmla="*/ 8 w 20"/>
                <a:gd name="T19" fmla="*/ 12 h 14"/>
                <a:gd name="T20" fmla="*/ 8 w 20"/>
                <a:gd name="T21" fmla="*/ 12 h 14"/>
                <a:gd name="T22" fmla="*/ 8 w 20"/>
                <a:gd name="T23" fmla="*/ 12 h 14"/>
                <a:gd name="T24" fmla="*/ 6 w 20"/>
                <a:gd name="T25" fmla="*/ 10 h 14"/>
                <a:gd name="T26" fmla="*/ 6 w 20"/>
                <a:gd name="T27" fmla="*/ 10 h 14"/>
                <a:gd name="T28" fmla="*/ 8 w 20"/>
                <a:gd name="T29" fmla="*/ 8 h 14"/>
                <a:gd name="T30" fmla="*/ 8 w 20"/>
                <a:gd name="T31" fmla="*/ 8 h 14"/>
                <a:gd name="T32" fmla="*/ 8 w 20"/>
                <a:gd name="T33" fmla="*/ 8 h 14"/>
                <a:gd name="T34" fmla="*/ 14 w 20"/>
                <a:gd name="T35" fmla="*/ 0 h 14"/>
                <a:gd name="T36" fmla="*/ 14 w 20"/>
                <a:gd name="T37" fmla="*/ 0 h 14"/>
                <a:gd name="T38" fmla="*/ 6 w 20"/>
                <a:gd name="T39" fmla="*/ 4 h 14"/>
                <a:gd name="T40" fmla="*/ 0 w 20"/>
                <a:gd name="T41" fmla="*/ 10 h 14"/>
                <a:gd name="T42" fmla="*/ 0 w 20"/>
                <a:gd name="T43" fmla="*/ 10 h 14"/>
                <a:gd name="T44" fmla="*/ 4 w 20"/>
                <a:gd name="T45" fmla="*/ 8 h 14"/>
                <a:gd name="T46" fmla="*/ 4 w 20"/>
                <a:gd name="T47" fmla="*/ 8 h 14"/>
                <a:gd name="T48" fmla="*/ 8 w 20"/>
                <a:gd name="T49" fmla="*/ 14 h 14"/>
                <a:gd name="T50" fmla="*/ 8 w 20"/>
                <a:gd name="T51" fmla="*/ 14 h 14"/>
                <a:gd name="T52" fmla="*/ 20 w 20"/>
                <a:gd name="T53" fmla="*/ 6 h 14"/>
                <a:gd name="T54" fmla="*/ 20 w 20"/>
                <a:gd name="T55" fmla="*/ 6 h 14"/>
                <a:gd name="T56" fmla="*/ 16 w 20"/>
                <a:gd name="T57" fmla="*/ 6 h 14"/>
                <a:gd name="T58" fmla="*/ 14 w 20"/>
                <a:gd name="T5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14">
                  <a:moveTo>
                    <a:pt x="8" y="8"/>
                  </a:moveTo>
                  <a:lnTo>
                    <a:pt x="8" y="8"/>
                  </a:lnTo>
                  <a:lnTo>
                    <a:pt x="8" y="8"/>
                  </a:lnTo>
                  <a:lnTo>
                    <a:pt x="8" y="8"/>
                  </a:lnTo>
                  <a:lnTo>
                    <a:pt x="12" y="8"/>
                  </a:lnTo>
                  <a:lnTo>
                    <a:pt x="12" y="8"/>
                  </a:lnTo>
                  <a:lnTo>
                    <a:pt x="8" y="12"/>
                  </a:lnTo>
                  <a:lnTo>
                    <a:pt x="8" y="12"/>
                  </a:lnTo>
                  <a:lnTo>
                    <a:pt x="8" y="12"/>
                  </a:lnTo>
                  <a:lnTo>
                    <a:pt x="8" y="12"/>
                  </a:lnTo>
                  <a:lnTo>
                    <a:pt x="8" y="12"/>
                  </a:lnTo>
                  <a:lnTo>
                    <a:pt x="8" y="12"/>
                  </a:lnTo>
                  <a:lnTo>
                    <a:pt x="6" y="10"/>
                  </a:lnTo>
                  <a:lnTo>
                    <a:pt x="6" y="10"/>
                  </a:lnTo>
                  <a:lnTo>
                    <a:pt x="8" y="8"/>
                  </a:lnTo>
                  <a:lnTo>
                    <a:pt x="8" y="8"/>
                  </a:lnTo>
                  <a:lnTo>
                    <a:pt x="8" y="8"/>
                  </a:lnTo>
                  <a:close/>
                  <a:moveTo>
                    <a:pt x="14" y="0"/>
                  </a:moveTo>
                  <a:lnTo>
                    <a:pt x="14" y="0"/>
                  </a:lnTo>
                  <a:lnTo>
                    <a:pt x="6" y="4"/>
                  </a:lnTo>
                  <a:lnTo>
                    <a:pt x="0" y="10"/>
                  </a:lnTo>
                  <a:lnTo>
                    <a:pt x="0" y="10"/>
                  </a:lnTo>
                  <a:lnTo>
                    <a:pt x="4" y="8"/>
                  </a:lnTo>
                  <a:lnTo>
                    <a:pt x="4" y="8"/>
                  </a:lnTo>
                  <a:lnTo>
                    <a:pt x="8" y="14"/>
                  </a:lnTo>
                  <a:lnTo>
                    <a:pt x="8" y="14"/>
                  </a:lnTo>
                  <a:lnTo>
                    <a:pt x="20" y="6"/>
                  </a:lnTo>
                  <a:lnTo>
                    <a:pt x="20" y="6"/>
                  </a:lnTo>
                  <a:lnTo>
                    <a:pt x="16" y="6"/>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8" name="Freeform 1717"/>
            <p:cNvSpPr>
              <a:spLocks/>
            </p:cNvSpPr>
            <p:nvPr/>
          </p:nvSpPr>
          <p:spPr bwMode="auto">
            <a:xfrm>
              <a:off x="9242435" y="1041400"/>
              <a:ext cx="9578" cy="6350"/>
            </a:xfrm>
            <a:custGeom>
              <a:avLst/>
              <a:gdLst>
                <a:gd name="T0" fmla="*/ 2 w 6"/>
                <a:gd name="T1" fmla="*/ 0 h 4"/>
                <a:gd name="T2" fmla="*/ 2 w 6"/>
                <a:gd name="T3" fmla="*/ 0 h 4"/>
                <a:gd name="T4" fmla="*/ 2 w 6"/>
                <a:gd name="T5" fmla="*/ 0 h 4"/>
                <a:gd name="T6" fmla="*/ 2 w 6"/>
                <a:gd name="T7" fmla="*/ 0 h 4"/>
                <a:gd name="T8" fmla="*/ 6 w 6"/>
                <a:gd name="T9" fmla="*/ 0 h 4"/>
                <a:gd name="T10" fmla="*/ 6 w 6"/>
                <a:gd name="T11" fmla="*/ 0 h 4"/>
                <a:gd name="T12" fmla="*/ 2 w 6"/>
                <a:gd name="T13" fmla="*/ 4 h 4"/>
                <a:gd name="T14" fmla="*/ 2 w 6"/>
                <a:gd name="T15" fmla="*/ 4 h 4"/>
                <a:gd name="T16" fmla="*/ 2 w 6"/>
                <a:gd name="T17" fmla="*/ 4 h 4"/>
                <a:gd name="T18" fmla="*/ 2 w 6"/>
                <a:gd name="T19" fmla="*/ 4 h 4"/>
                <a:gd name="T20" fmla="*/ 2 w 6"/>
                <a:gd name="T21" fmla="*/ 4 h 4"/>
                <a:gd name="T22" fmla="*/ 2 w 6"/>
                <a:gd name="T23" fmla="*/ 4 h 4"/>
                <a:gd name="T24" fmla="*/ 0 w 6"/>
                <a:gd name="T25" fmla="*/ 2 h 4"/>
                <a:gd name="T26" fmla="*/ 0 w 6"/>
                <a:gd name="T27" fmla="*/ 2 h 4"/>
                <a:gd name="T28" fmla="*/ 2 w 6"/>
                <a:gd name="T29" fmla="*/ 0 h 4"/>
                <a:gd name="T30" fmla="*/ 2 w 6"/>
                <a:gd name="T31" fmla="*/ 0 h 4"/>
                <a:gd name="T32" fmla="*/ 2 w 6"/>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2" y="0"/>
                  </a:moveTo>
                  <a:lnTo>
                    <a:pt x="2" y="0"/>
                  </a:lnTo>
                  <a:lnTo>
                    <a:pt x="2" y="0"/>
                  </a:lnTo>
                  <a:lnTo>
                    <a:pt x="2" y="0"/>
                  </a:lnTo>
                  <a:lnTo>
                    <a:pt x="6" y="0"/>
                  </a:lnTo>
                  <a:lnTo>
                    <a:pt x="6" y="0"/>
                  </a:lnTo>
                  <a:lnTo>
                    <a:pt x="2" y="4"/>
                  </a:lnTo>
                  <a:lnTo>
                    <a:pt x="2" y="4"/>
                  </a:lnTo>
                  <a:lnTo>
                    <a:pt x="2" y="4"/>
                  </a:lnTo>
                  <a:lnTo>
                    <a:pt x="2" y="4"/>
                  </a:lnTo>
                  <a:lnTo>
                    <a:pt x="2" y="4"/>
                  </a:lnTo>
                  <a:lnTo>
                    <a:pt x="2" y="4"/>
                  </a:lnTo>
                  <a:lnTo>
                    <a:pt x="0" y="2"/>
                  </a:lnTo>
                  <a:lnTo>
                    <a:pt x="0" y="2"/>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9" name="Freeform 1718"/>
            <p:cNvSpPr>
              <a:spLocks/>
            </p:cNvSpPr>
            <p:nvPr/>
          </p:nvSpPr>
          <p:spPr bwMode="auto">
            <a:xfrm>
              <a:off x="9232858" y="1028700"/>
              <a:ext cx="31926" cy="22225"/>
            </a:xfrm>
            <a:custGeom>
              <a:avLst/>
              <a:gdLst>
                <a:gd name="T0" fmla="*/ 14 w 20"/>
                <a:gd name="T1" fmla="*/ 0 h 14"/>
                <a:gd name="T2" fmla="*/ 14 w 20"/>
                <a:gd name="T3" fmla="*/ 0 h 14"/>
                <a:gd name="T4" fmla="*/ 6 w 20"/>
                <a:gd name="T5" fmla="*/ 4 h 14"/>
                <a:gd name="T6" fmla="*/ 0 w 20"/>
                <a:gd name="T7" fmla="*/ 10 h 14"/>
                <a:gd name="T8" fmla="*/ 0 w 20"/>
                <a:gd name="T9" fmla="*/ 10 h 14"/>
                <a:gd name="T10" fmla="*/ 4 w 20"/>
                <a:gd name="T11" fmla="*/ 8 h 14"/>
                <a:gd name="T12" fmla="*/ 4 w 20"/>
                <a:gd name="T13" fmla="*/ 8 h 14"/>
                <a:gd name="T14" fmla="*/ 8 w 20"/>
                <a:gd name="T15" fmla="*/ 14 h 14"/>
                <a:gd name="T16" fmla="*/ 8 w 20"/>
                <a:gd name="T17" fmla="*/ 14 h 14"/>
                <a:gd name="T18" fmla="*/ 20 w 20"/>
                <a:gd name="T19" fmla="*/ 6 h 14"/>
                <a:gd name="T20" fmla="*/ 20 w 20"/>
                <a:gd name="T21" fmla="*/ 6 h 14"/>
                <a:gd name="T22" fmla="*/ 16 w 20"/>
                <a:gd name="T23" fmla="*/ 6 h 14"/>
                <a:gd name="T24" fmla="*/ 14 w 20"/>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14" y="0"/>
                  </a:moveTo>
                  <a:lnTo>
                    <a:pt x="14" y="0"/>
                  </a:lnTo>
                  <a:lnTo>
                    <a:pt x="6" y="4"/>
                  </a:lnTo>
                  <a:lnTo>
                    <a:pt x="0" y="10"/>
                  </a:lnTo>
                  <a:lnTo>
                    <a:pt x="0" y="10"/>
                  </a:lnTo>
                  <a:lnTo>
                    <a:pt x="4" y="8"/>
                  </a:lnTo>
                  <a:lnTo>
                    <a:pt x="4" y="8"/>
                  </a:lnTo>
                  <a:lnTo>
                    <a:pt x="8" y="14"/>
                  </a:lnTo>
                  <a:lnTo>
                    <a:pt x="8" y="14"/>
                  </a:lnTo>
                  <a:lnTo>
                    <a:pt x="20" y="6"/>
                  </a:lnTo>
                  <a:lnTo>
                    <a:pt x="20" y="6"/>
                  </a:lnTo>
                  <a:lnTo>
                    <a:pt x="16" y="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0" name="Freeform 1719"/>
            <p:cNvSpPr>
              <a:spLocks/>
            </p:cNvSpPr>
            <p:nvPr/>
          </p:nvSpPr>
          <p:spPr bwMode="auto">
            <a:xfrm>
              <a:off x="9159429" y="1012825"/>
              <a:ext cx="35118" cy="31750"/>
            </a:xfrm>
            <a:custGeom>
              <a:avLst/>
              <a:gdLst>
                <a:gd name="T0" fmla="*/ 16 w 22"/>
                <a:gd name="T1" fmla="*/ 0 h 20"/>
                <a:gd name="T2" fmla="*/ 16 w 22"/>
                <a:gd name="T3" fmla="*/ 0 h 20"/>
                <a:gd name="T4" fmla="*/ 10 w 22"/>
                <a:gd name="T5" fmla="*/ 2 h 20"/>
                <a:gd name="T6" fmla="*/ 6 w 22"/>
                <a:gd name="T7" fmla="*/ 4 h 20"/>
                <a:gd name="T8" fmla="*/ 2 w 22"/>
                <a:gd name="T9" fmla="*/ 10 h 20"/>
                <a:gd name="T10" fmla="*/ 0 w 22"/>
                <a:gd name="T11" fmla="*/ 20 h 20"/>
                <a:gd name="T12" fmla="*/ 0 w 22"/>
                <a:gd name="T13" fmla="*/ 20 h 20"/>
                <a:gd name="T14" fmla="*/ 8 w 22"/>
                <a:gd name="T15" fmla="*/ 6 h 20"/>
                <a:gd name="T16" fmla="*/ 8 w 22"/>
                <a:gd name="T17" fmla="*/ 6 h 20"/>
                <a:gd name="T18" fmla="*/ 8 w 22"/>
                <a:gd name="T19" fmla="*/ 6 h 20"/>
                <a:gd name="T20" fmla="*/ 8 w 22"/>
                <a:gd name="T21" fmla="*/ 12 h 20"/>
                <a:gd name="T22" fmla="*/ 8 w 22"/>
                <a:gd name="T23" fmla="*/ 12 h 20"/>
                <a:gd name="T24" fmla="*/ 14 w 22"/>
                <a:gd name="T25" fmla="*/ 4 h 20"/>
                <a:gd name="T26" fmla="*/ 16 w 22"/>
                <a:gd name="T27" fmla="*/ 2 h 20"/>
                <a:gd name="T28" fmla="*/ 22 w 22"/>
                <a:gd name="T29" fmla="*/ 0 h 20"/>
                <a:gd name="T30" fmla="*/ 22 w 22"/>
                <a:gd name="T31" fmla="*/ 0 h 20"/>
                <a:gd name="T32" fmla="*/ 16 w 22"/>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0">
                  <a:moveTo>
                    <a:pt x="16" y="0"/>
                  </a:moveTo>
                  <a:lnTo>
                    <a:pt x="16" y="0"/>
                  </a:lnTo>
                  <a:lnTo>
                    <a:pt x="10" y="2"/>
                  </a:lnTo>
                  <a:lnTo>
                    <a:pt x="6" y="4"/>
                  </a:lnTo>
                  <a:lnTo>
                    <a:pt x="2" y="10"/>
                  </a:lnTo>
                  <a:lnTo>
                    <a:pt x="0" y="20"/>
                  </a:lnTo>
                  <a:lnTo>
                    <a:pt x="0" y="20"/>
                  </a:lnTo>
                  <a:lnTo>
                    <a:pt x="8" y="6"/>
                  </a:lnTo>
                  <a:lnTo>
                    <a:pt x="8" y="6"/>
                  </a:lnTo>
                  <a:lnTo>
                    <a:pt x="8" y="6"/>
                  </a:lnTo>
                  <a:lnTo>
                    <a:pt x="8" y="12"/>
                  </a:lnTo>
                  <a:lnTo>
                    <a:pt x="8" y="12"/>
                  </a:lnTo>
                  <a:lnTo>
                    <a:pt x="14" y="4"/>
                  </a:lnTo>
                  <a:lnTo>
                    <a:pt x="16" y="2"/>
                  </a:lnTo>
                  <a:lnTo>
                    <a:pt x="22" y="0"/>
                  </a:lnTo>
                  <a:lnTo>
                    <a:pt x="22" y="0"/>
                  </a:lnTo>
                  <a:lnTo>
                    <a:pt x="1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1" name="Freeform 1720"/>
            <p:cNvSpPr>
              <a:spLocks/>
            </p:cNvSpPr>
            <p:nvPr/>
          </p:nvSpPr>
          <p:spPr bwMode="auto">
            <a:xfrm>
              <a:off x="9159429" y="1012825"/>
              <a:ext cx="35118" cy="31750"/>
            </a:xfrm>
            <a:custGeom>
              <a:avLst/>
              <a:gdLst>
                <a:gd name="T0" fmla="*/ 16 w 22"/>
                <a:gd name="T1" fmla="*/ 0 h 20"/>
                <a:gd name="T2" fmla="*/ 16 w 22"/>
                <a:gd name="T3" fmla="*/ 0 h 20"/>
                <a:gd name="T4" fmla="*/ 10 w 22"/>
                <a:gd name="T5" fmla="*/ 2 h 20"/>
                <a:gd name="T6" fmla="*/ 6 w 22"/>
                <a:gd name="T7" fmla="*/ 4 h 20"/>
                <a:gd name="T8" fmla="*/ 2 w 22"/>
                <a:gd name="T9" fmla="*/ 10 h 20"/>
                <a:gd name="T10" fmla="*/ 0 w 22"/>
                <a:gd name="T11" fmla="*/ 20 h 20"/>
                <a:gd name="T12" fmla="*/ 0 w 22"/>
                <a:gd name="T13" fmla="*/ 20 h 20"/>
                <a:gd name="T14" fmla="*/ 8 w 22"/>
                <a:gd name="T15" fmla="*/ 6 h 20"/>
                <a:gd name="T16" fmla="*/ 8 w 22"/>
                <a:gd name="T17" fmla="*/ 6 h 20"/>
                <a:gd name="T18" fmla="*/ 8 w 22"/>
                <a:gd name="T19" fmla="*/ 6 h 20"/>
                <a:gd name="T20" fmla="*/ 8 w 22"/>
                <a:gd name="T21" fmla="*/ 12 h 20"/>
                <a:gd name="T22" fmla="*/ 8 w 22"/>
                <a:gd name="T23" fmla="*/ 12 h 20"/>
                <a:gd name="T24" fmla="*/ 14 w 22"/>
                <a:gd name="T25" fmla="*/ 4 h 20"/>
                <a:gd name="T26" fmla="*/ 16 w 22"/>
                <a:gd name="T27" fmla="*/ 2 h 20"/>
                <a:gd name="T28" fmla="*/ 22 w 22"/>
                <a:gd name="T29" fmla="*/ 0 h 20"/>
                <a:gd name="T30" fmla="*/ 22 w 22"/>
                <a:gd name="T31" fmla="*/ 0 h 20"/>
                <a:gd name="T32" fmla="*/ 16 w 22"/>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0">
                  <a:moveTo>
                    <a:pt x="16" y="0"/>
                  </a:moveTo>
                  <a:lnTo>
                    <a:pt x="16" y="0"/>
                  </a:lnTo>
                  <a:lnTo>
                    <a:pt x="10" y="2"/>
                  </a:lnTo>
                  <a:lnTo>
                    <a:pt x="6" y="4"/>
                  </a:lnTo>
                  <a:lnTo>
                    <a:pt x="2" y="10"/>
                  </a:lnTo>
                  <a:lnTo>
                    <a:pt x="0" y="20"/>
                  </a:lnTo>
                  <a:lnTo>
                    <a:pt x="0" y="20"/>
                  </a:lnTo>
                  <a:lnTo>
                    <a:pt x="8" y="6"/>
                  </a:lnTo>
                  <a:lnTo>
                    <a:pt x="8" y="6"/>
                  </a:lnTo>
                  <a:lnTo>
                    <a:pt x="8" y="6"/>
                  </a:lnTo>
                  <a:lnTo>
                    <a:pt x="8" y="12"/>
                  </a:lnTo>
                  <a:lnTo>
                    <a:pt x="8" y="12"/>
                  </a:lnTo>
                  <a:lnTo>
                    <a:pt x="14" y="4"/>
                  </a:lnTo>
                  <a:lnTo>
                    <a:pt x="16" y="2"/>
                  </a:lnTo>
                  <a:lnTo>
                    <a:pt x="22" y="0"/>
                  </a:lnTo>
                  <a:lnTo>
                    <a:pt x="22"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2" name="Freeform 1721"/>
            <p:cNvSpPr>
              <a:spLocks/>
            </p:cNvSpPr>
            <p:nvPr/>
          </p:nvSpPr>
          <p:spPr bwMode="auto">
            <a:xfrm>
              <a:off x="9312672" y="1016000"/>
              <a:ext cx="15963" cy="15875"/>
            </a:xfrm>
            <a:custGeom>
              <a:avLst/>
              <a:gdLst>
                <a:gd name="T0" fmla="*/ 10 w 10"/>
                <a:gd name="T1" fmla="*/ 0 h 10"/>
                <a:gd name="T2" fmla="*/ 10 w 10"/>
                <a:gd name="T3" fmla="*/ 0 h 10"/>
                <a:gd name="T4" fmla="*/ 0 w 10"/>
                <a:gd name="T5" fmla="*/ 10 h 10"/>
                <a:gd name="T6" fmla="*/ 0 w 10"/>
                <a:gd name="T7" fmla="*/ 10 h 10"/>
                <a:gd name="T8" fmla="*/ 2 w 10"/>
                <a:gd name="T9" fmla="*/ 10 h 10"/>
                <a:gd name="T10" fmla="*/ 2 w 10"/>
                <a:gd name="T11" fmla="*/ 10 h 10"/>
                <a:gd name="T12" fmla="*/ 6 w 10"/>
                <a:gd name="T13" fmla="*/ 8 h 10"/>
                <a:gd name="T14" fmla="*/ 10 w 10"/>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0"/>
                  </a:moveTo>
                  <a:lnTo>
                    <a:pt x="10" y="0"/>
                  </a:lnTo>
                  <a:lnTo>
                    <a:pt x="0" y="10"/>
                  </a:lnTo>
                  <a:lnTo>
                    <a:pt x="0" y="10"/>
                  </a:lnTo>
                  <a:lnTo>
                    <a:pt x="2" y="10"/>
                  </a:lnTo>
                  <a:lnTo>
                    <a:pt x="2" y="10"/>
                  </a:lnTo>
                  <a:lnTo>
                    <a:pt x="6" y="8"/>
                  </a:lnTo>
                  <a:lnTo>
                    <a:pt x="1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3" name="Freeform 1722"/>
            <p:cNvSpPr>
              <a:spLocks/>
            </p:cNvSpPr>
            <p:nvPr/>
          </p:nvSpPr>
          <p:spPr bwMode="auto">
            <a:xfrm>
              <a:off x="9312672" y="1016000"/>
              <a:ext cx="15963" cy="15875"/>
            </a:xfrm>
            <a:custGeom>
              <a:avLst/>
              <a:gdLst>
                <a:gd name="T0" fmla="*/ 10 w 10"/>
                <a:gd name="T1" fmla="*/ 0 h 10"/>
                <a:gd name="T2" fmla="*/ 10 w 10"/>
                <a:gd name="T3" fmla="*/ 0 h 10"/>
                <a:gd name="T4" fmla="*/ 0 w 10"/>
                <a:gd name="T5" fmla="*/ 10 h 10"/>
                <a:gd name="T6" fmla="*/ 0 w 10"/>
                <a:gd name="T7" fmla="*/ 10 h 10"/>
                <a:gd name="T8" fmla="*/ 2 w 10"/>
                <a:gd name="T9" fmla="*/ 10 h 10"/>
                <a:gd name="T10" fmla="*/ 2 w 10"/>
                <a:gd name="T11" fmla="*/ 10 h 10"/>
                <a:gd name="T12" fmla="*/ 6 w 10"/>
                <a:gd name="T13" fmla="*/ 8 h 10"/>
                <a:gd name="T14" fmla="*/ 10 w 10"/>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0"/>
                  </a:moveTo>
                  <a:lnTo>
                    <a:pt x="10" y="0"/>
                  </a:lnTo>
                  <a:lnTo>
                    <a:pt x="0" y="10"/>
                  </a:lnTo>
                  <a:lnTo>
                    <a:pt x="0" y="10"/>
                  </a:lnTo>
                  <a:lnTo>
                    <a:pt x="2" y="10"/>
                  </a:lnTo>
                  <a:lnTo>
                    <a:pt x="2" y="10"/>
                  </a:lnTo>
                  <a:lnTo>
                    <a:pt x="6" y="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4" name="Freeform 1723"/>
            <p:cNvSpPr>
              <a:spLocks/>
            </p:cNvSpPr>
            <p:nvPr/>
          </p:nvSpPr>
          <p:spPr bwMode="auto">
            <a:xfrm>
              <a:off x="9226473" y="1012825"/>
              <a:ext cx="9578" cy="9525"/>
            </a:xfrm>
            <a:custGeom>
              <a:avLst/>
              <a:gdLst>
                <a:gd name="T0" fmla="*/ 6 w 6"/>
                <a:gd name="T1" fmla="*/ 0 h 6"/>
                <a:gd name="T2" fmla="*/ 6 w 6"/>
                <a:gd name="T3" fmla="*/ 0 h 6"/>
                <a:gd name="T4" fmla="*/ 0 w 6"/>
                <a:gd name="T5" fmla="*/ 2 h 6"/>
                <a:gd name="T6" fmla="*/ 0 w 6"/>
                <a:gd name="T7" fmla="*/ 4 h 6"/>
                <a:gd name="T8" fmla="*/ 0 w 6"/>
                <a:gd name="T9" fmla="*/ 6 h 6"/>
                <a:gd name="T10" fmla="*/ 0 w 6"/>
                <a:gd name="T11" fmla="*/ 6 h 6"/>
                <a:gd name="T12" fmla="*/ 6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0"/>
                  </a:moveTo>
                  <a:lnTo>
                    <a:pt x="6" y="0"/>
                  </a:lnTo>
                  <a:lnTo>
                    <a:pt x="0" y="2"/>
                  </a:lnTo>
                  <a:lnTo>
                    <a:pt x="0" y="4"/>
                  </a:lnTo>
                  <a:lnTo>
                    <a:pt x="0" y="6"/>
                  </a:lnTo>
                  <a:lnTo>
                    <a:pt x="0" y="6"/>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5" name="Freeform 1724"/>
            <p:cNvSpPr>
              <a:spLocks/>
            </p:cNvSpPr>
            <p:nvPr/>
          </p:nvSpPr>
          <p:spPr bwMode="auto">
            <a:xfrm>
              <a:off x="9226473" y="1012825"/>
              <a:ext cx="9578" cy="9525"/>
            </a:xfrm>
            <a:custGeom>
              <a:avLst/>
              <a:gdLst>
                <a:gd name="T0" fmla="*/ 6 w 6"/>
                <a:gd name="T1" fmla="*/ 0 h 6"/>
                <a:gd name="T2" fmla="*/ 6 w 6"/>
                <a:gd name="T3" fmla="*/ 0 h 6"/>
                <a:gd name="T4" fmla="*/ 0 w 6"/>
                <a:gd name="T5" fmla="*/ 2 h 6"/>
                <a:gd name="T6" fmla="*/ 0 w 6"/>
                <a:gd name="T7" fmla="*/ 4 h 6"/>
                <a:gd name="T8" fmla="*/ 0 w 6"/>
                <a:gd name="T9" fmla="*/ 6 h 6"/>
                <a:gd name="T10" fmla="*/ 0 w 6"/>
                <a:gd name="T11" fmla="*/ 6 h 6"/>
                <a:gd name="T12" fmla="*/ 6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0"/>
                  </a:moveTo>
                  <a:lnTo>
                    <a:pt x="6" y="0"/>
                  </a:lnTo>
                  <a:lnTo>
                    <a:pt x="0" y="2"/>
                  </a:lnTo>
                  <a:lnTo>
                    <a:pt x="0" y="4"/>
                  </a:lnTo>
                  <a:lnTo>
                    <a:pt x="0" y="6"/>
                  </a:lnTo>
                  <a:lnTo>
                    <a:pt x="0" y="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6" name="Freeform 1725"/>
            <p:cNvSpPr>
              <a:spLocks/>
            </p:cNvSpPr>
            <p:nvPr/>
          </p:nvSpPr>
          <p:spPr bwMode="auto">
            <a:xfrm>
              <a:off x="9248821" y="1092200"/>
              <a:ext cx="6385" cy="3175"/>
            </a:xfrm>
            <a:custGeom>
              <a:avLst/>
              <a:gdLst>
                <a:gd name="T0" fmla="*/ 4 w 4"/>
                <a:gd name="T1" fmla="*/ 0 h 2"/>
                <a:gd name="T2" fmla="*/ 4 w 4"/>
                <a:gd name="T3" fmla="*/ 0 h 2"/>
                <a:gd name="T4" fmla="*/ 2 w 4"/>
                <a:gd name="T5" fmla="*/ 0 h 2"/>
                <a:gd name="T6" fmla="*/ 0 w 4"/>
                <a:gd name="T7" fmla="*/ 2 h 2"/>
                <a:gd name="T8" fmla="*/ 0 w 4"/>
                <a:gd name="T9" fmla="*/ 2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lnTo>
                    <a:pt x="4" y="0"/>
                  </a:lnTo>
                  <a:lnTo>
                    <a:pt x="2" y="0"/>
                  </a:lnTo>
                  <a:lnTo>
                    <a:pt x="0" y="2"/>
                  </a:lnTo>
                  <a:lnTo>
                    <a:pt x="0" y="2"/>
                  </a:lnTo>
                  <a:lnTo>
                    <a:pt x="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7" name="Freeform 1726"/>
            <p:cNvSpPr>
              <a:spLocks/>
            </p:cNvSpPr>
            <p:nvPr/>
          </p:nvSpPr>
          <p:spPr bwMode="auto">
            <a:xfrm>
              <a:off x="9248821" y="1092200"/>
              <a:ext cx="6385" cy="3175"/>
            </a:xfrm>
            <a:custGeom>
              <a:avLst/>
              <a:gdLst>
                <a:gd name="T0" fmla="*/ 4 w 4"/>
                <a:gd name="T1" fmla="*/ 0 h 2"/>
                <a:gd name="T2" fmla="*/ 4 w 4"/>
                <a:gd name="T3" fmla="*/ 0 h 2"/>
                <a:gd name="T4" fmla="*/ 2 w 4"/>
                <a:gd name="T5" fmla="*/ 0 h 2"/>
                <a:gd name="T6" fmla="*/ 0 w 4"/>
                <a:gd name="T7" fmla="*/ 2 h 2"/>
                <a:gd name="T8" fmla="*/ 0 w 4"/>
                <a:gd name="T9" fmla="*/ 2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lnTo>
                    <a:pt x="4" y="0"/>
                  </a:lnTo>
                  <a:lnTo>
                    <a:pt x="2" y="0"/>
                  </a:lnTo>
                  <a:lnTo>
                    <a:pt x="0" y="2"/>
                  </a:lnTo>
                  <a:lnTo>
                    <a:pt x="0" y="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8" name="Freeform 1727"/>
            <p:cNvSpPr>
              <a:spLocks/>
            </p:cNvSpPr>
            <p:nvPr/>
          </p:nvSpPr>
          <p:spPr bwMode="auto">
            <a:xfrm>
              <a:off x="9242435" y="1041400"/>
              <a:ext cx="9578" cy="6350"/>
            </a:xfrm>
            <a:custGeom>
              <a:avLst/>
              <a:gdLst>
                <a:gd name="T0" fmla="*/ 2 w 6"/>
                <a:gd name="T1" fmla="*/ 0 h 4"/>
                <a:gd name="T2" fmla="*/ 2 w 6"/>
                <a:gd name="T3" fmla="*/ 0 h 4"/>
                <a:gd name="T4" fmla="*/ 0 w 6"/>
                <a:gd name="T5" fmla="*/ 2 h 4"/>
                <a:gd name="T6" fmla="*/ 0 w 6"/>
                <a:gd name="T7" fmla="*/ 2 h 4"/>
                <a:gd name="T8" fmla="*/ 2 w 6"/>
                <a:gd name="T9" fmla="*/ 4 h 4"/>
                <a:gd name="T10" fmla="*/ 2 w 6"/>
                <a:gd name="T11" fmla="*/ 4 h 4"/>
                <a:gd name="T12" fmla="*/ 6 w 6"/>
                <a:gd name="T13" fmla="*/ 0 h 4"/>
                <a:gd name="T14" fmla="*/ 6 w 6"/>
                <a:gd name="T15" fmla="*/ 0 h 4"/>
                <a:gd name="T16" fmla="*/ 2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2" y="0"/>
                  </a:moveTo>
                  <a:lnTo>
                    <a:pt x="2" y="0"/>
                  </a:lnTo>
                  <a:lnTo>
                    <a:pt x="0" y="2"/>
                  </a:lnTo>
                  <a:lnTo>
                    <a:pt x="0" y="2"/>
                  </a:lnTo>
                  <a:lnTo>
                    <a:pt x="2" y="4"/>
                  </a:lnTo>
                  <a:lnTo>
                    <a:pt x="2" y="4"/>
                  </a:lnTo>
                  <a:lnTo>
                    <a:pt x="6" y="0"/>
                  </a:lnTo>
                  <a:lnTo>
                    <a:pt x="6" y="0"/>
                  </a:lnTo>
                  <a:lnTo>
                    <a:pt x="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9" name="Freeform 1728"/>
            <p:cNvSpPr>
              <a:spLocks/>
            </p:cNvSpPr>
            <p:nvPr/>
          </p:nvSpPr>
          <p:spPr bwMode="auto">
            <a:xfrm>
              <a:off x="9242435" y="1041400"/>
              <a:ext cx="9578" cy="6350"/>
            </a:xfrm>
            <a:custGeom>
              <a:avLst/>
              <a:gdLst>
                <a:gd name="T0" fmla="*/ 2 w 6"/>
                <a:gd name="T1" fmla="*/ 0 h 4"/>
                <a:gd name="T2" fmla="*/ 2 w 6"/>
                <a:gd name="T3" fmla="*/ 0 h 4"/>
                <a:gd name="T4" fmla="*/ 0 w 6"/>
                <a:gd name="T5" fmla="*/ 2 h 4"/>
                <a:gd name="T6" fmla="*/ 0 w 6"/>
                <a:gd name="T7" fmla="*/ 2 h 4"/>
                <a:gd name="T8" fmla="*/ 2 w 6"/>
                <a:gd name="T9" fmla="*/ 4 h 4"/>
                <a:gd name="T10" fmla="*/ 2 w 6"/>
                <a:gd name="T11" fmla="*/ 4 h 4"/>
                <a:gd name="T12" fmla="*/ 6 w 6"/>
                <a:gd name="T13" fmla="*/ 0 h 4"/>
                <a:gd name="T14" fmla="*/ 6 w 6"/>
                <a:gd name="T15" fmla="*/ 0 h 4"/>
                <a:gd name="T16" fmla="*/ 2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2" y="0"/>
                  </a:moveTo>
                  <a:lnTo>
                    <a:pt x="2" y="0"/>
                  </a:lnTo>
                  <a:lnTo>
                    <a:pt x="0" y="2"/>
                  </a:lnTo>
                  <a:lnTo>
                    <a:pt x="0" y="2"/>
                  </a:lnTo>
                  <a:lnTo>
                    <a:pt x="2" y="4"/>
                  </a:lnTo>
                  <a:lnTo>
                    <a:pt x="2" y="4"/>
                  </a:lnTo>
                  <a:lnTo>
                    <a:pt x="6" y="0"/>
                  </a:lnTo>
                  <a:lnTo>
                    <a:pt x="6"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0" name="Freeform 1729"/>
            <p:cNvSpPr>
              <a:spLocks/>
            </p:cNvSpPr>
            <p:nvPr/>
          </p:nvSpPr>
          <p:spPr bwMode="auto">
            <a:xfrm>
              <a:off x="9245628" y="1041400"/>
              <a:ext cx="6385" cy="6350"/>
            </a:xfrm>
            <a:custGeom>
              <a:avLst/>
              <a:gdLst>
                <a:gd name="T0" fmla="*/ 0 w 4"/>
                <a:gd name="T1" fmla="*/ 0 h 4"/>
                <a:gd name="T2" fmla="*/ 0 w 4"/>
                <a:gd name="T3" fmla="*/ 0 h 4"/>
                <a:gd name="T4" fmla="*/ 0 w 4"/>
                <a:gd name="T5" fmla="*/ 0 h 4"/>
                <a:gd name="T6" fmla="*/ 0 w 4"/>
                <a:gd name="T7" fmla="*/ 0 h 4"/>
                <a:gd name="T8" fmla="*/ 4 w 4"/>
                <a:gd name="T9" fmla="*/ 0 h 4"/>
                <a:gd name="T10" fmla="*/ 4 w 4"/>
                <a:gd name="T11" fmla="*/ 0 h 4"/>
                <a:gd name="T12" fmla="*/ 0 w 4"/>
                <a:gd name="T13" fmla="*/ 4 h 4"/>
                <a:gd name="T14" fmla="*/ 0 w 4"/>
                <a:gd name="T15" fmla="*/ 4 h 4"/>
                <a:gd name="T16" fmla="*/ 0 w 4"/>
                <a:gd name="T17" fmla="*/ 4 h 4"/>
                <a:gd name="T18" fmla="*/ 0 w 4"/>
                <a:gd name="T19" fmla="*/ 4 h 4"/>
                <a:gd name="T20" fmla="*/ 4 w 4"/>
                <a:gd name="T21" fmla="*/ 0 h 4"/>
                <a:gd name="T22" fmla="*/ 4 w 4"/>
                <a:gd name="T23" fmla="*/ 0 h 4"/>
                <a:gd name="T24" fmla="*/ 0 w 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0" y="0"/>
                  </a:moveTo>
                  <a:lnTo>
                    <a:pt x="0" y="0"/>
                  </a:lnTo>
                  <a:lnTo>
                    <a:pt x="0" y="0"/>
                  </a:lnTo>
                  <a:lnTo>
                    <a:pt x="0" y="0"/>
                  </a:lnTo>
                  <a:lnTo>
                    <a:pt x="4" y="0"/>
                  </a:lnTo>
                  <a:lnTo>
                    <a:pt x="4" y="0"/>
                  </a:lnTo>
                  <a:lnTo>
                    <a:pt x="0" y="4"/>
                  </a:lnTo>
                  <a:lnTo>
                    <a:pt x="0" y="4"/>
                  </a:lnTo>
                  <a:lnTo>
                    <a:pt x="0" y="4"/>
                  </a:lnTo>
                  <a:lnTo>
                    <a:pt x="0" y="4"/>
                  </a:lnTo>
                  <a:lnTo>
                    <a:pt x="4" y="0"/>
                  </a:lnTo>
                  <a:lnTo>
                    <a:pt x="4" y="0"/>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1" name="Freeform 1730"/>
            <p:cNvSpPr>
              <a:spLocks/>
            </p:cNvSpPr>
            <p:nvPr/>
          </p:nvSpPr>
          <p:spPr bwMode="auto">
            <a:xfrm>
              <a:off x="9245628" y="1041400"/>
              <a:ext cx="6385" cy="6350"/>
            </a:xfrm>
            <a:custGeom>
              <a:avLst/>
              <a:gdLst>
                <a:gd name="T0" fmla="*/ 0 w 4"/>
                <a:gd name="T1" fmla="*/ 0 h 4"/>
                <a:gd name="T2" fmla="*/ 0 w 4"/>
                <a:gd name="T3" fmla="*/ 0 h 4"/>
                <a:gd name="T4" fmla="*/ 0 w 4"/>
                <a:gd name="T5" fmla="*/ 0 h 4"/>
                <a:gd name="T6" fmla="*/ 0 w 4"/>
                <a:gd name="T7" fmla="*/ 0 h 4"/>
                <a:gd name="T8" fmla="*/ 4 w 4"/>
                <a:gd name="T9" fmla="*/ 0 h 4"/>
                <a:gd name="T10" fmla="*/ 4 w 4"/>
                <a:gd name="T11" fmla="*/ 0 h 4"/>
                <a:gd name="T12" fmla="*/ 0 w 4"/>
                <a:gd name="T13" fmla="*/ 4 h 4"/>
                <a:gd name="T14" fmla="*/ 0 w 4"/>
                <a:gd name="T15" fmla="*/ 4 h 4"/>
                <a:gd name="T16" fmla="*/ 0 w 4"/>
                <a:gd name="T17" fmla="*/ 4 h 4"/>
                <a:gd name="T18" fmla="*/ 0 w 4"/>
                <a:gd name="T19" fmla="*/ 4 h 4"/>
                <a:gd name="T20" fmla="*/ 4 w 4"/>
                <a:gd name="T21" fmla="*/ 0 h 4"/>
                <a:gd name="T22" fmla="*/ 4 w 4"/>
                <a:gd name="T23" fmla="*/ 0 h 4"/>
                <a:gd name="T24" fmla="*/ 0 w 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0" y="0"/>
                  </a:moveTo>
                  <a:lnTo>
                    <a:pt x="0" y="0"/>
                  </a:lnTo>
                  <a:lnTo>
                    <a:pt x="0" y="0"/>
                  </a:lnTo>
                  <a:lnTo>
                    <a:pt x="0" y="0"/>
                  </a:lnTo>
                  <a:lnTo>
                    <a:pt x="4" y="0"/>
                  </a:lnTo>
                  <a:lnTo>
                    <a:pt x="4" y="0"/>
                  </a:lnTo>
                  <a:lnTo>
                    <a:pt x="0" y="4"/>
                  </a:lnTo>
                  <a:lnTo>
                    <a:pt x="0" y="4"/>
                  </a:lnTo>
                  <a:lnTo>
                    <a:pt x="0" y="4"/>
                  </a:lnTo>
                  <a:lnTo>
                    <a:pt x="0" y="4"/>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6" name="Freeform 1765"/>
            <p:cNvSpPr>
              <a:spLocks/>
            </p:cNvSpPr>
            <p:nvPr/>
          </p:nvSpPr>
          <p:spPr bwMode="auto">
            <a:xfrm>
              <a:off x="9411641"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7" name="Freeform 1766"/>
            <p:cNvSpPr>
              <a:spLocks/>
            </p:cNvSpPr>
            <p:nvPr/>
          </p:nvSpPr>
          <p:spPr bwMode="auto">
            <a:xfrm>
              <a:off x="9558498"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8" name="Freeform 1767"/>
            <p:cNvSpPr>
              <a:spLocks/>
            </p:cNvSpPr>
            <p:nvPr/>
          </p:nvSpPr>
          <p:spPr bwMode="auto">
            <a:xfrm>
              <a:off x="9705355" y="974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9" name="Freeform 1768"/>
            <p:cNvSpPr>
              <a:spLocks/>
            </p:cNvSpPr>
            <p:nvPr/>
          </p:nvSpPr>
          <p:spPr bwMode="auto">
            <a:xfrm>
              <a:off x="10212971" y="971550"/>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0" name="Freeform 1769"/>
            <p:cNvSpPr>
              <a:spLocks/>
            </p:cNvSpPr>
            <p:nvPr/>
          </p:nvSpPr>
          <p:spPr bwMode="auto">
            <a:xfrm>
              <a:off x="10212971" y="971550"/>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1" name="Freeform 1770"/>
            <p:cNvSpPr>
              <a:spLocks/>
            </p:cNvSpPr>
            <p:nvPr/>
          </p:nvSpPr>
          <p:spPr bwMode="auto">
            <a:xfrm>
              <a:off x="10311940" y="9715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78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4" y="24"/>
                  </a:lnTo>
                  <a:lnTo>
                    <a:pt x="34" y="24"/>
                  </a:lnTo>
                  <a:lnTo>
                    <a:pt x="32" y="14"/>
                  </a:lnTo>
                  <a:lnTo>
                    <a:pt x="28" y="6"/>
                  </a:lnTo>
                  <a:lnTo>
                    <a:pt x="18" y="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2" name="Freeform 1771"/>
            <p:cNvSpPr>
              <a:spLocks/>
            </p:cNvSpPr>
            <p:nvPr/>
          </p:nvSpPr>
          <p:spPr bwMode="auto">
            <a:xfrm>
              <a:off x="10311940" y="9715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78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4"/>
                  </a:lnTo>
                  <a:lnTo>
                    <a:pt x="14" y="78"/>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4" y="24"/>
                  </a:lnTo>
                  <a:lnTo>
                    <a:pt x="34" y="24"/>
                  </a:lnTo>
                  <a:lnTo>
                    <a:pt x="32"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3" name="Freeform 1772"/>
            <p:cNvSpPr>
              <a:spLocks/>
            </p:cNvSpPr>
            <p:nvPr/>
          </p:nvSpPr>
          <p:spPr bwMode="auto">
            <a:xfrm>
              <a:off x="10446027" y="974725"/>
              <a:ext cx="86199" cy="228600"/>
            </a:xfrm>
            <a:custGeom>
              <a:avLst/>
              <a:gdLst>
                <a:gd name="T0" fmla="*/ 54 w 54"/>
                <a:gd name="T1" fmla="*/ 0 h 144"/>
                <a:gd name="T2" fmla="*/ 54 w 54"/>
                <a:gd name="T3" fmla="*/ 0 h 144"/>
                <a:gd name="T4" fmla="*/ 54 w 54"/>
                <a:gd name="T5" fmla="*/ 144 h 144"/>
                <a:gd name="T6" fmla="*/ 54 w 54"/>
                <a:gd name="T7" fmla="*/ 144 h 144"/>
                <a:gd name="T8" fmla="*/ 32 w 54"/>
                <a:gd name="T9" fmla="*/ 144 h 144"/>
                <a:gd name="T10" fmla="*/ 32 w 54"/>
                <a:gd name="T11" fmla="*/ 144 h 144"/>
                <a:gd name="T12" fmla="*/ 32 w 54"/>
                <a:gd name="T13" fmla="*/ 28 h 144"/>
                <a:gd name="T14" fmla="*/ 32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8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2" y="144"/>
                  </a:lnTo>
                  <a:lnTo>
                    <a:pt x="32" y="144"/>
                  </a:lnTo>
                  <a:lnTo>
                    <a:pt x="32" y="28"/>
                  </a:lnTo>
                  <a:lnTo>
                    <a:pt x="32"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4" name="Freeform 1773"/>
            <p:cNvSpPr>
              <a:spLocks/>
            </p:cNvSpPr>
            <p:nvPr/>
          </p:nvSpPr>
          <p:spPr bwMode="auto">
            <a:xfrm>
              <a:off x="10592885"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10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5" name="Freeform 1774"/>
            <p:cNvSpPr>
              <a:spLocks/>
            </p:cNvSpPr>
            <p:nvPr/>
          </p:nvSpPr>
          <p:spPr bwMode="auto">
            <a:xfrm>
              <a:off x="10739742" y="974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2 w 50"/>
                <a:gd name="T37" fmla="*/ 12 h 144"/>
                <a:gd name="T38" fmla="*/ 22 w 50"/>
                <a:gd name="T39" fmla="*/ 12 h 144"/>
                <a:gd name="T40" fmla="*/ 26 w 50"/>
                <a:gd name="T41" fmla="*/ 10 h 144"/>
                <a:gd name="T42" fmla="*/ 32 w 50"/>
                <a:gd name="T43" fmla="*/ 6 h 144"/>
                <a:gd name="T44" fmla="*/ 32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1" name="Freeform 1810"/>
            <p:cNvSpPr>
              <a:spLocks/>
            </p:cNvSpPr>
            <p:nvPr/>
          </p:nvSpPr>
          <p:spPr bwMode="auto">
            <a:xfrm>
              <a:off x="10883407" y="9747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2" name="Freeform 1811"/>
            <p:cNvSpPr>
              <a:spLocks/>
            </p:cNvSpPr>
            <p:nvPr/>
          </p:nvSpPr>
          <p:spPr bwMode="auto">
            <a:xfrm>
              <a:off x="11260128"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4 h 144"/>
                <a:gd name="T20" fmla="*/ 18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4"/>
                  </a:lnTo>
                  <a:lnTo>
                    <a:pt x="18" y="34"/>
                  </a:lnTo>
                  <a:lnTo>
                    <a:pt x="10"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3" name="Freeform 1812"/>
            <p:cNvSpPr>
              <a:spLocks/>
            </p:cNvSpPr>
            <p:nvPr/>
          </p:nvSpPr>
          <p:spPr bwMode="auto">
            <a:xfrm>
              <a:off x="11406985"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4" name="Freeform 1814"/>
            <p:cNvSpPr>
              <a:spLocks/>
            </p:cNvSpPr>
            <p:nvPr/>
          </p:nvSpPr>
          <p:spPr bwMode="auto">
            <a:xfrm>
              <a:off x="11553840"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5" name="Freeform 1815"/>
            <p:cNvSpPr>
              <a:spLocks/>
            </p:cNvSpPr>
            <p:nvPr/>
          </p:nvSpPr>
          <p:spPr bwMode="auto">
            <a:xfrm>
              <a:off x="11027069" y="971550"/>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2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6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6" name="Freeform 1816"/>
            <p:cNvSpPr>
              <a:spLocks/>
            </p:cNvSpPr>
            <p:nvPr/>
          </p:nvSpPr>
          <p:spPr bwMode="auto">
            <a:xfrm>
              <a:off x="11027069" y="971550"/>
              <a:ext cx="76621"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2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6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7" name="Freeform 1817"/>
            <p:cNvSpPr>
              <a:spLocks/>
            </p:cNvSpPr>
            <p:nvPr/>
          </p:nvSpPr>
          <p:spPr bwMode="auto">
            <a:xfrm>
              <a:off x="11122845" y="971550"/>
              <a:ext cx="76621"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2"/>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8" name="Freeform 1818"/>
            <p:cNvSpPr>
              <a:spLocks/>
            </p:cNvSpPr>
            <p:nvPr/>
          </p:nvSpPr>
          <p:spPr bwMode="auto">
            <a:xfrm>
              <a:off x="11122845" y="971550"/>
              <a:ext cx="76621"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4"/>
                  </a:lnTo>
                  <a:lnTo>
                    <a:pt x="40" y="82"/>
                  </a:lnTo>
                  <a:lnTo>
                    <a:pt x="48" y="80"/>
                  </a:lnTo>
                  <a:lnTo>
                    <a:pt x="48" y="64"/>
                  </a:lnTo>
                  <a:lnTo>
                    <a:pt x="48" y="64"/>
                  </a:lnTo>
                  <a:lnTo>
                    <a:pt x="40" y="62"/>
                  </a:lnTo>
                  <a:lnTo>
                    <a:pt x="36" y="60"/>
                  </a:lnTo>
                  <a:lnTo>
                    <a:pt x="36"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9" name="Freeform 1819"/>
            <p:cNvSpPr>
              <a:spLocks noEditPoints="1"/>
            </p:cNvSpPr>
            <p:nvPr/>
          </p:nvSpPr>
          <p:spPr bwMode="auto">
            <a:xfrm>
              <a:off x="11697504" y="965200"/>
              <a:ext cx="156435" cy="238125"/>
            </a:xfrm>
            <a:custGeom>
              <a:avLst/>
              <a:gdLst>
                <a:gd name="T0" fmla="*/ 48 w 98"/>
                <a:gd name="T1" fmla="*/ 150 h 150"/>
                <a:gd name="T2" fmla="*/ 28 w 98"/>
                <a:gd name="T3" fmla="*/ 144 h 150"/>
                <a:gd name="T4" fmla="*/ 12 w 98"/>
                <a:gd name="T5" fmla="*/ 132 h 150"/>
                <a:gd name="T6" fmla="*/ 6 w 98"/>
                <a:gd name="T7" fmla="*/ 122 h 150"/>
                <a:gd name="T8" fmla="*/ 0 w 98"/>
                <a:gd name="T9" fmla="*/ 94 h 150"/>
                <a:gd name="T10" fmla="*/ 0 w 98"/>
                <a:gd name="T11" fmla="*/ 78 h 150"/>
                <a:gd name="T12" fmla="*/ 4 w 98"/>
                <a:gd name="T13" fmla="*/ 44 h 150"/>
                <a:gd name="T14" fmla="*/ 12 w 98"/>
                <a:gd name="T15" fmla="*/ 20 h 150"/>
                <a:gd name="T16" fmla="*/ 20 w 98"/>
                <a:gd name="T17" fmla="*/ 12 h 150"/>
                <a:gd name="T18" fmla="*/ 40 w 98"/>
                <a:gd name="T19" fmla="*/ 2 h 150"/>
                <a:gd name="T20" fmla="*/ 52 w 98"/>
                <a:gd name="T21" fmla="*/ 0 h 150"/>
                <a:gd name="T22" fmla="*/ 72 w 98"/>
                <a:gd name="T23" fmla="*/ 4 h 150"/>
                <a:gd name="T24" fmla="*/ 88 w 98"/>
                <a:gd name="T25" fmla="*/ 18 h 150"/>
                <a:gd name="T26" fmla="*/ 96 w 98"/>
                <a:gd name="T27" fmla="*/ 42 h 150"/>
                <a:gd name="T28" fmla="*/ 98 w 98"/>
                <a:gd name="T29" fmla="*/ 74 h 150"/>
                <a:gd name="T30" fmla="*/ 98 w 98"/>
                <a:gd name="T31" fmla="*/ 92 h 150"/>
                <a:gd name="T32" fmla="*/ 92 w 98"/>
                <a:gd name="T33" fmla="*/ 120 h 150"/>
                <a:gd name="T34" fmla="*/ 84 w 98"/>
                <a:gd name="T35" fmla="*/ 130 h 150"/>
                <a:gd name="T36" fmla="*/ 68 w 98"/>
                <a:gd name="T37" fmla="*/ 144 h 150"/>
                <a:gd name="T38" fmla="*/ 48 w 98"/>
                <a:gd name="T39" fmla="*/ 150 h 150"/>
                <a:gd name="T40" fmla="*/ 50 w 98"/>
                <a:gd name="T41" fmla="*/ 18 h 150"/>
                <a:gd name="T42" fmla="*/ 44 w 98"/>
                <a:gd name="T43" fmla="*/ 20 h 150"/>
                <a:gd name="T44" fmla="*/ 34 w 98"/>
                <a:gd name="T45" fmla="*/ 28 h 150"/>
                <a:gd name="T46" fmla="*/ 26 w 98"/>
                <a:gd name="T47" fmla="*/ 42 h 150"/>
                <a:gd name="T48" fmla="*/ 22 w 98"/>
                <a:gd name="T49" fmla="*/ 78 h 150"/>
                <a:gd name="T50" fmla="*/ 24 w 98"/>
                <a:gd name="T51" fmla="*/ 100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0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4"/>
                  </a:lnTo>
                  <a:lnTo>
                    <a:pt x="18" y="140"/>
                  </a:lnTo>
                  <a:lnTo>
                    <a:pt x="12" y="132"/>
                  </a:lnTo>
                  <a:lnTo>
                    <a:pt x="12" y="132"/>
                  </a:lnTo>
                  <a:lnTo>
                    <a:pt x="6" y="122"/>
                  </a:lnTo>
                  <a:lnTo>
                    <a:pt x="4" y="110"/>
                  </a:lnTo>
                  <a:lnTo>
                    <a:pt x="0" y="94"/>
                  </a:lnTo>
                  <a:lnTo>
                    <a:pt x="0" y="78"/>
                  </a:lnTo>
                  <a:lnTo>
                    <a:pt x="0" y="78"/>
                  </a:lnTo>
                  <a:lnTo>
                    <a:pt x="0" y="60"/>
                  </a:lnTo>
                  <a:lnTo>
                    <a:pt x="4" y="44"/>
                  </a:lnTo>
                  <a:lnTo>
                    <a:pt x="8" y="32"/>
                  </a:lnTo>
                  <a:lnTo>
                    <a:pt x="12" y="20"/>
                  </a:lnTo>
                  <a:lnTo>
                    <a:pt x="12" y="20"/>
                  </a:lnTo>
                  <a:lnTo>
                    <a:pt x="20" y="12"/>
                  </a:lnTo>
                  <a:lnTo>
                    <a:pt x="30" y="6"/>
                  </a:lnTo>
                  <a:lnTo>
                    <a:pt x="40" y="2"/>
                  </a:lnTo>
                  <a:lnTo>
                    <a:pt x="52" y="0"/>
                  </a:lnTo>
                  <a:lnTo>
                    <a:pt x="52" y="0"/>
                  </a:lnTo>
                  <a:lnTo>
                    <a:pt x="62" y="2"/>
                  </a:lnTo>
                  <a:lnTo>
                    <a:pt x="72" y="4"/>
                  </a:lnTo>
                  <a:lnTo>
                    <a:pt x="80" y="10"/>
                  </a:lnTo>
                  <a:lnTo>
                    <a:pt x="88" y="18"/>
                  </a:lnTo>
                  <a:lnTo>
                    <a:pt x="92" y="30"/>
                  </a:lnTo>
                  <a:lnTo>
                    <a:pt x="96" y="42"/>
                  </a:lnTo>
                  <a:lnTo>
                    <a:pt x="98" y="58"/>
                  </a:lnTo>
                  <a:lnTo>
                    <a:pt x="98" y="74"/>
                  </a:lnTo>
                  <a:lnTo>
                    <a:pt x="98" y="74"/>
                  </a:lnTo>
                  <a:lnTo>
                    <a:pt x="98" y="92"/>
                  </a:lnTo>
                  <a:lnTo>
                    <a:pt x="96" y="106"/>
                  </a:lnTo>
                  <a:lnTo>
                    <a:pt x="92" y="120"/>
                  </a:lnTo>
                  <a:lnTo>
                    <a:pt x="84" y="130"/>
                  </a:lnTo>
                  <a:lnTo>
                    <a:pt x="84" y="130"/>
                  </a:lnTo>
                  <a:lnTo>
                    <a:pt x="78" y="138"/>
                  </a:lnTo>
                  <a:lnTo>
                    <a:pt x="68" y="144"/>
                  </a:lnTo>
                  <a:lnTo>
                    <a:pt x="58" y="148"/>
                  </a:lnTo>
                  <a:lnTo>
                    <a:pt x="48" y="150"/>
                  </a:lnTo>
                  <a:lnTo>
                    <a:pt x="48" y="150"/>
                  </a:lnTo>
                  <a:close/>
                  <a:moveTo>
                    <a:pt x="50" y="18"/>
                  </a:moveTo>
                  <a:lnTo>
                    <a:pt x="50" y="18"/>
                  </a:lnTo>
                  <a:lnTo>
                    <a:pt x="44" y="20"/>
                  </a:lnTo>
                  <a:lnTo>
                    <a:pt x="38" y="22"/>
                  </a:lnTo>
                  <a:lnTo>
                    <a:pt x="34" y="28"/>
                  </a:lnTo>
                  <a:lnTo>
                    <a:pt x="30" y="34"/>
                  </a:lnTo>
                  <a:lnTo>
                    <a:pt x="26" y="42"/>
                  </a:lnTo>
                  <a:lnTo>
                    <a:pt x="24" y="52"/>
                  </a:lnTo>
                  <a:lnTo>
                    <a:pt x="22" y="78"/>
                  </a:lnTo>
                  <a:lnTo>
                    <a:pt x="22" y="78"/>
                  </a:lnTo>
                  <a:lnTo>
                    <a:pt x="24" y="100"/>
                  </a:lnTo>
                  <a:lnTo>
                    <a:pt x="26" y="110"/>
                  </a:lnTo>
                  <a:lnTo>
                    <a:pt x="30" y="118"/>
                  </a:lnTo>
                  <a:lnTo>
                    <a:pt x="34"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0"/>
                  </a:lnTo>
                  <a:lnTo>
                    <a:pt x="72"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0" name="Freeform 1820"/>
            <p:cNvSpPr>
              <a:spLocks noEditPoints="1"/>
            </p:cNvSpPr>
            <p:nvPr/>
          </p:nvSpPr>
          <p:spPr bwMode="auto">
            <a:xfrm>
              <a:off x="11917790" y="965200"/>
              <a:ext cx="159628"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8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4 h 150"/>
                <a:gd name="T62" fmla="*/ 72 w 100"/>
                <a:gd name="T63" fmla="*/ 110 h 150"/>
                <a:gd name="T64" fmla="*/ 74 w 100"/>
                <a:gd name="T65" fmla="*/ 76 h 150"/>
                <a:gd name="T66" fmla="*/ 74 w 100"/>
                <a:gd name="T67" fmla="*/ 50 h 150"/>
                <a:gd name="T68" fmla="*/ 68 w 100"/>
                <a:gd name="T69" fmla="*/ 34 h 150"/>
                <a:gd name="T70" fmla="*/ 60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2" y="2"/>
                  </a:lnTo>
                  <a:lnTo>
                    <a:pt x="72" y="4"/>
                  </a:lnTo>
                  <a:lnTo>
                    <a:pt x="80" y="10"/>
                  </a:lnTo>
                  <a:lnTo>
                    <a:pt x="88" y="18"/>
                  </a:lnTo>
                  <a:lnTo>
                    <a:pt x="92" y="30"/>
                  </a:lnTo>
                  <a:lnTo>
                    <a:pt x="96" y="42"/>
                  </a:lnTo>
                  <a:lnTo>
                    <a:pt x="98" y="58"/>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8"/>
                  </a:lnTo>
                  <a:lnTo>
                    <a:pt x="30" y="34"/>
                  </a:lnTo>
                  <a:lnTo>
                    <a:pt x="28" y="42"/>
                  </a:lnTo>
                  <a:lnTo>
                    <a:pt x="26" y="52"/>
                  </a:lnTo>
                  <a:lnTo>
                    <a:pt x="24" y="78"/>
                  </a:lnTo>
                  <a:lnTo>
                    <a:pt x="24" y="78"/>
                  </a:lnTo>
                  <a:lnTo>
                    <a:pt x="24" y="100"/>
                  </a:lnTo>
                  <a:lnTo>
                    <a:pt x="26" y="110"/>
                  </a:lnTo>
                  <a:lnTo>
                    <a:pt x="30" y="118"/>
                  </a:lnTo>
                  <a:lnTo>
                    <a:pt x="34" y="124"/>
                  </a:lnTo>
                  <a:lnTo>
                    <a:pt x="38" y="128"/>
                  </a:lnTo>
                  <a:lnTo>
                    <a:pt x="42" y="130"/>
                  </a:lnTo>
                  <a:lnTo>
                    <a:pt x="50" y="130"/>
                  </a:lnTo>
                  <a:lnTo>
                    <a:pt x="50" y="130"/>
                  </a:lnTo>
                  <a:lnTo>
                    <a:pt x="56" y="130"/>
                  </a:lnTo>
                  <a:lnTo>
                    <a:pt x="60" y="128"/>
                  </a:lnTo>
                  <a:lnTo>
                    <a:pt x="64" y="124"/>
                  </a:lnTo>
                  <a:lnTo>
                    <a:pt x="68" y="118"/>
                  </a:lnTo>
                  <a:lnTo>
                    <a:pt x="72" y="110"/>
                  </a:lnTo>
                  <a:lnTo>
                    <a:pt x="74" y="100"/>
                  </a:lnTo>
                  <a:lnTo>
                    <a:pt x="74" y="76"/>
                  </a:lnTo>
                  <a:lnTo>
                    <a:pt x="74" y="76"/>
                  </a:lnTo>
                  <a:lnTo>
                    <a:pt x="74" y="50"/>
                  </a:lnTo>
                  <a:lnTo>
                    <a:pt x="72" y="42"/>
                  </a:lnTo>
                  <a:lnTo>
                    <a:pt x="68" y="34"/>
                  </a:lnTo>
                  <a:lnTo>
                    <a:pt x="66"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1" name="Freeform 1821"/>
            <p:cNvSpPr>
              <a:spLocks/>
            </p:cNvSpPr>
            <p:nvPr/>
          </p:nvSpPr>
          <p:spPr bwMode="auto">
            <a:xfrm>
              <a:off x="6107349" y="12731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2" name="Freeform 1822"/>
            <p:cNvSpPr>
              <a:spLocks/>
            </p:cNvSpPr>
            <p:nvPr/>
          </p:nvSpPr>
          <p:spPr bwMode="auto">
            <a:xfrm>
              <a:off x="6254206"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3" name="Freeform 1823"/>
            <p:cNvSpPr>
              <a:spLocks/>
            </p:cNvSpPr>
            <p:nvPr/>
          </p:nvSpPr>
          <p:spPr bwMode="auto">
            <a:xfrm>
              <a:off x="6404256" y="12731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4" name="Freeform 1824"/>
            <p:cNvSpPr>
              <a:spLocks noEditPoints="1"/>
            </p:cNvSpPr>
            <p:nvPr/>
          </p:nvSpPr>
          <p:spPr bwMode="auto">
            <a:xfrm>
              <a:off x="6551113" y="1263650"/>
              <a:ext cx="156435" cy="238125"/>
            </a:xfrm>
            <a:custGeom>
              <a:avLst/>
              <a:gdLst>
                <a:gd name="T0" fmla="*/ 46 w 98"/>
                <a:gd name="T1" fmla="*/ 150 h 150"/>
                <a:gd name="T2" fmla="*/ 26 w 98"/>
                <a:gd name="T3" fmla="*/ 146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20 h 150"/>
                <a:gd name="T42" fmla="*/ 44 w 98"/>
                <a:gd name="T43" fmla="*/ 20 h 150"/>
                <a:gd name="T44" fmla="*/ 32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0" y="132"/>
                  </a:lnTo>
                  <a:lnTo>
                    <a:pt x="10"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2" y="0"/>
                  </a:lnTo>
                  <a:lnTo>
                    <a:pt x="52" y="0"/>
                  </a:lnTo>
                  <a:lnTo>
                    <a:pt x="62" y="2"/>
                  </a:lnTo>
                  <a:lnTo>
                    <a:pt x="72" y="6"/>
                  </a:lnTo>
                  <a:lnTo>
                    <a:pt x="80" y="10"/>
                  </a:lnTo>
                  <a:lnTo>
                    <a:pt x="86" y="18"/>
                  </a:lnTo>
                  <a:lnTo>
                    <a:pt x="92" y="30"/>
                  </a:lnTo>
                  <a:lnTo>
                    <a:pt x="96" y="42"/>
                  </a:lnTo>
                  <a:lnTo>
                    <a:pt x="98" y="58"/>
                  </a:lnTo>
                  <a:lnTo>
                    <a:pt x="98" y="74"/>
                  </a:lnTo>
                  <a:lnTo>
                    <a:pt x="98" y="74"/>
                  </a:lnTo>
                  <a:lnTo>
                    <a:pt x="98" y="92"/>
                  </a:lnTo>
                  <a:lnTo>
                    <a:pt x="94" y="108"/>
                  </a:lnTo>
                  <a:lnTo>
                    <a:pt x="90" y="120"/>
                  </a:lnTo>
                  <a:lnTo>
                    <a:pt x="84" y="130"/>
                  </a:lnTo>
                  <a:lnTo>
                    <a:pt x="84" y="130"/>
                  </a:lnTo>
                  <a:lnTo>
                    <a:pt x="76" y="140"/>
                  </a:lnTo>
                  <a:lnTo>
                    <a:pt x="68" y="144"/>
                  </a:lnTo>
                  <a:lnTo>
                    <a:pt x="58" y="148"/>
                  </a:lnTo>
                  <a:lnTo>
                    <a:pt x="46" y="150"/>
                  </a:lnTo>
                  <a:lnTo>
                    <a:pt x="46" y="150"/>
                  </a:lnTo>
                  <a:close/>
                  <a:moveTo>
                    <a:pt x="50" y="20"/>
                  </a:moveTo>
                  <a:lnTo>
                    <a:pt x="50" y="20"/>
                  </a:lnTo>
                  <a:lnTo>
                    <a:pt x="44" y="20"/>
                  </a:lnTo>
                  <a:lnTo>
                    <a:pt x="38" y="22"/>
                  </a:lnTo>
                  <a:lnTo>
                    <a:pt x="32" y="28"/>
                  </a:lnTo>
                  <a:lnTo>
                    <a:pt x="28" y="34"/>
                  </a:lnTo>
                  <a:lnTo>
                    <a:pt x="26" y="42"/>
                  </a:lnTo>
                  <a:lnTo>
                    <a:pt x="24" y="52"/>
                  </a:lnTo>
                  <a:lnTo>
                    <a:pt x="22" y="78"/>
                  </a:lnTo>
                  <a:lnTo>
                    <a:pt x="22" y="78"/>
                  </a:lnTo>
                  <a:lnTo>
                    <a:pt x="24" y="102"/>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5" name="Freeform 1825"/>
            <p:cNvSpPr>
              <a:spLocks noEditPoints="1"/>
            </p:cNvSpPr>
            <p:nvPr/>
          </p:nvSpPr>
          <p:spPr bwMode="auto">
            <a:xfrm>
              <a:off x="6771399" y="1263650"/>
              <a:ext cx="159628"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8 h 150"/>
                <a:gd name="T50" fmla="*/ 26 w 100"/>
                <a:gd name="T51" fmla="*/ 102 h 150"/>
                <a:gd name="T52" fmla="*/ 30 w 100"/>
                <a:gd name="T53" fmla="*/ 118 h 150"/>
                <a:gd name="T54" fmla="*/ 38 w 100"/>
                <a:gd name="T55" fmla="*/ 128 h 150"/>
                <a:gd name="T56" fmla="*/ 50 w 100"/>
                <a:gd name="T57" fmla="*/ 130 h 150"/>
                <a:gd name="T58" fmla="*/ 56 w 100"/>
                <a:gd name="T59" fmla="*/ 130 h 150"/>
                <a:gd name="T60" fmla="*/ 66 w 100"/>
                <a:gd name="T61" fmla="*/ 124 h 150"/>
                <a:gd name="T62" fmla="*/ 72 w 100"/>
                <a:gd name="T63" fmla="*/ 110 h 150"/>
                <a:gd name="T64" fmla="*/ 76 w 100"/>
                <a:gd name="T65" fmla="*/ 76 h 150"/>
                <a:gd name="T66" fmla="*/ 74 w 100"/>
                <a:gd name="T67" fmla="*/ 52 h 150"/>
                <a:gd name="T68" fmla="*/ 68 w 100"/>
                <a:gd name="T69" fmla="*/ 34 h 150"/>
                <a:gd name="T70" fmla="*/ 62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6"/>
                  </a:lnTo>
                  <a:lnTo>
                    <a:pt x="82" y="10"/>
                  </a:lnTo>
                  <a:lnTo>
                    <a:pt x="88" y="18"/>
                  </a:lnTo>
                  <a:lnTo>
                    <a:pt x="92" y="30"/>
                  </a:lnTo>
                  <a:lnTo>
                    <a:pt x="96" y="42"/>
                  </a:lnTo>
                  <a:lnTo>
                    <a:pt x="98" y="58"/>
                  </a:lnTo>
                  <a:lnTo>
                    <a:pt x="100" y="74"/>
                  </a:lnTo>
                  <a:lnTo>
                    <a:pt x="100" y="74"/>
                  </a:lnTo>
                  <a:lnTo>
                    <a:pt x="98" y="92"/>
                  </a:lnTo>
                  <a:lnTo>
                    <a:pt x="96" y="108"/>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40" y="22"/>
                  </a:lnTo>
                  <a:lnTo>
                    <a:pt x="34" y="28"/>
                  </a:lnTo>
                  <a:lnTo>
                    <a:pt x="30" y="34"/>
                  </a:lnTo>
                  <a:lnTo>
                    <a:pt x="28" y="42"/>
                  </a:lnTo>
                  <a:lnTo>
                    <a:pt x="26" y="52"/>
                  </a:lnTo>
                  <a:lnTo>
                    <a:pt x="24" y="78"/>
                  </a:lnTo>
                  <a:lnTo>
                    <a:pt x="24" y="78"/>
                  </a:lnTo>
                  <a:lnTo>
                    <a:pt x="26" y="102"/>
                  </a:lnTo>
                  <a:lnTo>
                    <a:pt x="28" y="110"/>
                  </a:lnTo>
                  <a:lnTo>
                    <a:pt x="30" y="118"/>
                  </a:lnTo>
                  <a:lnTo>
                    <a:pt x="34" y="124"/>
                  </a:lnTo>
                  <a:lnTo>
                    <a:pt x="38" y="128"/>
                  </a:lnTo>
                  <a:lnTo>
                    <a:pt x="44" y="130"/>
                  </a:lnTo>
                  <a:lnTo>
                    <a:pt x="50" y="130"/>
                  </a:lnTo>
                  <a:lnTo>
                    <a:pt x="50" y="130"/>
                  </a:lnTo>
                  <a:lnTo>
                    <a:pt x="56" y="130"/>
                  </a:lnTo>
                  <a:lnTo>
                    <a:pt x="60" y="128"/>
                  </a:lnTo>
                  <a:lnTo>
                    <a:pt x="66" y="124"/>
                  </a:lnTo>
                  <a:lnTo>
                    <a:pt x="68" y="118"/>
                  </a:lnTo>
                  <a:lnTo>
                    <a:pt x="72" y="110"/>
                  </a:lnTo>
                  <a:lnTo>
                    <a:pt x="74" y="100"/>
                  </a:lnTo>
                  <a:lnTo>
                    <a:pt x="76" y="76"/>
                  </a:lnTo>
                  <a:lnTo>
                    <a:pt x="76" y="76"/>
                  </a:lnTo>
                  <a:lnTo>
                    <a:pt x="74" y="52"/>
                  </a:lnTo>
                  <a:lnTo>
                    <a:pt x="72" y="42"/>
                  </a:lnTo>
                  <a:lnTo>
                    <a:pt x="68" y="34"/>
                  </a:lnTo>
                  <a:lnTo>
                    <a:pt x="66" y="28"/>
                  </a:lnTo>
                  <a:lnTo>
                    <a:pt x="62"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6" name="Freeform 1826"/>
            <p:cNvSpPr>
              <a:spLocks noEditPoints="1"/>
            </p:cNvSpPr>
            <p:nvPr/>
          </p:nvSpPr>
          <p:spPr bwMode="auto">
            <a:xfrm>
              <a:off x="7438642" y="1263650"/>
              <a:ext cx="156435"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2 h 150"/>
                <a:gd name="T20" fmla="*/ 50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6 w 98"/>
                <a:gd name="T35" fmla="*/ 130 h 150"/>
                <a:gd name="T36" fmla="*/ 68 w 98"/>
                <a:gd name="T37" fmla="*/ 144 h 150"/>
                <a:gd name="T38" fmla="*/ 46 w 98"/>
                <a:gd name="T39" fmla="*/ 150 h 150"/>
                <a:gd name="T40" fmla="*/ 50 w 98"/>
                <a:gd name="T41" fmla="*/ 20 h 150"/>
                <a:gd name="T42" fmla="*/ 44 w 98"/>
                <a:gd name="T43" fmla="*/ 20 h 150"/>
                <a:gd name="T44" fmla="*/ 34 w 98"/>
                <a:gd name="T45" fmla="*/ 28 h 150"/>
                <a:gd name="T46" fmla="*/ 28 w 98"/>
                <a:gd name="T47" fmla="*/ 42 h 150"/>
                <a:gd name="T48" fmla="*/ 24 w 98"/>
                <a:gd name="T49" fmla="*/ 76 h 150"/>
                <a:gd name="T50" fmla="*/ 26 w 98"/>
                <a:gd name="T51" fmla="*/ 100 h 150"/>
                <a:gd name="T52" fmla="*/ 30 w 98"/>
                <a:gd name="T53" fmla="*/ 116 h 150"/>
                <a:gd name="T54" fmla="*/ 38 w 98"/>
                <a:gd name="T55" fmla="*/ 128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4 h 150"/>
                <a:gd name="T68" fmla="*/ 60 w 98"/>
                <a:gd name="T69" fmla="*/ 22 h 150"/>
                <a:gd name="T70" fmla="*/ 50 w 98"/>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20" y="140"/>
                  </a:lnTo>
                  <a:lnTo>
                    <a:pt x="12" y="130"/>
                  </a:lnTo>
                  <a:lnTo>
                    <a:pt x="12" y="130"/>
                  </a:lnTo>
                  <a:lnTo>
                    <a:pt x="6" y="120"/>
                  </a:lnTo>
                  <a:lnTo>
                    <a:pt x="2" y="108"/>
                  </a:lnTo>
                  <a:lnTo>
                    <a:pt x="0" y="94"/>
                  </a:lnTo>
                  <a:lnTo>
                    <a:pt x="0" y="78"/>
                  </a:lnTo>
                  <a:lnTo>
                    <a:pt x="0" y="78"/>
                  </a:lnTo>
                  <a:lnTo>
                    <a:pt x="0" y="60"/>
                  </a:lnTo>
                  <a:lnTo>
                    <a:pt x="2" y="44"/>
                  </a:lnTo>
                  <a:lnTo>
                    <a:pt x="6" y="30"/>
                  </a:lnTo>
                  <a:lnTo>
                    <a:pt x="12" y="20"/>
                  </a:lnTo>
                  <a:lnTo>
                    <a:pt x="12" y="20"/>
                  </a:lnTo>
                  <a:lnTo>
                    <a:pt x="20" y="10"/>
                  </a:lnTo>
                  <a:lnTo>
                    <a:pt x="28" y="4"/>
                  </a:lnTo>
                  <a:lnTo>
                    <a:pt x="38" y="2"/>
                  </a:lnTo>
                  <a:lnTo>
                    <a:pt x="50" y="0"/>
                  </a:lnTo>
                  <a:lnTo>
                    <a:pt x="50" y="0"/>
                  </a:lnTo>
                  <a:lnTo>
                    <a:pt x="62" y="2"/>
                  </a:lnTo>
                  <a:lnTo>
                    <a:pt x="72" y="6"/>
                  </a:lnTo>
                  <a:lnTo>
                    <a:pt x="80" y="10"/>
                  </a:lnTo>
                  <a:lnTo>
                    <a:pt x="86" y="18"/>
                  </a:lnTo>
                  <a:lnTo>
                    <a:pt x="92" y="28"/>
                  </a:lnTo>
                  <a:lnTo>
                    <a:pt x="96" y="42"/>
                  </a:lnTo>
                  <a:lnTo>
                    <a:pt x="98" y="56"/>
                  </a:lnTo>
                  <a:lnTo>
                    <a:pt x="98" y="74"/>
                  </a:lnTo>
                  <a:lnTo>
                    <a:pt x="98" y="74"/>
                  </a:lnTo>
                  <a:lnTo>
                    <a:pt x="98" y="92"/>
                  </a:lnTo>
                  <a:lnTo>
                    <a:pt x="94" y="106"/>
                  </a:lnTo>
                  <a:lnTo>
                    <a:pt x="90" y="120"/>
                  </a:lnTo>
                  <a:lnTo>
                    <a:pt x="86" y="130"/>
                  </a:lnTo>
                  <a:lnTo>
                    <a:pt x="86" y="130"/>
                  </a:lnTo>
                  <a:lnTo>
                    <a:pt x="78" y="140"/>
                  </a:lnTo>
                  <a:lnTo>
                    <a:pt x="68" y="144"/>
                  </a:lnTo>
                  <a:lnTo>
                    <a:pt x="58" y="148"/>
                  </a:lnTo>
                  <a:lnTo>
                    <a:pt x="46" y="150"/>
                  </a:lnTo>
                  <a:lnTo>
                    <a:pt x="46" y="150"/>
                  </a:lnTo>
                  <a:close/>
                  <a:moveTo>
                    <a:pt x="50" y="20"/>
                  </a:moveTo>
                  <a:lnTo>
                    <a:pt x="50" y="20"/>
                  </a:lnTo>
                  <a:lnTo>
                    <a:pt x="44" y="20"/>
                  </a:lnTo>
                  <a:lnTo>
                    <a:pt x="38" y="22"/>
                  </a:lnTo>
                  <a:lnTo>
                    <a:pt x="34" y="28"/>
                  </a:lnTo>
                  <a:lnTo>
                    <a:pt x="30" y="34"/>
                  </a:lnTo>
                  <a:lnTo>
                    <a:pt x="28" y="42"/>
                  </a:lnTo>
                  <a:lnTo>
                    <a:pt x="26" y="52"/>
                  </a:lnTo>
                  <a:lnTo>
                    <a:pt x="24" y="76"/>
                  </a:lnTo>
                  <a:lnTo>
                    <a:pt x="24" y="76"/>
                  </a:lnTo>
                  <a:lnTo>
                    <a:pt x="26" y="100"/>
                  </a:lnTo>
                  <a:lnTo>
                    <a:pt x="28" y="110"/>
                  </a:lnTo>
                  <a:lnTo>
                    <a:pt x="30" y="116"/>
                  </a:lnTo>
                  <a:lnTo>
                    <a:pt x="34" y="122"/>
                  </a:lnTo>
                  <a:lnTo>
                    <a:pt x="38" y="128"/>
                  </a:lnTo>
                  <a:lnTo>
                    <a:pt x="44" y="130"/>
                  </a:lnTo>
                  <a:lnTo>
                    <a:pt x="50" y="130"/>
                  </a:lnTo>
                  <a:lnTo>
                    <a:pt x="50" y="130"/>
                  </a:lnTo>
                  <a:lnTo>
                    <a:pt x="54" y="130"/>
                  </a:lnTo>
                  <a:lnTo>
                    <a:pt x="60" y="128"/>
                  </a:lnTo>
                  <a:lnTo>
                    <a:pt x="64" y="122"/>
                  </a:lnTo>
                  <a:lnTo>
                    <a:pt x="68" y="116"/>
                  </a:lnTo>
                  <a:lnTo>
                    <a:pt x="72" y="100"/>
                  </a:lnTo>
                  <a:lnTo>
                    <a:pt x="74" y="76"/>
                  </a:lnTo>
                  <a:lnTo>
                    <a:pt x="74" y="76"/>
                  </a:lnTo>
                  <a:lnTo>
                    <a:pt x="72" y="52"/>
                  </a:lnTo>
                  <a:lnTo>
                    <a:pt x="68" y="34"/>
                  </a:lnTo>
                  <a:lnTo>
                    <a:pt x="64" y="28"/>
                  </a:lnTo>
                  <a:lnTo>
                    <a:pt x="60"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7" name="Freeform 1827"/>
            <p:cNvSpPr>
              <a:spLocks noEditPoints="1"/>
            </p:cNvSpPr>
            <p:nvPr/>
          </p:nvSpPr>
          <p:spPr bwMode="auto">
            <a:xfrm>
              <a:off x="7805785" y="1263650"/>
              <a:ext cx="159628"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6 w 100"/>
                <a:gd name="T45" fmla="*/ 28 h 150"/>
                <a:gd name="T46" fmla="*/ 28 w 100"/>
                <a:gd name="T47" fmla="*/ 42 h 150"/>
                <a:gd name="T48" fmla="*/ 24 w 100"/>
                <a:gd name="T49" fmla="*/ 76 h 150"/>
                <a:gd name="T50" fmla="*/ 26 w 100"/>
                <a:gd name="T51" fmla="*/ 100 h 150"/>
                <a:gd name="T52" fmla="*/ 32 w 100"/>
                <a:gd name="T53" fmla="*/ 116 h 150"/>
                <a:gd name="T54" fmla="*/ 40 w 100"/>
                <a:gd name="T55" fmla="*/ 128 h 150"/>
                <a:gd name="T56" fmla="*/ 50 w 100"/>
                <a:gd name="T57" fmla="*/ 130 h 150"/>
                <a:gd name="T58" fmla="*/ 56 w 100"/>
                <a:gd name="T59" fmla="*/ 130 h 150"/>
                <a:gd name="T60" fmla="*/ 66 w 100"/>
                <a:gd name="T61" fmla="*/ 122 h 150"/>
                <a:gd name="T62" fmla="*/ 74 w 100"/>
                <a:gd name="T63" fmla="*/ 100 h 150"/>
                <a:gd name="T64" fmla="*/ 76 w 100"/>
                <a:gd name="T65" fmla="*/ 76 h 150"/>
                <a:gd name="T66" fmla="*/ 70 w 100"/>
                <a:gd name="T67" fmla="*/ 34 h 150"/>
                <a:gd name="T68" fmla="*/ 62 w 100"/>
                <a:gd name="T69" fmla="*/ 22 h 150"/>
                <a:gd name="T70" fmla="*/ 50 w 100"/>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40"/>
                  </a:lnTo>
                  <a:lnTo>
                    <a:pt x="14" y="130"/>
                  </a:lnTo>
                  <a:lnTo>
                    <a:pt x="14" y="130"/>
                  </a:lnTo>
                  <a:lnTo>
                    <a:pt x="8" y="120"/>
                  </a:lnTo>
                  <a:lnTo>
                    <a:pt x="4" y="108"/>
                  </a:lnTo>
                  <a:lnTo>
                    <a:pt x="2" y="94"/>
                  </a:lnTo>
                  <a:lnTo>
                    <a:pt x="0" y="78"/>
                  </a:lnTo>
                  <a:lnTo>
                    <a:pt x="0" y="78"/>
                  </a:lnTo>
                  <a:lnTo>
                    <a:pt x="2" y="60"/>
                  </a:lnTo>
                  <a:lnTo>
                    <a:pt x="4" y="44"/>
                  </a:lnTo>
                  <a:lnTo>
                    <a:pt x="8" y="30"/>
                  </a:lnTo>
                  <a:lnTo>
                    <a:pt x="14" y="20"/>
                  </a:lnTo>
                  <a:lnTo>
                    <a:pt x="14" y="20"/>
                  </a:lnTo>
                  <a:lnTo>
                    <a:pt x="20" y="10"/>
                  </a:lnTo>
                  <a:lnTo>
                    <a:pt x="30" y="4"/>
                  </a:lnTo>
                  <a:lnTo>
                    <a:pt x="40" y="2"/>
                  </a:lnTo>
                  <a:lnTo>
                    <a:pt x="52" y="0"/>
                  </a:lnTo>
                  <a:lnTo>
                    <a:pt x="52" y="0"/>
                  </a:lnTo>
                  <a:lnTo>
                    <a:pt x="64" y="2"/>
                  </a:lnTo>
                  <a:lnTo>
                    <a:pt x="72" y="6"/>
                  </a:lnTo>
                  <a:lnTo>
                    <a:pt x="82"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40" y="22"/>
                  </a:lnTo>
                  <a:lnTo>
                    <a:pt x="36" y="28"/>
                  </a:lnTo>
                  <a:lnTo>
                    <a:pt x="32" y="34"/>
                  </a:lnTo>
                  <a:lnTo>
                    <a:pt x="28" y="42"/>
                  </a:lnTo>
                  <a:lnTo>
                    <a:pt x="26" y="52"/>
                  </a:lnTo>
                  <a:lnTo>
                    <a:pt x="24" y="76"/>
                  </a:lnTo>
                  <a:lnTo>
                    <a:pt x="24" y="76"/>
                  </a:lnTo>
                  <a:lnTo>
                    <a:pt x="26" y="100"/>
                  </a:lnTo>
                  <a:lnTo>
                    <a:pt x="28" y="110"/>
                  </a:lnTo>
                  <a:lnTo>
                    <a:pt x="32" y="116"/>
                  </a:lnTo>
                  <a:lnTo>
                    <a:pt x="36" y="122"/>
                  </a:lnTo>
                  <a:lnTo>
                    <a:pt x="40" y="128"/>
                  </a:lnTo>
                  <a:lnTo>
                    <a:pt x="44" y="130"/>
                  </a:lnTo>
                  <a:lnTo>
                    <a:pt x="50" y="130"/>
                  </a:lnTo>
                  <a:lnTo>
                    <a:pt x="50" y="130"/>
                  </a:lnTo>
                  <a:lnTo>
                    <a:pt x="56" y="130"/>
                  </a:lnTo>
                  <a:lnTo>
                    <a:pt x="62" y="128"/>
                  </a:lnTo>
                  <a:lnTo>
                    <a:pt x="66" y="122"/>
                  </a:lnTo>
                  <a:lnTo>
                    <a:pt x="68" y="116"/>
                  </a:lnTo>
                  <a:lnTo>
                    <a:pt x="74" y="100"/>
                  </a:lnTo>
                  <a:lnTo>
                    <a:pt x="76" y="76"/>
                  </a:lnTo>
                  <a:lnTo>
                    <a:pt x="76" y="76"/>
                  </a:lnTo>
                  <a:lnTo>
                    <a:pt x="74" y="52"/>
                  </a:lnTo>
                  <a:lnTo>
                    <a:pt x="70" y="34"/>
                  </a:lnTo>
                  <a:lnTo>
                    <a:pt x="66" y="28"/>
                  </a:lnTo>
                  <a:lnTo>
                    <a:pt x="62"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8" name="Freeform 1828"/>
            <p:cNvSpPr>
              <a:spLocks/>
            </p:cNvSpPr>
            <p:nvPr/>
          </p:nvSpPr>
          <p:spPr bwMode="auto">
            <a:xfrm>
              <a:off x="7658928"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9" name="Freeform 1829"/>
            <p:cNvSpPr>
              <a:spLocks noEditPoints="1"/>
            </p:cNvSpPr>
            <p:nvPr/>
          </p:nvSpPr>
          <p:spPr bwMode="auto">
            <a:xfrm>
              <a:off x="8029264" y="1263650"/>
              <a:ext cx="156435" cy="238125"/>
            </a:xfrm>
            <a:custGeom>
              <a:avLst/>
              <a:gdLst>
                <a:gd name="T0" fmla="*/ 48 w 98"/>
                <a:gd name="T1" fmla="*/ 150 h 150"/>
                <a:gd name="T2" fmla="*/ 28 w 98"/>
                <a:gd name="T3" fmla="*/ 146 h 150"/>
                <a:gd name="T4" fmla="*/ 12 w 98"/>
                <a:gd name="T5" fmla="*/ 132 h 150"/>
                <a:gd name="T6" fmla="*/ 8 w 98"/>
                <a:gd name="T7" fmla="*/ 122 h 150"/>
                <a:gd name="T8" fmla="*/ 0 w 98"/>
                <a:gd name="T9" fmla="*/ 94 h 150"/>
                <a:gd name="T10" fmla="*/ 0 w 98"/>
                <a:gd name="T11" fmla="*/ 78 h 150"/>
                <a:gd name="T12" fmla="*/ 4 w 98"/>
                <a:gd name="T13" fmla="*/ 44 h 150"/>
                <a:gd name="T14" fmla="*/ 12 w 98"/>
                <a:gd name="T15" fmla="*/ 20 h 150"/>
                <a:gd name="T16" fmla="*/ 20 w 98"/>
                <a:gd name="T17" fmla="*/ 12 h 150"/>
                <a:gd name="T18" fmla="*/ 40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70 w 98"/>
                <a:gd name="T37" fmla="*/ 144 h 150"/>
                <a:gd name="T38" fmla="*/ 48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6"/>
                  </a:lnTo>
                  <a:lnTo>
                    <a:pt x="20" y="140"/>
                  </a:lnTo>
                  <a:lnTo>
                    <a:pt x="12" y="132"/>
                  </a:lnTo>
                  <a:lnTo>
                    <a:pt x="12" y="132"/>
                  </a:lnTo>
                  <a:lnTo>
                    <a:pt x="8" y="122"/>
                  </a:lnTo>
                  <a:lnTo>
                    <a:pt x="4" y="110"/>
                  </a:lnTo>
                  <a:lnTo>
                    <a:pt x="0" y="94"/>
                  </a:lnTo>
                  <a:lnTo>
                    <a:pt x="0" y="78"/>
                  </a:lnTo>
                  <a:lnTo>
                    <a:pt x="0" y="78"/>
                  </a:lnTo>
                  <a:lnTo>
                    <a:pt x="0" y="60"/>
                  </a:lnTo>
                  <a:lnTo>
                    <a:pt x="4" y="44"/>
                  </a:lnTo>
                  <a:lnTo>
                    <a:pt x="8" y="32"/>
                  </a:lnTo>
                  <a:lnTo>
                    <a:pt x="12" y="20"/>
                  </a:lnTo>
                  <a:lnTo>
                    <a:pt x="12" y="20"/>
                  </a:lnTo>
                  <a:lnTo>
                    <a:pt x="20" y="12"/>
                  </a:lnTo>
                  <a:lnTo>
                    <a:pt x="28" y="6"/>
                  </a:lnTo>
                  <a:lnTo>
                    <a:pt x="40" y="2"/>
                  </a:lnTo>
                  <a:lnTo>
                    <a:pt x="52" y="0"/>
                  </a:lnTo>
                  <a:lnTo>
                    <a:pt x="52" y="0"/>
                  </a:lnTo>
                  <a:lnTo>
                    <a:pt x="62" y="2"/>
                  </a:lnTo>
                  <a:lnTo>
                    <a:pt x="72" y="6"/>
                  </a:lnTo>
                  <a:lnTo>
                    <a:pt x="80" y="10"/>
                  </a:lnTo>
                  <a:lnTo>
                    <a:pt x="86" y="18"/>
                  </a:lnTo>
                  <a:lnTo>
                    <a:pt x="92" y="30"/>
                  </a:lnTo>
                  <a:lnTo>
                    <a:pt x="96" y="42"/>
                  </a:lnTo>
                  <a:lnTo>
                    <a:pt x="98" y="58"/>
                  </a:lnTo>
                  <a:lnTo>
                    <a:pt x="98" y="74"/>
                  </a:lnTo>
                  <a:lnTo>
                    <a:pt x="98" y="74"/>
                  </a:lnTo>
                  <a:lnTo>
                    <a:pt x="98" y="92"/>
                  </a:lnTo>
                  <a:lnTo>
                    <a:pt x="96" y="108"/>
                  </a:lnTo>
                  <a:lnTo>
                    <a:pt x="92" y="120"/>
                  </a:lnTo>
                  <a:lnTo>
                    <a:pt x="86" y="130"/>
                  </a:lnTo>
                  <a:lnTo>
                    <a:pt x="86" y="130"/>
                  </a:lnTo>
                  <a:lnTo>
                    <a:pt x="78" y="140"/>
                  </a:lnTo>
                  <a:lnTo>
                    <a:pt x="70" y="144"/>
                  </a:lnTo>
                  <a:lnTo>
                    <a:pt x="58" y="148"/>
                  </a:lnTo>
                  <a:lnTo>
                    <a:pt x="48" y="150"/>
                  </a:lnTo>
                  <a:lnTo>
                    <a:pt x="48" y="150"/>
                  </a:lnTo>
                  <a:close/>
                  <a:moveTo>
                    <a:pt x="50" y="20"/>
                  </a:moveTo>
                  <a:lnTo>
                    <a:pt x="50" y="20"/>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0" name="Freeform 1830"/>
            <p:cNvSpPr>
              <a:spLocks/>
            </p:cNvSpPr>
            <p:nvPr/>
          </p:nvSpPr>
          <p:spPr bwMode="auto">
            <a:xfrm>
              <a:off x="8252742" y="1270000"/>
              <a:ext cx="76621" cy="231775"/>
            </a:xfrm>
            <a:custGeom>
              <a:avLst/>
              <a:gdLst>
                <a:gd name="T0" fmla="*/ 48 w 48"/>
                <a:gd name="T1" fmla="*/ 0 h 146"/>
                <a:gd name="T2" fmla="*/ 40 w 48"/>
                <a:gd name="T3" fmla="*/ 0 h 146"/>
                <a:gd name="T4" fmla="*/ 18 w 48"/>
                <a:gd name="T5" fmla="*/ 6 h 146"/>
                <a:gd name="T6" fmla="*/ 12 w 48"/>
                <a:gd name="T7" fmla="*/ 14 h 146"/>
                <a:gd name="T8" fmla="*/ 10 w 48"/>
                <a:gd name="T9" fmla="*/ 24 h 146"/>
                <a:gd name="T10" fmla="*/ 12 w 48"/>
                <a:gd name="T11" fmla="*/ 38 h 146"/>
                <a:gd name="T12" fmla="*/ 14 w 48"/>
                <a:gd name="T13" fmla="*/ 52 h 146"/>
                <a:gd name="T14" fmla="*/ 10 w 48"/>
                <a:gd name="T15" fmla="*/ 60 h 146"/>
                <a:gd name="T16" fmla="*/ 0 w 48"/>
                <a:gd name="T17" fmla="*/ 64 h 146"/>
                <a:gd name="T18" fmla="*/ 0 w 48"/>
                <a:gd name="T19" fmla="*/ 80 h 146"/>
                <a:gd name="T20" fmla="*/ 10 w 48"/>
                <a:gd name="T21" fmla="*/ 84 h 146"/>
                <a:gd name="T22" fmla="*/ 14 w 48"/>
                <a:gd name="T23" fmla="*/ 92 h 146"/>
                <a:gd name="T24" fmla="*/ 12 w 48"/>
                <a:gd name="T25" fmla="*/ 106 h 146"/>
                <a:gd name="T26" fmla="*/ 10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6 w 48"/>
                <a:gd name="T43" fmla="*/ 124 h 146"/>
                <a:gd name="T44" fmla="*/ 34 w 48"/>
                <a:gd name="T45" fmla="*/ 116 h 146"/>
                <a:gd name="T46" fmla="*/ 36 w 48"/>
                <a:gd name="T47" fmla="*/ 106 h 146"/>
                <a:gd name="T48" fmla="*/ 36 w 48"/>
                <a:gd name="T49" fmla="*/ 94 h 146"/>
                <a:gd name="T50" fmla="*/ 34 w 48"/>
                <a:gd name="T51" fmla="*/ 86 h 146"/>
                <a:gd name="T52" fmla="*/ 26 w 48"/>
                <a:gd name="T53" fmla="*/ 76 h 146"/>
                <a:gd name="T54" fmla="*/ 18 w 48"/>
                <a:gd name="T55" fmla="*/ 72 h 146"/>
                <a:gd name="T56" fmla="*/ 18 w 48"/>
                <a:gd name="T57" fmla="*/ 72 h 146"/>
                <a:gd name="T58" fmla="*/ 32 w 48"/>
                <a:gd name="T59" fmla="*/ 66 h 146"/>
                <a:gd name="T60" fmla="*/ 36 w 48"/>
                <a:gd name="T61" fmla="*/ 50 h 146"/>
                <a:gd name="T62" fmla="*/ 36 w 48"/>
                <a:gd name="T63" fmla="*/ 38 h 146"/>
                <a:gd name="T64" fmla="*/ 34 w 48"/>
                <a:gd name="T65" fmla="*/ 30 h 146"/>
                <a:gd name="T66" fmla="*/ 34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18" y="6"/>
                  </a:lnTo>
                  <a:lnTo>
                    <a:pt x="16" y="10"/>
                  </a:lnTo>
                  <a:lnTo>
                    <a:pt x="12" y="14"/>
                  </a:lnTo>
                  <a:lnTo>
                    <a:pt x="10" y="24"/>
                  </a:lnTo>
                  <a:lnTo>
                    <a:pt x="10" y="24"/>
                  </a:lnTo>
                  <a:lnTo>
                    <a:pt x="12" y="38"/>
                  </a:lnTo>
                  <a:lnTo>
                    <a:pt x="12" y="38"/>
                  </a:lnTo>
                  <a:lnTo>
                    <a:pt x="14" y="52"/>
                  </a:lnTo>
                  <a:lnTo>
                    <a:pt x="14" y="52"/>
                  </a:lnTo>
                  <a:lnTo>
                    <a:pt x="12" y="56"/>
                  </a:lnTo>
                  <a:lnTo>
                    <a:pt x="10" y="60"/>
                  </a:lnTo>
                  <a:lnTo>
                    <a:pt x="6" y="64"/>
                  </a:lnTo>
                  <a:lnTo>
                    <a:pt x="0" y="64"/>
                  </a:lnTo>
                  <a:lnTo>
                    <a:pt x="0" y="80"/>
                  </a:lnTo>
                  <a:lnTo>
                    <a:pt x="0" y="80"/>
                  </a:lnTo>
                  <a:lnTo>
                    <a:pt x="6" y="82"/>
                  </a:lnTo>
                  <a:lnTo>
                    <a:pt x="10" y="84"/>
                  </a:lnTo>
                  <a:lnTo>
                    <a:pt x="12" y="88"/>
                  </a:lnTo>
                  <a:lnTo>
                    <a:pt x="14" y="92"/>
                  </a:lnTo>
                  <a:lnTo>
                    <a:pt x="14" y="92"/>
                  </a:lnTo>
                  <a:lnTo>
                    <a:pt x="12" y="106"/>
                  </a:lnTo>
                  <a:lnTo>
                    <a:pt x="12" y="106"/>
                  </a:lnTo>
                  <a:lnTo>
                    <a:pt x="10" y="120"/>
                  </a:lnTo>
                  <a:lnTo>
                    <a:pt x="10" y="120"/>
                  </a:lnTo>
                  <a:lnTo>
                    <a:pt x="12" y="126"/>
                  </a:lnTo>
                  <a:lnTo>
                    <a:pt x="12" y="132"/>
                  </a:lnTo>
                  <a:lnTo>
                    <a:pt x="16" y="136"/>
                  </a:lnTo>
                  <a:lnTo>
                    <a:pt x="18"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80"/>
                  </a:lnTo>
                  <a:lnTo>
                    <a:pt x="26" y="76"/>
                  </a:lnTo>
                  <a:lnTo>
                    <a:pt x="18" y="72"/>
                  </a:lnTo>
                  <a:lnTo>
                    <a:pt x="18" y="72"/>
                  </a:lnTo>
                  <a:lnTo>
                    <a:pt x="18" y="72"/>
                  </a:lnTo>
                  <a:lnTo>
                    <a:pt x="18"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1" name="Freeform 1831"/>
            <p:cNvSpPr>
              <a:spLocks/>
            </p:cNvSpPr>
            <p:nvPr/>
          </p:nvSpPr>
          <p:spPr bwMode="auto">
            <a:xfrm>
              <a:off x="8252742" y="1270000"/>
              <a:ext cx="76621" cy="231775"/>
            </a:xfrm>
            <a:custGeom>
              <a:avLst/>
              <a:gdLst>
                <a:gd name="T0" fmla="*/ 48 w 48"/>
                <a:gd name="T1" fmla="*/ 0 h 146"/>
                <a:gd name="T2" fmla="*/ 40 w 48"/>
                <a:gd name="T3" fmla="*/ 0 h 146"/>
                <a:gd name="T4" fmla="*/ 18 w 48"/>
                <a:gd name="T5" fmla="*/ 6 h 146"/>
                <a:gd name="T6" fmla="*/ 12 w 48"/>
                <a:gd name="T7" fmla="*/ 14 h 146"/>
                <a:gd name="T8" fmla="*/ 10 w 48"/>
                <a:gd name="T9" fmla="*/ 24 h 146"/>
                <a:gd name="T10" fmla="*/ 12 w 48"/>
                <a:gd name="T11" fmla="*/ 38 h 146"/>
                <a:gd name="T12" fmla="*/ 14 w 48"/>
                <a:gd name="T13" fmla="*/ 52 h 146"/>
                <a:gd name="T14" fmla="*/ 10 w 48"/>
                <a:gd name="T15" fmla="*/ 60 h 146"/>
                <a:gd name="T16" fmla="*/ 0 w 48"/>
                <a:gd name="T17" fmla="*/ 64 h 146"/>
                <a:gd name="T18" fmla="*/ 0 w 48"/>
                <a:gd name="T19" fmla="*/ 80 h 146"/>
                <a:gd name="T20" fmla="*/ 10 w 48"/>
                <a:gd name="T21" fmla="*/ 84 h 146"/>
                <a:gd name="T22" fmla="*/ 14 w 48"/>
                <a:gd name="T23" fmla="*/ 92 h 146"/>
                <a:gd name="T24" fmla="*/ 12 w 48"/>
                <a:gd name="T25" fmla="*/ 106 h 146"/>
                <a:gd name="T26" fmla="*/ 10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6 w 48"/>
                <a:gd name="T43" fmla="*/ 124 h 146"/>
                <a:gd name="T44" fmla="*/ 34 w 48"/>
                <a:gd name="T45" fmla="*/ 116 h 146"/>
                <a:gd name="T46" fmla="*/ 36 w 48"/>
                <a:gd name="T47" fmla="*/ 106 h 146"/>
                <a:gd name="T48" fmla="*/ 36 w 48"/>
                <a:gd name="T49" fmla="*/ 94 h 146"/>
                <a:gd name="T50" fmla="*/ 34 w 48"/>
                <a:gd name="T51" fmla="*/ 86 h 146"/>
                <a:gd name="T52" fmla="*/ 26 w 48"/>
                <a:gd name="T53" fmla="*/ 76 h 146"/>
                <a:gd name="T54" fmla="*/ 18 w 48"/>
                <a:gd name="T55" fmla="*/ 72 h 146"/>
                <a:gd name="T56" fmla="*/ 18 w 48"/>
                <a:gd name="T57" fmla="*/ 72 h 146"/>
                <a:gd name="T58" fmla="*/ 32 w 48"/>
                <a:gd name="T59" fmla="*/ 66 h 146"/>
                <a:gd name="T60" fmla="*/ 36 w 48"/>
                <a:gd name="T61" fmla="*/ 50 h 146"/>
                <a:gd name="T62" fmla="*/ 36 w 48"/>
                <a:gd name="T63" fmla="*/ 38 h 146"/>
                <a:gd name="T64" fmla="*/ 34 w 48"/>
                <a:gd name="T65" fmla="*/ 30 h 146"/>
                <a:gd name="T66" fmla="*/ 34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18" y="6"/>
                  </a:lnTo>
                  <a:lnTo>
                    <a:pt x="16" y="10"/>
                  </a:lnTo>
                  <a:lnTo>
                    <a:pt x="12" y="14"/>
                  </a:lnTo>
                  <a:lnTo>
                    <a:pt x="10" y="24"/>
                  </a:lnTo>
                  <a:lnTo>
                    <a:pt x="10" y="24"/>
                  </a:lnTo>
                  <a:lnTo>
                    <a:pt x="12" y="38"/>
                  </a:lnTo>
                  <a:lnTo>
                    <a:pt x="12" y="38"/>
                  </a:lnTo>
                  <a:lnTo>
                    <a:pt x="14" y="52"/>
                  </a:lnTo>
                  <a:lnTo>
                    <a:pt x="14" y="52"/>
                  </a:lnTo>
                  <a:lnTo>
                    <a:pt x="12" y="56"/>
                  </a:lnTo>
                  <a:lnTo>
                    <a:pt x="10" y="60"/>
                  </a:lnTo>
                  <a:lnTo>
                    <a:pt x="6" y="64"/>
                  </a:lnTo>
                  <a:lnTo>
                    <a:pt x="0" y="64"/>
                  </a:lnTo>
                  <a:lnTo>
                    <a:pt x="0" y="80"/>
                  </a:lnTo>
                  <a:lnTo>
                    <a:pt x="0" y="80"/>
                  </a:lnTo>
                  <a:lnTo>
                    <a:pt x="6" y="82"/>
                  </a:lnTo>
                  <a:lnTo>
                    <a:pt x="10" y="84"/>
                  </a:lnTo>
                  <a:lnTo>
                    <a:pt x="12" y="88"/>
                  </a:lnTo>
                  <a:lnTo>
                    <a:pt x="14" y="92"/>
                  </a:lnTo>
                  <a:lnTo>
                    <a:pt x="14" y="92"/>
                  </a:lnTo>
                  <a:lnTo>
                    <a:pt x="12" y="106"/>
                  </a:lnTo>
                  <a:lnTo>
                    <a:pt x="12" y="106"/>
                  </a:lnTo>
                  <a:lnTo>
                    <a:pt x="10" y="120"/>
                  </a:lnTo>
                  <a:lnTo>
                    <a:pt x="10" y="120"/>
                  </a:lnTo>
                  <a:lnTo>
                    <a:pt x="12" y="126"/>
                  </a:lnTo>
                  <a:lnTo>
                    <a:pt x="12" y="132"/>
                  </a:lnTo>
                  <a:lnTo>
                    <a:pt x="16" y="136"/>
                  </a:lnTo>
                  <a:lnTo>
                    <a:pt x="18"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80"/>
                  </a:lnTo>
                  <a:lnTo>
                    <a:pt x="26" y="76"/>
                  </a:lnTo>
                  <a:lnTo>
                    <a:pt x="18" y="72"/>
                  </a:lnTo>
                  <a:lnTo>
                    <a:pt x="18" y="72"/>
                  </a:lnTo>
                  <a:lnTo>
                    <a:pt x="18" y="72"/>
                  </a:lnTo>
                  <a:lnTo>
                    <a:pt x="18"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2" name="Freeform 1832"/>
            <p:cNvSpPr>
              <a:spLocks/>
            </p:cNvSpPr>
            <p:nvPr/>
          </p:nvSpPr>
          <p:spPr bwMode="auto">
            <a:xfrm>
              <a:off x="8348519" y="1270000"/>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0 h 146"/>
                <a:gd name="T10" fmla="*/ 12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2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4"/>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3" name="Freeform 1833"/>
            <p:cNvSpPr>
              <a:spLocks/>
            </p:cNvSpPr>
            <p:nvPr/>
          </p:nvSpPr>
          <p:spPr bwMode="auto">
            <a:xfrm>
              <a:off x="8348519" y="1270000"/>
              <a:ext cx="76621" cy="231775"/>
            </a:xfrm>
            <a:custGeom>
              <a:avLst/>
              <a:gdLst>
                <a:gd name="T0" fmla="*/ 6 w 48"/>
                <a:gd name="T1" fmla="*/ 0 h 146"/>
                <a:gd name="T2" fmla="*/ 0 w 48"/>
                <a:gd name="T3" fmla="*/ 0 h 146"/>
                <a:gd name="T4" fmla="*/ 0 w 48"/>
                <a:gd name="T5" fmla="*/ 18 h 146"/>
                <a:gd name="T6" fmla="*/ 2 w 48"/>
                <a:gd name="T7" fmla="*/ 18 h 146"/>
                <a:gd name="T8" fmla="*/ 10 w 48"/>
                <a:gd name="T9" fmla="*/ 20 h 146"/>
                <a:gd name="T10" fmla="*/ 12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2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4"/>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4" name="Freeform 1834"/>
            <p:cNvSpPr>
              <a:spLocks noEditPoints="1"/>
            </p:cNvSpPr>
            <p:nvPr/>
          </p:nvSpPr>
          <p:spPr bwMode="auto">
            <a:xfrm>
              <a:off x="8725240" y="1263650"/>
              <a:ext cx="156435" cy="238125"/>
            </a:xfrm>
            <a:custGeom>
              <a:avLst/>
              <a:gdLst>
                <a:gd name="T0" fmla="*/ 46 w 98"/>
                <a:gd name="T1" fmla="*/ 150 h 150"/>
                <a:gd name="T2" fmla="*/ 26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40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40" y="2"/>
                  </a:lnTo>
                  <a:lnTo>
                    <a:pt x="52" y="0"/>
                  </a:lnTo>
                  <a:lnTo>
                    <a:pt x="52" y="0"/>
                  </a:lnTo>
                  <a:lnTo>
                    <a:pt x="62" y="2"/>
                  </a:lnTo>
                  <a:lnTo>
                    <a:pt x="72" y="6"/>
                  </a:lnTo>
                  <a:lnTo>
                    <a:pt x="80" y="10"/>
                  </a:lnTo>
                  <a:lnTo>
                    <a:pt x="86" y="18"/>
                  </a:lnTo>
                  <a:lnTo>
                    <a:pt x="92" y="30"/>
                  </a:lnTo>
                  <a:lnTo>
                    <a:pt x="96" y="42"/>
                  </a:lnTo>
                  <a:lnTo>
                    <a:pt x="98" y="58"/>
                  </a:lnTo>
                  <a:lnTo>
                    <a:pt x="98" y="74"/>
                  </a:lnTo>
                  <a:lnTo>
                    <a:pt x="98" y="74"/>
                  </a:lnTo>
                  <a:lnTo>
                    <a:pt x="98" y="92"/>
                  </a:lnTo>
                  <a:lnTo>
                    <a:pt x="96" y="108"/>
                  </a:lnTo>
                  <a:lnTo>
                    <a:pt x="90" y="120"/>
                  </a:lnTo>
                  <a:lnTo>
                    <a:pt x="84" y="130"/>
                  </a:lnTo>
                  <a:lnTo>
                    <a:pt x="84" y="130"/>
                  </a:lnTo>
                  <a:lnTo>
                    <a:pt x="76" y="140"/>
                  </a:lnTo>
                  <a:lnTo>
                    <a:pt x="68" y="144"/>
                  </a:lnTo>
                  <a:lnTo>
                    <a:pt x="58" y="148"/>
                  </a:lnTo>
                  <a:lnTo>
                    <a:pt x="46" y="150"/>
                  </a:lnTo>
                  <a:lnTo>
                    <a:pt x="46" y="150"/>
                  </a:lnTo>
                  <a:close/>
                  <a:moveTo>
                    <a:pt x="50" y="20"/>
                  </a:moveTo>
                  <a:lnTo>
                    <a:pt x="50" y="20"/>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5" name="Freeform 1835"/>
            <p:cNvSpPr>
              <a:spLocks/>
            </p:cNvSpPr>
            <p:nvPr/>
          </p:nvSpPr>
          <p:spPr bwMode="auto">
            <a:xfrm>
              <a:off x="8945526"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8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6" name="Freeform 1836"/>
            <p:cNvSpPr>
              <a:spLocks noEditPoints="1"/>
            </p:cNvSpPr>
            <p:nvPr/>
          </p:nvSpPr>
          <p:spPr bwMode="auto">
            <a:xfrm>
              <a:off x="8488991" y="1276350"/>
              <a:ext cx="172398" cy="225425"/>
            </a:xfrm>
            <a:custGeom>
              <a:avLst/>
              <a:gdLst>
                <a:gd name="T0" fmla="*/ 64 w 108"/>
                <a:gd name="T1" fmla="*/ 58 h 142"/>
                <a:gd name="T2" fmla="*/ 64 w 108"/>
                <a:gd name="T3" fmla="*/ 58 h 142"/>
                <a:gd name="T4" fmla="*/ 62 w 108"/>
                <a:gd name="T5" fmla="*/ 80 h 142"/>
                <a:gd name="T6" fmla="*/ 42 w 108"/>
                <a:gd name="T7" fmla="*/ 80 h 142"/>
                <a:gd name="T8" fmla="*/ 46 w 108"/>
                <a:gd name="T9" fmla="*/ 58 h 142"/>
                <a:gd name="T10" fmla="*/ 64 w 108"/>
                <a:gd name="T11" fmla="*/ 58 h 142"/>
                <a:gd name="T12" fmla="*/ 96 w 108"/>
                <a:gd name="T13" fmla="*/ 0 h 142"/>
                <a:gd name="T14" fmla="*/ 74 w 108"/>
                <a:gd name="T15" fmla="*/ 0 h 142"/>
                <a:gd name="T16" fmla="*/ 68 w 108"/>
                <a:gd name="T17" fmla="*/ 36 h 142"/>
                <a:gd name="T18" fmla="*/ 50 w 108"/>
                <a:gd name="T19" fmla="*/ 36 h 142"/>
                <a:gd name="T20" fmla="*/ 56 w 108"/>
                <a:gd name="T21" fmla="*/ 0 h 142"/>
                <a:gd name="T22" fmla="*/ 32 w 108"/>
                <a:gd name="T23" fmla="*/ 0 h 142"/>
                <a:gd name="T24" fmla="*/ 28 w 108"/>
                <a:gd name="T25" fmla="*/ 36 h 142"/>
                <a:gd name="T26" fmla="*/ 6 w 108"/>
                <a:gd name="T27" fmla="*/ 36 h 142"/>
                <a:gd name="T28" fmla="*/ 6 w 108"/>
                <a:gd name="T29" fmla="*/ 58 h 142"/>
                <a:gd name="T30" fmla="*/ 24 w 108"/>
                <a:gd name="T31" fmla="*/ 58 h 142"/>
                <a:gd name="T32" fmla="*/ 20 w 108"/>
                <a:gd name="T33" fmla="*/ 80 h 142"/>
                <a:gd name="T34" fmla="*/ 0 w 108"/>
                <a:gd name="T35" fmla="*/ 80 h 142"/>
                <a:gd name="T36" fmla="*/ 0 w 108"/>
                <a:gd name="T37" fmla="*/ 104 h 142"/>
                <a:gd name="T38" fmla="*/ 18 w 108"/>
                <a:gd name="T39" fmla="*/ 104 h 142"/>
                <a:gd name="T40" fmla="*/ 12 w 108"/>
                <a:gd name="T41" fmla="*/ 142 h 142"/>
                <a:gd name="T42" fmla="*/ 34 w 108"/>
                <a:gd name="T43" fmla="*/ 142 h 142"/>
                <a:gd name="T44" fmla="*/ 38 w 108"/>
                <a:gd name="T45" fmla="*/ 104 h 142"/>
                <a:gd name="T46" fmla="*/ 58 w 108"/>
                <a:gd name="T47" fmla="*/ 104 h 142"/>
                <a:gd name="T48" fmla="*/ 52 w 108"/>
                <a:gd name="T49" fmla="*/ 142 h 142"/>
                <a:gd name="T50" fmla="*/ 74 w 108"/>
                <a:gd name="T51" fmla="*/ 142 h 142"/>
                <a:gd name="T52" fmla="*/ 80 w 108"/>
                <a:gd name="T53" fmla="*/ 104 h 142"/>
                <a:gd name="T54" fmla="*/ 102 w 108"/>
                <a:gd name="T55" fmla="*/ 104 h 142"/>
                <a:gd name="T56" fmla="*/ 102 w 108"/>
                <a:gd name="T57" fmla="*/ 80 h 142"/>
                <a:gd name="T58" fmla="*/ 82 w 108"/>
                <a:gd name="T59" fmla="*/ 80 h 142"/>
                <a:gd name="T60" fmla="*/ 86 w 108"/>
                <a:gd name="T61" fmla="*/ 58 h 142"/>
                <a:gd name="T62" fmla="*/ 108 w 108"/>
                <a:gd name="T63" fmla="*/ 58 h 142"/>
                <a:gd name="T64" fmla="*/ 108 w 108"/>
                <a:gd name="T65" fmla="*/ 36 h 142"/>
                <a:gd name="T66" fmla="*/ 90 w 108"/>
                <a:gd name="T67" fmla="*/ 36 h 142"/>
                <a:gd name="T68" fmla="*/ 96 w 108"/>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42">
                  <a:moveTo>
                    <a:pt x="64" y="58"/>
                  </a:moveTo>
                  <a:lnTo>
                    <a:pt x="64" y="58"/>
                  </a:lnTo>
                  <a:lnTo>
                    <a:pt x="62" y="80"/>
                  </a:lnTo>
                  <a:lnTo>
                    <a:pt x="42" y="80"/>
                  </a:lnTo>
                  <a:lnTo>
                    <a:pt x="46" y="58"/>
                  </a:lnTo>
                  <a:lnTo>
                    <a:pt x="64" y="58"/>
                  </a:lnTo>
                  <a:close/>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4" y="142"/>
                  </a:lnTo>
                  <a:lnTo>
                    <a:pt x="80" y="104"/>
                  </a:lnTo>
                  <a:lnTo>
                    <a:pt x="102" y="104"/>
                  </a:lnTo>
                  <a:lnTo>
                    <a:pt x="102" y="80"/>
                  </a:lnTo>
                  <a:lnTo>
                    <a:pt x="82" y="80"/>
                  </a:lnTo>
                  <a:lnTo>
                    <a:pt x="86" y="58"/>
                  </a:lnTo>
                  <a:lnTo>
                    <a:pt x="108" y="58"/>
                  </a:lnTo>
                  <a:lnTo>
                    <a:pt x="108" y="36"/>
                  </a:lnTo>
                  <a:lnTo>
                    <a:pt x="90" y="36"/>
                  </a:lnTo>
                  <a:lnTo>
                    <a:pt x="96"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7" name="Freeform 1837"/>
            <p:cNvSpPr>
              <a:spLocks/>
            </p:cNvSpPr>
            <p:nvPr/>
          </p:nvSpPr>
          <p:spPr bwMode="auto">
            <a:xfrm>
              <a:off x="8556035" y="1368425"/>
              <a:ext cx="35118" cy="34925"/>
            </a:xfrm>
            <a:custGeom>
              <a:avLst/>
              <a:gdLst>
                <a:gd name="T0" fmla="*/ 22 w 22"/>
                <a:gd name="T1" fmla="*/ 0 h 22"/>
                <a:gd name="T2" fmla="*/ 22 w 22"/>
                <a:gd name="T3" fmla="*/ 0 h 22"/>
                <a:gd name="T4" fmla="*/ 20 w 22"/>
                <a:gd name="T5" fmla="*/ 22 h 22"/>
                <a:gd name="T6" fmla="*/ 0 w 22"/>
                <a:gd name="T7" fmla="*/ 22 h 22"/>
                <a:gd name="T8" fmla="*/ 4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20" y="22"/>
                  </a:lnTo>
                  <a:lnTo>
                    <a:pt x="0" y="22"/>
                  </a:lnTo>
                  <a:lnTo>
                    <a:pt x="4"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8" name="Freeform 1838"/>
            <p:cNvSpPr>
              <a:spLocks/>
            </p:cNvSpPr>
            <p:nvPr/>
          </p:nvSpPr>
          <p:spPr bwMode="auto">
            <a:xfrm>
              <a:off x="8488991" y="1276350"/>
              <a:ext cx="172398"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4 w 108"/>
                <a:gd name="T39" fmla="*/ 142 h 142"/>
                <a:gd name="T40" fmla="*/ 80 w 108"/>
                <a:gd name="T41" fmla="*/ 104 h 142"/>
                <a:gd name="T42" fmla="*/ 102 w 108"/>
                <a:gd name="T43" fmla="*/ 104 h 142"/>
                <a:gd name="T44" fmla="*/ 102 w 108"/>
                <a:gd name="T45" fmla="*/ 80 h 142"/>
                <a:gd name="T46" fmla="*/ 82 w 108"/>
                <a:gd name="T47" fmla="*/ 80 h 142"/>
                <a:gd name="T48" fmla="*/ 86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4" y="142"/>
                  </a:lnTo>
                  <a:lnTo>
                    <a:pt x="80" y="104"/>
                  </a:lnTo>
                  <a:lnTo>
                    <a:pt x="102" y="104"/>
                  </a:lnTo>
                  <a:lnTo>
                    <a:pt x="102" y="80"/>
                  </a:lnTo>
                  <a:lnTo>
                    <a:pt x="82" y="80"/>
                  </a:lnTo>
                  <a:lnTo>
                    <a:pt x="86"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9" name="Freeform 1839"/>
            <p:cNvSpPr>
              <a:spLocks/>
            </p:cNvSpPr>
            <p:nvPr/>
          </p:nvSpPr>
          <p:spPr bwMode="auto">
            <a:xfrm>
              <a:off x="6994878" y="127317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0" name="Freeform 1840"/>
            <p:cNvSpPr>
              <a:spLocks/>
            </p:cNvSpPr>
            <p:nvPr/>
          </p:nvSpPr>
          <p:spPr bwMode="auto">
            <a:xfrm>
              <a:off x="7141735" y="127317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1" name="Freeform 1841"/>
            <p:cNvSpPr>
              <a:spLocks/>
            </p:cNvSpPr>
            <p:nvPr/>
          </p:nvSpPr>
          <p:spPr bwMode="auto">
            <a:xfrm>
              <a:off x="7291785" y="127317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2" name="Freeform 1842"/>
            <p:cNvSpPr>
              <a:spLocks/>
            </p:cNvSpPr>
            <p:nvPr/>
          </p:nvSpPr>
          <p:spPr bwMode="auto">
            <a:xfrm>
              <a:off x="7936680"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3" name="Freeform 1843"/>
            <p:cNvSpPr>
              <a:spLocks/>
            </p:cNvSpPr>
            <p:nvPr/>
          </p:nvSpPr>
          <p:spPr bwMode="auto">
            <a:xfrm>
              <a:off x="8083537"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4" name="Freeform 1844"/>
            <p:cNvSpPr>
              <a:spLocks/>
            </p:cNvSpPr>
            <p:nvPr/>
          </p:nvSpPr>
          <p:spPr bwMode="auto">
            <a:xfrm>
              <a:off x="8230395" y="974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5" name="Freeform 1845"/>
            <p:cNvSpPr>
              <a:spLocks/>
            </p:cNvSpPr>
            <p:nvPr/>
          </p:nvSpPr>
          <p:spPr bwMode="auto">
            <a:xfrm>
              <a:off x="8370867"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6" name="Freeform 1846"/>
            <p:cNvSpPr>
              <a:spLocks/>
            </p:cNvSpPr>
            <p:nvPr/>
          </p:nvSpPr>
          <p:spPr bwMode="auto">
            <a:xfrm>
              <a:off x="8753973"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7" name="Freeform 1847"/>
            <p:cNvSpPr>
              <a:spLocks/>
            </p:cNvSpPr>
            <p:nvPr/>
          </p:nvSpPr>
          <p:spPr bwMode="auto">
            <a:xfrm>
              <a:off x="8900830"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8" name="Freeform 1848"/>
            <p:cNvSpPr>
              <a:spLocks/>
            </p:cNvSpPr>
            <p:nvPr/>
          </p:nvSpPr>
          <p:spPr bwMode="auto">
            <a:xfrm>
              <a:off x="8520917" y="971550"/>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38 h 146"/>
                <a:gd name="T10" fmla="*/ 12 w 46"/>
                <a:gd name="T11" fmla="*/ 52 h 146"/>
                <a:gd name="T12" fmla="*/ 12 w 46"/>
                <a:gd name="T13" fmla="*/ 56 h 146"/>
                <a:gd name="T14" fmla="*/ 6 w 46"/>
                <a:gd name="T15" fmla="*/ 62 h 146"/>
                <a:gd name="T16" fmla="*/ 0 w 46"/>
                <a:gd name="T17" fmla="*/ 80 h 146"/>
                <a:gd name="T18" fmla="*/ 6 w 46"/>
                <a:gd name="T19" fmla="*/ 82 h 146"/>
                <a:gd name="T20" fmla="*/ 12 w 46"/>
                <a:gd name="T21" fmla="*/ 88 h 146"/>
                <a:gd name="T22" fmla="*/ 12 w 46"/>
                <a:gd name="T23" fmla="*/ 92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6 h 146"/>
                <a:gd name="T42" fmla="*/ 34 w 46"/>
                <a:gd name="T43" fmla="*/ 120 h 146"/>
                <a:gd name="T44" fmla="*/ 34 w 46"/>
                <a:gd name="T45" fmla="*/ 116 h 146"/>
                <a:gd name="T46" fmla="*/ 34 w 46"/>
                <a:gd name="T47" fmla="*/ 106 h 146"/>
                <a:gd name="T48" fmla="*/ 36 w 46"/>
                <a:gd name="T49" fmla="*/ 94 h 146"/>
                <a:gd name="T50" fmla="*/ 30 w 46"/>
                <a:gd name="T51" fmla="*/ 78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6"/>
                  </a:lnTo>
                  <a:lnTo>
                    <a:pt x="36" y="124"/>
                  </a:lnTo>
                  <a:lnTo>
                    <a:pt x="34" y="120"/>
                  </a:lnTo>
                  <a:lnTo>
                    <a:pt x="34" y="116"/>
                  </a:lnTo>
                  <a:lnTo>
                    <a:pt x="34" y="116"/>
                  </a:lnTo>
                  <a:lnTo>
                    <a:pt x="34" y="106"/>
                  </a:lnTo>
                  <a:lnTo>
                    <a:pt x="34" y="106"/>
                  </a:lnTo>
                  <a:lnTo>
                    <a:pt x="36" y="94"/>
                  </a:lnTo>
                  <a:lnTo>
                    <a:pt x="36" y="94"/>
                  </a:lnTo>
                  <a:lnTo>
                    <a:pt x="34" y="86"/>
                  </a:lnTo>
                  <a:lnTo>
                    <a:pt x="30" y="78"/>
                  </a:lnTo>
                  <a:lnTo>
                    <a:pt x="26" y="74"/>
                  </a:lnTo>
                  <a:lnTo>
                    <a:pt x="18" y="72"/>
                  </a:lnTo>
                  <a:lnTo>
                    <a:pt x="18" y="72"/>
                  </a:lnTo>
                  <a:lnTo>
                    <a:pt x="18" y="72"/>
                  </a:lnTo>
                  <a:lnTo>
                    <a:pt x="18" y="72"/>
                  </a:lnTo>
                  <a:lnTo>
                    <a:pt x="26" y="70"/>
                  </a:lnTo>
                  <a:lnTo>
                    <a:pt x="30"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9" name="Freeform 1849"/>
            <p:cNvSpPr>
              <a:spLocks/>
            </p:cNvSpPr>
            <p:nvPr/>
          </p:nvSpPr>
          <p:spPr bwMode="auto">
            <a:xfrm>
              <a:off x="8520917" y="971550"/>
              <a:ext cx="73429" cy="231775"/>
            </a:xfrm>
            <a:custGeom>
              <a:avLst/>
              <a:gdLst>
                <a:gd name="T0" fmla="*/ 46 w 46"/>
                <a:gd name="T1" fmla="*/ 0 h 146"/>
                <a:gd name="T2" fmla="*/ 38 w 46"/>
                <a:gd name="T3" fmla="*/ 0 h 146"/>
                <a:gd name="T4" fmla="*/ 18 w 46"/>
                <a:gd name="T5" fmla="*/ 6 h 146"/>
                <a:gd name="T6" fmla="*/ 10 w 46"/>
                <a:gd name="T7" fmla="*/ 24 h 146"/>
                <a:gd name="T8" fmla="*/ 12 w 46"/>
                <a:gd name="T9" fmla="*/ 38 h 146"/>
                <a:gd name="T10" fmla="*/ 12 w 46"/>
                <a:gd name="T11" fmla="*/ 52 h 146"/>
                <a:gd name="T12" fmla="*/ 12 w 46"/>
                <a:gd name="T13" fmla="*/ 56 h 146"/>
                <a:gd name="T14" fmla="*/ 6 w 46"/>
                <a:gd name="T15" fmla="*/ 62 h 146"/>
                <a:gd name="T16" fmla="*/ 0 w 46"/>
                <a:gd name="T17" fmla="*/ 80 h 146"/>
                <a:gd name="T18" fmla="*/ 6 w 46"/>
                <a:gd name="T19" fmla="*/ 82 h 146"/>
                <a:gd name="T20" fmla="*/ 12 w 46"/>
                <a:gd name="T21" fmla="*/ 88 h 146"/>
                <a:gd name="T22" fmla="*/ 12 w 46"/>
                <a:gd name="T23" fmla="*/ 92 h 146"/>
                <a:gd name="T24" fmla="*/ 12 w 46"/>
                <a:gd name="T25" fmla="*/ 106 h 146"/>
                <a:gd name="T26" fmla="*/ 10 w 46"/>
                <a:gd name="T27" fmla="*/ 120 h 146"/>
                <a:gd name="T28" fmla="*/ 12 w 46"/>
                <a:gd name="T29" fmla="*/ 132 h 146"/>
                <a:gd name="T30" fmla="*/ 18 w 46"/>
                <a:gd name="T31" fmla="*/ 140 h 146"/>
                <a:gd name="T32" fmla="*/ 38 w 46"/>
                <a:gd name="T33" fmla="*/ 146 h 146"/>
                <a:gd name="T34" fmla="*/ 46 w 46"/>
                <a:gd name="T35" fmla="*/ 146 h 146"/>
                <a:gd name="T36" fmla="*/ 46 w 46"/>
                <a:gd name="T37" fmla="*/ 128 h 146"/>
                <a:gd name="T38" fmla="*/ 44 w 46"/>
                <a:gd name="T39" fmla="*/ 128 h 146"/>
                <a:gd name="T40" fmla="*/ 38 w 46"/>
                <a:gd name="T41" fmla="*/ 126 h 146"/>
                <a:gd name="T42" fmla="*/ 34 w 46"/>
                <a:gd name="T43" fmla="*/ 120 h 146"/>
                <a:gd name="T44" fmla="*/ 34 w 46"/>
                <a:gd name="T45" fmla="*/ 116 h 146"/>
                <a:gd name="T46" fmla="*/ 34 w 46"/>
                <a:gd name="T47" fmla="*/ 106 h 146"/>
                <a:gd name="T48" fmla="*/ 36 w 46"/>
                <a:gd name="T49" fmla="*/ 94 h 146"/>
                <a:gd name="T50" fmla="*/ 30 w 46"/>
                <a:gd name="T51" fmla="*/ 78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38" y="0"/>
                  </a:lnTo>
                  <a:lnTo>
                    <a:pt x="38" y="0"/>
                  </a:lnTo>
                  <a:lnTo>
                    <a:pt x="28" y="0"/>
                  </a:lnTo>
                  <a:lnTo>
                    <a:pt x="18" y="6"/>
                  </a:lnTo>
                  <a:lnTo>
                    <a:pt x="12" y="14"/>
                  </a:lnTo>
                  <a:lnTo>
                    <a:pt x="10" y="24"/>
                  </a:lnTo>
                  <a:lnTo>
                    <a:pt x="10" y="24"/>
                  </a:lnTo>
                  <a:lnTo>
                    <a:pt x="12" y="38"/>
                  </a:lnTo>
                  <a:lnTo>
                    <a:pt x="12" y="38"/>
                  </a:lnTo>
                  <a:lnTo>
                    <a:pt x="12" y="52"/>
                  </a:lnTo>
                  <a:lnTo>
                    <a:pt x="12" y="52"/>
                  </a:lnTo>
                  <a:lnTo>
                    <a:pt x="12" y="56"/>
                  </a:lnTo>
                  <a:lnTo>
                    <a:pt x="10" y="60"/>
                  </a:lnTo>
                  <a:lnTo>
                    <a:pt x="6" y="62"/>
                  </a:lnTo>
                  <a:lnTo>
                    <a:pt x="0" y="64"/>
                  </a:lnTo>
                  <a:lnTo>
                    <a:pt x="0" y="80"/>
                  </a:lnTo>
                  <a:lnTo>
                    <a:pt x="0" y="80"/>
                  </a:lnTo>
                  <a:lnTo>
                    <a:pt x="6" y="82"/>
                  </a:lnTo>
                  <a:lnTo>
                    <a:pt x="10" y="84"/>
                  </a:lnTo>
                  <a:lnTo>
                    <a:pt x="12" y="88"/>
                  </a:lnTo>
                  <a:lnTo>
                    <a:pt x="12" y="92"/>
                  </a:lnTo>
                  <a:lnTo>
                    <a:pt x="12" y="92"/>
                  </a:lnTo>
                  <a:lnTo>
                    <a:pt x="12" y="106"/>
                  </a:lnTo>
                  <a:lnTo>
                    <a:pt x="12" y="106"/>
                  </a:lnTo>
                  <a:lnTo>
                    <a:pt x="10" y="120"/>
                  </a:lnTo>
                  <a:lnTo>
                    <a:pt x="10" y="120"/>
                  </a:lnTo>
                  <a:lnTo>
                    <a:pt x="12" y="126"/>
                  </a:lnTo>
                  <a:lnTo>
                    <a:pt x="12" y="132"/>
                  </a:lnTo>
                  <a:lnTo>
                    <a:pt x="16" y="136"/>
                  </a:lnTo>
                  <a:lnTo>
                    <a:pt x="18" y="140"/>
                  </a:lnTo>
                  <a:lnTo>
                    <a:pt x="28" y="144"/>
                  </a:lnTo>
                  <a:lnTo>
                    <a:pt x="38" y="146"/>
                  </a:lnTo>
                  <a:lnTo>
                    <a:pt x="38" y="146"/>
                  </a:lnTo>
                  <a:lnTo>
                    <a:pt x="46" y="146"/>
                  </a:lnTo>
                  <a:lnTo>
                    <a:pt x="46" y="146"/>
                  </a:lnTo>
                  <a:lnTo>
                    <a:pt x="46" y="128"/>
                  </a:lnTo>
                  <a:lnTo>
                    <a:pt x="46" y="128"/>
                  </a:lnTo>
                  <a:lnTo>
                    <a:pt x="44" y="128"/>
                  </a:lnTo>
                  <a:lnTo>
                    <a:pt x="44" y="128"/>
                  </a:lnTo>
                  <a:lnTo>
                    <a:pt x="38" y="126"/>
                  </a:lnTo>
                  <a:lnTo>
                    <a:pt x="36" y="124"/>
                  </a:lnTo>
                  <a:lnTo>
                    <a:pt x="34" y="120"/>
                  </a:lnTo>
                  <a:lnTo>
                    <a:pt x="34" y="116"/>
                  </a:lnTo>
                  <a:lnTo>
                    <a:pt x="34" y="116"/>
                  </a:lnTo>
                  <a:lnTo>
                    <a:pt x="34" y="106"/>
                  </a:lnTo>
                  <a:lnTo>
                    <a:pt x="34" y="106"/>
                  </a:lnTo>
                  <a:lnTo>
                    <a:pt x="36" y="94"/>
                  </a:lnTo>
                  <a:lnTo>
                    <a:pt x="36" y="94"/>
                  </a:lnTo>
                  <a:lnTo>
                    <a:pt x="34" y="86"/>
                  </a:lnTo>
                  <a:lnTo>
                    <a:pt x="30" y="78"/>
                  </a:lnTo>
                  <a:lnTo>
                    <a:pt x="26" y="74"/>
                  </a:lnTo>
                  <a:lnTo>
                    <a:pt x="18" y="72"/>
                  </a:lnTo>
                  <a:lnTo>
                    <a:pt x="18" y="72"/>
                  </a:lnTo>
                  <a:lnTo>
                    <a:pt x="18" y="72"/>
                  </a:lnTo>
                  <a:lnTo>
                    <a:pt x="18" y="72"/>
                  </a:lnTo>
                  <a:lnTo>
                    <a:pt x="26" y="70"/>
                  </a:lnTo>
                  <a:lnTo>
                    <a:pt x="30" y="66"/>
                  </a:lnTo>
                  <a:lnTo>
                    <a:pt x="34" y="60"/>
                  </a:lnTo>
                  <a:lnTo>
                    <a:pt x="36" y="50"/>
                  </a:lnTo>
                  <a:lnTo>
                    <a:pt x="36" y="50"/>
                  </a:lnTo>
                  <a:lnTo>
                    <a:pt x="34" y="38"/>
                  </a:lnTo>
                  <a:lnTo>
                    <a:pt x="34" y="38"/>
                  </a:lnTo>
                  <a:lnTo>
                    <a:pt x="34" y="30"/>
                  </a:lnTo>
                  <a:lnTo>
                    <a:pt x="34" y="30"/>
                  </a:lnTo>
                  <a:lnTo>
                    <a:pt x="34" y="24"/>
                  </a:lnTo>
                  <a:lnTo>
                    <a:pt x="36" y="20"/>
                  </a:lnTo>
                  <a:lnTo>
                    <a:pt x="38"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0" name="Freeform 1850"/>
            <p:cNvSpPr>
              <a:spLocks/>
            </p:cNvSpPr>
            <p:nvPr/>
          </p:nvSpPr>
          <p:spPr bwMode="auto">
            <a:xfrm>
              <a:off x="8616693" y="9715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78 h 146"/>
                <a:gd name="T26" fmla="*/ 12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4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4" y="24"/>
                  </a:lnTo>
                  <a:lnTo>
                    <a:pt x="34" y="24"/>
                  </a:lnTo>
                  <a:lnTo>
                    <a:pt x="34" y="14"/>
                  </a:lnTo>
                  <a:lnTo>
                    <a:pt x="28" y="6"/>
                  </a:lnTo>
                  <a:lnTo>
                    <a:pt x="18" y="0"/>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1" name="Freeform 1851"/>
            <p:cNvSpPr>
              <a:spLocks/>
            </p:cNvSpPr>
            <p:nvPr/>
          </p:nvSpPr>
          <p:spPr bwMode="auto">
            <a:xfrm>
              <a:off x="8616693" y="971550"/>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78 h 146"/>
                <a:gd name="T26" fmla="*/ 12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4 h 146"/>
                <a:gd name="T56" fmla="*/ 46 w 46"/>
                <a:gd name="T57" fmla="*/ 80 h 146"/>
                <a:gd name="T58" fmla="*/ 46 w 46"/>
                <a:gd name="T59" fmla="*/ 64 h 146"/>
                <a:gd name="T60" fmla="*/ 36 w 46"/>
                <a:gd name="T61" fmla="*/ 60 h 146"/>
                <a:gd name="T62" fmla="*/ 34 w 46"/>
                <a:gd name="T63" fmla="*/ 52 h 146"/>
                <a:gd name="T64" fmla="*/ 34 w 46"/>
                <a:gd name="T65" fmla="*/ 38 h 146"/>
                <a:gd name="T66" fmla="*/ 34 w 46"/>
                <a:gd name="T67" fmla="*/ 24 h 146"/>
                <a:gd name="T68" fmla="*/ 34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8" y="18"/>
                  </a:lnTo>
                  <a:lnTo>
                    <a:pt x="10" y="20"/>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4"/>
                  </a:lnTo>
                  <a:lnTo>
                    <a:pt x="40" y="82"/>
                  </a:lnTo>
                  <a:lnTo>
                    <a:pt x="46" y="80"/>
                  </a:lnTo>
                  <a:lnTo>
                    <a:pt x="46" y="64"/>
                  </a:lnTo>
                  <a:lnTo>
                    <a:pt x="46" y="64"/>
                  </a:lnTo>
                  <a:lnTo>
                    <a:pt x="40" y="62"/>
                  </a:lnTo>
                  <a:lnTo>
                    <a:pt x="36" y="60"/>
                  </a:lnTo>
                  <a:lnTo>
                    <a:pt x="34" y="56"/>
                  </a:lnTo>
                  <a:lnTo>
                    <a:pt x="34" y="52"/>
                  </a:lnTo>
                  <a:lnTo>
                    <a:pt x="34" y="52"/>
                  </a:lnTo>
                  <a:lnTo>
                    <a:pt x="34" y="38"/>
                  </a:lnTo>
                  <a:lnTo>
                    <a:pt x="34" y="38"/>
                  </a:lnTo>
                  <a:lnTo>
                    <a:pt x="34" y="24"/>
                  </a:lnTo>
                  <a:lnTo>
                    <a:pt x="34" y="24"/>
                  </a:lnTo>
                  <a:lnTo>
                    <a:pt x="34"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2" name="Freeform 1852"/>
            <p:cNvSpPr>
              <a:spLocks noEditPoints="1"/>
            </p:cNvSpPr>
            <p:nvPr/>
          </p:nvSpPr>
          <p:spPr bwMode="auto">
            <a:xfrm>
              <a:off x="6694778" y="965200"/>
              <a:ext cx="156435" cy="238125"/>
            </a:xfrm>
            <a:custGeom>
              <a:avLst/>
              <a:gdLst>
                <a:gd name="T0" fmla="*/ 46 w 98"/>
                <a:gd name="T1" fmla="*/ 150 h 150"/>
                <a:gd name="T2" fmla="*/ 26 w 98"/>
                <a:gd name="T3" fmla="*/ 144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40 w 98"/>
                <a:gd name="T19" fmla="*/ 2 h 150"/>
                <a:gd name="T20" fmla="*/ 52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4 w 98"/>
                <a:gd name="T43" fmla="*/ 20 h 150"/>
                <a:gd name="T44" fmla="*/ 34 w 98"/>
                <a:gd name="T45" fmla="*/ 28 h 150"/>
                <a:gd name="T46" fmla="*/ 26 w 98"/>
                <a:gd name="T47" fmla="*/ 42 h 150"/>
                <a:gd name="T48" fmla="*/ 22 w 98"/>
                <a:gd name="T49" fmla="*/ 78 h 150"/>
                <a:gd name="T50" fmla="*/ 24 w 98"/>
                <a:gd name="T51" fmla="*/ 100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0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40" y="2"/>
                  </a:lnTo>
                  <a:lnTo>
                    <a:pt x="52" y="0"/>
                  </a:lnTo>
                  <a:lnTo>
                    <a:pt x="52" y="0"/>
                  </a:lnTo>
                  <a:lnTo>
                    <a:pt x="62" y="2"/>
                  </a:lnTo>
                  <a:lnTo>
                    <a:pt x="72" y="4"/>
                  </a:lnTo>
                  <a:lnTo>
                    <a:pt x="80" y="10"/>
                  </a:lnTo>
                  <a:lnTo>
                    <a:pt x="86" y="18"/>
                  </a:lnTo>
                  <a:lnTo>
                    <a:pt x="92" y="30"/>
                  </a:lnTo>
                  <a:lnTo>
                    <a:pt x="96" y="42"/>
                  </a:lnTo>
                  <a:lnTo>
                    <a:pt x="98" y="58"/>
                  </a:lnTo>
                  <a:lnTo>
                    <a:pt x="98" y="74"/>
                  </a:lnTo>
                  <a:lnTo>
                    <a:pt x="98" y="74"/>
                  </a:lnTo>
                  <a:lnTo>
                    <a:pt x="98" y="92"/>
                  </a:lnTo>
                  <a:lnTo>
                    <a:pt x="96"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4" y="20"/>
                  </a:lnTo>
                  <a:lnTo>
                    <a:pt x="38" y="22"/>
                  </a:lnTo>
                  <a:lnTo>
                    <a:pt x="34" y="28"/>
                  </a:lnTo>
                  <a:lnTo>
                    <a:pt x="30" y="34"/>
                  </a:lnTo>
                  <a:lnTo>
                    <a:pt x="26" y="42"/>
                  </a:lnTo>
                  <a:lnTo>
                    <a:pt x="24" y="52"/>
                  </a:lnTo>
                  <a:lnTo>
                    <a:pt x="22" y="78"/>
                  </a:lnTo>
                  <a:lnTo>
                    <a:pt x="22" y="78"/>
                  </a:lnTo>
                  <a:lnTo>
                    <a:pt x="24" y="100"/>
                  </a:lnTo>
                  <a:lnTo>
                    <a:pt x="26" y="110"/>
                  </a:lnTo>
                  <a:lnTo>
                    <a:pt x="30"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0"/>
                  </a:lnTo>
                  <a:lnTo>
                    <a:pt x="70"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3" name="Freeform 1853"/>
            <p:cNvSpPr>
              <a:spLocks noEditPoints="1"/>
            </p:cNvSpPr>
            <p:nvPr/>
          </p:nvSpPr>
          <p:spPr bwMode="auto">
            <a:xfrm>
              <a:off x="6915064" y="965200"/>
              <a:ext cx="156435" cy="238125"/>
            </a:xfrm>
            <a:custGeom>
              <a:avLst/>
              <a:gdLst>
                <a:gd name="T0" fmla="*/ 48 w 98"/>
                <a:gd name="T1" fmla="*/ 150 h 150"/>
                <a:gd name="T2" fmla="*/ 28 w 98"/>
                <a:gd name="T3" fmla="*/ 144 h 150"/>
                <a:gd name="T4" fmla="*/ 12 w 98"/>
                <a:gd name="T5" fmla="*/ 132 h 150"/>
                <a:gd name="T6" fmla="*/ 8 w 98"/>
                <a:gd name="T7" fmla="*/ 122 h 150"/>
                <a:gd name="T8" fmla="*/ 0 w 98"/>
                <a:gd name="T9" fmla="*/ 94 h 150"/>
                <a:gd name="T10" fmla="*/ 0 w 98"/>
                <a:gd name="T11" fmla="*/ 78 h 150"/>
                <a:gd name="T12" fmla="*/ 4 w 98"/>
                <a:gd name="T13" fmla="*/ 44 h 150"/>
                <a:gd name="T14" fmla="*/ 12 w 98"/>
                <a:gd name="T15" fmla="*/ 20 h 150"/>
                <a:gd name="T16" fmla="*/ 20 w 98"/>
                <a:gd name="T17" fmla="*/ 12 h 150"/>
                <a:gd name="T18" fmla="*/ 40 w 98"/>
                <a:gd name="T19" fmla="*/ 2 h 150"/>
                <a:gd name="T20" fmla="*/ 52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70 w 98"/>
                <a:gd name="T37" fmla="*/ 144 h 150"/>
                <a:gd name="T38" fmla="*/ 48 w 98"/>
                <a:gd name="T39" fmla="*/ 150 h 150"/>
                <a:gd name="T40" fmla="*/ 50 w 98"/>
                <a:gd name="T41" fmla="*/ 18 h 150"/>
                <a:gd name="T42" fmla="*/ 44 w 98"/>
                <a:gd name="T43" fmla="*/ 20 h 150"/>
                <a:gd name="T44" fmla="*/ 34 w 98"/>
                <a:gd name="T45" fmla="*/ 28 h 150"/>
                <a:gd name="T46" fmla="*/ 26 w 98"/>
                <a:gd name="T47" fmla="*/ 42 h 150"/>
                <a:gd name="T48" fmla="*/ 22 w 98"/>
                <a:gd name="T49" fmla="*/ 78 h 150"/>
                <a:gd name="T50" fmla="*/ 24 w 98"/>
                <a:gd name="T51" fmla="*/ 100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0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4"/>
                  </a:lnTo>
                  <a:lnTo>
                    <a:pt x="20" y="140"/>
                  </a:lnTo>
                  <a:lnTo>
                    <a:pt x="12" y="132"/>
                  </a:lnTo>
                  <a:lnTo>
                    <a:pt x="12" y="132"/>
                  </a:lnTo>
                  <a:lnTo>
                    <a:pt x="8" y="122"/>
                  </a:lnTo>
                  <a:lnTo>
                    <a:pt x="4" y="110"/>
                  </a:lnTo>
                  <a:lnTo>
                    <a:pt x="0" y="94"/>
                  </a:lnTo>
                  <a:lnTo>
                    <a:pt x="0" y="78"/>
                  </a:lnTo>
                  <a:lnTo>
                    <a:pt x="0" y="78"/>
                  </a:lnTo>
                  <a:lnTo>
                    <a:pt x="0" y="60"/>
                  </a:lnTo>
                  <a:lnTo>
                    <a:pt x="4" y="44"/>
                  </a:lnTo>
                  <a:lnTo>
                    <a:pt x="8" y="32"/>
                  </a:lnTo>
                  <a:lnTo>
                    <a:pt x="12" y="20"/>
                  </a:lnTo>
                  <a:lnTo>
                    <a:pt x="12" y="20"/>
                  </a:lnTo>
                  <a:lnTo>
                    <a:pt x="20" y="12"/>
                  </a:lnTo>
                  <a:lnTo>
                    <a:pt x="28" y="6"/>
                  </a:lnTo>
                  <a:lnTo>
                    <a:pt x="40" y="2"/>
                  </a:lnTo>
                  <a:lnTo>
                    <a:pt x="52" y="0"/>
                  </a:lnTo>
                  <a:lnTo>
                    <a:pt x="52" y="0"/>
                  </a:lnTo>
                  <a:lnTo>
                    <a:pt x="62" y="2"/>
                  </a:lnTo>
                  <a:lnTo>
                    <a:pt x="72" y="4"/>
                  </a:lnTo>
                  <a:lnTo>
                    <a:pt x="80" y="10"/>
                  </a:lnTo>
                  <a:lnTo>
                    <a:pt x="86" y="18"/>
                  </a:lnTo>
                  <a:lnTo>
                    <a:pt x="92" y="30"/>
                  </a:lnTo>
                  <a:lnTo>
                    <a:pt x="96" y="42"/>
                  </a:lnTo>
                  <a:lnTo>
                    <a:pt x="98" y="58"/>
                  </a:lnTo>
                  <a:lnTo>
                    <a:pt x="98" y="74"/>
                  </a:lnTo>
                  <a:lnTo>
                    <a:pt x="98"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8"/>
                  </a:lnTo>
                  <a:lnTo>
                    <a:pt x="30" y="34"/>
                  </a:lnTo>
                  <a:lnTo>
                    <a:pt x="26" y="42"/>
                  </a:lnTo>
                  <a:lnTo>
                    <a:pt x="24" y="52"/>
                  </a:lnTo>
                  <a:lnTo>
                    <a:pt x="22" y="78"/>
                  </a:lnTo>
                  <a:lnTo>
                    <a:pt x="22" y="78"/>
                  </a:lnTo>
                  <a:lnTo>
                    <a:pt x="24" y="100"/>
                  </a:lnTo>
                  <a:lnTo>
                    <a:pt x="26" y="110"/>
                  </a:lnTo>
                  <a:lnTo>
                    <a:pt x="30"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0"/>
                  </a:lnTo>
                  <a:lnTo>
                    <a:pt x="70"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4" name="Freeform 1854"/>
            <p:cNvSpPr>
              <a:spLocks noEditPoints="1"/>
            </p:cNvSpPr>
            <p:nvPr/>
          </p:nvSpPr>
          <p:spPr bwMode="auto">
            <a:xfrm>
              <a:off x="7572729" y="965200"/>
              <a:ext cx="156435" cy="238125"/>
            </a:xfrm>
            <a:custGeom>
              <a:avLst/>
              <a:gdLst>
                <a:gd name="T0" fmla="*/ 48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40 w 98"/>
                <a:gd name="T19" fmla="*/ 2 h 150"/>
                <a:gd name="T20" fmla="*/ 52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70 w 98"/>
                <a:gd name="T37" fmla="*/ 144 h 150"/>
                <a:gd name="T38" fmla="*/ 48 w 98"/>
                <a:gd name="T39" fmla="*/ 150 h 150"/>
                <a:gd name="T40" fmla="*/ 50 w 98"/>
                <a:gd name="T41" fmla="*/ 18 h 150"/>
                <a:gd name="T42" fmla="*/ 44 w 98"/>
                <a:gd name="T43" fmla="*/ 20 h 150"/>
                <a:gd name="T44" fmla="*/ 34 w 98"/>
                <a:gd name="T45" fmla="*/ 26 h 150"/>
                <a:gd name="T46" fmla="*/ 28 w 98"/>
                <a:gd name="T47" fmla="*/ 42 h 150"/>
                <a:gd name="T48" fmla="*/ 24 w 98"/>
                <a:gd name="T49" fmla="*/ 76 h 150"/>
                <a:gd name="T50" fmla="*/ 26 w 98"/>
                <a:gd name="T51" fmla="*/ 100 h 150"/>
                <a:gd name="T52" fmla="*/ 30 w 98"/>
                <a:gd name="T53" fmla="*/ 116 h 150"/>
                <a:gd name="T54" fmla="*/ 38 w 98"/>
                <a:gd name="T55" fmla="*/ 128 h 150"/>
                <a:gd name="T56" fmla="*/ 50 w 98"/>
                <a:gd name="T57" fmla="*/ 130 h 150"/>
                <a:gd name="T58" fmla="*/ 56 w 98"/>
                <a:gd name="T59" fmla="*/ 130 h 150"/>
                <a:gd name="T60" fmla="*/ 64 w 98"/>
                <a:gd name="T61" fmla="*/ 122 h 150"/>
                <a:gd name="T62" fmla="*/ 72 w 98"/>
                <a:gd name="T63" fmla="*/ 100 h 150"/>
                <a:gd name="T64" fmla="*/ 74 w 98"/>
                <a:gd name="T65" fmla="*/ 76 h 150"/>
                <a:gd name="T66" fmla="*/ 68 w 98"/>
                <a:gd name="T67" fmla="*/ 34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8" y="150"/>
                  </a:moveTo>
                  <a:lnTo>
                    <a:pt x="48" y="150"/>
                  </a:lnTo>
                  <a:lnTo>
                    <a:pt x="36" y="148"/>
                  </a:lnTo>
                  <a:lnTo>
                    <a:pt x="28" y="144"/>
                  </a:lnTo>
                  <a:lnTo>
                    <a:pt x="20" y="138"/>
                  </a:lnTo>
                  <a:lnTo>
                    <a:pt x="12" y="130"/>
                  </a:lnTo>
                  <a:lnTo>
                    <a:pt x="12" y="130"/>
                  </a:lnTo>
                  <a:lnTo>
                    <a:pt x="6" y="120"/>
                  </a:lnTo>
                  <a:lnTo>
                    <a:pt x="2" y="108"/>
                  </a:lnTo>
                  <a:lnTo>
                    <a:pt x="0" y="94"/>
                  </a:lnTo>
                  <a:lnTo>
                    <a:pt x="0" y="78"/>
                  </a:lnTo>
                  <a:lnTo>
                    <a:pt x="0" y="78"/>
                  </a:lnTo>
                  <a:lnTo>
                    <a:pt x="0" y="60"/>
                  </a:lnTo>
                  <a:lnTo>
                    <a:pt x="2" y="44"/>
                  </a:lnTo>
                  <a:lnTo>
                    <a:pt x="6" y="30"/>
                  </a:lnTo>
                  <a:lnTo>
                    <a:pt x="12" y="18"/>
                  </a:lnTo>
                  <a:lnTo>
                    <a:pt x="12" y="18"/>
                  </a:lnTo>
                  <a:lnTo>
                    <a:pt x="20" y="10"/>
                  </a:lnTo>
                  <a:lnTo>
                    <a:pt x="28" y="4"/>
                  </a:lnTo>
                  <a:lnTo>
                    <a:pt x="40" y="2"/>
                  </a:lnTo>
                  <a:lnTo>
                    <a:pt x="52" y="0"/>
                  </a:lnTo>
                  <a:lnTo>
                    <a:pt x="52" y="0"/>
                  </a:lnTo>
                  <a:lnTo>
                    <a:pt x="62" y="2"/>
                  </a:lnTo>
                  <a:lnTo>
                    <a:pt x="72" y="4"/>
                  </a:lnTo>
                  <a:lnTo>
                    <a:pt x="80" y="10"/>
                  </a:lnTo>
                  <a:lnTo>
                    <a:pt x="86" y="18"/>
                  </a:lnTo>
                  <a:lnTo>
                    <a:pt x="92" y="28"/>
                  </a:lnTo>
                  <a:lnTo>
                    <a:pt x="96" y="42"/>
                  </a:lnTo>
                  <a:lnTo>
                    <a:pt x="98" y="56"/>
                  </a:lnTo>
                  <a:lnTo>
                    <a:pt x="98" y="74"/>
                  </a:lnTo>
                  <a:lnTo>
                    <a:pt x="98" y="74"/>
                  </a:lnTo>
                  <a:lnTo>
                    <a:pt x="98" y="92"/>
                  </a:lnTo>
                  <a:lnTo>
                    <a:pt x="96" y="106"/>
                  </a:lnTo>
                  <a:lnTo>
                    <a:pt x="92" y="120"/>
                  </a:lnTo>
                  <a:lnTo>
                    <a:pt x="86" y="130"/>
                  </a:lnTo>
                  <a:lnTo>
                    <a:pt x="86" y="130"/>
                  </a:lnTo>
                  <a:lnTo>
                    <a:pt x="78" y="138"/>
                  </a:lnTo>
                  <a:lnTo>
                    <a:pt x="70" y="144"/>
                  </a:lnTo>
                  <a:lnTo>
                    <a:pt x="58" y="148"/>
                  </a:lnTo>
                  <a:lnTo>
                    <a:pt x="48" y="150"/>
                  </a:lnTo>
                  <a:lnTo>
                    <a:pt x="48" y="150"/>
                  </a:lnTo>
                  <a:close/>
                  <a:moveTo>
                    <a:pt x="50" y="18"/>
                  </a:moveTo>
                  <a:lnTo>
                    <a:pt x="50" y="18"/>
                  </a:lnTo>
                  <a:lnTo>
                    <a:pt x="44" y="20"/>
                  </a:lnTo>
                  <a:lnTo>
                    <a:pt x="38" y="22"/>
                  </a:lnTo>
                  <a:lnTo>
                    <a:pt x="34" y="26"/>
                  </a:lnTo>
                  <a:lnTo>
                    <a:pt x="30" y="34"/>
                  </a:lnTo>
                  <a:lnTo>
                    <a:pt x="28" y="42"/>
                  </a:lnTo>
                  <a:lnTo>
                    <a:pt x="26" y="50"/>
                  </a:lnTo>
                  <a:lnTo>
                    <a:pt x="24" y="76"/>
                  </a:lnTo>
                  <a:lnTo>
                    <a:pt x="24" y="76"/>
                  </a:lnTo>
                  <a:lnTo>
                    <a:pt x="26" y="100"/>
                  </a:lnTo>
                  <a:lnTo>
                    <a:pt x="28" y="110"/>
                  </a:lnTo>
                  <a:lnTo>
                    <a:pt x="30" y="116"/>
                  </a:lnTo>
                  <a:lnTo>
                    <a:pt x="34" y="122"/>
                  </a:lnTo>
                  <a:lnTo>
                    <a:pt x="38" y="128"/>
                  </a:lnTo>
                  <a:lnTo>
                    <a:pt x="44" y="130"/>
                  </a:lnTo>
                  <a:lnTo>
                    <a:pt x="50" y="130"/>
                  </a:lnTo>
                  <a:lnTo>
                    <a:pt x="50" y="130"/>
                  </a:lnTo>
                  <a:lnTo>
                    <a:pt x="56" y="130"/>
                  </a:lnTo>
                  <a:lnTo>
                    <a:pt x="60" y="128"/>
                  </a:lnTo>
                  <a:lnTo>
                    <a:pt x="64" y="122"/>
                  </a:lnTo>
                  <a:lnTo>
                    <a:pt x="68" y="116"/>
                  </a:lnTo>
                  <a:lnTo>
                    <a:pt x="72" y="100"/>
                  </a:lnTo>
                  <a:lnTo>
                    <a:pt x="74" y="76"/>
                  </a:lnTo>
                  <a:lnTo>
                    <a:pt x="74" y="76"/>
                  </a:lnTo>
                  <a:lnTo>
                    <a:pt x="72" y="50"/>
                  </a:lnTo>
                  <a:lnTo>
                    <a:pt x="68" y="34"/>
                  </a:lnTo>
                  <a:lnTo>
                    <a:pt x="66" y="26"/>
                  </a:lnTo>
                  <a:lnTo>
                    <a:pt x="60" y="22"/>
                  </a:lnTo>
                  <a:lnTo>
                    <a:pt x="56" y="20"/>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5" name="Freeform 1855"/>
            <p:cNvSpPr>
              <a:spLocks/>
            </p:cNvSpPr>
            <p:nvPr/>
          </p:nvSpPr>
          <p:spPr bwMode="auto">
            <a:xfrm>
              <a:off x="7793015" y="974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0 w 50"/>
                <a:gd name="T35" fmla="*/ 12 h 144"/>
                <a:gd name="T36" fmla="*/ 20 w 50"/>
                <a:gd name="T37" fmla="*/ 12 h 144"/>
                <a:gd name="T38" fmla="*/ 24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10" y="16"/>
                  </a:lnTo>
                  <a:lnTo>
                    <a:pt x="10" y="16"/>
                  </a:lnTo>
                  <a:lnTo>
                    <a:pt x="20" y="12"/>
                  </a:lnTo>
                  <a:lnTo>
                    <a:pt x="20" y="12"/>
                  </a:lnTo>
                  <a:lnTo>
                    <a:pt x="24"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6" name="Freeform 1856"/>
            <p:cNvSpPr>
              <a:spLocks/>
            </p:cNvSpPr>
            <p:nvPr/>
          </p:nvSpPr>
          <p:spPr bwMode="auto">
            <a:xfrm>
              <a:off x="7135350"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7" name="Freeform 1857"/>
            <p:cNvSpPr>
              <a:spLocks/>
            </p:cNvSpPr>
            <p:nvPr/>
          </p:nvSpPr>
          <p:spPr bwMode="auto">
            <a:xfrm>
              <a:off x="7282207"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8" name="Freeform 1858"/>
            <p:cNvSpPr>
              <a:spLocks/>
            </p:cNvSpPr>
            <p:nvPr/>
          </p:nvSpPr>
          <p:spPr bwMode="auto">
            <a:xfrm>
              <a:off x="7429064" y="9747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9" name="Freeform 1859"/>
            <p:cNvSpPr>
              <a:spLocks noEditPoints="1"/>
            </p:cNvSpPr>
            <p:nvPr/>
          </p:nvSpPr>
          <p:spPr bwMode="auto">
            <a:xfrm>
              <a:off x="6075423" y="965200"/>
              <a:ext cx="156435" cy="238125"/>
            </a:xfrm>
            <a:custGeom>
              <a:avLst/>
              <a:gdLst>
                <a:gd name="T0" fmla="*/ 48 w 98"/>
                <a:gd name="T1" fmla="*/ 150 h 150"/>
                <a:gd name="T2" fmla="*/ 28 w 98"/>
                <a:gd name="T3" fmla="*/ 144 h 150"/>
                <a:gd name="T4" fmla="*/ 12 w 98"/>
                <a:gd name="T5" fmla="*/ 132 h 150"/>
                <a:gd name="T6" fmla="*/ 8 w 98"/>
                <a:gd name="T7" fmla="*/ 122 h 150"/>
                <a:gd name="T8" fmla="*/ 0 w 98"/>
                <a:gd name="T9" fmla="*/ 94 h 150"/>
                <a:gd name="T10" fmla="*/ 0 w 98"/>
                <a:gd name="T11" fmla="*/ 78 h 150"/>
                <a:gd name="T12" fmla="*/ 4 w 98"/>
                <a:gd name="T13" fmla="*/ 44 h 150"/>
                <a:gd name="T14" fmla="*/ 12 w 98"/>
                <a:gd name="T15" fmla="*/ 20 h 150"/>
                <a:gd name="T16" fmla="*/ 20 w 98"/>
                <a:gd name="T17" fmla="*/ 12 h 150"/>
                <a:gd name="T18" fmla="*/ 40 w 98"/>
                <a:gd name="T19" fmla="*/ 2 h 150"/>
                <a:gd name="T20" fmla="*/ 52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70 w 98"/>
                <a:gd name="T37" fmla="*/ 144 h 150"/>
                <a:gd name="T38" fmla="*/ 48 w 98"/>
                <a:gd name="T39" fmla="*/ 150 h 150"/>
                <a:gd name="T40" fmla="*/ 50 w 98"/>
                <a:gd name="T41" fmla="*/ 18 h 150"/>
                <a:gd name="T42" fmla="*/ 44 w 98"/>
                <a:gd name="T43" fmla="*/ 20 h 150"/>
                <a:gd name="T44" fmla="*/ 34 w 98"/>
                <a:gd name="T45" fmla="*/ 28 h 150"/>
                <a:gd name="T46" fmla="*/ 26 w 98"/>
                <a:gd name="T47" fmla="*/ 42 h 150"/>
                <a:gd name="T48" fmla="*/ 22 w 98"/>
                <a:gd name="T49" fmla="*/ 78 h 150"/>
                <a:gd name="T50" fmla="*/ 24 w 98"/>
                <a:gd name="T51" fmla="*/ 100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0 h 150"/>
                <a:gd name="T68" fmla="*/ 68 w 98"/>
                <a:gd name="T69" fmla="*/ 34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4"/>
                  </a:lnTo>
                  <a:lnTo>
                    <a:pt x="20" y="140"/>
                  </a:lnTo>
                  <a:lnTo>
                    <a:pt x="12" y="132"/>
                  </a:lnTo>
                  <a:lnTo>
                    <a:pt x="12" y="132"/>
                  </a:lnTo>
                  <a:lnTo>
                    <a:pt x="8" y="122"/>
                  </a:lnTo>
                  <a:lnTo>
                    <a:pt x="4" y="110"/>
                  </a:lnTo>
                  <a:lnTo>
                    <a:pt x="0" y="94"/>
                  </a:lnTo>
                  <a:lnTo>
                    <a:pt x="0" y="78"/>
                  </a:lnTo>
                  <a:lnTo>
                    <a:pt x="0" y="78"/>
                  </a:lnTo>
                  <a:lnTo>
                    <a:pt x="0" y="60"/>
                  </a:lnTo>
                  <a:lnTo>
                    <a:pt x="4" y="44"/>
                  </a:lnTo>
                  <a:lnTo>
                    <a:pt x="8" y="32"/>
                  </a:lnTo>
                  <a:lnTo>
                    <a:pt x="12" y="20"/>
                  </a:lnTo>
                  <a:lnTo>
                    <a:pt x="12" y="20"/>
                  </a:lnTo>
                  <a:lnTo>
                    <a:pt x="20" y="12"/>
                  </a:lnTo>
                  <a:lnTo>
                    <a:pt x="28" y="6"/>
                  </a:lnTo>
                  <a:lnTo>
                    <a:pt x="40" y="2"/>
                  </a:lnTo>
                  <a:lnTo>
                    <a:pt x="52" y="0"/>
                  </a:lnTo>
                  <a:lnTo>
                    <a:pt x="52" y="0"/>
                  </a:lnTo>
                  <a:lnTo>
                    <a:pt x="62" y="2"/>
                  </a:lnTo>
                  <a:lnTo>
                    <a:pt x="72" y="4"/>
                  </a:lnTo>
                  <a:lnTo>
                    <a:pt x="80" y="10"/>
                  </a:lnTo>
                  <a:lnTo>
                    <a:pt x="86" y="18"/>
                  </a:lnTo>
                  <a:lnTo>
                    <a:pt x="92" y="30"/>
                  </a:lnTo>
                  <a:lnTo>
                    <a:pt x="96" y="42"/>
                  </a:lnTo>
                  <a:lnTo>
                    <a:pt x="98" y="58"/>
                  </a:lnTo>
                  <a:lnTo>
                    <a:pt x="98" y="74"/>
                  </a:lnTo>
                  <a:lnTo>
                    <a:pt x="98" y="74"/>
                  </a:lnTo>
                  <a:lnTo>
                    <a:pt x="98" y="92"/>
                  </a:lnTo>
                  <a:lnTo>
                    <a:pt x="96" y="106"/>
                  </a:lnTo>
                  <a:lnTo>
                    <a:pt x="92" y="120"/>
                  </a:lnTo>
                  <a:lnTo>
                    <a:pt x="86" y="130"/>
                  </a:lnTo>
                  <a:lnTo>
                    <a:pt x="86" y="130"/>
                  </a:lnTo>
                  <a:lnTo>
                    <a:pt x="78" y="138"/>
                  </a:lnTo>
                  <a:lnTo>
                    <a:pt x="70" y="144"/>
                  </a:lnTo>
                  <a:lnTo>
                    <a:pt x="58" y="148"/>
                  </a:lnTo>
                  <a:lnTo>
                    <a:pt x="48" y="150"/>
                  </a:lnTo>
                  <a:lnTo>
                    <a:pt x="48" y="150"/>
                  </a:lnTo>
                  <a:close/>
                  <a:moveTo>
                    <a:pt x="50" y="18"/>
                  </a:moveTo>
                  <a:lnTo>
                    <a:pt x="50" y="18"/>
                  </a:lnTo>
                  <a:lnTo>
                    <a:pt x="44" y="20"/>
                  </a:lnTo>
                  <a:lnTo>
                    <a:pt x="38" y="22"/>
                  </a:lnTo>
                  <a:lnTo>
                    <a:pt x="34" y="28"/>
                  </a:lnTo>
                  <a:lnTo>
                    <a:pt x="30" y="34"/>
                  </a:lnTo>
                  <a:lnTo>
                    <a:pt x="26" y="42"/>
                  </a:lnTo>
                  <a:lnTo>
                    <a:pt x="24" y="52"/>
                  </a:lnTo>
                  <a:lnTo>
                    <a:pt x="22" y="78"/>
                  </a:lnTo>
                  <a:lnTo>
                    <a:pt x="22" y="78"/>
                  </a:lnTo>
                  <a:lnTo>
                    <a:pt x="24" y="100"/>
                  </a:lnTo>
                  <a:lnTo>
                    <a:pt x="26" y="110"/>
                  </a:lnTo>
                  <a:lnTo>
                    <a:pt x="30"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0"/>
                  </a:lnTo>
                  <a:lnTo>
                    <a:pt x="70" y="42"/>
                  </a:lnTo>
                  <a:lnTo>
                    <a:pt x="68" y="34"/>
                  </a:lnTo>
                  <a:lnTo>
                    <a:pt x="64" y="26"/>
                  </a:lnTo>
                  <a:lnTo>
                    <a:pt x="60" y="22"/>
                  </a:lnTo>
                  <a:lnTo>
                    <a:pt x="56" y="20"/>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0" name="Freeform 1860"/>
            <p:cNvSpPr>
              <a:spLocks/>
            </p:cNvSpPr>
            <p:nvPr/>
          </p:nvSpPr>
          <p:spPr bwMode="auto">
            <a:xfrm>
              <a:off x="6257398" y="9747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1" name="Freeform 1861"/>
            <p:cNvSpPr>
              <a:spLocks/>
            </p:cNvSpPr>
            <p:nvPr/>
          </p:nvSpPr>
          <p:spPr bwMode="auto">
            <a:xfrm>
              <a:off x="6404256" y="974725"/>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2" name="Freeform 1862"/>
            <p:cNvSpPr>
              <a:spLocks/>
            </p:cNvSpPr>
            <p:nvPr/>
          </p:nvSpPr>
          <p:spPr bwMode="auto">
            <a:xfrm>
              <a:off x="6551113" y="97472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3" name="Freeform 1863"/>
            <p:cNvSpPr>
              <a:spLocks/>
            </p:cNvSpPr>
            <p:nvPr/>
          </p:nvSpPr>
          <p:spPr bwMode="auto">
            <a:xfrm>
              <a:off x="6107349" y="1901825"/>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30 h 144"/>
                <a:gd name="T14" fmla="*/ 30 w 52"/>
                <a:gd name="T15" fmla="*/ 30 h 144"/>
                <a:gd name="T16" fmla="*/ 24 w 52"/>
                <a:gd name="T17" fmla="*/ 34 h 144"/>
                <a:gd name="T18" fmla="*/ 16 w 52"/>
                <a:gd name="T19" fmla="*/ 36 h 144"/>
                <a:gd name="T20" fmla="*/ 16 w 52"/>
                <a:gd name="T21" fmla="*/ 36 h 144"/>
                <a:gd name="T22" fmla="*/ 8 w 52"/>
                <a:gd name="T23" fmla="*/ 40 h 144"/>
                <a:gd name="T24" fmla="*/ 0 w 52"/>
                <a:gd name="T25" fmla="*/ 42 h 144"/>
                <a:gd name="T26" fmla="*/ 0 w 52"/>
                <a:gd name="T27" fmla="*/ 42 h 144"/>
                <a:gd name="T28" fmla="*/ 0 w 52"/>
                <a:gd name="T29" fmla="*/ 22 h 144"/>
                <a:gd name="T30" fmla="*/ 0 w 52"/>
                <a:gd name="T31" fmla="*/ 22 h 144"/>
                <a:gd name="T32" fmla="*/ 6 w 52"/>
                <a:gd name="T33" fmla="*/ 22 h 144"/>
                <a:gd name="T34" fmla="*/ 12 w 52"/>
                <a:gd name="T35" fmla="*/ 20 h 144"/>
                <a:gd name="T36" fmla="*/ 12 w 52"/>
                <a:gd name="T37" fmla="*/ 20 h 144"/>
                <a:gd name="T38" fmla="*/ 16 w 52"/>
                <a:gd name="T39" fmla="*/ 16 h 144"/>
                <a:gd name="T40" fmla="*/ 22 w 52"/>
                <a:gd name="T41" fmla="*/ 14 h 144"/>
                <a:gd name="T42" fmla="*/ 22 w 52"/>
                <a:gd name="T43" fmla="*/ 14 h 144"/>
                <a:gd name="T44" fmla="*/ 26 w 52"/>
                <a:gd name="T45" fmla="*/ 12 h 144"/>
                <a:gd name="T46" fmla="*/ 32 w 52"/>
                <a:gd name="T47" fmla="*/ 8 h 144"/>
                <a:gd name="T48" fmla="*/ 32 w 52"/>
                <a:gd name="T49" fmla="*/ 8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30"/>
                  </a:lnTo>
                  <a:lnTo>
                    <a:pt x="30" y="30"/>
                  </a:lnTo>
                  <a:lnTo>
                    <a:pt x="24" y="34"/>
                  </a:lnTo>
                  <a:lnTo>
                    <a:pt x="16" y="36"/>
                  </a:lnTo>
                  <a:lnTo>
                    <a:pt x="16" y="36"/>
                  </a:lnTo>
                  <a:lnTo>
                    <a:pt x="8" y="40"/>
                  </a:lnTo>
                  <a:lnTo>
                    <a:pt x="0" y="42"/>
                  </a:lnTo>
                  <a:lnTo>
                    <a:pt x="0" y="42"/>
                  </a:lnTo>
                  <a:lnTo>
                    <a:pt x="0" y="22"/>
                  </a:lnTo>
                  <a:lnTo>
                    <a:pt x="0" y="22"/>
                  </a:lnTo>
                  <a:lnTo>
                    <a:pt x="6" y="22"/>
                  </a:lnTo>
                  <a:lnTo>
                    <a:pt x="12" y="20"/>
                  </a:lnTo>
                  <a:lnTo>
                    <a:pt x="12" y="20"/>
                  </a:lnTo>
                  <a:lnTo>
                    <a:pt x="16" y="16"/>
                  </a:lnTo>
                  <a:lnTo>
                    <a:pt x="22" y="14"/>
                  </a:lnTo>
                  <a:lnTo>
                    <a:pt x="22" y="14"/>
                  </a:lnTo>
                  <a:lnTo>
                    <a:pt x="26" y="12"/>
                  </a:lnTo>
                  <a:lnTo>
                    <a:pt x="32" y="8"/>
                  </a:lnTo>
                  <a:lnTo>
                    <a:pt x="32" y="8"/>
                  </a:lnTo>
                  <a:lnTo>
                    <a:pt x="38"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4" name="Freeform 1864"/>
            <p:cNvSpPr>
              <a:spLocks/>
            </p:cNvSpPr>
            <p:nvPr/>
          </p:nvSpPr>
          <p:spPr bwMode="auto">
            <a:xfrm>
              <a:off x="6110541" y="1577975"/>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2 h 144"/>
                <a:gd name="T24" fmla="*/ 0 w 52"/>
                <a:gd name="T25" fmla="*/ 42 h 144"/>
                <a:gd name="T26" fmla="*/ 0 w 52"/>
                <a:gd name="T27" fmla="*/ 22 h 144"/>
                <a:gd name="T28" fmla="*/ 0 w 52"/>
                <a:gd name="T29" fmla="*/ 22 h 144"/>
                <a:gd name="T30" fmla="*/ 10 w 52"/>
                <a:gd name="T31" fmla="*/ 18 h 144"/>
                <a:gd name="T32" fmla="*/ 10 w 52"/>
                <a:gd name="T33" fmla="*/ 18 h 144"/>
                <a:gd name="T34" fmla="*/ 22 w 52"/>
                <a:gd name="T35" fmla="*/ 14 h 144"/>
                <a:gd name="T36" fmla="*/ 22 w 52"/>
                <a:gd name="T37" fmla="*/ 14 h 144"/>
                <a:gd name="T38" fmla="*/ 26 w 52"/>
                <a:gd name="T39" fmla="*/ 10 h 144"/>
                <a:gd name="T40" fmla="*/ 32 w 52"/>
                <a:gd name="T41" fmla="*/ 8 h 144"/>
                <a:gd name="T42" fmla="*/ 32 w 52"/>
                <a:gd name="T43" fmla="*/ 8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2"/>
                  </a:lnTo>
                  <a:lnTo>
                    <a:pt x="0" y="42"/>
                  </a:lnTo>
                  <a:lnTo>
                    <a:pt x="0" y="22"/>
                  </a:lnTo>
                  <a:lnTo>
                    <a:pt x="0" y="22"/>
                  </a:lnTo>
                  <a:lnTo>
                    <a:pt x="10" y="18"/>
                  </a:lnTo>
                  <a:lnTo>
                    <a:pt x="10" y="18"/>
                  </a:lnTo>
                  <a:lnTo>
                    <a:pt x="22" y="14"/>
                  </a:lnTo>
                  <a:lnTo>
                    <a:pt x="22" y="14"/>
                  </a:lnTo>
                  <a:lnTo>
                    <a:pt x="26" y="10"/>
                  </a:lnTo>
                  <a:lnTo>
                    <a:pt x="32" y="8"/>
                  </a:lnTo>
                  <a:lnTo>
                    <a:pt x="32" y="8"/>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5" name="Freeform 1865"/>
            <p:cNvSpPr>
              <a:spLocks noEditPoints="1"/>
            </p:cNvSpPr>
            <p:nvPr/>
          </p:nvSpPr>
          <p:spPr bwMode="auto">
            <a:xfrm>
              <a:off x="9070035" y="682625"/>
              <a:ext cx="156435" cy="238125"/>
            </a:xfrm>
            <a:custGeom>
              <a:avLst/>
              <a:gdLst>
                <a:gd name="T0" fmla="*/ 46 w 98"/>
                <a:gd name="T1" fmla="*/ 150 h 150"/>
                <a:gd name="T2" fmla="*/ 26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40 w 98"/>
                <a:gd name="T19" fmla="*/ 2 h 150"/>
                <a:gd name="T20" fmla="*/ 52 w 98"/>
                <a:gd name="T21" fmla="*/ 0 h 150"/>
                <a:gd name="T22" fmla="*/ 72 w 98"/>
                <a:gd name="T23" fmla="*/ 6 h 150"/>
                <a:gd name="T24" fmla="*/ 86 w 98"/>
                <a:gd name="T25" fmla="*/ 20 h 150"/>
                <a:gd name="T26" fmla="*/ 96 w 98"/>
                <a:gd name="T27" fmla="*/ 42 h 150"/>
                <a:gd name="T28" fmla="*/ 98 w 98"/>
                <a:gd name="T29" fmla="*/ 76 h 150"/>
                <a:gd name="T30" fmla="*/ 98 w 98"/>
                <a:gd name="T31" fmla="*/ 92 h 150"/>
                <a:gd name="T32" fmla="*/ 90 w 98"/>
                <a:gd name="T33" fmla="*/ 120 h 150"/>
                <a:gd name="T34" fmla="*/ 84 w 98"/>
                <a:gd name="T35" fmla="*/ 130 h 150"/>
                <a:gd name="T36" fmla="*/ 68 w 98"/>
                <a:gd name="T37" fmla="*/ 146 h 150"/>
                <a:gd name="T38" fmla="*/ 46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40" y="2"/>
                  </a:lnTo>
                  <a:lnTo>
                    <a:pt x="52" y="0"/>
                  </a:lnTo>
                  <a:lnTo>
                    <a:pt x="52" y="0"/>
                  </a:lnTo>
                  <a:lnTo>
                    <a:pt x="62" y="2"/>
                  </a:lnTo>
                  <a:lnTo>
                    <a:pt x="72" y="6"/>
                  </a:lnTo>
                  <a:lnTo>
                    <a:pt x="80" y="12"/>
                  </a:lnTo>
                  <a:lnTo>
                    <a:pt x="86" y="20"/>
                  </a:lnTo>
                  <a:lnTo>
                    <a:pt x="92" y="30"/>
                  </a:lnTo>
                  <a:lnTo>
                    <a:pt x="96" y="42"/>
                  </a:lnTo>
                  <a:lnTo>
                    <a:pt x="98" y="58"/>
                  </a:lnTo>
                  <a:lnTo>
                    <a:pt x="98" y="76"/>
                  </a:lnTo>
                  <a:lnTo>
                    <a:pt x="98" y="76"/>
                  </a:lnTo>
                  <a:lnTo>
                    <a:pt x="98" y="92"/>
                  </a:lnTo>
                  <a:lnTo>
                    <a:pt x="96" y="108"/>
                  </a:lnTo>
                  <a:lnTo>
                    <a:pt x="90" y="120"/>
                  </a:lnTo>
                  <a:lnTo>
                    <a:pt x="84" y="130"/>
                  </a:lnTo>
                  <a:lnTo>
                    <a:pt x="84" y="130"/>
                  </a:lnTo>
                  <a:lnTo>
                    <a:pt x="76" y="140"/>
                  </a:lnTo>
                  <a:lnTo>
                    <a:pt x="68" y="146"/>
                  </a:lnTo>
                  <a:lnTo>
                    <a:pt x="58" y="148"/>
                  </a:lnTo>
                  <a:lnTo>
                    <a:pt x="46" y="150"/>
                  </a:lnTo>
                  <a:lnTo>
                    <a:pt x="46" y="150"/>
                  </a:lnTo>
                  <a:close/>
                  <a:moveTo>
                    <a:pt x="50" y="20"/>
                  </a:moveTo>
                  <a:lnTo>
                    <a:pt x="50" y="20"/>
                  </a:lnTo>
                  <a:lnTo>
                    <a:pt x="44" y="20"/>
                  </a:lnTo>
                  <a:lnTo>
                    <a:pt x="38" y="24"/>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6" name="Freeform 1866"/>
            <p:cNvSpPr>
              <a:spLocks/>
            </p:cNvSpPr>
            <p:nvPr/>
          </p:nvSpPr>
          <p:spPr bwMode="auto">
            <a:xfrm>
              <a:off x="9290321" y="6921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8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7" name="Freeform 1867"/>
            <p:cNvSpPr>
              <a:spLocks/>
            </p:cNvSpPr>
            <p:nvPr/>
          </p:nvSpPr>
          <p:spPr bwMode="auto">
            <a:xfrm>
              <a:off x="9440371"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8" name="Freeform 1868"/>
            <p:cNvSpPr>
              <a:spLocks/>
            </p:cNvSpPr>
            <p:nvPr/>
          </p:nvSpPr>
          <p:spPr bwMode="auto">
            <a:xfrm>
              <a:off x="9587229" y="6921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9" name="Freeform 1869"/>
            <p:cNvSpPr>
              <a:spLocks/>
            </p:cNvSpPr>
            <p:nvPr/>
          </p:nvSpPr>
          <p:spPr bwMode="auto">
            <a:xfrm>
              <a:off x="9734086" y="6921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0 w 54"/>
                <a:gd name="T35" fmla="*/ 18 h 144"/>
                <a:gd name="T36" fmla="*/ 10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2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0" y="18"/>
                  </a:lnTo>
                  <a:lnTo>
                    <a:pt x="10" y="18"/>
                  </a:lnTo>
                  <a:lnTo>
                    <a:pt x="16" y="16"/>
                  </a:lnTo>
                  <a:lnTo>
                    <a:pt x="22" y="12"/>
                  </a:lnTo>
                  <a:lnTo>
                    <a:pt x="22" y="12"/>
                  </a:lnTo>
                  <a:lnTo>
                    <a:pt x="26" y="10"/>
                  </a:lnTo>
                  <a:lnTo>
                    <a:pt x="32" y="6"/>
                  </a:lnTo>
                  <a:lnTo>
                    <a:pt x="32" y="6"/>
                  </a:lnTo>
                  <a:lnTo>
                    <a:pt x="38" y="4"/>
                  </a:lnTo>
                  <a:lnTo>
                    <a:pt x="42"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0" name="Freeform 1870"/>
            <p:cNvSpPr>
              <a:spLocks/>
            </p:cNvSpPr>
            <p:nvPr/>
          </p:nvSpPr>
          <p:spPr bwMode="auto">
            <a:xfrm>
              <a:off x="10120384"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1" name="Freeform 1871"/>
            <p:cNvSpPr>
              <a:spLocks/>
            </p:cNvSpPr>
            <p:nvPr/>
          </p:nvSpPr>
          <p:spPr bwMode="auto">
            <a:xfrm>
              <a:off x="10267242" y="6921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2" name="Freeform 1872"/>
            <p:cNvSpPr>
              <a:spLocks/>
            </p:cNvSpPr>
            <p:nvPr/>
          </p:nvSpPr>
          <p:spPr bwMode="auto">
            <a:xfrm>
              <a:off x="10417292" y="69215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32 w 54"/>
                <a:gd name="T45" fmla="*/ 6 h 144"/>
                <a:gd name="T46" fmla="*/ 32 w 54"/>
                <a:gd name="T47" fmla="*/ 6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32" y="6"/>
                  </a:lnTo>
                  <a:lnTo>
                    <a:pt x="32" y="6"/>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3" name="Freeform 1873"/>
            <p:cNvSpPr>
              <a:spLocks/>
            </p:cNvSpPr>
            <p:nvPr/>
          </p:nvSpPr>
          <p:spPr bwMode="auto">
            <a:xfrm>
              <a:off x="10567342" y="69215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4" name="Freeform 1874"/>
            <p:cNvSpPr>
              <a:spLocks/>
            </p:cNvSpPr>
            <p:nvPr/>
          </p:nvSpPr>
          <p:spPr bwMode="auto">
            <a:xfrm>
              <a:off x="9884136" y="688975"/>
              <a:ext cx="73429" cy="231775"/>
            </a:xfrm>
            <a:custGeom>
              <a:avLst/>
              <a:gdLst>
                <a:gd name="T0" fmla="*/ 46 w 46"/>
                <a:gd name="T1" fmla="*/ 0 h 146"/>
                <a:gd name="T2" fmla="*/ 40 w 46"/>
                <a:gd name="T3" fmla="*/ 0 h 146"/>
                <a:gd name="T4" fmla="*/ 18 w 46"/>
                <a:gd name="T5" fmla="*/ 6 h 146"/>
                <a:gd name="T6" fmla="*/ 10 w 46"/>
                <a:gd name="T7" fmla="*/ 24 h 146"/>
                <a:gd name="T8" fmla="*/ 12 w 46"/>
                <a:gd name="T9" fmla="*/ 40 h 146"/>
                <a:gd name="T10" fmla="*/ 14 w 46"/>
                <a:gd name="T11" fmla="*/ 52 h 146"/>
                <a:gd name="T12" fmla="*/ 12 w 46"/>
                <a:gd name="T13" fmla="*/ 56 h 146"/>
                <a:gd name="T14" fmla="*/ 8 w 46"/>
                <a:gd name="T15" fmla="*/ 64 h 146"/>
                <a:gd name="T16" fmla="*/ 0 w 46"/>
                <a:gd name="T17" fmla="*/ 82 h 146"/>
                <a:gd name="T18" fmla="*/ 6 w 46"/>
                <a:gd name="T19" fmla="*/ 82 h 146"/>
                <a:gd name="T20" fmla="*/ 12 w 46"/>
                <a:gd name="T21" fmla="*/ 88 h 146"/>
                <a:gd name="T22" fmla="*/ 14 w 46"/>
                <a:gd name="T23" fmla="*/ 92 h 146"/>
                <a:gd name="T24" fmla="*/ 12 w 46"/>
                <a:gd name="T25" fmla="*/ 106 h 146"/>
                <a:gd name="T26" fmla="*/ 10 w 46"/>
                <a:gd name="T27" fmla="*/ 120 h 146"/>
                <a:gd name="T28" fmla="*/ 14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8 h 146"/>
                <a:gd name="T42" fmla="*/ 34 w 46"/>
                <a:gd name="T43" fmla="*/ 120 h 146"/>
                <a:gd name="T44" fmla="*/ 34 w 46"/>
                <a:gd name="T45" fmla="*/ 116 h 146"/>
                <a:gd name="T46" fmla="*/ 34 w 46"/>
                <a:gd name="T47" fmla="*/ 106 h 146"/>
                <a:gd name="T48" fmla="*/ 36 w 46"/>
                <a:gd name="T49" fmla="*/ 94 h 146"/>
                <a:gd name="T50" fmla="*/ 32 w 46"/>
                <a:gd name="T51" fmla="*/ 80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2" y="14"/>
                  </a:lnTo>
                  <a:lnTo>
                    <a:pt x="10" y="24"/>
                  </a:lnTo>
                  <a:lnTo>
                    <a:pt x="10" y="24"/>
                  </a:lnTo>
                  <a:lnTo>
                    <a:pt x="12" y="40"/>
                  </a:lnTo>
                  <a:lnTo>
                    <a:pt x="12" y="40"/>
                  </a:lnTo>
                  <a:lnTo>
                    <a:pt x="14" y="52"/>
                  </a:lnTo>
                  <a:lnTo>
                    <a:pt x="14" y="52"/>
                  </a:lnTo>
                  <a:lnTo>
                    <a:pt x="12" y="56"/>
                  </a:lnTo>
                  <a:lnTo>
                    <a:pt x="10" y="60"/>
                  </a:lnTo>
                  <a:lnTo>
                    <a:pt x="8" y="64"/>
                  </a:lnTo>
                  <a:lnTo>
                    <a:pt x="0" y="64"/>
                  </a:lnTo>
                  <a:lnTo>
                    <a:pt x="0" y="82"/>
                  </a:lnTo>
                  <a:lnTo>
                    <a:pt x="0" y="82"/>
                  </a:lnTo>
                  <a:lnTo>
                    <a:pt x="6" y="82"/>
                  </a:lnTo>
                  <a:lnTo>
                    <a:pt x="10" y="86"/>
                  </a:lnTo>
                  <a:lnTo>
                    <a:pt x="12" y="88"/>
                  </a:lnTo>
                  <a:lnTo>
                    <a:pt x="14" y="92"/>
                  </a:lnTo>
                  <a:lnTo>
                    <a:pt x="14" y="92"/>
                  </a:lnTo>
                  <a:lnTo>
                    <a:pt x="12" y="106"/>
                  </a:lnTo>
                  <a:lnTo>
                    <a:pt x="12" y="106"/>
                  </a:lnTo>
                  <a:lnTo>
                    <a:pt x="10" y="120"/>
                  </a:lnTo>
                  <a:lnTo>
                    <a:pt x="10" y="120"/>
                  </a:lnTo>
                  <a:lnTo>
                    <a:pt x="12" y="126"/>
                  </a:lnTo>
                  <a:lnTo>
                    <a:pt x="14"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40" y="128"/>
                  </a:lnTo>
                  <a:lnTo>
                    <a:pt x="36" y="124"/>
                  </a:lnTo>
                  <a:lnTo>
                    <a:pt x="34" y="120"/>
                  </a:lnTo>
                  <a:lnTo>
                    <a:pt x="34" y="116"/>
                  </a:lnTo>
                  <a:lnTo>
                    <a:pt x="34" y="116"/>
                  </a:lnTo>
                  <a:lnTo>
                    <a:pt x="34" y="106"/>
                  </a:lnTo>
                  <a:lnTo>
                    <a:pt x="34" y="106"/>
                  </a:lnTo>
                  <a:lnTo>
                    <a:pt x="36" y="94"/>
                  </a:lnTo>
                  <a:lnTo>
                    <a:pt x="36" y="94"/>
                  </a:lnTo>
                  <a:lnTo>
                    <a:pt x="34" y="86"/>
                  </a:lnTo>
                  <a:lnTo>
                    <a:pt x="32" y="80"/>
                  </a:lnTo>
                  <a:lnTo>
                    <a:pt x="26" y="76"/>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2"/>
                  </a:lnTo>
                  <a:lnTo>
                    <a:pt x="40" y="18"/>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5" name="Freeform 1875"/>
            <p:cNvSpPr>
              <a:spLocks/>
            </p:cNvSpPr>
            <p:nvPr/>
          </p:nvSpPr>
          <p:spPr bwMode="auto">
            <a:xfrm>
              <a:off x="9884136" y="688975"/>
              <a:ext cx="73429" cy="231775"/>
            </a:xfrm>
            <a:custGeom>
              <a:avLst/>
              <a:gdLst>
                <a:gd name="T0" fmla="*/ 46 w 46"/>
                <a:gd name="T1" fmla="*/ 0 h 146"/>
                <a:gd name="T2" fmla="*/ 40 w 46"/>
                <a:gd name="T3" fmla="*/ 0 h 146"/>
                <a:gd name="T4" fmla="*/ 18 w 46"/>
                <a:gd name="T5" fmla="*/ 6 h 146"/>
                <a:gd name="T6" fmla="*/ 10 w 46"/>
                <a:gd name="T7" fmla="*/ 24 h 146"/>
                <a:gd name="T8" fmla="*/ 12 w 46"/>
                <a:gd name="T9" fmla="*/ 40 h 146"/>
                <a:gd name="T10" fmla="*/ 14 w 46"/>
                <a:gd name="T11" fmla="*/ 52 h 146"/>
                <a:gd name="T12" fmla="*/ 12 w 46"/>
                <a:gd name="T13" fmla="*/ 56 h 146"/>
                <a:gd name="T14" fmla="*/ 8 w 46"/>
                <a:gd name="T15" fmla="*/ 64 h 146"/>
                <a:gd name="T16" fmla="*/ 0 w 46"/>
                <a:gd name="T17" fmla="*/ 82 h 146"/>
                <a:gd name="T18" fmla="*/ 6 w 46"/>
                <a:gd name="T19" fmla="*/ 82 h 146"/>
                <a:gd name="T20" fmla="*/ 12 w 46"/>
                <a:gd name="T21" fmla="*/ 88 h 146"/>
                <a:gd name="T22" fmla="*/ 14 w 46"/>
                <a:gd name="T23" fmla="*/ 92 h 146"/>
                <a:gd name="T24" fmla="*/ 12 w 46"/>
                <a:gd name="T25" fmla="*/ 106 h 146"/>
                <a:gd name="T26" fmla="*/ 10 w 46"/>
                <a:gd name="T27" fmla="*/ 120 h 146"/>
                <a:gd name="T28" fmla="*/ 14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8 h 146"/>
                <a:gd name="T42" fmla="*/ 34 w 46"/>
                <a:gd name="T43" fmla="*/ 120 h 146"/>
                <a:gd name="T44" fmla="*/ 34 w 46"/>
                <a:gd name="T45" fmla="*/ 116 h 146"/>
                <a:gd name="T46" fmla="*/ 34 w 46"/>
                <a:gd name="T47" fmla="*/ 106 h 146"/>
                <a:gd name="T48" fmla="*/ 36 w 46"/>
                <a:gd name="T49" fmla="*/ 94 h 146"/>
                <a:gd name="T50" fmla="*/ 32 w 46"/>
                <a:gd name="T51" fmla="*/ 80 h 146"/>
                <a:gd name="T52" fmla="*/ 18 w 46"/>
                <a:gd name="T53" fmla="*/ 72 h 146"/>
                <a:gd name="T54" fmla="*/ 18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2" y="14"/>
                  </a:lnTo>
                  <a:lnTo>
                    <a:pt x="10" y="24"/>
                  </a:lnTo>
                  <a:lnTo>
                    <a:pt x="10" y="24"/>
                  </a:lnTo>
                  <a:lnTo>
                    <a:pt x="12" y="40"/>
                  </a:lnTo>
                  <a:lnTo>
                    <a:pt x="12" y="40"/>
                  </a:lnTo>
                  <a:lnTo>
                    <a:pt x="14" y="52"/>
                  </a:lnTo>
                  <a:lnTo>
                    <a:pt x="14" y="52"/>
                  </a:lnTo>
                  <a:lnTo>
                    <a:pt x="12" y="56"/>
                  </a:lnTo>
                  <a:lnTo>
                    <a:pt x="10" y="60"/>
                  </a:lnTo>
                  <a:lnTo>
                    <a:pt x="8" y="64"/>
                  </a:lnTo>
                  <a:lnTo>
                    <a:pt x="0" y="64"/>
                  </a:lnTo>
                  <a:lnTo>
                    <a:pt x="0" y="82"/>
                  </a:lnTo>
                  <a:lnTo>
                    <a:pt x="0" y="82"/>
                  </a:lnTo>
                  <a:lnTo>
                    <a:pt x="6" y="82"/>
                  </a:lnTo>
                  <a:lnTo>
                    <a:pt x="10" y="86"/>
                  </a:lnTo>
                  <a:lnTo>
                    <a:pt x="12" y="88"/>
                  </a:lnTo>
                  <a:lnTo>
                    <a:pt x="14" y="92"/>
                  </a:lnTo>
                  <a:lnTo>
                    <a:pt x="14" y="92"/>
                  </a:lnTo>
                  <a:lnTo>
                    <a:pt x="12" y="106"/>
                  </a:lnTo>
                  <a:lnTo>
                    <a:pt x="12" y="106"/>
                  </a:lnTo>
                  <a:lnTo>
                    <a:pt x="10" y="120"/>
                  </a:lnTo>
                  <a:lnTo>
                    <a:pt x="10" y="120"/>
                  </a:lnTo>
                  <a:lnTo>
                    <a:pt x="12" y="126"/>
                  </a:lnTo>
                  <a:lnTo>
                    <a:pt x="14"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40" y="128"/>
                  </a:lnTo>
                  <a:lnTo>
                    <a:pt x="36" y="124"/>
                  </a:lnTo>
                  <a:lnTo>
                    <a:pt x="34" y="120"/>
                  </a:lnTo>
                  <a:lnTo>
                    <a:pt x="34" y="116"/>
                  </a:lnTo>
                  <a:lnTo>
                    <a:pt x="34" y="116"/>
                  </a:lnTo>
                  <a:lnTo>
                    <a:pt x="34" y="106"/>
                  </a:lnTo>
                  <a:lnTo>
                    <a:pt x="34" y="106"/>
                  </a:lnTo>
                  <a:lnTo>
                    <a:pt x="36" y="94"/>
                  </a:lnTo>
                  <a:lnTo>
                    <a:pt x="36" y="94"/>
                  </a:lnTo>
                  <a:lnTo>
                    <a:pt x="34" y="86"/>
                  </a:lnTo>
                  <a:lnTo>
                    <a:pt x="32" y="80"/>
                  </a:lnTo>
                  <a:lnTo>
                    <a:pt x="26" y="76"/>
                  </a:lnTo>
                  <a:lnTo>
                    <a:pt x="18" y="72"/>
                  </a:lnTo>
                  <a:lnTo>
                    <a:pt x="18" y="72"/>
                  </a:lnTo>
                  <a:lnTo>
                    <a:pt x="18" y="72"/>
                  </a:lnTo>
                  <a:lnTo>
                    <a:pt x="18" y="72"/>
                  </a:lnTo>
                  <a:lnTo>
                    <a:pt x="26" y="70"/>
                  </a:lnTo>
                  <a:lnTo>
                    <a:pt x="32" y="66"/>
                  </a:lnTo>
                  <a:lnTo>
                    <a:pt x="34" y="60"/>
                  </a:lnTo>
                  <a:lnTo>
                    <a:pt x="36" y="50"/>
                  </a:lnTo>
                  <a:lnTo>
                    <a:pt x="36" y="50"/>
                  </a:lnTo>
                  <a:lnTo>
                    <a:pt x="34" y="38"/>
                  </a:lnTo>
                  <a:lnTo>
                    <a:pt x="34" y="38"/>
                  </a:lnTo>
                  <a:lnTo>
                    <a:pt x="34" y="30"/>
                  </a:lnTo>
                  <a:lnTo>
                    <a:pt x="34" y="30"/>
                  </a:lnTo>
                  <a:lnTo>
                    <a:pt x="34" y="24"/>
                  </a:lnTo>
                  <a:lnTo>
                    <a:pt x="36" y="22"/>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6" name="Freeform 1876"/>
            <p:cNvSpPr>
              <a:spLocks/>
            </p:cNvSpPr>
            <p:nvPr/>
          </p:nvSpPr>
          <p:spPr bwMode="auto">
            <a:xfrm>
              <a:off x="9979912" y="688975"/>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80 h 146"/>
                <a:gd name="T26" fmla="*/ 12 w 46"/>
                <a:gd name="T27" fmla="*/ 94 h 146"/>
                <a:gd name="T28" fmla="*/ 12 w 46"/>
                <a:gd name="T29" fmla="*/ 106 h 146"/>
                <a:gd name="T30" fmla="*/ 12 w 46"/>
                <a:gd name="T31" fmla="*/ 116 h 146"/>
                <a:gd name="T32" fmla="*/ 12 w 46"/>
                <a:gd name="T33" fmla="*/ 120 h 146"/>
                <a:gd name="T34" fmla="*/ 8 w 46"/>
                <a:gd name="T35" fmla="*/ 128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2 h 146"/>
                <a:gd name="T54" fmla="*/ 36 w 46"/>
                <a:gd name="T55" fmla="*/ 86 h 146"/>
                <a:gd name="T56" fmla="*/ 46 w 46"/>
                <a:gd name="T57" fmla="*/ 82 h 146"/>
                <a:gd name="T58" fmla="*/ 46 w 46"/>
                <a:gd name="T59" fmla="*/ 64 h 146"/>
                <a:gd name="T60" fmla="*/ 36 w 46"/>
                <a:gd name="T61" fmla="*/ 60 h 146"/>
                <a:gd name="T62" fmla="*/ 34 w 46"/>
                <a:gd name="T63" fmla="*/ 52 h 146"/>
                <a:gd name="T64" fmla="*/ 34 w 46"/>
                <a:gd name="T65" fmla="*/ 40 h 146"/>
                <a:gd name="T66" fmla="*/ 36 w 46"/>
                <a:gd name="T67" fmla="*/ 24 h 146"/>
                <a:gd name="T68" fmla="*/ 34 w 46"/>
                <a:gd name="T69" fmla="*/ 14 h 146"/>
                <a:gd name="T70" fmla="*/ 20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18"/>
                  </a:lnTo>
                  <a:lnTo>
                    <a:pt x="10" y="22"/>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6" y="82"/>
                  </a:lnTo>
                  <a:lnTo>
                    <a:pt x="46" y="64"/>
                  </a:lnTo>
                  <a:lnTo>
                    <a:pt x="46"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7" name="Freeform 1877"/>
            <p:cNvSpPr>
              <a:spLocks/>
            </p:cNvSpPr>
            <p:nvPr/>
          </p:nvSpPr>
          <p:spPr bwMode="auto">
            <a:xfrm>
              <a:off x="9979912" y="688975"/>
              <a:ext cx="73429" cy="231775"/>
            </a:xfrm>
            <a:custGeom>
              <a:avLst/>
              <a:gdLst>
                <a:gd name="T0" fmla="*/ 8 w 46"/>
                <a:gd name="T1" fmla="*/ 0 h 146"/>
                <a:gd name="T2" fmla="*/ 0 w 46"/>
                <a:gd name="T3" fmla="*/ 0 h 146"/>
                <a:gd name="T4" fmla="*/ 0 w 46"/>
                <a:gd name="T5" fmla="*/ 18 h 146"/>
                <a:gd name="T6" fmla="*/ 2 w 46"/>
                <a:gd name="T7" fmla="*/ 18 h 146"/>
                <a:gd name="T8" fmla="*/ 10 w 46"/>
                <a:gd name="T9" fmla="*/ 22 h 146"/>
                <a:gd name="T10" fmla="*/ 12 w 46"/>
                <a:gd name="T11" fmla="*/ 30 h 146"/>
                <a:gd name="T12" fmla="*/ 12 w 46"/>
                <a:gd name="T13" fmla="*/ 38 h 146"/>
                <a:gd name="T14" fmla="*/ 12 w 46"/>
                <a:gd name="T15" fmla="*/ 50 h 146"/>
                <a:gd name="T16" fmla="*/ 12 w 46"/>
                <a:gd name="T17" fmla="*/ 60 h 146"/>
                <a:gd name="T18" fmla="*/ 20 w 46"/>
                <a:gd name="T19" fmla="*/ 70 h 146"/>
                <a:gd name="T20" fmla="*/ 28 w 46"/>
                <a:gd name="T21" fmla="*/ 72 h 146"/>
                <a:gd name="T22" fmla="*/ 28 w 46"/>
                <a:gd name="T23" fmla="*/ 72 h 146"/>
                <a:gd name="T24" fmla="*/ 16 w 46"/>
                <a:gd name="T25" fmla="*/ 80 h 146"/>
                <a:gd name="T26" fmla="*/ 12 w 46"/>
                <a:gd name="T27" fmla="*/ 94 h 146"/>
                <a:gd name="T28" fmla="*/ 12 w 46"/>
                <a:gd name="T29" fmla="*/ 106 h 146"/>
                <a:gd name="T30" fmla="*/ 12 w 46"/>
                <a:gd name="T31" fmla="*/ 116 h 146"/>
                <a:gd name="T32" fmla="*/ 12 w 46"/>
                <a:gd name="T33" fmla="*/ 120 h 146"/>
                <a:gd name="T34" fmla="*/ 8 w 46"/>
                <a:gd name="T35" fmla="*/ 128 h 146"/>
                <a:gd name="T36" fmla="*/ 2 w 46"/>
                <a:gd name="T37" fmla="*/ 128 h 146"/>
                <a:gd name="T38" fmla="*/ 0 w 46"/>
                <a:gd name="T39" fmla="*/ 128 h 146"/>
                <a:gd name="T40" fmla="*/ 0 w 46"/>
                <a:gd name="T41" fmla="*/ 146 h 146"/>
                <a:gd name="T42" fmla="*/ 8 w 46"/>
                <a:gd name="T43" fmla="*/ 146 h 146"/>
                <a:gd name="T44" fmla="*/ 28 w 46"/>
                <a:gd name="T45" fmla="*/ 140 h 146"/>
                <a:gd name="T46" fmla="*/ 34 w 46"/>
                <a:gd name="T47" fmla="*/ 132 h 146"/>
                <a:gd name="T48" fmla="*/ 36 w 46"/>
                <a:gd name="T49" fmla="*/ 120 h 146"/>
                <a:gd name="T50" fmla="*/ 34 w 46"/>
                <a:gd name="T51" fmla="*/ 106 h 146"/>
                <a:gd name="T52" fmla="*/ 34 w 46"/>
                <a:gd name="T53" fmla="*/ 92 h 146"/>
                <a:gd name="T54" fmla="*/ 36 w 46"/>
                <a:gd name="T55" fmla="*/ 86 h 146"/>
                <a:gd name="T56" fmla="*/ 46 w 46"/>
                <a:gd name="T57" fmla="*/ 82 h 146"/>
                <a:gd name="T58" fmla="*/ 46 w 46"/>
                <a:gd name="T59" fmla="*/ 64 h 146"/>
                <a:gd name="T60" fmla="*/ 36 w 46"/>
                <a:gd name="T61" fmla="*/ 60 h 146"/>
                <a:gd name="T62" fmla="*/ 34 w 46"/>
                <a:gd name="T63" fmla="*/ 52 h 146"/>
                <a:gd name="T64" fmla="*/ 34 w 46"/>
                <a:gd name="T65" fmla="*/ 40 h 146"/>
                <a:gd name="T66" fmla="*/ 36 w 46"/>
                <a:gd name="T67" fmla="*/ 24 h 146"/>
                <a:gd name="T68" fmla="*/ 34 w 46"/>
                <a:gd name="T69" fmla="*/ 14 h 146"/>
                <a:gd name="T70" fmla="*/ 20 w 46"/>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8" y="0"/>
                  </a:moveTo>
                  <a:lnTo>
                    <a:pt x="8" y="0"/>
                  </a:lnTo>
                  <a:lnTo>
                    <a:pt x="0" y="0"/>
                  </a:lnTo>
                  <a:lnTo>
                    <a:pt x="0" y="0"/>
                  </a:lnTo>
                  <a:lnTo>
                    <a:pt x="0" y="18"/>
                  </a:lnTo>
                  <a:lnTo>
                    <a:pt x="0" y="18"/>
                  </a:lnTo>
                  <a:lnTo>
                    <a:pt x="2" y="18"/>
                  </a:lnTo>
                  <a:lnTo>
                    <a:pt x="2" y="18"/>
                  </a:lnTo>
                  <a:lnTo>
                    <a:pt x="8" y="18"/>
                  </a:lnTo>
                  <a:lnTo>
                    <a:pt x="10" y="22"/>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6" y="82"/>
                  </a:lnTo>
                  <a:lnTo>
                    <a:pt x="46" y="64"/>
                  </a:lnTo>
                  <a:lnTo>
                    <a:pt x="46"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8" name="Freeform 1878"/>
            <p:cNvSpPr>
              <a:spLocks/>
            </p:cNvSpPr>
            <p:nvPr/>
          </p:nvSpPr>
          <p:spPr bwMode="auto">
            <a:xfrm>
              <a:off x="11078150" y="68897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0 h 146"/>
                <a:gd name="T44" fmla="*/ 34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2"/>
                  </a:lnTo>
                  <a:lnTo>
                    <a:pt x="0" y="82"/>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2"/>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9" name="Freeform 1879"/>
            <p:cNvSpPr>
              <a:spLocks/>
            </p:cNvSpPr>
            <p:nvPr/>
          </p:nvSpPr>
          <p:spPr bwMode="auto">
            <a:xfrm>
              <a:off x="11078150" y="68897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2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8 h 146"/>
                <a:gd name="T42" fmla="*/ 36 w 48"/>
                <a:gd name="T43" fmla="*/ 120 h 146"/>
                <a:gd name="T44" fmla="*/ 34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2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2"/>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2"/>
                  </a:lnTo>
                  <a:lnTo>
                    <a:pt x="0" y="82"/>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8"/>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2"/>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0" name="Freeform 1880"/>
            <p:cNvSpPr>
              <a:spLocks/>
            </p:cNvSpPr>
            <p:nvPr/>
          </p:nvSpPr>
          <p:spPr bwMode="auto">
            <a:xfrm>
              <a:off x="11173926" y="6889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2"/>
                  </a:lnTo>
                  <a:lnTo>
                    <a:pt x="14"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6"/>
                  </a:lnTo>
                  <a:lnTo>
                    <a:pt x="40" y="82"/>
                  </a:lnTo>
                  <a:lnTo>
                    <a:pt x="48" y="82"/>
                  </a:lnTo>
                  <a:lnTo>
                    <a:pt x="48" y="64"/>
                  </a:lnTo>
                  <a:lnTo>
                    <a:pt x="48" y="64"/>
                  </a:lnTo>
                  <a:lnTo>
                    <a:pt x="40" y="64"/>
                  </a:lnTo>
                  <a:lnTo>
                    <a:pt x="36" y="60"/>
                  </a:lnTo>
                  <a:lnTo>
                    <a:pt x="36" y="56"/>
                  </a:lnTo>
                  <a:lnTo>
                    <a:pt x="34" y="52"/>
                  </a:lnTo>
                  <a:lnTo>
                    <a:pt x="34" y="52"/>
                  </a:lnTo>
                  <a:lnTo>
                    <a:pt x="36" y="40"/>
                  </a:lnTo>
                  <a:lnTo>
                    <a:pt x="36" y="40"/>
                  </a:lnTo>
                  <a:lnTo>
                    <a:pt x="36" y="24"/>
                  </a:lnTo>
                  <a:lnTo>
                    <a:pt x="36" y="24"/>
                  </a:lnTo>
                  <a:lnTo>
                    <a:pt x="34" y="14"/>
                  </a:lnTo>
                  <a:lnTo>
                    <a:pt x="28" y="6"/>
                  </a:lnTo>
                  <a:lnTo>
                    <a:pt x="20" y="2"/>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1" name="Freeform 1881"/>
            <p:cNvSpPr>
              <a:spLocks/>
            </p:cNvSpPr>
            <p:nvPr/>
          </p:nvSpPr>
          <p:spPr bwMode="auto">
            <a:xfrm>
              <a:off x="11173926" y="688975"/>
              <a:ext cx="76621" cy="231775"/>
            </a:xfrm>
            <a:custGeom>
              <a:avLst/>
              <a:gdLst>
                <a:gd name="T0" fmla="*/ 8 w 48"/>
                <a:gd name="T1" fmla="*/ 0 h 146"/>
                <a:gd name="T2" fmla="*/ 0 w 48"/>
                <a:gd name="T3" fmla="*/ 0 h 146"/>
                <a:gd name="T4" fmla="*/ 0 w 48"/>
                <a:gd name="T5" fmla="*/ 18 h 146"/>
                <a:gd name="T6" fmla="*/ 4 w 48"/>
                <a:gd name="T7" fmla="*/ 18 h 146"/>
                <a:gd name="T8" fmla="*/ 12 w 48"/>
                <a:gd name="T9" fmla="*/ 22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4 w 48"/>
                <a:gd name="T33" fmla="*/ 120 h 146"/>
                <a:gd name="T34" fmla="*/ 8 w 48"/>
                <a:gd name="T35" fmla="*/ 128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2"/>
                  </a:lnTo>
                  <a:lnTo>
                    <a:pt x="14"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6"/>
                  </a:lnTo>
                  <a:lnTo>
                    <a:pt x="16" y="80"/>
                  </a:lnTo>
                  <a:lnTo>
                    <a:pt x="14" y="86"/>
                  </a:lnTo>
                  <a:lnTo>
                    <a:pt x="12" y="94"/>
                  </a:lnTo>
                  <a:lnTo>
                    <a:pt x="12" y="94"/>
                  </a:lnTo>
                  <a:lnTo>
                    <a:pt x="12" y="106"/>
                  </a:lnTo>
                  <a:lnTo>
                    <a:pt x="12" y="106"/>
                  </a:lnTo>
                  <a:lnTo>
                    <a:pt x="14" y="116"/>
                  </a:lnTo>
                  <a:lnTo>
                    <a:pt x="14" y="116"/>
                  </a:lnTo>
                  <a:lnTo>
                    <a:pt x="14" y="120"/>
                  </a:lnTo>
                  <a:lnTo>
                    <a:pt x="12" y="124"/>
                  </a:lnTo>
                  <a:lnTo>
                    <a:pt x="8" y="128"/>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6" y="88"/>
                  </a:lnTo>
                  <a:lnTo>
                    <a:pt x="36" y="86"/>
                  </a:lnTo>
                  <a:lnTo>
                    <a:pt x="40" y="82"/>
                  </a:lnTo>
                  <a:lnTo>
                    <a:pt x="48" y="82"/>
                  </a:lnTo>
                  <a:lnTo>
                    <a:pt x="48" y="64"/>
                  </a:lnTo>
                  <a:lnTo>
                    <a:pt x="48" y="64"/>
                  </a:lnTo>
                  <a:lnTo>
                    <a:pt x="40" y="64"/>
                  </a:lnTo>
                  <a:lnTo>
                    <a:pt x="36" y="60"/>
                  </a:lnTo>
                  <a:lnTo>
                    <a:pt x="36" y="56"/>
                  </a:lnTo>
                  <a:lnTo>
                    <a:pt x="34" y="52"/>
                  </a:lnTo>
                  <a:lnTo>
                    <a:pt x="34" y="52"/>
                  </a:lnTo>
                  <a:lnTo>
                    <a:pt x="36" y="40"/>
                  </a:lnTo>
                  <a:lnTo>
                    <a:pt x="36" y="40"/>
                  </a:lnTo>
                  <a:lnTo>
                    <a:pt x="36" y="24"/>
                  </a:lnTo>
                  <a:lnTo>
                    <a:pt x="36" y="24"/>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2" name="Freeform 1882"/>
            <p:cNvSpPr>
              <a:spLocks/>
            </p:cNvSpPr>
            <p:nvPr/>
          </p:nvSpPr>
          <p:spPr bwMode="auto">
            <a:xfrm>
              <a:off x="11314398"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3" name="Freeform 1883"/>
            <p:cNvSpPr>
              <a:spLocks/>
            </p:cNvSpPr>
            <p:nvPr/>
          </p:nvSpPr>
          <p:spPr bwMode="auto">
            <a:xfrm>
              <a:off x="11464448"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4 w 52"/>
                <a:gd name="T19" fmla="*/ 36 h 144"/>
                <a:gd name="T20" fmla="*/ 14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4" y="36"/>
                  </a:lnTo>
                  <a:lnTo>
                    <a:pt x="14" y="36"/>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4" name="Freeform 1884"/>
            <p:cNvSpPr>
              <a:spLocks/>
            </p:cNvSpPr>
            <p:nvPr/>
          </p:nvSpPr>
          <p:spPr bwMode="auto">
            <a:xfrm>
              <a:off x="11611306" y="69215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5" name="Freeform 1885"/>
            <p:cNvSpPr>
              <a:spLocks/>
            </p:cNvSpPr>
            <p:nvPr/>
          </p:nvSpPr>
          <p:spPr bwMode="auto">
            <a:xfrm>
              <a:off x="11994412" y="69215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6" name="Freeform 1886"/>
            <p:cNvSpPr>
              <a:spLocks/>
            </p:cNvSpPr>
            <p:nvPr/>
          </p:nvSpPr>
          <p:spPr bwMode="auto">
            <a:xfrm>
              <a:off x="11758163" y="688975"/>
              <a:ext cx="73429" cy="231775"/>
            </a:xfrm>
            <a:custGeom>
              <a:avLst/>
              <a:gdLst>
                <a:gd name="T0" fmla="*/ 46 w 46"/>
                <a:gd name="T1" fmla="*/ 0 h 146"/>
                <a:gd name="T2" fmla="*/ 40 w 46"/>
                <a:gd name="T3" fmla="*/ 0 h 146"/>
                <a:gd name="T4" fmla="*/ 18 w 46"/>
                <a:gd name="T5" fmla="*/ 6 h 146"/>
                <a:gd name="T6" fmla="*/ 12 w 46"/>
                <a:gd name="T7" fmla="*/ 24 h 146"/>
                <a:gd name="T8" fmla="*/ 12 w 46"/>
                <a:gd name="T9" fmla="*/ 40 h 146"/>
                <a:gd name="T10" fmla="*/ 14 w 46"/>
                <a:gd name="T11" fmla="*/ 52 h 146"/>
                <a:gd name="T12" fmla="*/ 12 w 46"/>
                <a:gd name="T13" fmla="*/ 56 h 146"/>
                <a:gd name="T14" fmla="*/ 8 w 46"/>
                <a:gd name="T15" fmla="*/ 64 h 146"/>
                <a:gd name="T16" fmla="*/ 0 w 46"/>
                <a:gd name="T17" fmla="*/ 82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8 h 146"/>
                <a:gd name="T42" fmla="*/ 34 w 46"/>
                <a:gd name="T43" fmla="*/ 120 h 146"/>
                <a:gd name="T44" fmla="*/ 34 w 46"/>
                <a:gd name="T45" fmla="*/ 116 h 146"/>
                <a:gd name="T46" fmla="*/ 34 w 46"/>
                <a:gd name="T47" fmla="*/ 106 h 146"/>
                <a:gd name="T48" fmla="*/ 36 w 46"/>
                <a:gd name="T49" fmla="*/ 94 h 146"/>
                <a:gd name="T50" fmla="*/ 32 w 46"/>
                <a:gd name="T51" fmla="*/ 80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4" y="14"/>
                  </a:lnTo>
                  <a:lnTo>
                    <a:pt x="12" y="24"/>
                  </a:lnTo>
                  <a:lnTo>
                    <a:pt x="12" y="24"/>
                  </a:lnTo>
                  <a:lnTo>
                    <a:pt x="12" y="40"/>
                  </a:lnTo>
                  <a:lnTo>
                    <a:pt x="12" y="40"/>
                  </a:lnTo>
                  <a:lnTo>
                    <a:pt x="14" y="52"/>
                  </a:lnTo>
                  <a:lnTo>
                    <a:pt x="14" y="52"/>
                  </a:lnTo>
                  <a:lnTo>
                    <a:pt x="12" y="56"/>
                  </a:lnTo>
                  <a:lnTo>
                    <a:pt x="12" y="60"/>
                  </a:lnTo>
                  <a:lnTo>
                    <a:pt x="8" y="64"/>
                  </a:lnTo>
                  <a:lnTo>
                    <a:pt x="0" y="64"/>
                  </a:lnTo>
                  <a:lnTo>
                    <a:pt x="0" y="82"/>
                  </a:lnTo>
                  <a:lnTo>
                    <a:pt x="0" y="82"/>
                  </a:lnTo>
                  <a:lnTo>
                    <a:pt x="6" y="82"/>
                  </a:lnTo>
                  <a:lnTo>
                    <a:pt x="10" y="86"/>
                  </a:lnTo>
                  <a:lnTo>
                    <a:pt x="12" y="88"/>
                  </a:lnTo>
                  <a:lnTo>
                    <a:pt x="14" y="92"/>
                  </a:lnTo>
                  <a:lnTo>
                    <a:pt x="14" y="92"/>
                  </a:lnTo>
                  <a:lnTo>
                    <a:pt x="12" y="106"/>
                  </a:lnTo>
                  <a:lnTo>
                    <a:pt x="12" y="106"/>
                  </a:lnTo>
                  <a:lnTo>
                    <a:pt x="12" y="120"/>
                  </a:lnTo>
                  <a:lnTo>
                    <a:pt x="12" y="120"/>
                  </a:lnTo>
                  <a:lnTo>
                    <a:pt x="12" y="126"/>
                  </a:lnTo>
                  <a:lnTo>
                    <a:pt x="14"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40" y="128"/>
                  </a:lnTo>
                  <a:lnTo>
                    <a:pt x="36" y="124"/>
                  </a:lnTo>
                  <a:lnTo>
                    <a:pt x="34" y="120"/>
                  </a:lnTo>
                  <a:lnTo>
                    <a:pt x="34" y="116"/>
                  </a:lnTo>
                  <a:lnTo>
                    <a:pt x="34" y="116"/>
                  </a:lnTo>
                  <a:lnTo>
                    <a:pt x="34" y="106"/>
                  </a:lnTo>
                  <a:lnTo>
                    <a:pt x="34" y="106"/>
                  </a:lnTo>
                  <a:lnTo>
                    <a:pt x="36" y="94"/>
                  </a:lnTo>
                  <a:lnTo>
                    <a:pt x="36" y="94"/>
                  </a:lnTo>
                  <a:lnTo>
                    <a:pt x="34" y="86"/>
                  </a:lnTo>
                  <a:lnTo>
                    <a:pt x="32" y="80"/>
                  </a:lnTo>
                  <a:lnTo>
                    <a:pt x="26" y="76"/>
                  </a:lnTo>
                  <a:lnTo>
                    <a:pt x="20" y="72"/>
                  </a:lnTo>
                  <a:lnTo>
                    <a:pt x="20" y="72"/>
                  </a:lnTo>
                  <a:lnTo>
                    <a:pt x="20" y="72"/>
                  </a:lnTo>
                  <a:lnTo>
                    <a:pt x="20" y="72"/>
                  </a:lnTo>
                  <a:lnTo>
                    <a:pt x="26" y="70"/>
                  </a:lnTo>
                  <a:lnTo>
                    <a:pt x="32" y="66"/>
                  </a:lnTo>
                  <a:lnTo>
                    <a:pt x="34" y="60"/>
                  </a:lnTo>
                  <a:lnTo>
                    <a:pt x="36" y="50"/>
                  </a:lnTo>
                  <a:lnTo>
                    <a:pt x="36" y="50"/>
                  </a:lnTo>
                  <a:lnTo>
                    <a:pt x="34" y="38"/>
                  </a:lnTo>
                  <a:lnTo>
                    <a:pt x="34" y="38"/>
                  </a:lnTo>
                  <a:lnTo>
                    <a:pt x="34" y="30"/>
                  </a:lnTo>
                  <a:lnTo>
                    <a:pt x="34" y="30"/>
                  </a:lnTo>
                  <a:lnTo>
                    <a:pt x="34" y="24"/>
                  </a:lnTo>
                  <a:lnTo>
                    <a:pt x="36" y="22"/>
                  </a:lnTo>
                  <a:lnTo>
                    <a:pt x="40" y="18"/>
                  </a:lnTo>
                  <a:lnTo>
                    <a:pt x="44" y="18"/>
                  </a:lnTo>
                  <a:lnTo>
                    <a:pt x="44" y="18"/>
                  </a:lnTo>
                  <a:lnTo>
                    <a:pt x="46" y="18"/>
                  </a:lnTo>
                  <a:lnTo>
                    <a:pt x="46" y="18"/>
                  </a:lnTo>
                  <a:lnTo>
                    <a:pt x="4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7" name="Freeform 1887"/>
            <p:cNvSpPr>
              <a:spLocks/>
            </p:cNvSpPr>
            <p:nvPr/>
          </p:nvSpPr>
          <p:spPr bwMode="auto">
            <a:xfrm>
              <a:off x="11758163" y="688975"/>
              <a:ext cx="73429" cy="231775"/>
            </a:xfrm>
            <a:custGeom>
              <a:avLst/>
              <a:gdLst>
                <a:gd name="T0" fmla="*/ 46 w 46"/>
                <a:gd name="T1" fmla="*/ 0 h 146"/>
                <a:gd name="T2" fmla="*/ 40 w 46"/>
                <a:gd name="T3" fmla="*/ 0 h 146"/>
                <a:gd name="T4" fmla="*/ 18 w 46"/>
                <a:gd name="T5" fmla="*/ 6 h 146"/>
                <a:gd name="T6" fmla="*/ 12 w 46"/>
                <a:gd name="T7" fmla="*/ 24 h 146"/>
                <a:gd name="T8" fmla="*/ 12 w 46"/>
                <a:gd name="T9" fmla="*/ 40 h 146"/>
                <a:gd name="T10" fmla="*/ 14 w 46"/>
                <a:gd name="T11" fmla="*/ 52 h 146"/>
                <a:gd name="T12" fmla="*/ 12 w 46"/>
                <a:gd name="T13" fmla="*/ 56 h 146"/>
                <a:gd name="T14" fmla="*/ 8 w 46"/>
                <a:gd name="T15" fmla="*/ 64 h 146"/>
                <a:gd name="T16" fmla="*/ 0 w 46"/>
                <a:gd name="T17" fmla="*/ 82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18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8 h 146"/>
                <a:gd name="T42" fmla="*/ 34 w 46"/>
                <a:gd name="T43" fmla="*/ 120 h 146"/>
                <a:gd name="T44" fmla="*/ 34 w 46"/>
                <a:gd name="T45" fmla="*/ 116 h 146"/>
                <a:gd name="T46" fmla="*/ 34 w 46"/>
                <a:gd name="T47" fmla="*/ 106 h 146"/>
                <a:gd name="T48" fmla="*/ 36 w 46"/>
                <a:gd name="T49" fmla="*/ 94 h 146"/>
                <a:gd name="T50" fmla="*/ 32 w 46"/>
                <a:gd name="T51" fmla="*/ 80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4 w 46"/>
                <a:gd name="T63" fmla="*/ 38 h 146"/>
                <a:gd name="T64" fmla="*/ 34 w 46"/>
                <a:gd name="T65" fmla="*/ 30 h 146"/>
                <a:gd name="T66" fmla="*/ 36 w 46"/>
                <a:gd name="T67" fmla="*/ 22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2"/>
                  </a:lnTo>
                  <a:lnTo>
                    <a:pt x="18" y="6"/>
                  </a:lnTo>
                  <a:lnTo>
                    <a:pt x="14" y="14"/>
                  </a:lnTo>
                  <a:lnTo>
                    <a:pt x="12" y="24"/>
                  </a:lnTo>
                  <a:lnTo>
                    <a:pt x="12" y="24"/>
                  </a:lnTo>
                  <a:lnTo>
                    <a:pt x="12" y="40"/>
                  </a:lnTo>
                  <a:lnTo>
                    <a:pt x="12" y="40"/>
                  </a:lnTo>
                  <a:lnTo>
                    <a:pt x="14" y="52"/>
                  </a:lnTo>
                  <a:lnTo>
                    <a:pt x="14" y="52"/>
                  </a:lnTo>
                  <a:lnTo>
                    <a:pt x="12" y="56"/>
                  </a:lnTo>
                  <a:lnTo>
                    <a:pt x="12" y="60"/>
                  </a:lnTo>
                  <a:lnTo>
                    <a:pt x="8" y="64"/>
                  </a:lnTo>
                  <a:lnTo>
                    <a:pt x="0" y="64"/>
                  </a:lnTo>
                  <a:lnTo>
                    <a:pt x="0" y="82"/>
                  </a:lnTo>
                  <a:lnTo>
                    <a:pt x="0" y="82"/>
                  </a:lnTo>
                  <a:lnTo>
                    <a:pt x="6" y="82"/>
                  </a:lnTo>
                  <a:lnTo>
                    <a:pt x="10" y="86"/>
                  </a:lnTo>
                  <a:lnTo>
                    <a:pt x="12" y="88"/>
                  </a:lnTo>
                  <a:lnTo>
                    <a:pt x="14" y="92"/>
                  </a:lnTo>
                  <a:lnTo>
                    <a:pt x="14" y="92"/>
                  </a:lnTo>
                  <a:lnTo>
                    <a:pt x="12" y="106"/>
                  </a:lnTo>
                  <a:lnTo>
                    <a:pt x="12" y="106"/>
                  </a:lnTo>
                  <a:lnTo>
                    <a:pt x="12" y="120"/>
                  </a:lnTo>
                  <a:lnTo>
                    <a:pt x="12" y="120"/>
                  </a:lnTo>
                  <a:lnTo>
                    <a:pt x="12" y="126"/>
                  </a:lnTo>
                  <a:lnTo>
                    <a:pt x="14" y="132"/>
                  </a:lnTo>
                  <a:lnTo>
                    <a:pt x="16" y="136"/>
                  </a:lnTo>
                  <a:lnTo>
                    <a:pt x="18" y="140"/>
                  </a:lnTo>
                  <a:lnTo>
                    <a:pt x="28" y="144"/>
                  </a:lnTo>
                  <a:lnTo>
                    <a:pt x="40" y="146"/>
                  </a:lnTo>
                  <a:lnTo>
                    <a:pt x="40" y="146"/>
                  </a:lnTo>
                  <a:lnTo>
                    <a:pt x="46" y="146"/>
                  </a:lnTo>
                  <a:lnTo>
                    <a:pt x="46" y="146"/>
                  </a:lnTo>
                  <a:lnTo>
                    <a:pt x="46" y="128"/>
                  </a:lnTo>
                  <a:lnTo>
                    <a:pt x="46" y="128"/>
                  </a:lnTo>
                  <a:lnTo>
                    <a:pt x="44" y="128"/>
                  </a:lnTo>
                  <a:lnTo>
                    <a:pt x="44" y="128"/>
                  </a:lnTo>
                  <a:lnTo>
                    <a:pt x="40" y="128"/>
                  </a:lnTo>
                  <a:lnTo>
                    <a:pt x="36" y="124"/>
                  </a:lnTo>
                  <a:lnTo>
                    <a:pt x="34" y="120"/>
                  </a:lnTo>
                  <a:lnTo>
                    <a:pt x="34" y="116"/>
                  </a:lnTo>
                  <a:lnTo>
                    <a:pt x="34" y="116"/>
                  </a:lnTo>
                  <a:lnTo>
                    <a:pt x="34" y="106"/>
                  </a:lnTo>
                  <a:lnTo>
                    <a:pt x="34" y="106"/>
                  </a:lnTo>
                  <a:lnTo>
                    <a:pt x="36" y="94"/>
                  </a:lnTo>
                  <a:lnTo>
                    <a:pt x="36" y="94"/>
                  </a:lnTo>
                  <a:lnTo>
                    <a:pt x="34" y="86"/>
                  </a:lnTo>
                  <a:lnTo>
                    <a:pt x="32" y="80"/>
                  </a:lnTo>
                  <a:lnTo>
                    <a:pt x="26" y="76"/>
                  </a:lnTo>
                  <a:lnTo>
                    <a:pt x="20" y="72"/>
                  </a:lnTo>
                  <a:lnTo>
                    <a:pt x="20" y="72"/>
                  </a:lnTo>
                  <a:lnTo>
                    <a:pt x="20" y="72"/>
                  </a:lnTo>
                  <a:lnTo>
                    <a:pt x="20" y="72"/>
                  </a:lnTo>
                  <a:lnTo>
                    <a:pt x="26" y="70"/>
                  </a:lnTo>
                  <a:lnTo>
                    <a:pt x="32" y="66"/>
                  </a:lnTo>
                  <a:lnTo>
                    <a:pt x="34" y="60"/>
                  </a:lnTo>
                  <a:lnTo>
                    <a:pt x="36" y="50"/>
                  </a:lnTo>
                  <a:lnTo>
                    <a:pt x="36" y="50"/>
                  </a:lnTo>
                  <a:lnTo>
                    <a:pt x="34" y="38"/>
                  </a:lnTo>
                  <a:lnTo>
                    <a:pt x="34" y="38"/>
                  </a:lnTo>
                  <a:lnTo>
                    <a:pt x="34" y="30"/>
                  </a:lnTo>
                  <a:lnTo>
                    <a:pt x="34" y="30"/>
                  </a:lnTo>
                  <a:lnTo>
                    <a:pt x="34" y="24"/>
                  </a:lnTo>
                  <a:lnTo>
                    <a:pt x="36" y="22"/>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8" name="Freeform 1888"/>
            <p:cNvSpPr>
              <a:spLocks/>
            </p:cNvSpPr>
            <p:nvPr/>
          </p:nvSpPr>
          <p:spPr bwMode="auto">
            <a:xfrm>
              <a:off x="11853939" y="688975"/>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2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8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4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2"/>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4" y="116"/>
                  </a:lnTo>
                  <a:lnTo>
                    <a:pt x="14" y="116"/>
                  </a:lnTo>
                  <a:lnTo>
                    <a:pt x="12" y="120"/>
                  </a:lnTo>
                  <a:lnTo>
                    <a:pt x="10" y="124"/>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8" y="82"/>
                  </a:lnTo>
                  <a:lnTo>
                    <a:pt x="48" y="64"/>
                  </a:lnTo>
                  <a:lnTo>
                    <a:pt x="48"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9" name="Freeform 1889"/>
            <p:cNvSpPr>
              <a:spLocks/>
            </p:cNvSpPr>
            <p:nvPr/>
          </p:nvSpPr>
          <p:spPr bwMode="auto">
            <a:xfrm>
              <a:off x="11853939" y="688975"/>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2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8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4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2"/>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4" y="116"/>
                  </a:lnTo>
                  <a:lnTo>
                    <a:pt x="14" y="116"/>
                  </a:lnTo>
                  <a:lnTo>
                    <a:pt x="12" y="120"/>
                  </a:lnTo>
                  <a:lnTo>
                    <a:pt x="10" y="124"/>
                  </a:lnTo>
                  <a:lnTo>
                    <a:pt x="8" y="128"/>
                  </a:lnTo>
                  <a:lnTo>
                    <a:pt x="2" y="128"/>
                  </a:lnTo>
                  <a:lnTo>
                    <a:pt x="2" y="128"/>
                  </a:lnTo>
                  <a:lnTo>
                    <a:pt x="0" y="128"/>
                  </a:lnTo>
                  <a:lnTo>
                    <a:pt x="0" y="128"/>
                  </a:lnTo>
                  <a:lnTo>
                    <a:pt x="0" y="146"/>
                  </a:lnTo>
                  <a:lnTo>
                    <a:pt x="0" y="146"/>
                  </a:lnTo>
                  <a:lnTo>
                    <a:pt x="8" y="146"/>
                  </a:lnTo>
                  <a:lnTo>
                    <a:pt x="8"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8" y="82"/>
                  </a:lnTo>
                  <a:lnTo>
                    <a:pt x="48" y="64"/>
                  </a:lnTo>
                  <a:lnTo>
                    <a:pt x="48"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0" name="Freeform 1890"/>
            <p:cNvSpPr>
              <a:spLocks noEditPoints="1"/>
            </p:cNvSpPr>
            <p:nvPr/>
          </p:nvSpPr>
          <p:spPr bwMode="auto">
            <a:xfrm>
              <a:off x="9054073" y="387350"/>
              <a:ext cx="300100" cy="231775"/>
            </a:xfrm>
            <a:custGeom>
              <a:avLst/>
              <a:gdLst>
                <a:gd name="T0" fmla="*/ 120 w 188"/>
                <a:gd name="T1" fmla="*/ 128 h 146"/>
                <a:gd name="T2" fmla="*/ 114 w 188"/>
                <a:gd name="T3" fmla="*/ 130 h 146"/>
                <a:gd name="T4" fmla="*/ 14 w 188"/>
                <a:gd name="T5" fmla="*/ 122 h 146"/>
                <a:gd name="T6" fmla="*/ 14 w 188"/>
                <a:gd name="T7" fmla="*/ 100 h 146"/>
                <a:gd name="T8" fmla="*/ 22 w 188"/>
                <a:gd name="T9" fmla="*/ 122 h 146"/>
                <a:gd name="T10" fmla="*/ 10 w 188"/>
                <a:gd name="T11" fmla="*/ 50 h 146"/>
                <a:gd name="T12" fmla="*/ 6 w 188"/>
                <a:gd name="T13" fmla="*/ 62 h 146"/>
                <a:gd name="T14" fmla="*/ 14 w 188"/>
                <a:gd name="T15" fmla="*/ 64 h 146"/>
                <a:gd name="T16" fmla="*/ 10 w 188"/>
                <a:gd name="T17" fmla="*/ 70 h 146"/>
                <a:gd name="T18" fmla="*/ 2 w 188"/>
                <a:gd name="T19" fmla="*/ 54 h 146"/>
                <a:gd name="T20" fmla="*/ 96 w 188"/>
                <a:gd name="T21" fmla="*/ 8 h 146"/>
                <a:gd name="T22" fmla="*/ 144 w 188"/>
                <a:gd name="T23" fmla="*/ 20 h 146"/>
                <a:gd name="T24" fmla="*/ 150 w 188"/>
                <a:gd name="T25" fmla="*/ 34 h 146"/>
                <a:gd name="T26" fmla="*/ 148 w 188"/>
                <a:gd name="T27" fmla="*/ 46 h 146"/>
                <a:gd name="T28" fmla="*/ 150 w 188"/>
                <a:gd name="T29" fmla="*/ 56 h 146"/>
                <a:gd name="T30" fmla="*/ 160 w 188"/>
                <a:gd name="T31" fmla="*/ 50 h 146"/>
                <a:gd name="T32" fmla="*/ 164 w 188"/>
                <a:gd name="T33" fmla="*/ 38 h 146"/>
                <a:gd name="T34" fmla="*/ 180 w 188"/>
                <a:gd name="T35" fmla="*/ 30 h 146"/>
                <a:gd name="T36" fmla="*/ 174 w 188"/>
                <a:gd name="T37" fmla="*/ 84 h 146"/>
                <a:gd name="T38" fmla="*/ 132 w 188"/>
                <a:gd name="T39" fmla="*/ 82 h 146"/>
                <a:gd name="T40" fmla="*/ 138 w 188"/>
                <a:gd name="T41" fmla="*/ 98 h 146"/>
                <a:gd name="T42" fmla="*/ 144 w 188"/>
                <a:gd name="T43" fmla="*/ 98 h 146"/>
                <a:gd name="T44" fmla="*/ 126 w 188"/>
                <a:gd name="T45" fmla="*/ 98 h 146"/>
                <a:gd name="T46" fmla="*/ 110 w 188"/>
                <a:gd name="T47" fmla="*/ 114 h 146"/>
                <a:gd name="T48" fmla="*/ 84 w 188"/>
                <a:gd name="T49" fmla="*/ 142 h 146"/>
                <a:gd name="T50" fmla="*/ 72 w 188"/>
                <a:gd name="T51" fmla="*/ 122 h 146"/>
                <a:gd name="T52" fmla="*/ 70 w 188"/>
                <a:gd name="T53" fmla="*/ 116 h 146"/>
                <a:gd name="T54" fmla="*/ 54 w 188"/>
                <a:gd name="T55" fmla="*/ 110 h 146"/>
                <a:gd name="T56" fmla="*/ 50 w 188"/>
                <a:gd name="T57" fmla="*/ 130 h 146"/>
                <a:gd name="T58" fmla="*/ 28 w 188"/>
                <a:gd name="T59" fmla="*/ 136 h 146"/>
                <a:gd name="T60" fmla="*/ 26 w 188"/>
                <a:gd name="T61" fmla="*/ 114 h 146"/>
                <a:gd name="T62" fmla="*/ 20 w 188"/>
                <a:gd name="T63" fmla="*/ 60 h 146"/>
                <a:gd name="T64" fmla="*/ 60 w 188"/>
                <a:gd name="T65" fmla="*/ 34 h 146"/>
                <a:gd name="T66" fmla="*/ 46 w 188"/>
                <a:gd name="T67" fmla="*/ 74 h 146"/>
                <a:gd name="T68" fmla="*/ 56 w 188"/>
                <a:gd name="T69" fmla="*/ 96 h 146"/>
                <a:gd name="T70" fmla="*/ 92 w 188"/>
                <a:gd name="T71" fmla="*/ 88 h 146"/>
                <a:gd name="T72" fmla="*/ 94 w 188"/>
                <a:gd name="T73" fmla="*/ 44 h 146"/>
                <a:gd name="T74" fmla="*/ 88 w 188"/>
                <a:gd name="T75" fmla="*/ 86 h 146"/>
                <a:gd name="T76" fmla="*/ 54 w 188"/>
                <a:gd name="T77" fmla="*/ 90 h 146"/>
                <a:gd name="T78" fmla="*/ 54 w 188"/>
                <a:gd name="T79" fmla="*/ 78 h 146"/>
                <a:gd name="T80" fmla="*/ 52 w 188"/>
                <a:gd name="T81" fmla="*/ 50 h 146"/>
                <a:gd name="T82" fmla="*/ 90 w 188"/>
                <a:gd name="T83" fmla="*/ 20 h 146"/>
                <a:gd name="T84" fmla="*/ 86 w 188"/>
                <a:gd name="T85" fmla="*/ 12 h 146"/>
                <a:gd name="T86" fmla="*/ 54 w 188"/>
                <a:gd name="T87" fmla="*/ 32 h 146"/>
                <a:gd name="T88" fmla="*/ 14 w 188"/>
                <a:gd name="T89" fmla="*/ 62 h 146"/>
                <a:gd name="T90" fmla="*/ 14 w 188"/>
                <a:gd name="T91" fmla="*/ 50 h 146"/>
                <a:gd name="T92" fmla="*/ 4 w 188"/>
                <a:gd name="T93" fmla="*/ 68 h 146"/>
                <a:gd name="T94" fmla="*/ 12 w 188"/>
                <a:gd name="T95" fmla="*/ 94 h 146"/>
                <a:gd name="T96" fmla="*/ 10 w 188"/>
                <a:gd name="T97" fmla="*/ 120 h 146"/>
                <a:gd name="T98" fmla="*/ 24 w 188"/>
                <a:gd name="T99" fmla="*/ 138 h 146"/>
                <a:gd name="T100" fmla="*/ 48 w 188"/>
                <a:gd name="T101" fmla="*/ 144 h 146"/>
                <a:gd name="T102" fmla="*/ 70 w 188"/>
                <a:gd name="T103" fmla="*/ 120 h 146"/>
                <a:gd name="T104" fmla="*/ 82 w 188"/>
                <a:gd name="T105" fmla="*/ 146 h 146"/>
                <a:gd name="T106" fmla="*/ 100 w 188"/>
                <a:gd name="T107" fmla="*/ 132 h 146"/>
                <a:gd name="T108" fmla="*/ 124 w 188"/>
                <a:gd name="T109" fmla="*/ 114 h 146"/>
                <a:gd name="T110" fmla="*/ 126 w 188"/>
                <a:gd name="T111" fmla="*/ 102 h 146"/>
                <a:gd name="T112" fmla="*/ 146 w 188"/>
                <a:gd name="T113" fmla="*/ 96 h 146"/>
                <a:gd name="T114" fmla="*/ 168 w 188"/>
                <a:gd name="T115" fmla="*/ 90 h 146"/>
                <a:gd name="T116" fmla="*/ 186 w 188"/>
                <a:gd name="T117" fmla="*/ 38 h 146"/>
                <a:gd name="T118" fmla="*/ 170 w 188"/>
                <a:gd name="T119" fmla="*/ 28 h 146"/>
                <a:gd name="T120" fmla="*/ 154 w 188"/>
                <a:gd name="T121" fmla="*/ 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8" h="146">
                  <a:moveTo>
                    <a:pt x="118" y="104"/>
                  </a:moveTo>
                  <a:lnTo>
                    <a:pt x="118" y="104"/>
                  </a:lnTo>
                  <a:lnTo>
                    <a:pt x="118" y="104"/>
                  </a:lnTo>
                  <a:lnTo>
                    <a:pt x="118" y="104"/>
                  </a:lnTo>
                  <a:lnTo>
                    <a:pt x="120" y="112"/>
                  </a:lnTo>
                  <a:lnTo>
                    <a:pt x="120" y="112"/>
                  </a:lnTo>
                  <a:lnTo>
                    <a:pt x="120" y="128"/>
                  </a:lnTo>
                  <a:lnTo>
                    <a:pt x="120" y="128"/>
                  </a:lnTo>
                  <a:lnTo>
                    <a:pt x="120" y="130"/>
                  </a:lnTo>
                  <a:lnTo>
                    <a:pt x="120" y="130"/>
                  </a:lnTo>
                  <a:lnTo>
                    <a:pt x="114" y="130"/>
                  </a:lnTo>
                  <a:lnTo>
                    <a:pt x="114" y="130"/>
                  </a:lnTo>
                  <a:lnTo>
                    <a:pt x="114" y="130"/>
                  </a:lnTo>
                  <a:lnTo>
                    <a:pt x="114" y="130"/>
                  </a:lnTo>
                  <a:lnTo>
                    <a:pt x="114" y="130"/>
                  </a:lnTo>
                  <a:lnTo>
                    <a:pt x="114" y="130"/>
                  </a:lnTo>
                  <a:lnTo>
                    <a:pt x="104" y="130"/>
                  </a:lnTo>
                  <a:lnTo>
                    <a:pt x="104" y="130"/>
                  </a:lnTo>
                  <a:lnTo>
                    <a:pt x="118" y="104"/>
                  </a:lnTo>
                  <a:lnTo>
                    <a:pt x="118" y="104"/>
                  </a:lnTo>
                  <a:lnTo>
                    <a:pt x="118" y="104"/>
                  </a:lnTo>
                  <a:close/>
                  <a:moveTo>
                    <a:pt x="20" y="122"/>
                  </a:moveTo>
                  <a:lnTo>
                    <a:pt x="20" y="122"/>
                  </a:lnTo>
                  <a:lnTo>
                    <a:pt x="14" y="122"/>
                  </a:lnTo>
                  <a:lnTo>
                    <a:pt x="10" y="118"/>
                  </a:lnTo>
                  <a:lnTo>
                    <a:pt x="8" y="114"/>
                  </a:lnTo>
                  <a:lnTo>
                    <a:pt x="6" y="108"/>
                  </a:lnTo>
                  <a:lnTo>
                    <a:pt x="6" y="108"/>
                  </a:lnTo>
                  <a:lnTo>
                    <a:pt x="8" y="104"/>
                  </a:lnTo>
                  <a:lnTo>
                    <a:pt x="8" y="104"/>
                  </a:lnTo>
                  <a:lnTo>
                    <a:pt x="14" y="100"/>
                  </a:lnTo>
                  <a:lnTo>
                    <a:pt x="14" y="100"/>
                  </a:lnTo>
                  <a:lnTo>
                    <a:pt x="14" y="100"/>
                  </a:lnTo>
                  <a:lnTo>
                    <a:pt x="14" y="100"/>
                  </a:lnTo>
                  <a:lnTo>
                    <a:pt x="14" y="100"/>
                  </a:lnTo>
                  <a:lnTo>
                    <a:pt x="14" y="100"/>
                  </a:lnTo>
                  <a:lnTo>
                    <a:pt x="24" y="118"/>
                  </a:lnTo>
                  <a:lnTo>
                    <a:pt x="24" y="118"/>
                  </a:lnTo>
                  <a:lnTo>
                    <a:pt x="24" y="120"/>
                  </a:lnTo>
                  <a:lnTo>
                    <a:pt x="22" y="122"/>
                  </a:lnTo>
                  <a:lnTo>
                    <a:pt x="22" y="122"/>
                  </a:lnTo>
                  <a:lnTo>
                    <a:pt x="20" y="122"/>
                  </a:lnTo>
                  <a:lnTo>
                    <a:pt x="20" y="122"/>
                  </a:lnTo>
                  <a:lnTo>
                    <a:pt x="20" y="122"/>
                  </a:lnTo>
                  <a:close/>
                  <a:moveTo>
                    <a:pt x="10" y="50"/>
                  </a:moveTo>
                  <a:lnTo>
                    <a:pt x="10" y="50"/>
                  </a:lnTo>
                  <a:lnTo>
                    <a:pt x="10" y="50"/>
                  </a:lnTo>
                  <a:lnTo>
                    <a:pt x="10" y="50"/>
                  </a:lnTo>
                  <a:lnTo>
                    <a:pt x="10" y="50"/>
                  </a:lnTo>
                  <a:lnTo>
                    <a:pt x="10" y="50"/>
                  </a:lnTo>
                  <a:lnTo>
                    <a:pt x="10" y="50"/>
                  </a:lnTo>
                  <a:lnTo>
                    <a:pt x="10" y="50"/>
                  </a:lnTo>
                  <a:lnTo>
                    <a:pt x="10" y="50"/>
                  </a:lnTo>
                  <a:lnTo>
                    <a:pt x="10" y="50"/>
                  </a:lnTo>
                  <a:lnTo>
                    <a:pt x="6" y="62"/>
                  </a:lnTo>
                  <a:lnTo>
                    <a:pt x="6" y="62"/>
                  </a:lnTo>
                  <a:lnTo>
                    <a:pt x="8" y="66"/>
                  </a:lnTo>
                  <a:lnTo>
                    <a:pt x="8" y="66"/>
                  </a:lnTo>
                  <a:lnTo>
                    <a:pt x="10" y="66"/>
                  </a:lnTo>
                  <a:lnTo>
                    <a:pt x="10" y="66"/>
                  </a:lnTo>
                  <a:lnTo>
                    <a:pt x="12" y="66"/>
                  </a:lnTo>
                  <a:lnTo>
                    <a:pt x="12" y="66"/>
                  </a:lnTo>
                  <a:lnTo>
                    <a:pt x="14" y="64"/>
                  </a:lnTo>
                  <a:lnTo>
                    <a:pt x="14" y="64"/>
                  </a:lnTo>
                  <a:lnTo>
                    <a:pt x="14" y="64"/>
                  </a:lnTo>
                  <a:lnTo>
                    <a:pt x="14" y="64"/>
                  </a:lnTo>
                  <a:lnTo>
                    <a:pt x="14" y="64"/>
                  </a:lnTo>
                  <a:lnTo>
                    <a:pt x="14" y="64"/>
                  </a:lnTo>
                  <a:lnTo>
                    <a:pt x="14" y="68"/>
                  </a:lnTo>
                  <a:lnTo>
                    <a:pt x="12" y="70"/>
                  </a:lnTo>
                  <a:lnTo>
                    <a:pt x="12" y="70"/>
                  </a:lnTo>
                  <a:lnTo>
                    <a:pt x="10" y="70"/>
                  </a:lnTo>
                  <a:lnTo>
                    <a:pt x="10" y="70"/>
                  </a:lnTo>
                  <a:lnTo>
                    <a:pt x="8" y="70"/>
                  </a:lnTo>
                  <a:lnTo>
                    <a:pt x="8" y="70"/>
                  </a:lnTo>
                  <a:lnTo>
                    <a:pt x="6" y="66"/>
                  </a:lnTo>
                  <a:lnTo>
                    <a:pt x="4" y="62"/>
                  </a:lnTo>
                  <a:lnTo>
                    <a:pt x="2" y="58"/>
                  </a:lnTo>
                  <a:lnTo>
                    <a:pt x="2" y="54"/>
                  </a:lnTo>
                  <a:lnTo>
                    <a:pt x="2" y="54"/>
                  </a:lnTo>
                  <a:lnTo>
                    <a:pt x="8" y="50"/>
                  </a:lnTo>
                  <a:lnTo>
                    <a:pt x="8" y="50"/>
                  </a:lnTo>
                  <a:lnTo>
                    <a:pt x="10" y="50"/>
                  </a:lnTo>
                  <a:close/>
                  <a:moveTo>
                    <a:pt x="84" y="20"/>
                  </a:moveTo>
                  <a:lnTo>
                    <a:pt x="84" y="20"/>
                  </a:lnTo>
                  <a:lnTo>
                    <a:pt x="86" y="16"/>
                  </a:lnTo>
                  <a:lnTo>
                    <a:pt x="90" y="12"/>
                  </a:lnTo>
                  <a:lnTo>
                    <a:pt x="96" y="8"/>
                  </a:lnTo>
                  <a:lnTo>
                    <a:pt x="96" y="8"/>
                  </a:lnTo>
                  <a:lnTo>
                    <a:pt x="116" y="4"/>
                  </a:lnTo>
                  <a:lnTo>
                    <a:pt x="116" y="4"/>
                  </a:lnTo>
                  <a:lnTo>
                    <a:pt x="122" y="4"/>
                  </a:lnTo>
                  <a:lnTo>
                    <a:pt x="130" y="8"/>
                  </a:lnTo>
                  <a:lnTo>
                    <a:pt x="130" y="8"/>
                  </a:lnTo>
                  <a:lnTo>
                    <a:pt x="144" y="20"/>
                  </a:lnTo>
                  <a:lnTo>
                    <a:pt x="144" y="20"/>
                  </a:lnTo>
                  <a:lnTo>
                    <a:pt x="146" y="22"/>
                  </a:lnTo>
                  <a:lnTo>
                    <a:pt x="146" y="22"/>
                  </a:lnTo>
                  <a:lnTo>
                    <a:pt x="150" y="22"/>
                  </a:lnTo>
                  <a:lnTo>
                    <a:pt x="154" y="26"/>
                  </a:lnTo>
                  <a:lnTo>
                    <a:pt x="158" y="32"/>
                  </a:lnTo>
                  <a:lnTo>
                    <a:pt x="158" y="32"/>
                  </a:lnTo>
                  <a:lnTo>
                    <a:pt x="150" y="34"/>
                  </a:lnTo>
                  <a:lnTo>
                    <a:pt x="150" y="34"/>
                  </a:lnTo>
                  <a:lnTo>
                    <a:pt x="150" y="40"/>
                  </a:lnTo>
                  <a:lnTo>
                    <a:pt x="154" y="42"/>
                  </a:lnTo>
                  <a:lnTo>
                    <a:pt x="154" y="42"/>
                  </a:lnTo>
                  <a:lnTo>
                    <a:pt x="156" y="40"/>
                  </a:lnTo>
                  <a:lnTo>
                    <a:pt x="156" y="40"/>
                  </a:lnTo>
                  <a:lnTo>
                    <a:pt x="160" y="44"/>
                  </a:lnTo>
                  <a:lnTo>
                    <a:pt x="160" y="44"/>
                  </a:lnTo>
                  <a:lnTo>
                    <a:pt x="148" y="46"/>
                  </a:lnTo>
                  <a:lnTo>
                    <a:pt x="146" y="48"/>
                  </a:lnTo>
                  <a:lnTo>
                    <a:pt x="146" y="52"/>
                  </a:lnTo>
                  <a:lnTo>
                    <a:pt x="146" y="52"/>
                  </a:lnTo>
                  <a:lnTo>
                    <a:pt x="148" y="48"/>
                  </a:lnTo>
                  <a:lnTo>
                    <a:pt x="148" y="48"/>
                  </a:lnTo>
                  <a:lnTo>
                    <a:pt x="154" y="44"/>
                  </a:lnTo>
                  <a:lnTo>
                    <a:pt x="154" y="44"/>
                  </a:lnTo>
                  <a:lnTo>
                    <a:pt x="150" y="56"/>
                  </a:lnTo>
                  <a:lnTo>
                    <a:pt x="150" y="56"/>
                  </a:lnTo>
                  <a:lnTo>
                    <a:pt x="152" y="56"/>
                  </a:lnTo>
                  <a:lnTo>
                    <a:pt x="152" y="56"/>
                  </a:lnTo>
                  <a:lnTo>
                    <a:pt x="156" y="48"/>
                  </a:lnTo>
                  <a:lnTo>
                    <a:pt x="156" y="48"/>
                  </a:lnTo>
                  <a:lnTo>
                    <a:pt x="158" y="46"/>
                  </a:lnTo>
                  <a:lnTo>
                    <a:pt x="158" y="46"/>
                  </a:lnTo>
                  <a:lnTo>
                    <a:pt x="160" y="50"/>
                  </a:lnTo>
                  <a:lnTo>
                    <a:pt x="160" y="50"/>
                  </a:lnTo>
                  <a:lnTo>
                    <a:pt x="160" y="60"/>
                  </a:lnTo>
                  <a:lnTo>
                    <a:pt x="160" y="60"/>
                  </a:lnTo>
                  <a:lnTo>
                    <a:pt x="162" y="52"/>
                  </a:lnTo>
                  <a:lnTo>
                    <a:pt x="162" y="42"/>
                  </a:lnTo>
                  <a:lnTo>
                    <a:pt x="162" y="42"/>
                  </a:lnTo>
                  <a:lnTo>
                    <a:pt x="162" y="38"/>
                  </a:lnTo>
                  <a:lnTo>
                    <a:pt x="164" y="38"/>
                  </a:lnTo>
                  <a:lnTo>
                    <a:pt x="164" y="38"/>
                  </a:lnTo>
                  <a:lnTo>
                    <a:pt x="170" y="34"/>
                  </a:lnTo>
                  <a:lnTo>
                    <a:pt x="174" y="30"/>
                  </a:lnTo>
                  <a:lnTo>
                    <a:pt x="174" y="30"/>
                  </a:lnTo>
                  <a:lnTo>
                    <a:pt x="176" y="28"/>
                  </a:lnTo>
                  <a:lnTo>
                    <a:pt x="176" y="28"/>
                  </a:lnTo>
                  <a:lnTo>
                    <a:pt x="180" y="30"/>
                  </a:lnTo>
                  <a:lnTo>
                    <a:pt x="180" y="30"/>
                  </a:lnTo>
                  <a:lnTo>
                    <a:pt x="184" y="40"/>
                  </a:lnTo>
                  <a:lnTo>
                    <a:pt x="184" y="40"/>
                  </a:lnTo>
                  <a:lnTo>
                    <a:pt x="186" y="56"/>
                  </a:lnTo>
                  <a:lnTo>
                    <a:pt x="184" y="62"/>
                  </a:lnTo>
                  <a:lnTo>
                    <a:pt x="184" y="70"/>
                  </a:lnTo>
                  <a:lnTo>
                    <a:pt x="184" y="70"/>
                  </a:lnTo>
                  <a:lnTo>
                    <a:pt x="178" y="78"/>
                  </a:lnTo>
                  <a:lnTo>
                    <a:pt x="174" y="84"/>
                  </a:lnTo>
                  <a:lnTo>
                    <a:pt x="166" y="88"/>
                  </a:lnTo>
                  <a:lnTo>
                    <a:pt x="158" y="88"/>
                  </a:lnTo>
                  <a:lnTo>
                    <a:pt x="158" y="88"/>
                  </a:lnTo>
                  <a:lnTo>
                    <a:pt x="150" y="88"/>
                  </a:lnTo>
                  <a:lnTo>
                    <a:pt x="150" y="88"/>
                  </a:lnTo>
                  <a:lnTo>
                    <a:pt x="140" y="86"/>
                  </a:lnTo>
                  <a:lnTo>
                    <a:pt x="132" y="82"/>
                  </a:lnTo>
                  <a:lnTo>
                    <a:pt x="132" y="82"/>
                  </a:lnTo>
                  <a:lnTo>
                    <a:pt x="130" y="96"/>
                  </a:lnTo>
                  <a:lnTo>
                    <a:pt x="130" y="96"/>
                  </a:lnTo>
                  <a:lnTo>
                    <a:pt x="130" y="98"/>
                  </a:lnTo>
                  <a:lnTo>
                    <a:pt x="132" y="100"/>
                  </a:lnTo>
                  <a:lnTo>
                    <a:pt x="132" y="100"/>
                  </a:lnTo>
                  <a:lnTo>
                    <a:pt x="136" y="100"/>
                  </a:lnTo>
                  <a:lnTo>
                    <a:pt x="136" y="100"/>
                  </a:lnTo>
                  <a:lnTo>
                    <a:pt x="138" y="98"/>
                  </a:lnTo>
                  <a:lnTo>
                    <a:pt x="138" y="98"/>
                  </a:lnTo>
                  <a:lnTo>
                    <a:pt x="142" y="96"/>
                  </a:lnTo>
                  <a:lnTo>
                    <a:pt x="144" y="92"/>
                  </a:lnTo>
                  <a:lnTo>
                    <a:pt x="144" y="92"/>
                  </a:lnTo>
                  <a:lnTo>
                    <a:pt x="146" y="90"/>
                  </a:lnTo>
                  <a:lnTo>
                    <a:pt x="146" y="90"/>
                  </a:lnTo>
                  <a:lnTo>
                    <a:pt x="144" y="94"/>
                  </a:lnTo>
                  <a:lnTo>
                    <a:pt x="144" y="98"/>
                  </a:lnTo>
                  <a:lnTo>
                    <a:pt x="140" y="100"/>
                  </a:lnTo>
                  <a:lnTo>
                    <a:pt x="136" y="102"/>
                  </a:lnTo>
                  <a:lnTo>
                    <a:pt x="136" y="102"/>
                  </a:lnTo>
                  <a:lnTo>
                    <a:pt x="134" y="102"/>
                  </a:lnTo>
                  <a:lnTo>
                    <a:pt x="134" y="102"/>
                  </a:lnTo>
                  <a:lnTo>
                    <a:pt x="130" y="102"/>
                  </a:lnTo>
                  <a:lnTo>
                    <a:pt x="126" y="98"/>
                  </a:lnTo>
                  <a:lnTo>
                    <a:pt x="126" y="98"/>
                  </a:lnTo>
                  <a:lnTo>
                    <a:pt x="118" y="92"/>
                  </a:lnTo>
                  <a:lnTo>
                    <a:pt x="106" y="88"/>
                  </a:lnTo>
                  <a:lnTo>
                    <a:pt x="106" y="88"/>
                  </a:lnTo>
                  <a:lnTo>
                    <a:pt x="114" y="92"/>
                  </a:lnTo>
                  <a:lnTo>
                    <a:pt x="114" y="92"/>
                  </a:lnTo>
                  <a:lnTo>
                    <a:pt x="116" y="96"/>
                  </a:lnTo>
                  <a:lnTo>
                    <a:pt x="116" y="96"/>
                  </a:lnTo>
                  <a:lnTo>
                    <a:pt x="110" y="114"/>
                  </a:lnTo>
                  <a:lnTo>
                    <a:pt x="106" y="122"/>
                  </a:lnTo>
                  <a:lnTo>
                    <a:pt x="100" y="128"/>
                  </a:lnTo>
                  <a:lnTo>
                    <a:pt x="100" y="128"/>
                  </a:lnTo>
                  <a:lnTo>
                    <a:pt x="90" y="136"/>
                  </a:lnTo>
                  <a:lnTo>
                    <a:pt x="90" y="136"/>
                  </a:lnTo>
                  <a:lnTo>
                    <a:pt x="86" y="140"/>
                  </a:lnTo>
                  <a:lnTo>
                    <a:pt x="86" y="140"/>
                  </a:lnTo>
                  <a:lnTo>
                    <a:pt x="84" y="142"/>
                  </a:lnTo>
                  <a:lnTo>
                    <a:pt x="80" y="142"/>
                  </a:lnTo>
                  <a:lnTo>
                    <a:pt x="80" y="142"/>
                  </a:lnTo>
                  <a:lnTo>
                    <a:pt x="76" y="142"/>
                  </a:lnTo>
                  <a:lnTo>
                    <a:pt x="76" y="142"/>
                  </a:lnTo>
                  <a:lnTo>
                    <a:pt x="70" y="128"/>
                  </a:lnTo>
                  <a:lnTo>
                    <a:pt x="70" y="128"/>
                  </a:lnTo>
                  <a:lnTo>
                    <a:pt x="68" y="126"/>
                  </a:lnTo>
                  <a:lnTo>
                    <a:pt x="72" y="122"/>
                  </a:lnTo>
                  <a:lnTo>
                    <a:pt x="72" y="122"/>
                  </a:lnTo>
                  <a:lnTo>
                    <a:pt x="80" y="118"/>
                  </a:lnTo>
                  <a:lnTo>
                    <a:pt x="80" y="118"/>
                  </a:lnTo>
                  <a:lnTo>
                    <a:pt x="80" y="110"/>
                  </a:lnTo>
                  <a:lnTo>
                    <a:pt x="80" y="110"/>
                  </a:lnTo>
                  <a:lnTo>
                    <a:pt x="78" y="114"/>
                  </a:lnTo>
                  <a:lnTo>
                    <a:pt x="76" y="116"/>
                  </a:lnTo>
                  <a:lnTo>
                    <a:pt x="70" y="116"/>
                  </a:lnTo>
                  <a:lnTo>
                    <a:pt x="70" y="116"/>
                  </a:lnTo>
                  <a:lnTo>
                    <a:pt x="66" y="116"/>
                  </a:lnTo>
                  <a:lnTo>
                    <a:pt x="66" y="116"/>
                  </a:lnTo>
                  <a:lnTo>
                    <a:pt x="62" y="116"/>
                  </a:lnTo>
                  <a:lnTo>
                    <a:pt x="62" y="116"/>
                  </a:lnTo>
                  <a:lnTo>
                    <a:pt x="56" y="116"/>
                  </a:lnTo>
                  <a:lnTo>
                    <a:pt x="54" y="114"/>
                  </a:lnTo>
                  <a:lnTo>
                    <a:pt x="54" y="110"/>
                  </a:lnTo>
                  <a:lnTo>
                    <a:pt x="54" y="110"/>
                  </a:lnTo>
                  <a:lnTo>
                    <a:pt x="54" y="112"/>
                  </a:lnTo>
                  <a:lnTo>
                    <a:pt x="54" y="112"/>
                  </a:lnTo>
                  <a:lnTo>
                    <a:pt x="54" y="114"/>
                  </a:lnTo>
                  <a:lnTo>
                    <a:pt x="54" y="114"/>
                  </a:lnTo>
                  <a:lnTo>
                    <a:pt x="54" y="122"/>
                  </a:lnTo>
                  <a:lnTo>
                    <a:pt x="50" y="130"/>
                  </a:lnTo>
                  <a:lnTo>
                    <a:pt x="50" y="130"/>
                  </a:lnTo>
                  <a:lnTo>
                    <a:pt x="48" y="134"/>
                  </a:lnTo>
                  <a:lnTo>
                    <a:pt x="48" y="138"/>
                  </a:lnTo>
                  <a:lnTo>
                    <a:pt x="48" y="138"/>
                  </a:lnTo>
                  <a:lnTo>
                    <a:pt x="46" y="138"/>
                  </a:lnTo>
                  <a:lnTo>
                    <a:pt x="44" y="140"/>
                  </a:lnTo>
                  <a:lnTo>
                    <a:pt x="44" y="140"/>
                  </a:lnTo>
                  <a:lnTo>
                    <a:pt x="28" y="136"/>
                  </a:lnTo>
                  <a:lnTo>
                    <a:pt x="28" y="136"/>
                  </a:lnTo>
                  <a:lnTo>
                    <a:pt x="26" y="134"/>
                  </a:lnTo>
                  <a:lnTo>
                    <a:pt x="26" y="130"/>
                  </a:lnTo>
                  <a:lnTo>
                    <a:pt x="26" y="130"/>
                  </a:lnTo>
                  <a:lnTo>
                    <a:pt x="28" y="126"/>
                  </a:lnTo>
                  <a:lnTo>
                    <a:pt x="28" y="122"/>
                  </a:lnTo>
                  <a:lnTo>
                    <a:pt x="28" y="122"/>
                  </a:lnTo>
                  <a:lnTo>
                    <a:pt x="28" y="118"/>
                  </a:lnTo>
                  <a:lnTo>
                    <a:pt x="26" y="114"/>
                  </a:lnTo>
                  <a:lnTo>
                    <a:pt x="26" y="114"/>
                  </a:lnTo>
                  <a:lnTo>
                    <a:pt x="22" y="106"/>
                  </a:lnTo>
                  <a:lnTo>
                    <a:pt x="18" y="98"/>
                  </a:lnTo>
                  <a:lnTo>
                    <a:pt x="16" y="88"/>
                  </a:lnTo>
                  <a:lnTo>
                    <a:pt x="16" y="78"/>
                  </a:lnTo>
                  <a:lnTo>
                    <a:pt x="16" y="78"/>
                  </a:lnTo>
                  <a:lnTo>
                    <a:pt x="16" y="68"/>
                  </a:lnTo>
                  <a:lnTo>
                    <a:pt x="20" y="60"/>
                  </a:lnTo>
                  <a:lnTo>
                    <a:pt x="24" y="54"/>
                  </a:lnTo>
                  <a:lnTo>
                    <a:pt x="30" y="46"/>
                  </a:lnTo>
                  <a:lnTo>
                    <a:pt x="30" y="46"/>
                  </a:lnTo>
                  <a:lnTo>
                    <a:pt x="44" y="40"/>
                  </a:lnTo>
                  <a:lnTo>
                    <a:pt x="56" y="34"/>
                  </a:lnTo>
                  <a:lnTo>
                    <a:pt x="56" y="34"/>
                  </a:lnTo>
                  <a:lnTo>
                    <a:pt x="60" y="34"/>
                  </a:lnTo>
                  <a:lnTo>
                    <a:pt x="60" y="34"/>
                  </a:lnTo>
                  <a:lnTo>
                    <a:pt x="48" y="50"/>
                  </a:lnTo>
                  <a:lnTo>
                    <a:pt x="48" y="50"/>
                  </a:lnTo>
                  <a:lnTo>
                    <a:pt x="44" y="56"/>
                  </a:lnTo>
                  <a:lnTo>
                    <a:pt x="42" y="60"/>
                  </a:lnTo>
                  <a:lnTo>
                    <a:pt x="42" y="60"/>
                  </a:lnTo>
                  <a:lnTo>
                    <a:pt x="42" y="64"/>
                  </a:lnTo>
                  <a:lnTo>
                    <a:pt x="42" y="68"/>
                  </a:lnTo>
                  <a:lnTo>
                    <a:pt x="46" y="74"/>
                  </a:lnTo>
                  <a:lnTo>
                    <a:pt x="46" y="74"/>
                  </a:lnTo>
                  <a:lnTo>
                    <a:pt x="50" y="80"/>
                  </a:lnTo>
                  <a:lnTo>
                    <a:pt x="50" y="84"/>
                  </a:lnTo>
                  <a:lnTo>
                    <a:pt x="50" y="86"/>
                  </a:lnTo>
                  <a:lnTo>
                    <a:pt x="50" y="86"/>
                  </a:lnTo>
                  <a:lnTo>
                    <a:pt x="50" y="90"/>
                  </a:lnTo>
                  <a:lnTo>
                    <a:pt x="50" y="90"/>
                  </a:lnTo>
                  <a:lnTo>
                    <a:pt x="56" y="96"/>
                  </a:lnTo>
                  <a:lnTo>
                    <a:pt x="60" y="98"/>
                  </a:lnTo>
                  <a:lnTo>
                    <a:pt x="64" y="100"/>
                  </a:lnTo>
                  <a:lnTo>
                    <a:pt x="64" y="100"/>
                  </a:lnTo>
                  <a:lnTo>
                    <a:pt x="68" y="98"/>
                  </a:lnTo>
                  <a:lnTo>
                    <a:pt x="74" y="96"/>
                  </a:lnTo>
                  <a:lnTo>
                    <a:pt x="74" y="96"/>
                  </a:lnTo>
                  <a:lnTo>
                    <a:pt x="82" y="92"/>
                  </a:lnTo>
                  <a:lnTo>
                    <a:pt x="92" y="88"/>
                  </a:lnTo>
                  <a:lnTo>
                    <a:pt x="92" y="88"/>
                  </a:lnTo>
                  <a:lnTo>
                    <a:pt x="96" y="86"/>
                  </a:lnTo>
                  <a:lnTo>
                    <a:pt x="96" y="86"/>
                  </a:lnTo>
                  <a:lnTo>
                    <a:pt x="98" y="78"/>
                  </a:lnTo>
                  <a:lnTo>
                    <a:pt x="98" y="72"/>
                  </a:lnTo>
                  <a:lnTo>
                    <a:pt x="96" y="58"/>
                  </a:lnTo>
                  <a:lnTo>
                    <a:pt x="96" y="58"/>
                  </a:lnTo>
                  <a:lnTo>
                    <a:pt x="94" y="44"/>
                  </a:lnTo>
                  <a:lnTo>
                    <a:pt x="94" y="44"/>
                  </a:lnTo>
                  <a:lnTo>
                    <a:pt x="94" y="62"/>
                  </a:lnTo>
                  <a:lnTo>
                    <a:pt x="94" y="62"/>
                  </a:lnTo>
                  <a:lnTo>
                    <a:pt x="94" y="80"/>
                  </a:lnTo>
                  <a:lnTo>
                    <a:pt x="94" y="80"/>
                  </a:lnTo>
                  <a:lnTo>
                    <a:pt x="92" y="84"/>
                  </a:lnTo>
                  <a:lnTo>
                    <a:pt x="88" y="86"/>
                  </a:lnTo>
                  <a:lnTo>
                    <a:pt x="88" y="86"/>
                  </a:lnTo>
                  <a:lnTo>
                    <a:pt x="80" y="88"/>
                  </a:lnTo>
                  <a:lnTo>
                    <a:pt x="72" y="92"/>
                  </a:lnTo>
                  <a:lnTo>
                    <a:pt x="72" y="92"/>
                  </a:lnTo>
                  <a:lnTo>
                    <a:pt x="64" y="96"/>
                  </a:lnTo>
                  <a:lnTo>
                    <a:pt x="64" y="96"/>
                  </a:lnTo>
                  <a:lnTo>
                    <a:pt x="58" y="94"/>
                  </a:lnTo>
                  <a:lnTo>
                    <a:pt x="54" y="90"/>
                  </a:lnTo>
                  <a:lnTo>
                    <a:pt x="54" y="90"/>
                  </a:lnTo>
                  <a:lnTo>
                    <a:pt x="52" y="88"/>
                  </a:lnTo>
                  <a:lnTo>
                    <a:pt x="54" y="84"/>
                  </a:lnTo>
                  <a:lnTo>
                    <a:pt x="54" y="84"/>
                  </a:lnTo>
                  <a:lnTo>
                    <a:pt x="56" y="76"/>
                  </a:lnTo>
                  <a:lnTo>
                    <a:pt x="56" y="76"/>
                  </a:lnTo>
                  <a:lnTo>
                    <a:pt x="60" y="68"/>
                  </a:lnTo>
                  <a:lnTo>
                    <a:pt x="60" y="68"/>
                  </a:lnTo>
                  <a:lnTo>
                    <a:pt x="54" y="78"/>
                  </a:lnTo>
                  <a:lnTo>
                    <a:pt x="54" y="78"/>
                  </a:lnTo>
                  <a:lnTo>
                    <a:pt x="46" y="66"/>
                  </a:lnTo>
                  <a:lnTo>
                    <a:pt x="46" y="66"/>
                  </a:lnTo>
                  <a:lnTo>
                    <a:pt x="44" y="62"/>
                  </a:lnTo>
                  <a:lnTo>
                    <a:pt x="44" y="62"/>
                  </a:lnTo>
                  <a:lnTo>
                    <a:pt x="48" y="56"/>
                  </a:lnTo>
                  <a:lnTo>
                    <a:pt x="52" y="50"/>
                  </a:lnTo>
                  <a:lnTo>
                    <a:pt x="52" y="50"/>
                  </a:lnTo>
                  <a:lnTo>
                    <a:pt x="74" y="26"/>
                  </a:lnTo>
                  <a:lnTo>
                    <a:pt x="74" y="26"/>
                  </a:lnTo>
                  <a:lnTo>
                    <a:pt x="76" y="24"/>
                  </a:lnTo>
                  <a:lnTo>
                    <a:pt x="80" y="22"/>
                  </a:lnTo>
                  <a:lnTo>
                    <a:pt x="86" y="22"/>
                  </a:lnTo>
                  <a:lnTo>
                    <a:pt x="86" y="22"/>
                  </a:lnTo>
                  <a:lnTo>
                    <a:pt x="90" y="20"/>
                  </a:lnTo>
                  <a:lnTo>
                    <a:pt x="90" y="20"/>
                  </a:lnTo>
                  <a:lnTo>
                    <a:pt x="84" y="20"/>
                  </a:lnTo>
                  <a:close/>
                  <a:moveTo>
                    <a:pt x="114" y="0"/>
                  </a:moveTo>
                  <a:lnTo>
                    <a:pt x="114" y="0"/>
                  </a:lnTo>
                  <a:lnTo>
                    <a:pt x="106" y="2"/>
                  </a:lnTo>
                  <a:lnTo>
                    <a:pt x="98" y="4"/>
                  </a:lnTo>
                  <a:lnTo>
                    <a:pt x="92" y="8"/>
                  </a:lnTo>
                  <a:lnTo>
                    <a:pt x="86" y="12"/>
                  </a:lnTo>
                  <a:lnTo>
                    <a:pt x="86" y="12"/>
                  </a:lnTo>
                  <a:lnTo>
                    <a:pt x="80" y="18"/>
                  </a:lnTo>
                  <a:lnTo>
                    <a:pt x="76" y="20"/>
                  </a:lnTo>
                  <a:lnTo>
                    <a:pt x="74" y="22"/>
                  </a:lnTo>
                  <a:lnTo>
                    <a:pt x="74" y="22"/>
                  </a:lnTo>
                  <a:lnTo>
                    <a:pt x="70" y="24"/>
                  </a:lnTo>
                  <a:lnTo>
                    <a:pt x="70" y="24"/>
                  </a:lnTo>
                  <a:lnTo>
                    <a:pt x="62" y="30"/>
                  </a:lnTo>
                  <a:lnTo>
                    <a:pt x="54" y="32"/>
                  </a:lnTo>
                  <a:lnTo>
                    <a:pt x="54" y="32"/>
                  </a:lnTo>
                  <a:lnTo>
                    <a:pt x="44" y="34"/>
                  </a:lnTo>
                  <a:lnTo>
                    <a:pt x="34" y="40"/>
                  </a:lnTo>
                  <a:lnTo>
                    <a:pt x="26" y="46"/>
                  </a:lnTo>
                  <a:lnTo>
                    <a:pt x="18" y="56"/>
                  </a:lnTo>
                  <a:lnTo>
                    <a:pt x="18" y="56"/>
                  </a:lnTo>
                  <a:lnTo>
                    <a:pt x="14" y="62"/>
                  </a:lnTo>
                  <a:lnTo>
                    <a:pt x="14" y="62"/>
                  </a:lnTo>
                  <a:lnTo>
                    <a:pt x="8" y="64"/>
                  </a:lnTo>
                  <a:lnTo>
                    <a:pt x="8" y="64"/>
                  </a:lnTo>
                  <a:lnTo>
                    <a:pt x="12" y="54"/>
                  </a:lnTo>
                  <a:lnTo>
                    <a:pt x="12" y="54"/>
                  </a:lnTo>
                  <a:lnTo>
                    <a:pt x="14" y="56"/>
                  </a:lnTo>
                  <a:lnTo>
                    <a:pt x="14" y="56"/>
                  </a:lnTo>
                  <a:lnTo>
                    <a:pt x="14" y="50"/>
                  </a:lnTo>
                  <a:lnTo>
                    <a:pt x="14" y="50"/>
                  </a:lnTo>
                  <a:lnTo>
                    <a:pt x="12" y="44"/>
                  </a:lnTo>
                  <a:lnTo>
                    <a:pt x="12" y="44"/>
                  </a:lnTo>
                  <a:lnTo>
                    <a:pt x="4" y="50"/>
                  </a:lnTo>
                  <a:lnTo>
                    <a:pt x="2" y="54"/>
                  </a:lnTo>
                  <a:lnTo>
                    <a:pt x="0" y="58"/>
                  </a:lnTo>
                  <a:lnTo>
                    <a:pt x="0" y="58"/>
                  </a:lnTo>
                  <a:lnTo>
                    <a:pt x="2" y="62"/>
                  </a:lnTo>
                  <a:lnTo>
                    <a:pt x="4" y="68"/>
                  </a:lnTo>
                  <a:lnTo>
                    <a:pt x="4" y="68"/>
                  </a:lnTo>
                  <a:lnTo>
                    <a:pt x="8" y="70"/>
                  </a:lnTo>
                  <a:lnTo>
                    <a:pt x="12" y="72"/>
                  </a:lnTo>
                  <a:lnTo>
                    <a:pt x="12" y="72"/>
                  </a:lnTo>
                  <a:lnTo>
                    <a:pt x="12" y="84"/>
                  </a:lnTo>
                  <a:lnTo>
                    <a:pt x="12" y="84"/>
                  </a:lnTo>
                  <a:lnTo>
                    <a:pt x="12" y="90"/>
                  </a:lnTo>
                  <a:lnTo>
                    <a:pt x="12" y="94"/>
                  </a:lnTo>
                  <a:lnTo>
                    <a:pt x="10" y="98"/>
                  </a:lnTo>
                  <a:lnTo>
                    <a:pt x="6" y="102"/>
                  </a:lnTo>
                  <a:lnTo>
                    <a:pt x="6" y="102"/>
                  </a:lnTo>
                  <a:lnTo>
                    <a:pt x="4" y="108"/>
                  </a:lnTo>
                  <a:lnTo>
                    <a:pt x="4" y="112"/>
                  </a:lnTo>
                  <a:lnTo>
                    <a:pt x="4" y="112"/>
                  </a:lnTo>
                  <a:lnTo>
                    <a:pt x="6" y="118"/>
                  </a:lnTo>
                  <a:lnTo>
                    <a:pt x="10" y="120"/>
                  </a:lnTo>
                  <a:lnTo>
                    <a:pt x="10" y="120"/>
                  </a:lnTo>
                  <a:lnTo>
                    <a:pt x="16" y="124"/>
                  </a:lnTo>
                  <a:lnTo>
                    <a:pt x="24" y="128"/>
                  </a:lnTo>
                  <a:lnTo>
                    <a:pt x="24" y="128"/>
                  </a:lnTo>
                  <a:lnTo>
                    <a:pt x="22" y="132"/>
                  </a:lnTo>
                  <a:lnTo>
                    <a:pt x="22" y="132"/>
                  </a:lnTo>
                  <a:lnTo>
                    <a:pt x="22" y="136"/>
                  </a:lnTo>
                  <a:lnTo>
                    <a:pt x="24" y="138"/>
                  </a:lnTo>
                  <a:lnTo>
                    <a:pt x="26" y="138"/>
                  </a:lnTo>
                  <a:lnTo>
                    <a:pt x="26" y="138"/>
                  </a:lnTo>
                  <a:lnTo>
                    <a:pt x="34" y="142"/>
                  </a:lnTo>
                  <a:lnTo>
                    <a:pt x="44" y="144"/>
                  </a:lnTo>
                  <a:lnTo>
                    <a:pt x="44" y="144"/>
                  </a:lnTo>
                  <a:lnTo>
                    <a:pt x="46" y="144"/>
                  </a:lnTo>
                  <a:lnTo>
                    <a:pt x="46" y="144"/>
                  </a:lnTo>
                  <a:lnTo>
                    <a:pt x="48" y="144"/>
                  </a:lnTo>
                  <a:lnTo>
                    <a:pt x="50" y="142"/>
                  </a:lnTo>
                  <a:lnTo>
                    <a:pt x="52" y="136"/>
                  </a:lnTo>
                  <a:lnTo>
                    <a:pt x="52" y="136"/>
                  </a:lnTo>
                  <a:lnTo>
                    <a:pt x="52" y="132"/>
                  </a:lnTo>
                  <a:lnTo>
                    <a:pt x="52" y="132"/>
                  </a:lnTo>
                  <a:lnTo>
                    <a:pt x="58" y="120"/>
                  </a:lnTo>
                  <a:lnTo>
                    <a:pt x="58" y="120"/>
                  </a:lnTo>
                  <a:lnTo>
                    <a:pt x="70" y="120"/>
                  </a:lnTo>
                  <a:lnTo>
                    <a:pt x="70" y="120"/>
                  </a:lnTo>
                  <a:lnTo>
                    <a:pt x="66" y="124"/>
                  </a:lnTo>
                  <a:lnTo>
                    <a:pt x="66" y="128"/>
                  </a:lnTo>
                  <a:lnTo>
                    <a:pt x="66" y="128"/>
                  </a:lnTo>
                  <a:lnTo>
                    <a:pt x="74" y="144"/>
                  </a:lnTo>
                  <a:lnTo>
                    <a:pt x="74" y="144"/>
                  </a:lnTo>
                  <a:lnTo>
                    <a:pt x="78" y="146"/>
                  </a:lnTo>
                  <a:lnTo>
                    <a:pt x="82" y="146"/>
                  </a:lnTo>
                  <a:lnTo>
                    <a:pt x="82" y="146"/>
                  </a:lnTo>
                  <a:lnTo>
                    <a:pt x="86" y="144"/>
                  </a:lnTo>
                  <a:lnTo>
                    <a:pt x="90" y="142"/>
                  </a:lnTo>
                  <a:lnTo>
                    <a:pt x="90" y="142"/>
                  </a:lnTo>
                  <a:lnTo>
                    <a:pt x="98" y="134"/>
                  </a:lnTo>
                  <a:lnTo>
                    <a:pt x="98" y="134"/>
                  </a:lnTo>
                  <a:lnTo>
                    <a:pt x="100" y="132"/>
                  </a:lnTo>
                  <a:lnTo>
                    <a:pt x="100" y="132"/>
                  </a:lnTo>
                  <a:lnTo>
                    <a:pt x="116" y="134"/>
                  </a:lnTo>
                  <a:lnTo>
                    <a:pt x="116" y="134"/>
                  </a:lnTo>
                  <a:lnTo>
                    <a:pt x="120" y="132"/>
                  </a:lnTo>
                  <a:lnTo>
                    <a:pt x="124" y="132"/>
                  </a:lnTo>
                  <a:lnTo>
                    <a:pt x="124" y="128"/>
                  </a:lnTo>
                  <a:lnTo>
                    <a:pt x="124" y="124"/>
                  </a:lnTo>
                  <a:lnTo>
                    <a:pt x="124" y="124"/>
                  </a:lnTo>
                  <a:lnTo>
                    <a:pt x="124" y="114"/>
                  </a:lnTo>
                  <a:lnTo>
                    <a:pt x="124" y="114"/>
                  </a:lnTo>
                  <a:lnTo>
                    <a:pt x="120" y="104"/>
                  </a:lnTo>
                  <a:lnTo>
                    <a:pt x="120" y="104"/>
                  </a:lnTo>
                  <a:lnTo>
                    <a:pt x="118" y="96"/>
                  </a:lnTo>
                  <a:lnTo>
                    <a:pt x="118" y="96"/>
                  </a:lnTo>
                  <a:lnTo>
                    <a:pt x="120" y="96"/>
                  </a:lnTo>
                  <a:lnTo>
                    <a:pt x="120" y="96"/>
                  </a:lnTo>
                  <a:lnTo>
                    <a:pt x="126" y="102"/>
                  </a:lnTo>
                  <a:lnTo>
                    <a:pt x="126" y="102"/>
                  </a:lnTo>
                  <a:lnTo>
                    <a:pt x="130" y="104"/>
                  </a:lnTo>
                  <a:lnTo>
                    <a:pt x="134" y="104"/>
                  </a:lnTo>
                  <a:lnTo>
                    <a:pt x="134" y="104"/>
                  </a:lnTo>
                  <a:lnTo>
                    <a:pt x="142" y="102"/>
                  </a:lnTo>
                  <a:lnTo>
                    <a:pt x="144" y="100"/>
                  </a:lnTo>
                  <a:lnTo>
                    <a:pt x="146" y="96"/>
                  </a:lnTo>
                  <a:lnTo>
                    <a:pt x="146" y="96"/>
                  </a:lnTo>
                  <a:lnTo>
                    <a:pt x="148" y="92"/>
                  </a:lnTo>
                  <a:lnTo>
                    <a:pt x="152" y="92"/>
                  </a:lnTo>
                  <a:lnTo>
                    <a:pt x="152" y="92"/>
                  </a:lnTo>
                  <a:lnTo>
                    <a:pt x="154" y="92"/>
                  </a:lnTo>
                  <a:lnTo>
                    <a:pt x="154" y="92"/>
                  </a:lnTo>
                  <a:lnTo>
                    <a:pt x="158" y="92"/>
                  </a:lnTo>
                  <a:lnTo>
                    <a:pt x="158" y="92"/>
                  </a:lnTo>
                  <a:lnTo>
                    <a:pt x="168" y="90"/>
                  </a:lnTo>
                  <a:lnTo>
                    <a:pt x="176" y="86"/>
                  </a:lnTo>
                  <a:lnTo>
                    <a:pt x="182" y="80"/>
                  </a:lnTo>
                  <a:lnTo>
                    <a:pt x="186" y="72"/>
                  </a:lnTo>
                  <a:lnTo>
                    <a:pt x="186" y="72"/>
                  </a:lnTo>
                  <a:lnTo>
                    <a:pt x="188" y="60"/>
                  </a:lnTo>
                  <a:lnTo>
                    <a:pt x="188" y="46"/>
                  </a:lnTo>
                  <a:lnTo>
                    <a:pt x="188" y="46"/>
                  </a:lnTo>
                  <a:lnTo>
                    <a:pt x="186" y="38"/>
                  </a:lnTo>
                  <a:lnTo>
                    <a:pt x="184" y="28"/>
                  </a:lnTo>
                  <a:lnTo>
                    <a:pt x="184" y="28"/>
                  </a:lnTo>
                  <a:lnTo>
                    <a:pt x="180" y="24"/>
                  </a:lnTo>
                  <a:lnTo>
                    <a:pt x="178" y="24"/>
                  </a:lnTo>
                  <a:lnTo>
                    <a:pt x="178" y="24"/>
                  </a:lnTo>
                  <a:lnTo>
                    <a:pt x="174" y="24"/>
                  </a:lnTo>
                  <a:lnTo>
                    <a:pt x="170" y="28"/>
                  </a:lnTo>
                  <a:lnTo>
                    <a:pt x="170" y="28"/>
                  </a:lnTo>
                  <a:lnTo>
                    <a:pt x="166" y="32"/>
                  </a:lnTo>
                  <a:lnTo>
                    <a:pt x="166" y="32"/>
                  </a:lnTo>
                  <a:lnTo>
                    <a:pt x="164" y="34"/>
                  </a:lnTo>
                  <a:lnTo>
                    <a:pt x="164" y="34"/>
                  </a:lnTo>
                  <a:lnTo>
                    <a:pt x="160" y="30"/>
                  </a:lnTo>
                  <a:lnTo>
                    <a:pt x="160" y="30"/>
                  </a:lnTo>
                  <a:lnTo>
                    <a:pt x="158" y="26"/>
                  </a:lnTo>
                  <a:lnTo>
                    <a:pt x="154" y="22"/>
                  </a:lnTo>
                  <a:lnTo>
                    <a:pt x="154" y="22"/>
                  </a:lnTo>
                  <a:lnTo>
                    <a:pt x="138" y="10"/>
                  </a:lnTo>
                  <a:lnTo>
                    <a:pt x="138" y="10"/>
                  </a:lnTo>
                  <a:lnTo>
                    <a:pt x="132" y="6"/>
                  </a:lnTo>
                  <a:lnTo>
                    <a:pt x="126" y="2"/>
                  </a:lnTo>
                  <a:lnTo>
                    <a:pt x="1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1" name="Freeform 1891"/>
            <p:cNvSpPr>
              <a:spLocks/>
            </p:cNvSpPr>
            <p:nvPr/>
          </p:nvSpPr>
          <p:spPr bwMode="auto">
            <a:xfrm>
              <a:off x="9220085" y="552450"/>
              <a:ext cx="25540" cy="41275"/>
            </a:xfrm>
            <a:custGeom>
              <a:avLst/>
              <a:gdLst>
                <a:gd name="T0" fmla="*/ 14 w 16"/>
                <a:gd name="T1" fmla="*/ 0 h 26"/>
                <a:gd name="T2" fmla="*/ 14 w 16"/>
                <a:gd name="T3" fmla="*/ 0 h 26"/>
                <a:gd name="T4" fmla="*/ 14 w 16"/>
                <a:gd name="T5" fmla="*/ 0 h 26"/>
                <a:gd name="T6" fmla="*/ 14 w 16"/>
                <a:gd name="T7" fmla="*/ 0 h 26"/>
                <a:gd name="T8" fmla="*/ 16 w 16"/>
                <a:gd name="T9" fmla="*/ 8 h 26"/>
                <a:gd name="T10" fmla="*/ 16 w 16"/>
                <a:gd name="T11" fmla="*/ 8 h 26"/>
                <a:gd name="T12" fmla="*/ 16 w 16"/>
                <a:gd name="T13" fmla="*/ 24 h 26"/>
                <a:gd name="T14" fmla="*/ 16 w 16"/>
                <a:gd name="T15" fmla="*/ 24 h 26"/>
                <a:gd name="T16" fmla="*/ 16 w 16"/>
                <a:gd name="T17" fmla="*/ 26 h 26"/>
                <a:gd name="T18" fmla="*/ 16 w 16"/>
                <a:gd name="T19" fmla="*/ 26 h 26"/>
                <a:gd name="T20" fmla="*/ 10 w 16"/>
                <a:gd name="T21" fmla="*/ 26 h 26"/>
                <a:gd name="T22" fmla="*/ 10 w 16"/>
                <a:gd name="T23" fmla="*/ 26 h 26"/>
                <a:gd name="T24" fmla="*/ 10 w 16"/>
                <a:gd name="T25" fmla="*/ 26 h 26"/>
                <a:gd name="T26" fmla="*/ 10 w 16"/>
                <a:gd name="T27" fmla="*/ 26 h 26"/>
                <a:gd name="T28" fmla="*/ 10 w 16"/>
                <a:gd name="T29" fmla="*/ 26 h 26"/>
                <a:gd name="T30" fmla="*/ 10 w 16"/>
                <a:gd name="T31" fmla="*/ 26 h 26"/>
                <a:gd name="T32" fmla="*/ 0 w 16"/>
                <a:gd name="T33" fmla="*/ 26 h 26"/>
                <a:gd name="T34" fmla="*/ 0 w 16"/>
                <a:gd name="T35" fmla="*/ 26 h 26"/>
                <a:gd name="T36" fmla="*/ 14 w 16"/>
                <a:gd name="T37" fmla="*/ 0 h 26"/>
                <a:gd name="T38" fmla="*/ 14 w 16"/>
                <a:gd name="T39" fmla="*/ 0 h 26"/>
                <a:gd name="T40" fmla="*/ 14 w 16"/>
                <a:gd name="T4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6">
                  <a:moveTo>
                    <a:pt x="14" y="0"/>
                  </a:moveTo>
                  <a:lnTo>
                    <a:pt x="14" y="0"/>
                  </a:lnTo>
                  <a:lnTo>
                    <a:pt x="14" y="0"/>
                  </a:lnTo>
                  <a:lnTo>
                    <a:pt x="14" y="0"/>
                  </a:lnTo>
                  <a:lnTo>
                    <a:pt x="16" y="8"/>
                  </a:lnTo>
                  <a:lnTo>
                    <a:pt x="16" y="8"/>
                  </a:lnTo>
                  <a:lnTo>
                    <a:pt x="16" y="24"/>
                  </a:lnTo>
                  <a:lnTo>
                    <a:pt x="16" y="24"/>
                  </a:lnTo>
                  <a:lnTo>
                    <a:pt x="16" y="26"/>
                  </a:lnTo>
                  <a:lnTo>
                    <a:pt x="16" y="26"/>
                  </a:lnTo>
                  <a:lnTo>
                    <a:pt x="10" y="26"/>
                  </a:lnTo>
                  <a:lnTo>
                    <a:pt x="10" y="26"/>
                  </a:lnTo>
                  <a:lnTo>
                    <a:pt x="10" y="26"/>
                  </a:lnTo>
                  <a:lnTo>
                    <a:pt x="10" y="26"/>
                  </a:lnTo>
                  <a:lnTo>
                    <a:pt x="10" y="26"/>
                  </a:lnTo>
                  <a:lnTo>
                    <a:pt x="10" y="26"/>
                  </a:lnTo>
                  <a:lnTo>
                    <a:pt x="0" y="26"/>
                  </a:lnTo>
                  <a:lnTo>
                    <a:pt x="0" y="26"/>
                  </a:lnTo>
                  <a:lnTo>
                    <a:pt x="14" y="0"/>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2" name="Freeform 1892"/>
            <p:cNvSpPr>
              <a:spLocks/>
            </p:cNvSpPr>
            <p:nvPr/>
          </p:nvSpPr>
          <p:spPr bwMode="auto">
            <a:xfrm>
              <a:off x="9063650" y="546100"/>
              <a:ext cx="28733" cy="34925"/>
            </a:xfrm>
            <a:custGeom>
              <a:avLst/>
              <a:gdLst>
                <a:gd name="T0" fmla="*/ 14 w 18"/>
                <a:gd name="T1" fmla="*/ 22 h 22"/>
                <a:gd name="T2" fmla="*/ 14 w 18"/>
                <a:gd name="T3" fmla="*/ 22 h 22"/>
                <a:gd name="T4" fmla="*/ 8 w 18"/>
                <a:gd name="T5" fmla="*/ 22 h 22"/>
                <a:gd name="T6" fmla="*/ 4 w 18"/>
                <a:gd name="T7" fmla="*/ 18 h 22"/>
                <a:gd name="T8" fmla="*/ 2 w 18"/>
                <a:gd name="T9" fmla="*/ 14 h 22"/>
                <a:gd name="T10" fmla="*/ 0 w 18"/>
                <a:gd name="T11" fmla="*/ 8 h 22"/>
                <a:gd name="T12" fmla="*/ 0 w 18"/>
                <a:gd name="T13" fmla="*/ 8 h 22"/>
                <a:gd name="T14" fmla="*/ 2 w 18"/>
                <a:gd name="T15" fmla="*/ 4 h 22"/>
                <a:gd name="T16" fmla="*/ 2 w 18"/>
                <a:gd name="T17" fmla="*/ 4 h 22"/>
                <a:gd name="T18" fmla="*/ 8 w 18"/>
                <a:gd name="T19" fmla="*/ 0 h 22"/>
                <a:gd name="T20" fmla="*/ 8 w 18"/>
                <a:gd name="T21" fmla="*/ 0 h 22"/>
                <a:gd name="T22" fmla="*/ 8 w 18"/>
                <a:gd name="T23" fmla="*/ 0 h 22"/>
                <a:gd name="T24" fmla="*/ 8 w 18"/>
                <a:gd name="T25" fmla="*/ 0 h 22"/>
                <a:gd name="T26" fmla="*/ 8 w 18"/>
                <a:gd name="T27" fmla="*/ 0 h 22"/>
                <a:gd name="T28" fmla="*/ 8 w 18"/>
                <a:gd name="T29" fmla="*/ 0 h 22"/>
                <a:gd name="T30" fmla="*/ 18 w 18"/>
                <a:gd name="T31" fmla="*/ 18 h 22"/>
                <a:gd name="T32" fmla="*/ 18 w 18"/>
                <a:gd name="T33" fmla="*/ 18 h 22"/>
                <a:gd name="T34" fmla="*/ 18 w 18"/>
                <a:gd name="T35" fmla="*/ 20 h 22"/>
                <a:gd name="T36" fmla="*/ 16 w 18"/>
                <a:gd name="T37" fmla="*/ 22 h 22"/>
                <a:gd name="T38" fmla="*/ 16 w 18"/>
                <a:gd name="T39" fmla="*/ 22 h 22"/>
                <a:gd name="T40" fmla="*/ 14 w 18"/>
                <a:gd name="T41" fmla="*/ 22 h 22"/>
                <a:gd name="T42" fmla="*/ 14 w 18"/>
                <a:gd name="T43" fmla="*/ 22 h 22"/>
                <a:gd name="T44" fmla="*/ 14 w 18"/>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2">
                  <a:moveTo>
                    <a:pt x="14" y="22"/>
                  </a:moveTo>
                  <a:lnTo>
                    <a:pt x="14" y="22"/>
                  </a:lnTo>
                  <a:lnTo>
                    <a:pt x="8" y="22"/>
                  </a:lnTo>
                  <a:lnTo>
                    <a:pt x="4" y="18"/>
                  </a:lnTo>
                  <a:lnTo>
                    <a:pt x="2" y="14"/>
                  </a:lnTo>
                  <a:lnTo>
                    <a:pt x="0" y="8"/>
                  </a:lnTo>
                  <a:lnTo>
                    <a:pt x="0" y="8"/>
                  </a:lnTo>
                  <a:lnTo>
                    <a:pt x="2" y="4"/>
                  </a:lnTo>
                  <a:lnTo>
                    <a:pt x="2" y="4"/>
                  </a:lnTo>
                  <a:lnTo>
                    <a:pt x="8" y="0"/>
                  </a:lnTo>
                  <a:lnTo>
                    <a:pt x="8" y="0"/>
                  </a:lnTo>
                  <a:lnTo>
                    <a:pt x="8" y="0"/>
                  </a:lnTo>
                  <a:lnTo>
                    <a:pt x="8" y="0"/>
                  </a:lnTo>
                  <a:lnTo>
                    <a:pt x="8" y="0"/>
                  </a:lnTo>
                  <a:lnTo>
                    <a:pt x="8" y="0"/>
                  </a:lnTo>
                  <a:lnTo>
                    <a:pt x="18" y="18"/>
                  </a:lnTo>
                  <a:lnTo>
                    <a:pt x="18" y="18"/>
                  </a:lnTo>
                  <a:lnTo>
                    <a:pt x="18" y="20"/>
                  </a:lnTo>
                  <a:lnTo>
                    <a:pt x="16" y="22"/>
                  </a:lnTo>
                  <a:lnTo>
                    <a:pt x="16" y="22"/>
                  </a:lnTo>
                  <a:lnTo>
                    <a:pt x="14" y="22"/>
                  </a:lnTo>
                  <a:lnTo>
                    <a:pt x="14" y="22"/>
                  </a:lnTo>
                  <a:lnTo>
                    <a:pt x="14"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3" name="Freeform 1893"/>
            <p:cNvSpPr>
              <a:spLocks/>
            </p:cNvSpPr>
            <p:nvPr/>
          </p:nvSpPr>
          <p:spPr bwMode="auto">
            <a:xfrm>
              <a:off x="9057265" y="466725"/>
              <a:ext cx="19155" cy="31750"/>
            </a:xfrm>
            <a:custGeom>
              <a:avLst/>
              <a:gdLst>
                <a:gd name="T0" fmla="*/ 8 w 12"/>
                <a:gd name="T1" fmla="*/ 0 h 20"/>
                <a:gd name="T2" fmla="*/ 8 w 12"/>
                <a:gd name="T3" fmla="*/ 0 h 20"/>
                <a:gd name="T4" fmla="*/ 8 w 12"/>
                <a:gd name="T5" fmla="*/ 0 h 20"/>
                <a:gd name="T6" fmla="*/ 8 w 12"/>
                <a:gd name="T7" fmla="*/ 0 h 20"/>
                <a:gd name="T8" fmla="*/ 8 w 12"/>
                <a:gd name="T9" fmla="*/ 0 h 20"/>
                <a:gd name="T10" fmla="*/ 8 w 12"/>
                <a:gd name="T11" fmla="*/ 0 h 20"/>
                <a:gd name="T12" fmla="*/ 8 w 12"/>
                <a:gd name="T13" fmla="*/ 0 h 20"/>
                <a:gd name="T14" fmla="*/ 8 w 12"/>
                <a:gd name="T15" fmla="*/ 0 h 20"/>
                <a:gd name="T16" fmla="*/ 8 w 12"/>
                <a:gd name="T17" fmla="*/ 0 h 20"/>
                <a:gd name="T18" fmla="*/ 8 w 12"/>
                <a:gd name="T19" fmla="*/ 0 h 20"/>
                <a:gd name="T20" fmla="*/ 4 w 12"/>
                <a:gd name="T21" fmla="*/ 12 h 20"/>
                <a:gd name="T22" fmla="*/ 4 w 12"/>
                <a:gd name="T23" fmla="*/ 12 h 20"/>
                <a:gd name="T24" fmla="*/ 6 w 12"/>
                <a:gd name="T25" fmla="*/ 16 h 20"/>
                <a:gd name="T26" fmla="*/ 6 w 12"/>
                <a:gd name="T27" fmla="*/ 16 h 20"/>
                <a:gd name="T28" fmla="*/ 8 w 12"/>
                <a:gd name="T29" fmla="*/ 16 h 20"/>
                <a:gd name="T30" fmla="*/ 8 w 12"/>
                <a:gd name="T31" fmla="*/ 16 h 20"/>
                <a:gd name="T32" fmla="*/ 10 w 12"/>
                <a:gd name="T33" fmla="*/ 16 h 20"/>
                <a:gd name="T34" fmla="*/ 10 w 12"/>
                <a:gd name="T35" fmla="*/ 16 h 20"/>
                <a:gd name="T36" fmla="*/ 12 w 12"/>
                <a:gd name="T37" fmla="*/ 14 h 20"/>
                <a:gd name="T38" fmla="*/ 12 w 12"/>
                <a:gd name="T39" fmla="*/ 14 h 20"/>
                <a:gd name="T40" fmla="*/ 12 w 12"/>
                <a:gd name="T41" fmla="*/ 14 h 20"/>
                <a:gd name="T42" fmla="*/ 12 w 12"/>
                <a:gd name="T43" fmla="*/ 14 h 20"/>
                <a:gd name="T44" fmla="*/ 12 w 12"/>
                <a:gd name="T45" fmla="*/ 14 h 20"/>
                <a:gd name="T46" fmla="*/ 12 w 12"/>
                <a:gd name="T47" fmla="*/ 14 h 20"/>
                <a:gd name="T48" fmla="*/ 12 w 12"/>
                <a:gd name="T49" fmla="*/ 18 h 20"/>
                <a:gd name="T50" fmla="*/ 10 w 12"/>
                <a:gd name="T51" fmla="*/ 20 h 20"/>
                <a:gd name="T52" fmla="*/ 10 w 12"/>
                <a:gd name="T53" fmla="*/ 20 h 20"/>
                <a:gd name="T54" fmla="*/ 8 w 12"/>
                <a:gd name="T55" fmla="*/ 20 h 20"/>
                <a:gd name="T56" fmla="*/ 8 w 12"/>
                <a:gd name="T57" fmla="*/ 20 h 20"/>
                <a:gd name="T58" fmla="*/ 6 w 12"/>
                <a:gd name="T59" fmla="*/ 20 h 20"/>
                <a:gd name="T60" fmla="*/ 6 w 12"/>
                <a:gd name="T61" fmla="*/ 20 h 20"/>
                <a:gd name="T62" fmla="*/ 4 w 12"/>
                <a:gd name="T63" fmla="*/ 16 h 20"/>
                <a:gd name="T64" fmla="*/ 2 w 12"/>
                <a:gd name="T65" fmla="*/ 12 h 20"/>
                <a:gd name="T66" fmla="*/ 0 w 12"/>
                <a:gd name="T67" fmla="*/ 8 h 20"/>
                <a:gd name="T68" fmla="*/ 0 w 12"/>
                <a:gd name="T69" fmla="*/ 4 h 20"/>
                <a:gd name="T70" fmla="*/ 0 w 12"/>
                <a:gd name="T71" fmla="*/ 4 h 20"/>
                <a:gd name="T72" fmla="*/ 6 w 12"/>
                <a:gd name="T73" fmla="*/ 0 h 20"/>
                <a:gd name="T74" fmla="*/ 6 w 12"/>
                <a:gd name="T75" fmla="*/ 0 h 20"/>
                <a:gd name="T76" fmla="*/ 8 w 12"/>
                <a:gd name="T7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0">
                  <a:moveTo>
                    <a:pt x="8" y="0"/>
                  </a:moveTo>
                  <a:lnTo>
                    <a:pt x="8" y="0"/>
                  </a:lnTo>
                  <a:lnTo>
                    <a:pt x="8" y="0"/>
                  </a:lnTo>
                  <a:lnTo>
                    <a:pt x="8" y="0"/>
                  </a:lnTo>
                  <a:lnTo>
                    <a:pt x="8" y="0"/>
                  </a:lnTo>
                  <a:lnTo>
                    <a:pt x="8" y="0"/>
                  </a:lnTo>
                  <a:lnTo>
                    <a:pt x="8" y="0"/>
                  </a:lnTo>
                  <a:lnTo>
                    <a:pt x="8" y="0"/>
                  </a:lnTo>
                  <a:lnTo>
                    <a:pt x="8" y="0"/>
                  </a:lnTo>
                  <a:lnTo>
                    <a:pt x="8" y="0"/>
                  </a:lnTo>
                  <a:lnTo>
                    <a:pt x="4" y="12"/>
                  </a:lnTo>
                  <a:lnTo>
                    <a:pt x="4" y="12"/>
                  </a:lnTo>
                  <a:lnTo>
                    <a:pt x="6" y="16"/>
                  </a:lnTo>
                  <a:lnTo>
                    <a:pt x="6" y="16"/>
                  </a:lnTo>
                  <a:lnTo>
                    <a:pt x="8" y="16"/>
                  </a:lnTo>
                  <a:lnTo>
                    <a:pt x="8" y="16"/>
                  </a:lnTo>
                  <a:lnTo>
                    <a:pt x="10" y="16"/>
                  </a:lnTo>
                  <a:lnTo>
                    <a:pt x="10" y="16"/>
                  </a:lnTo>
                  <a:lnTo>
                    <a:pt x="12" y="14"/>
                  </a:lnTo>
                  <a:lnTo>
                    <a:pt x="12" y="14"/>
                  </a:lnTo>
                  <a:lnTo>
                    <a:pt x="12" y="14"/>
                  </a:lnTo>
                  <a:lnTo>
                    <a:pt x="12" y="14"/>
                  </a:lnTo>
                  <a:lnTo>
                    <a:pt x="12" y="14"/>
                  </a:lnTo>
                  <a:lnTo>
                    <a:pt x="12" y="14"/>
                  </a:lnTo>
                  <a:lnTo>
                    <a:pt x="12" y="18"/>
                  </a:lnTo>
                  <a:lnTo>
                    <a:pt x="10" y="20"/>
                  </a:lnTo>
                  <a:lnTo>
                    <a:pt x="10" y="20"/>
                  </a:lnTo>
                  <a:lnTo>
                    <a:pt x="8" y="20"/>
                  </a:lnTo>
                  <a:lnTo>
                    <a:pt x="8" y="20"/>
                  </a:lnTo>
                  <a:lnTo>
                    <a:pt x="6" y="20"/>
                  </a:lnTo>
                  <a:lnTo>
                    <a:pt x="6" y="20"/>
                  </a:lnTo>
                  <a:lnTo>
                    <a:pt x="4" y="16"/>
                  </a:lnTo>
                  <a:lnTo>
                    <a:pt x="2" y="12"/>
                  </a:lnTo>
                  <a:lnTo>
                    <a:pt x="0" y="8"/>
                  </a:lnTo>
                  <a:lnTo>
                    <a:pt x="0" y="4"/>
                  </a:lnTo>
                  <a:lnTo>
                    <a:pt x="0" y="4"/>
                  </a:lnTo>
                  <a:lnTo>
                    <a:pt x="6" y="0"/>
                  </a:lnTo>
                  <a:lnTo>
                    <a:pt x="6"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4" name="Freeform 1894"/>
            <p:cNvSpPr>
              <a:spLocks/>
            </p:cNvSpPr>
            <p:nvPr/>
          </p:nvSpPr>
          <p:spPr bwMode="auto">
            <a:xfrm>
              <a:off x="9079613" y="393700"/>
              <a:ext cx="271367" cy="219075"/>
            </a:xfrm>
            <a:custGeom>
              <a:avLst/>
              <a:gdLst>
                <a:gd name="T0" fmla="*/ 74 w 170"/>
                <a:gd name="T1" fmla="*/ 8 h 138"/>
                <a:gd name="T2" fmla="*/ 100 w 170"/>
                <a:gd name="T3" fmla="*/ 0 h 138"/>
                <a:gd name="T4" fmla="*/ 128 w 170"/>
                <a:gd name="T5" fmla="*/ 16 h 138"/>
                <a:gd name="T6" fmla="*/ 134 w 170"/>
                <a:gd name="T7" fmla="*/ 18 h 138"/>
                <a:gd name="T8" fmla="*/ 134 w 170"/>
                <a:gd name="T9" fmla="*/ 30 h 138"/>
                <a:gd name="T10" fmla="*/ 138 w 170"/>
                <a:gd name="T11" fmla="*/ 38 h 138"/>
                <a:gd name="T12" fmla="*/ 144 w 170"/>
                <a:gd name="T13" fmla="*/ 40 h 138"/>
                <a:gd name="T14" fmla="*/ 130 w 170"/>
                <a:gd name="T15" fmla="*/ 48 h 138"/>
                <a:gd name="T16" fmla="*/ 138 w 170"/>
                <a:gd name="T17" fmla="*/ 40 h 138"/>
                <a:gd name="T18" fmla="*/ 136 w 170"/>
                <a:gd name="T19" fmla="*/ 52 h 138"/>
                <a:gd name="T20" fmla="*/ 142 w 170"/>
                <a:gd name="T21" fmla="*/ 42 h 138"/>
                <a:gd name="T22" fmla="*/ 144 w 170"/>
                <a:gd name="T23" fmla="*/ 56 h 138"/>
                <a:gd name="T24" fmla="*/ 146 w 170"/>
                <a:gd name="T25" fmla="*/ 34 h 138"/>
                <a:gd name="T26" fmla="*/ 158 w 170"/>
                <a:gd name="T27" fmla="*/ 26 h 138"/>
                <a:gd name="T28" fmla="*/ 164 w 170"/>
                <a:gd name="T29" fmla="*/ 26 h 138"/>
                <a:gd name="T30" fmla="*/ 170 w 170"/>
                <a:gd name="T31" fmla="*/ 52 h 138"/>
                <a:gd name="T32" fmla="*/ 162 w 170"/>
                <a:gd name="T33" fmla="*/ 74 h 138"/>
                <a:gd name="T34" fmla="*/ 142 w 170"/>
                <a:gd name="T35" fmla="*/ 84 h 138"/>
                <a:gd name="T36" fmla="*/ 116 w 170"/>
                <a:gd name="T37" fmla="*/ 78 h 138"/>
                <a:gd name="T38" fmla="*/ 114 w 170"/>
                <a:gd name="T39" fmla="*/ 94 h 138"/>
                <a:gd name="T40" fmla="*/ 120 w 170"/>
                <a:gd name="T41" fmla="*/ 96 h 138"/>
                <a:gd name="T42" fmla="*/ 128 w 170"/>
                <a:gd name="T43" fmla="*/ 88 h 138"/>
                <a:gd name="T44" fmla="*/ 128 w 170"/>
                <a:gd name="T45" fmla="*/ 90 h 138"/>
                <a:gd name="T46" fmla="*/ 120 w 170"/>
                <a:gd name="T47" fmla="*/ 98 h 138"/>
                <a:gd name="T48" fmla="*/ 110 w 170"/>
                <a:gd name="T49" fmla="*/ 94 h 138"/>
                <a:gd name="T50" fmla="*/ 90 w 170"/>
                <a:gd name="T51" fmla="*/ 84 h 138"/>
                <a:gd name="T52" fmla="*/ 100 w 170"/>
                <a:gd name="T53" fmla="*/ 92 h 138"/>
                <a:gd name="T54" fmla="*/ 84 w 170"/>
                <a:gd name="T55" fmla="*/ 124 h 138"/>
                <a:gd name="T56" fmla="*/ 70 w 170"/>
                <a:gd name="T57" fmla="*/ 136 h 138"/>
                <a:gd name="T58" fmla="*/ 60 w 170"/>
                <a:gd name="T59" fmla="*/ 138 h 138"/>
                <a:gd name="T60" fmla="*/ 52 w 170"/>
                <a:gd name="T61" fmla="*/ 122 h 138"/>
                <a:gd name="T62" fmla="*/ 64 w 170"/>
                <a:gd name="T63" fmla="*/ 114 h 138"/>
                <a:gd name="T64" fmla="*/ 60 w 170"/>
                <a:gd name="T65" fmla="*/ 112 h 138"/>
                <a:gd name="T66" fmla="*/ 50 w 170"/>
                <a:gd name="T67" fmla="*/ 112 h 138"/>
                <a:gd name="T68" fmla="*/ 38 w 170"/>
                <a:gd name="T69" fmla="*/ 110 h 138"/>
                <a:gd name="T70" fmla="*/ 38 w 170"/>
                <a:gd name="T71" fmla="*/ 108 h 138"/>
                <a:gd name="T72" fmla="*/ 34 w 170"/>
                <a:gd name="T73" fmla="*/ 126 h 138"/>
                <a:gd name="T74" fmla="*/ 32 w 170"/>
                <a:gd name="T75" fmla="*/ 134 h 138"/>
                <a:gd name="T76" fmla="*/ 12 w 170"/>
                <a:gd name="T77" fmla="*/ 132 h 138"/>
                <a:gd name="T78" fmla="*/ 10 w 170"/>
                <a:gd name="T79" fmla="*/ 126 h 138"/>
                <a:gd name="T80" fmla="*/ 12 w 170"/>
                <a:gd name="T81" fmla="*/ 114 h 138"/>
                <a:gd name="T82" fmla="*/ 2 w 170"/>
                <a:gd name="T83" fmla="*/ 94 h 138"/>
                <a:gd name="T84" fmla="*/ 0 w 170"/>
                <a:gd name="T85" fmla="*/ 64 h 138"/>
                <a:gd name="T86" fmla="*/ 14 w 170"/>
                <a:gd name="T87" fmla="*/ 42 h 138"/>
                <a:gd name="T88" fmla="*/ 44 w 170"/>
                <a:gd name="T89" fmla="*/ 30 h 138"/>
                <a:gd name="T90" fmla="*/ 28 w 170"/>
                <a:gd name="T91" fmla="*/ 52 h 138"/>
                <a:gd name="T92" fmla="*/ 26 w 170"/>
                <a:gd name="T93" fmla="*/ 64 h 138"/>
                <a:gd name="T94" fmla="*/ 34 w 170"/>
                <a:gd name="T95" fmla="*/ 80 h 138"/>
                <a:gd name="T96" fmla="*/ 34 w 170"/>
                <a:gd name="T97" fmla="*/ 86 h 138"/>
                <a:gd name="T98" fmla="*/ 48 w 170"/>
                <a:gd name="T99" fmla="*/ 96 h 138"/>
                <a:gd name="T100" fmla="*/ 66 w 170"/>
                <a:gd name="T101" fmla="*/ 88 h 138"/>
                <a:gd name="T102" fmla="*/ 80 w 170"/>
                <a:gd name="T103" fmla="*/ 82 h 138"/>
                <a:gd name="T104" fmla="*/ 80 w 170"/>
                <a:gd name="T105" fmla="*/ 54 h 138"/>
                <a:gd name="T106" fmla="*/ 78 w 170"/>
                <a:gd name="T107" fmla="*/ 58 h 138"/>
                <a:gd name="T108" fmla="*/ 72 w 170"/>
                <a:gd name="T109" fmla="*/ 82 h 138"/>
                <a:gd name="T110" fmla="*/ 56 w 170"/>
                <a:gd name="T111" fmla="*/ 88 h 138"/>
                <a:gd name="T112" fmla="*/ 38 w 170"/>
                <a:gd name="T113" fmla="*/ 86 h 138"/>
                <a:gd name="T114" fmla="*/ 38 w 170"/>
                <a:gd name="T115" fmla="*/ 80 h 138"/>
                <a:gd name="T116" fmla="*/ 44 w 170"/>
                <a:gd name="T117" fmla="*/ 64 h 138"/>
                <a:gd name="T118" fmla="*/ 30 w 170"/>
                <a:gd name="T119" fmla="*/ 62 h 138"/>
                <a:gd name="T120" fmla="*/ 36 w 170"/>
                <a:gd name="T121" fmla="*/ 46 h 138"/>
                <a:gd name="T122" fmla="*/ 60 w 170"/>
                <a:gd name="T123" fmla="*/ 20 h 138"/>
                <a:gd name="T124" fmla="*/ 74 w 170"/>
                <a:gd name="T125"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138">
                  <a:moveTo>
                    <a:pt x="68" y="16"/>
                  </a:moveTo>
                  <a:lnTo>
                    <a:pt x="68" y="16"/>
                  </a:lnTo>
                  <a:lnTo>
                    <a:pt x="70" y="12"/>
                  </a:lnTo>
                  <a:lnTo>
                    <a:pt x="74" y="8"/>
                  </a:lnTo>
                  <a:lnTo>
                    <a:pt x="80" y="4"/>
                  </a:lnTo>
                  <a:lnTo>
                    <a:pt x="80" y="4"/>
                  </a:lnTo>
                  <a:lnTo>
                    <a:pt x="100" y="0"/>
                  </a:lnTo>
                  <a:lnTo>
                    <a:pt x="100" y="0"/>
                  </a:lnTo>
                  <a:lnTo>
                    <a:pt x="106" y="0"/>
                  </a:lnTo>
                  <a:lnTo>
                    <a:pt x="114" y="4"/>
                  </a:lnTo>
                  <a:lnTo>
                    <a:pt x="114" y="4"/>
                  </a:lnTo>
                  <a:lnTo>
                    <a:pt x="128" y="16"/>
                  </a:lnTo>
                  <a:lnTo>
                    <a:pt x="128" y="16"/>
                  </a:lnTo>
                  <a:lnTo>
                    <a:pt x="130" y="18"/>
                  </a:lnTo>
                  <a:lnTo>
                    <a:pt x="130" y="18"/>
                  </a:lnTo>
                  <a:lnTo>
                    <a:pt x="134" y="18"/>
                  </a:lnTo>
                  <a:lnTo>
                    <a:pt x="138" y="22"/>
                  </a:lnTo>
                  <a:lnTo>
                    <a:pt x="142" y="28"/>
                  </a:lnTo>
                  <a:lnTo>
                    <a:pt x="142" y="28"/>
                  </a:lnTo>
                  <a:lnTo>
                    <a:pt x="134" y="30"/>
                  </a:lnTo>
                  <a:lnTo>
                    <a:pt x="134" y="30"/>
                  </a:lnTo>
                  <a:lnTo>
                    <a:pt x="134" y="36"/>
                  </a:lnTo>
                  <a:lnTo>
                    <a:pt x="138" y="38"/>
                  </a:lnTo>
                  <a:lnTo>
                    <a:pt x="138" y="38"/>
                  </a:lnTo>
                  <a:lnTo>
                    <a:pt x="140" y="36"/>
                  </a:lnTo>
                  <a:lnTo>
                    <a:pt x="140" y="36"/>
                  </a:lnTo>
                  <a:lnTo>
                    <a:pt x="144" y="40"/>
                  </a:lnTo>
                  <a:lnTo>
                    <a:pt x="144" y="40"/>
                  </a:lnTo>
                  <a:lnTo>
                    <a:pt x="132" y="42"/>
                  </a:lnTo>
                  <a:lnTo>
                    <a:pt x="130" y="44"/>
                  </a:lnTo>
                  <a:lnTo>
                    <a:pt x="130" y="48"/>
                  </a:lnTo>
                  <a:lnTo>
                    <a:pt x="130" y="48"/>
                  </a:lnTo>
                  <a:lnTo>
                    <a:pt x="132" y="44"/>
                  </a:lnTo>
                  <a:lnTo>
                    <a:pt x="132" y="44"/>
                  </a:lnTo>
                  <a:lnTo>
                    <a:pt x="138" y="40"/>
                  </a:lnTo>
                  <a:lnTo>
                    <a:pt x="138" y="40"/>
                  </a:lnTo>
                  <a:lnTo>
                    <a:pt x="134" y="52"/>
                  </a:lnTo>
                  <a:lnTo>
                    <a:pt x="134" y="52"/>
                  </a:lnTo>
                  <a:lnTo>
                    <a:pt x="136" y="52"/>
                  </a:lnTo>
                  <a:lnTo>
                    <a:pt x="136" y="52"/>
                  </a:lnTo>
                  <a:lnTo>
                    <a:pt x="140" y="44"/>
                  </a:lnTo>
                  <a:lnTo>
                    <a:pt x="140" y="44"/>
                  </a:lnTo>
                  <a:lnTo>
                    <a:pt x="142" y="42"/>
                  </a:lnTo>
                  <a:lnTo>
                    <a:pt x="142" y="42"/>
                  </a:lnTo>
                  <a:lnTo>
                    <a:pt x="144" y="46"/>
                  </a:lnTo>
                  <a:lnTo>
                    <a:pt x="144" y="46"/>
                  </a:lnTo>
                  <a:lnTo>
                    <a:pt x="144" y="56"/>
                  </a:lnTo>
                  <a:lnTo>
                    <a:pt x="144" y="56"/>
                  </a:lnTo>
                  <a:lnTo>
                    <a:pt x="146" y="48"/>
                  </a:lnTo>
                  <a:lnTo>
                    <a:pt x="146" y="38"/>
                  </a:lnTo>
                  <a:lnTo>
                    <a:pt x="146" y="38"/>
                  </a:lnTo>
                  <a:lnTo>
                    <a:pt x="146" y="34"/>
                  </a:lnTo>
                  <a:lnTo>
                    <a:pt x="148" y="34"/>
                  </a:lnTo>
                  <a:lnTo>
                    <a:pt x="148" y="34"/>
                  </a:lnTo>
                  <a:lnTo>
                    <a:pt x="154" y="30"/>
                  </a:lnTo>
                  <a:lnTo>
                    <a:pt x="158" y="26"/>
                  </a:lnTo>
                  <a:lnTo>
                    <a:pt x="158" y="26"/>
                  </a:lnTo>
                  <a:lnTo>
                    <a:pt x="160" y="24"/>
                  </a:lnTo>
                  <a:lnTo>
                    <a:pt x="160" y="24"/>
                  </a:lnTo>
                  <a:lnTo>
                    <a:pt x="164" y="26"/>
                  </a:lnTo>
                  <a:lnTo>
                    <a:pt x="164" y="26"/>
                  </a:lnTo>
                  <a:lnTo>
                    <a:pt x="168" y="36"/>
                  </a:lnTo>
                  <a:lnTo>
                    <a:pt x="168" y="36"/>
                  </a:lnTo>
                  <a:lnTo>
                    <a:pt x="170" y="52"/>
                  </a:lnTo>
                  <a:lnTo>
                    <a:pt x="168" y="58"/>
                  </a:lnTo>
                  <a:lnTo>
                    <a:pt x="168" y="66"/>
                  </a:lnTo>
                  <a:lnTo>
                    <a:pt x="168" y="66"/>
                  </a:lnTo>
                  <a:lnTo>
                    <a:pt x="162" y="74"/>
                  </a:lnTo>
                  <a:lnTo>
                    <a:pt x="158" y="80"/>
                  </a:lnTo>
                  <a:lnTo>
                    <a:pt x="150" y="84"/>
                  </a:lnTo>
                  <a:lnTo>
                    <a:pt x="142" y="84"/>
                  </a:lnTo>
                  <a:lnTo>
                    <a:pt x="142" y="84"/>
                  </a:lnTo>
                  <a:lnTo>
                    <a:pt x="134" y="84"/>
                  </a:lnTo>
                  <a:lnTo>
                    <a:pt x="134" y="84"/>
                  </a:lnTo>
                  <a:lnTo>
                    <a:pt x="124" y="82"/>
                  </a:lnTo>
                  <a:lnTo>
                    <a:pt x="116" y="78"/>
                  </a:lnTo>
                  <a:lnTo>
                    <a:pt x="116" y="78"/>
                  </a:lnTo>
                  <a:lnTo>
                    <a:pt x="114" y="92"/>
                  </a:lnTo>
                  <a:lnTo>
                    <a:pt x="114" y="92"/>
                  </a:lnTo>
                  <a:lnTo>
                    <a:pt x="114" y="94"/>
                  </a:lnTo>
                  <a:lnTo>
                    <a:pt x="116" y="96"/>
                  </a:lnTo>
                  <a:lnTo>
                    <a:pt x="116" y="96"/>
                  </a:lnTo>
                  <a:lnTo>
                    <a:pt x="120" y="96"/>
                  </a:lnTo>
                  <a:lnTo>
                    <a:pt x="120" y="96"/>
                  </a:lnTo>
                  <a:lnTo>
                    <a:pt x="122" y="94"/>
                  </a:lnTo>
                  <a:lnTo>
                    <a:pt x="122" y="94"/>
                  </a:lnTo>
                  <a:lnTo>
                    <a:pt x="126" y="92"/>
                  </a:lnTo>
                  <a:lnTo>
                    <a:pt x="128" y="88"/>
                  </a:lnTo>
                  <a:lnTo>
                    <a:pt x="128" y="88"/>
                  </a:lnTo>
                  <a:lnTo>
                    <a:pt x="130" y="86"/>
                  </a:lnTo>
                  <a:lnTo>
                    <a:pt x="130" y="86"/>
                  </a:lnTo>
                  <a:lnTo>
                    <a:pt x="128" y="90"/>
                  </a:lnTo>
                  <a:lnTo>
                    <a:pt x="128" y="94"/>
                  </a:lnTo>
                  <a:lnTo>
                    <a:pt x="124" y="96"/>
                  </a:lnTo>
                  <a:lnTo>
                    <a:pt x="120" y="98"/>
                  </a:lnTo>
                  <a:lnTo>
                    <a:pt x="120" y="98"/>
                  </a:lnTo>
                  <a:lnTo>
                    <a:pt x="118" y="98"/>
                  </a:lnTo>
                  <a:lnTo>
                    <a:pt x="118" y="98"/>
                  </a:lnTo>
                  <a:lnTo>
                    <a:pt x="114" y="98"/>
                  </a:lnTo>
                  <a:lnTo>
                    <a:pt x="110" y="94"/>
                  </a:lnTo>
                  <a:lnTo>
                    <a:pt x="110" y="94"/>
                  </a:lnTo>
                  <a:lnTo>
                    <a:pt x="102" y="88"/>
                  </a:lnTo>
                  <a:lnTo>
                    <a:pt x="90" y="84"/>
                  </a:lnTo>
                  <a:lnTo>
                    <a:pt x="90" y="84"/>
                  </a:lnTo>
                  <a:lnTo>
                    <a:pt x="98" y="88"/>
                  </a:lnTo>
                  <a:lnTo>
                    <a:pt x="98" y="88"/>
                  </a:lnTo>
                  <a:lnTo>
                    <a:pt x="100" y="92"/>
                  </a:lnTo>
                  <a:lnTo>
                    <a:pt x="100" y="92"/>
                  </a:lnTo>
                  <a:lnTo>
                    <a:pt x="94" y="110"/>
                  </a:lnTo>
                  <a:lnTo>
                    <a:pt x="90" y="118"/>
                  </a:lnTo>
                  <a:lnTo>
                    <a:pt x="84" y="124"/>
                  </a:lnTo>
                  <a:lnTo>
                    <a:pt x="84" y="124"/>
                  </a:lnTo>
                  <a:lnTo>
                    <a:pt x="74" y="132"/>
                  </a:lnTo>
                  <a:lnTo>
                    <a:pt x="74" y="132"/>
                  </a:lnTo>
                  <a:lnTo>
                    <a:pt x="70" y="136"/>
                  </a:lnTo>
                  <a:lnTo>
                    <a:pt x="70" y="136"/>
                  </a:lnTo>
                  <a:lnTo>
                    <a:pt x="68" y="138"/>
                  </a:lnTo>
                  <a:lnTo>
                    <a:pt x="64" y="138"/>
                  </a:lnTo>
                  <a:lnTo>
                    <a:pt x="64" y="138"/>
                  </a:lnTo>
                  <a:lnTo>
                    <a:pt x="60" y="138"/>
                  </a:lnTo>
                  <a:lnTo>
                    <a:pt x="60" y="138"/>
                  </a:lnTo>
                  <a:lnTo>
                    <a:pt x="54" y="124"/>
                  </a:lnTo>
                  <a:lnTo>
                    <a:pt x="54" y="124"/>
                  </a:lnTo>
                  <a:lnTo>
                    <a:pt x="52" y="122"/>
                  </a:lnTo>
                  <a:lnTo>
                    <a:pt x="56" y="118"/>
                  </a:lnTo>
                  <a:lnTo>
                    <a:pt x="56" y="118"/>
                  </a:lnTo>
                  <a:lnTo>
                    <a:pt x="64" y="114"/>
                  </a:lnTo>
                  <a:lnTo>
                    <a:pt x="64" y="114"/>
                  </a:lnTo>
                  <a:lnTo>
                    <a:pt x="64" y="106"/>
                  </a:lnTo>
                  <a:lnTo>
                    <a:pt x="64" y="106"/>
                  </a:lnTo>
                  <a:lnTo>
                    <a:pt x="62" y="110"/>
                  </a:lnTo>
                  <a:lnTo>
                    <a:pt x="60" y="112"/>
                  </a:lnTo>
                  <a:lnTo>
                    <a:pt x="54" y="112"/>
                  </a:lnTo>
                  <a:lnTo>
                    <a:pt x="54" y="112"/>
                  </a:lnTo>
                  <a:lnTo>
                    <a:pt x="50" y="112"/>
                  </a:lnTo>
                  <a:lnTo>
                    <a:pt x="50" y="112"/>
                  </a:lnTo>
                  <a:lnTo>
                    <a:pt x="46" y="112"/>
                  </a:lnTo>
                  <a:lnTo>
                    <a:pt x="46" y="112"/>
                  </a:lnTo>
                  <a:lnTo>
                    <a:pt x="40" y="112"/>
                  </a:lnTo>
                  <a:lnTo>
                    <a:pt x="38" y="110"/>
                  </a:lnTo>
                  <a:lnTo>
                    <a:pt x="38" y="106"/>
                  </a:lnTo>
                  <a:lnTo>
                    <a:pt x="38" y="106"/>
                  </a:lnTo>
                  <a:lnTo>
                    <a:pt x="38" y="108"/>
                  </a:lnTo>
                  <a:lnTo>
                    <a:pt x="38" y="108"/>
                  </a:lnTo>
                  <a:lnTo>
                    <a:pt x="38" y="110"/>
                  </a:lnTo>
                  <a:lnTo>
                    <a:pt x="38" y="110"/>
                  </a:lnTo>
                  <a:lnTo>
                    <a:pt x="38" y="118"/>
                  </a:lnTo>
                  <a:lnTo>
                    <a:pt x="34" y="126"/>
                  </a:lnTo>
                  <a:lnTo>
                    <a:pt x="34" y="126"/>
                  </a:lnTo>
                  <a:lnTo>
                    <a:pt x="32" y="130"/>
                  </a:lnTo>
                  <a:lnTo>
                    <a:pt x="32" y="134"/>
                  </a:lnTo>
                  <a:lnTo>
                    <a:pt x="32" y="134"/>
                  </a:lnTo>
                  <a:lnTo>
                    <a:pt x="30" y="134"/>
                  </a:lnTo>
                  <a:lnTo>
                    <a:pt x="28" y="136"/>
                  </a:lnTo>
                  <a:lnTo>
                    <a:pt x="28" y="136"/>
                  </a:lnTo>
                  <a:lnTo>
                    <a:pt x="12" y="132"/>
                  </a:lnTo>
                  <a:lnTo>
                    <a:pt x="12" y="132"/>
                  </a:lnTo>
                  <a:lnTo>
                    <a:pt x="10" y="130"/>
                  </a:lnTo>
                  <a:lnTo>
                    <a:pt x="10" y="126"/>
                  </a:lnTo>
                  <a:lnTo>
                    <a:pt x="10" y="126"/>
                  </a:lnTo>
                  <a:lnTo>
                    <a:pt x="12" y="122"/>
                  </a:lnTo>
                  <a:lnTo>
                    <a:pt x="12" y="118"/>
                  </a:lnTo>
                  <a:lnTo>
                    <a:pt x="12" y="118"/>
                  </a:lnTo>
                  <a:lnTo>
                    <a:pt x="12" y="114"/>
                  </a:lnTo>
                  <a:lnTo>
                    <a:pt x="10" y="110"/>
                  </a:lnTo>
                  <a:lnTo>
                    <a:pt x="10" y="110"/>
                  </a:lnTo>
                  <a:lnTo>
                    <a:pt x="6" y="102"/>
                  </a:lnTo>
                  <a:lnTo>
                    <a:pt x="2" y="94"/>
                  </a:lnTo>
                  <a:lnTo>
                    <a:pt x="0" y="84"/>
                  </a:lnTo>
                  <a:lnTo>
                    <a:pt x="0" y="74"/>
                  </a:lnTo>
                  <a:lnTo>
                    <a:pt x="0" y="74"/>
                  </a:lnTo>
                  <a:lnTo>
                    <a:pt x="0" y="64"/>
                  </a:lnTo>
                  <a:lnTo>
                    <a:pt x="4" y="56"/>
                  </a:lnTo>
                  <a:lnTo>
                    <a:pt x="8" y="50"/>
                  </a:lnTo>
                  <a:lnTo>
                    <a:pt x="14" y="42"/>
                  </a:lnTo>
                  <a:lnTo>
                    <a:pt x="14" y="42"/>
                  </a:lnTo>
                  <a:lnTo>
                    <a:pt x="28" y="36"/>
                  </a:lnTo>
                  <a:lnTo>
                    <a:pt x="40" y="30"/>
                  </a:lnTo>
                  <a:lnTo>
                    <a:pt x="40" y="30"/>
                  </a:lnTo>
                  <a:lnTo>
                    <a:pt x="44" y="30"/>
                  </a:lnTo>
                  <a:lnTo>
                    <a:pt x="44" y="30"/>
                  </a:lnTo>
                  <a:lnTo>
                    <a:pt x="32" y="46"/>
                  </a:lnTo>
                  <a:lnTo>
                    <a:pt x="32" y="46"/>
                  </a:lnTo>
                  <a:lnTo>
                    <a:pt x="28" y="52"/>
                  </a:lnTo>
                  <a:lnTo>
                    <a:pt x="26" y="56"/>
                  </a:lnTo>
                  <a:lnTo>
                    <a:pt x="26" y="56"/>
                  </a:lnTo>
                  <a:lnTo>
                    <a:pt x="26" y="60"/>
                  </a:lnTo>
                  <a:lnTo>
                    <a:pt x="26" y="64"/>
                  </a:lnTo>
                  <a:lnTo>
                    <a:pt x="30" y="70"/>
                  </a:lnTo>
                  <a:lnTo>
                    <a:pt x="30" y="70"/>
                  </a:lnTo>
                  <a:lnTo>
                    <a:pt x="34" y="76"/>
                  </a:lnTo>
                  <a:lnTo>
                    <a:pt x="34" y="80"/>
                  </a:lnTo>
                  <a:lnTo>
                    <a:pt x="34" y="82"/>
                  </a:lnTo>
                  <a:lnTo>
                    <a:pt x="34" y="82"/>
                  </a:lnTo>
                  <a:lnTo>
                    <a:pt x="34" y="86"/>
                  </a:lnTo>
                  <a:lnTo>
                    <a:pt x="34" y="86"/>
                  </a:lnTo>
                  <a:lnTo>
                    <a:pt x="40" y="92"/>
                  </a:lnTo>
                  <a:lnTo>
                    <a:pt x="44" y="94"/>
                  </a:lnTo>
                  <a:lnTo>
                    <a:pt x="48" y="96"/>
                  </a:lnTo>
                  <a:lnTo>
                    <a:pt x="48" y="96"/>
                  </a:lnTo>
                  <a:lnTo>
                    <a:pt x="52" y="94"/>
                  </a:lnTo>
                  <a:lnTo>
                    <a:pt x="58" y="92"/>
                  </a:lnTo>
                  <a:lnTo>
                    <a:pt x="58" y="92"/>
                  </a:lnTo>
                  <a:lnTo>
                    <a:pt x="66" y="88"/>
                  </a:lnTo>
                  <a:lnTo>
                    <a:pt x="76" y="84"/>
                  </a:lnTo>
                  <a:lnTo>
                    <a:pt x="76" y="84"/>
                  </a:lnTo>
                  <a:lnTo>
                    <a:pt x="80" y="82"/>
                  </a:lnTo>
                  <a:lnTo>
                    <a:pt x="80" y="82"/>
                  </a:lnTo>
                  <a:lnTo>
                    <a:pt x="82" y="74"/>
                  </a:lnTo>
                  <a:lnTo>
                    <a:pt x="82" y="68"/>
                  </a:lnTo>
                  <a:lnTo>
                    <a:pt x="80" y="54"/>
                  </a:lnTo>
                  <a:lnTo>
                    <a:pt x="80" y="54"/>
                  </a:lnTo>
                  <a:lnTo>
                    <a:pt x="78" y="40"/>
                  </a:lnTo>
                  <a:lnTo>
                    <a:pt x="78" y="40"/>
                  </a:lnTo>
                  <a:lnTo>
                    <a:pt x="78" y="58"/>
                  </a:lnTo>
                  <a:lnTo>
                    <a:pt x="78" y="58"/>
                  </a:lnTo>
                  <a:lnTo>
                    <a:pt x="78" y="76"/>
                  </a:lnTo>
                  <a:lnTo>
                    <a:pt x="78" y="76"/>
                  </a:lnTo>
                  <a:lnTo>
                    <a:pt x="76" y="80"/>
                  </a:lnTo>
                  <a:lnTo>
                    <a:pt x="72" y="82"/>
                  </a:lnTo>
                  <a:lnTo>
                    <a:pt x="72" y="82"/>
                  </a:lnTo>
                  <a:lnTo>
                    <a:pt x="64" y="84"/>
                  </a:lnTo>
                  <a:lnTo>
                    <a:pt x="56" y="88"/>
                  </a:lnTo>
                  <a:lnTo>
                    <a:pt x="56" y="88"/>
                  </a:lnTo>
                  <a:lnTo>
                    <a:pt x="48" y="92"/>
                  </a:lnTo>
                  <a:lnTo>
                    <a:pt x="48" y="92"/>
                  </a:lnTo>
                  <a:lnTo>
                    <a:pt x="42" y="90"/>
                  </a:lnTo>
                  <a:lnTo>
                    <a:pt x="38" y="86"/>
                  </a:lnTo>
                  <a:lnTo>
                    <a:pt x="38" y="86"/>
                  </a:lnTo>
                  <a:lnTo>
                    <a:pt x="36" y="84"/>
                  </a:lnTo>
                  <a:lnTo>
                    <a:pt x="38" y="80"/>
                  </a:lnTo>
                  <a:lnTo>
                    <a:pt x="38" y="80"/>
                  </a:lnTo>
                  <a:lnTo>
                    <a:pt x="40" y="72"/>
                  </a:lnTo>
                  <a:lnTo>
                    <a:pt x="40" y="72"/>
                  </a:lnTo>
                  <a:lnTo>
                    <a:pt x="44" y="64"/>
                  </a:lnTo>
                  <a:lnTo>
                    <a:pt x="44" y="64"/>
                  </a:lnTo>
                  <a:lnTo>
                    <a:pt x="38" y="74"/>
                  </a:lnTo>
                  <a:lnTo>
                    <a:pt x="38" y="74"/>
                  </a:lnTo>
                  <a:lnTo>
                    <a:pt x="30" y="62"/>
                  </a:lnTo>
                  <a:lnTo>
                    <a:pt x="30" y="62"/>
                  </a:lnTo>
                  <a:lnTo>
                    <a:pt x="28" y="58"/>
                  </a:lnTo>
                  <a:lnTo>
                    <a:pt x="28" y="58"/>
                  </a:lnTo>
                  <a:lnTo>
                    <a:pt x="32" y="52"/>
                  </a:lnTo>
                  <a:lnTo>
                    <a:pt x="36" y="46"/>
                  </a:lnTo>
                  <a:lnTo>
                    <a:pt x="36" y="46"/>
                  </a:lnTo>
                  <a:lnTo>
                    <a:pt x="58" y="22"/>
                  </a:lnTo>
                  <a:lnTo>
                    <a:pt x="58" y="22"/>
                  </a:lnTo>
                  <a:lnTo>
                    <a:pt x="60" y="20"/>
                  </a:lnTo>
                  <a:lnTo>
                    <a:pt x="64" y="18"/>
                  </a:lnTo>
                  <a:lnTo>
                    <a:pt x="70" y="18"/>
                  </a:lnTo>
                  <a:lnTo>
                    <a:pt x="70" y="18"/>
                  </a:lnTo>
                  <a:lnTo>
                    <a:pt x="74" y="16"/>
                  </a:lnTo>
                  <a:lnTo>
                    <a:pt x="74" y="16"/>
                  </a:lnTo>
                  <a:lnTo>
                    <a:pt x="6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5" name="Freeform 1895"/>
            <p:cNvSpPr>
              <a:spLocks/>
            </p:cNvSpPr>
            <p:nvPr/>
          </p:nvSpPr>
          <p:spPr bwMode="auto">
            <a:xfrm>
              <a:off x="9054073" y="387350"/>
              <a:ext cx="300100" cy="231775"/>
            </a:xfrm>
            <a:custGeom>
              <a:avLst/>
              <a:gdLst>
                <a:gd name="T0" fmla="*/ 106 w 188"/>
                <a:gd name="T1" fmla="*/ 2 h 146"/>
                <a:gd name="T2" fmla="*/ 86 w 188"/>
                <a:gd name="T3" fmla="*/ 12 h 146"/>
                <a:gd name="T4" fmla="*/ 76 w 188"/>
                <a:gd name="T5" fmla="*/ 20 h 146"/>
                <a:gd name="T6" fmla="*/ 70 w 188"/>
                <a:gd name="T7" fmla="*/ 24 h 146"/>
                <a:gd name="T8" fmla="*/ 54 w 188"/>
                <a:gd name="T9" fmla="*/ 32 h 146"/>
                <a:gd name="T10" fmla="*/ 34 w 188"/>
                <a:gd name="T11" fmla="*/ 40 h 146"/>
                <a:gd name="T12" fmla="*/ 18 w 188"/>
                <a:gd name="T13" fmla="*/ 56 h 146"/>
                <a:gd name="T14" fmla="*/ 8 w 188"/>
                <a:gd name="T15" fmla="*/ 64 h 146"/>
                <a:gd name="T16" fmla="*/ 12 w 188"/>
                <a:gd name="T17" fmla="*/ 54 h 146"/>
                <a:gd name="T18" fmla="*/ 14 w 188"/>
                <a:gd name="T19" fmla="*/ 50 h 146"/>
                <a:gd name="T20" fmla="*/ 12 w 188"/>
                <a:gd name="T21" fmla="*/ 44 h 146"/>
                <a:gd name="T22" fmla="*/ 0 w 188"/>
                <a:gd name="T23" fmla="*/ 58 h 146"/>
                <a:gd name="T24" fmla="*/ 4 w 188"/>
                <a:gd name="T25" fmla="*/ 68 h 146"/>
                <a:gd name="T26" fmla="*/ 12 w 188"/>
                <a:gd name="T27" fmla="*/ 72 h 146"/>
                <a:gd name="T28" fmla="*/ 12 w 188"/>
                <a:gd name="T29" fmla="*/ 84 h 146"/>
                <a:gd name="T30" fmla="*/ 10 w 188"/>
                <a:gd name="T31" fmla="*/ 98 h 146"/>
                <a:gd name="T32" fmla="*/ 4 w 188"/>
                <a:gd name="T33" fmla="*/ 108 h 146"/>
                <a:gd name="T34" fmla="*/ 6 w 188"/>
                <a:gd name="T35" fmla="*/ 118 h 146"/>
                <a:gd name="T36" fmla="*/ 16 w 188"/>
                <a:gd name="T37" fmla="*/ 124 h 146"/>
                <a:gd name="T38" fmla="*/ 22 w 188"/>
                <a:gd name="T39" fmla="*/ 132 h 146"/>
                <a:gd name="T40" fmla="*/ 24 w 188"/>
                <a:gd name="T41" fmla="*/ 138 h 146"/>
                <a:gd name="T42" fmla="*/ 34 w 188"/>
                <a:gd name="T43" fmla="*/ 142 h 146"/>
                <a:gd name="T44" fmla="*/ 46 w 188"/>
                <a:gd name="T45" fmla="*/ 144 h 146"/>
                <a:gd name="T46" fmla="*/ 50 w 188"/>
                <a:gd name="T47" fmla="*/ 142 h 146"/>
                <a:gd name="T48" fmla="*/ 52 w 188"/>
                <a:gd name="T49" fmla="*/ 132 h 146"/>
                <a:gd name="T50" fmla="*/ 58 w 188"/>
                <a:gd name="T51" fmla="*/ 120 h 146"/>
                <a:gd name="T52" fmla="*/ 66 w 188"/>
                <a:gd name="T53" fmla="*/ 124 h 146"/>
                <a:gd name="T54" fmla="*/ 74 w 188"/>
                <a:gd name="T55" fmla="*/ 144 h 146"/>
                <a:gd name="T56" fmla="*/ 82 w 188"/>
                <a:gd name="T57" fmla="*/ 146 h 146"/>
                <a:gd name="T58" fmla="*/ 90 w 188"/>
                <a:gd name="T59" fmla="*/ 142 h 146"/>
                <a:gd name="T60" fmla="*/ 98 w 188"/>
                <a:gd name="T61" fmla="*/ 134 h 146"/>
                <a:gd name="T62" fmla="*/ 116 w 188"/>
                <a:gd name="T63" fmla="*/ 134 h 146"/>
                <a:gd name="T64" fmla="*/ 124 w 188"/>
                <a:gd name="T65" fmla="*/ 132 h 146"/>
                <a:gd name="T66" fmla="*/ 124 w 188"/>
                <a:gd name="T67" fmla="*/ 124 h 146"/>
                <a:gd name="T68" fmla="*/ 120 w 188"/>
                <a:gd name="T69" fmla="*/ 104 h 146"/>
                <a:gd name="T70" fmla="*/ 118 w 188"/>
                <a:gd name="T71" fmla="*/ 96 h 146"/>
                <a:gd name="T72" fmla="*/ 126 w 188"/>
                <a:gd name="T73" fmla="*/ 102 h 146"/>
                <a:gd name="T74" fmla="*/ 134 w 188"/>
                <a:gd name="T75" fmla="*/ 104 h 146"/>
                <a:gd name="T76" fmla="*/ 144 w 188"/>
                <a:gd name="T77" fmla="*/ 100 h 146"/>
                <a:gd name="T78" fmla="*/ 148 w 188"/>
                <a:gd name="T79" fmla="*/ 92 h 146"/>
                <a:gd name="T80" fmla="*/ 154 w 188"/>
                <a:gd name="T81" fmla="*/ 92 h 146"/>
                <a:gd name="T82" fmla="*/ 158 w 188"/>
                <a:gd name="T83" fmla="*/ 92 h 146"/>
                <a:gd name="T84" fmla="*/ 182 w 188"/>
                <a:gd name="T85" fmla="*/ 80 h 146"/>
                <a:gd name="T86" fmla="*/ 188 w 188"/>
                <a:gd name="T87" fmla="*/ 60 h 146"/>
                <a:gd name="T88" fmla="*/ 186 w 188"/>
                <a:gd name="T89" fmla="*/ 38 h 146"/>
                <a:gd name="T90" fmla="*/ 180 w 188"/>
                <a:gd name="T91" fmla="*/ 24 h 146"/>
                <a:gd name="T92" fmla="*/ 174 w 188"/>
                <a:gd name="T93" fmla="*/ 24 h 146"/>
                <a:gd name="T94" fmla="*/ 166 w 188"/>
                <a:gd name="T95" fmla="*/ 32 h 146"/>
                <a:gd name="T96" fmla="*/ 164 w 188"/>
                <a:gd name="T97" fmla="*/ 34 h 146"/>
                <a:gd name="T98" fmla="*/ 158 w 188"/>
                <a:gd name="T99" fmla="*/ 26 h 146"/>
                <a:gd name="T100" fmla="*/ 138 w 188"/>
                <a:gd name="T101" fmla="*/ 10 h 146"/>
                <a:gd name="T102" fmla="*/ 126 w 188"/>
                <a:gd name="T10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146">
                  <a:moveTo>
                    <a:pt x="114" y="0"/>
                  </a:moveTo>
                  <a:lnTo>
                    <a:pt x="114" y="0"/>
                  </a:lnTo>
                  <a:lnTo>
                    <a:pt x="106" y="2"/>
                  </a:lnTo>
                  <a:lnTo>
                    <a:pt x="98" y="4"/>
                  </a:lnTo>
                  <a:lnTo>
                    <a:pt x="92" y="8"/>
                  </a:lnTo>
                  <a:lnTo>
                    <a:pt x="86" y="12"/>
                  </a:lnTo>
                  <a:lnTo>
                    <a:pt x="86" y="12"/>
                  </a:lnTo>
                  <a:lnTo>
                    <a:pt x="80" y="18"/>
                  </a:lnTo>
                  <a:lnTo>
                    <a:pt x="76" y="20"/>
                  </a:lnTo>
                  <a:lnTo>
                    <a:pt x="74" y="22"/>
                  </a:lnTo>
                  <a:lnTo>
                    <a:pt x="74" y="22"/>
                  </a:lnTo>
                  <a:lnTo>
                    <a:pt x="70" y="24"/>
                  </a:lnTo>
                  <a:lnTo>
                    <a:pt x="70" y="24"/>
                  </a:lnTo>
                  <a:lnTo>
                    <a:pt x="62" y="30"/>
                  </a:lnTo>
                  <a:lnTo>
                    <a:pt x="54" y="32"/>
                  </a:lnTo>
                  <a:lnTo>
                    <a:pt x="54" y="32"/>
                  </a:lnTo>
                  <a:lnTo>
                    <a:pt x="44" y="34"/>
                  </a:lnTo>
                  <a:lnTo>
                    <a:pt x="34" y="40"/>
                  </a:lnTo>
                  <a:lnTo>
                    <a:pt x="26" y="46"/>
                  </a:lnTo>
                  <a:lnTo>
                    <a:pt x="18" y="56"/>
                  </a:lnTo>
                  <a:lnTo>
                    <a:pt x="18" y="56"/>
                  </a:lnTo>
                  <a:lnTo>
                    <a:pt x="14" y="62"/>
                  </a:lnTo>
                  <a:lnTo>
                    <a:pt x="14" y="62"/>
                  </a:lnTo>
                  <a:lnTo>
                    <a:pt x="8" y="64"/>
                  </a:lnTo>
                  <a:lnTo>
                    <a:pt x="8" y="64"/>
                  </a:lnTo>
                  <a:lnTo>
                    <a:pt x="12" y="54"/>
                  </a:lnTo>
                  <a:lnTo>
                    <a:pt x="12" y="54"/>
                  </a:lnTo>
                  <a:lnTo>
                    <a:pt x="14" y="56"/>
                  </a:lnTo>
                  <a:lnTo>
                    <a:pt x="14" y="56"/>
                  </a:lnTo>
                  <a:lnTo>
                    <a:pt x="14" y="50"/>
                  </a:lnTo>
                  <a:lnTo>
                    <a:pt x="14" y="50"/>
                  </a:lnTo>
                  <a:lnTo>
                    <a:pt x="12" y="44"/>
                  </a:lnTo>
                  <a:lnTo>
                    <a:pt x="12" y="44"/>
                  </a:lnTo>
                  <a:lnTo>
                    <a:pt x="4" y="50"/>
                  </a:lnTo>
                  <a:lnTo>
                    <a:pt x="2" y="54"/>
                  </a:lnTo>
                  <a:lnTo>
                    <a:pt x="0" y="58"/>
                  </a:lnTo>
                  <a:lnTo>
                    <a:pt x="0" y="58"/>
                  </a:lnTo>
                  <a:lnTo>
                    <a:pt x="2" y="62"/>
                  </a:lnTo>
                  <a:lnTo>
                    <a:pt x="4" y="68"/>
                  </a:lnTo>
                  <a:lnTo>
                    <a:pt x="4" y="68"/>
                  </a:lnTo>
                  <a:lnTo>
                    <a:pt x="8" y="70"/>
                  </a:lnTo>
                  <a:lnTo>
                    <a:pt x="12" y="72"/>
                  </a:lnTo>
                  <a:lnTo>
                    <a:pt x="12" y="72"/>
                  </a:lnTo>
                  <a:lnTo>
                    <a:pt x="12" y="84"/>
                  </a:lnTo>
                  <a:lnTo>
                    <a:pt x="12" y="84"/>
                  </a:lnTo>
                  <a:lnTo>
                    <a:pt x="12" y="90"/>
                  </a:lnTo>
                  <a:lnTo>
                    <a:pt x="12" y="94"/>
                  </a:lnTo>
                  <a:lnTo>
                    <a:pt x="10" y="98"/>
                  </a:lnTo>
                  <a:lnTo>
                    <a:pt x="6" y="102"/>
                  </a:lnTo>
                  <a:lnTo>
                    <a:pt x="6" y="102"/>
                  </a:lnTo>
                  <a:lnTo>
                    <a:pt x="4" y="108"/>
                  </a:lnTo>
                  <a:lnTo>
                    <a:pt x="4" y="112"/>
                  </a:lnTo>
                  <a:lnTo>
                    <a:pt x="4" y="112"/>
                  </a:lnTo>
                  <a:lnTo>
                    <a:pt x="6" y="118"/>
                  </a:lnTo>
                  <a:lnTo>
                    <a:pt x="10" y="120"/>
                  </a:lnTo>
                  <a:lnTo>
                    <a:pt x="10" y="120"/>
                  </a:lnTo>
                  <a:lnTo>
                    <a:pt x="16" y="124"/>
                  </a:lnTo>
                  <a:lnTo>
                    <a:pt x="24" y="128"/>
                  </a:lnTo>
                  <a:lnTo>
                    <a:pt x="24" y="128"/>
                  </a:lnTo>
                  <a:lnTo>
                    <a:pt x="22" y="132"/>
                  </a:lnTo>
                  <a:lnTo>
                    <a:pt x="22" y="132"/>
                  </a:lnTo>
                  <a:lnTo>
                    <a:pt x="22" y="136"/>
                  </a:lnTo>
                  <a:lnTo>
                    <a:pt x="24" y="138"/>
                  </a:lnTo>
                  <a:lnTo>
                    <a:pt x="26" y="138"/>
                  </a:lnTo>
                  <a:lnTo>
                    <a:pt x="26" y="138"/>
                  </a:lnTo>
                  <a:lnTo>
                    <a:pt x="34" y="142"/>
                  </a:lnTo>
                  <a:lnTo>
                    <a:pt x="44" y="144"/>
                  </a:lnTo>
                  <a:lnTo>
                    <a:pt x="44" y="144"/>
                  </a:lnTo>
                  <a:lnTo>
                    <a:pt x="46" y="144"/>
                  </a:lnTo>
                  <a:lnTo>
                    <a:pt x="46" y="144"/>
                  </a:lnTo>
                  <a:lnTo>
                    <a:pt x="48" y="144"/>
                  </a:lnTo>
                  <a:lnTo>
                    <a:pt x="50" y="142"/>
                  </a:lnTo>
                  <a:lnTo>
                    <a:pt x="52" y="136"/>
                  </a:lnTo>
                  <a:lnTo>
                    <a:pt x="52" y="136"/>
                  </a:lnTo>
                  <a:lnTo>
                    <a:pt x="52" y="132"/>
                  </a:lnTo>
                  <a:lnTo>
                    <a:pt x="52" y="132"/>
                  </a:lnTo>
                  <a:lnTo>
                    <a:pt x="58" y="120"/>
                  </a:lnTo>
                  <a:lnTo>
                    <a:pt x="58" y="120"/>
                  </a:lnTo>
                  <a:lnTo>
                    <a:pt x="70" y="120"/>
                  </a:lnTo>
                  <a:lnTo>
                    <a:pt x="70" y="120"/>
                  </a:lnTo>
                  <a:lnTo>
                    <a:pt x="66" y="124"/>
                  </a:lnTo>
                  <a:lnTo>
                    <a:pt x="66" y="128"/>
                  </a:lnTo>
                  <a:lnTo>
                    <a:pt x="66" y="128"/>
                  </a:lnTo>
                  <a:lnTo>
                    <a:pt x="74" y="144"/>
                  </a:lnTo>
                  <a:lnTo>
                    <a:pt x="74" y="144"/>
                  </a:lnTo>
                  <a:lnTo>
                    <a:pt x="78" y="146"/>
                  </a:lnTo>
                  <a:lnTo>
                    <a:pt x="82" y="146"/>
                  </a:lnTo>
                  <a:lnTo>
                    <a:pt x="82" y="146"/>
                  </a:lnTo>
                  <a:lnTo>
                    <a:pt x="86" y="144"/>
                  </a:lnTo>
                  <a:lnTo>
                    <a:pt x="90" y="142"/>
                  </a:lnTo>
                  <a:lnTo>
                    <a:pt x="90" y="142"/>
                  </a:lnTo>
                  <a:lnTo>
                    <a:pt x="98" y="134"/>
                  </a:lnTo>
                  <a:lnTo>
                    <a:pt x="98" y="134"/>
                  </a:lnTo>
                  <a:lnTo>
                    <a:pt x="100" y="132"/>
                  </a:lnTo>
                  <a:lnTo>
                    <a:pt x="100" y="132"/>
                  </a:lnTo>
                  <a:lnTo>
                    <a:pt x="116" y="134"/>
                  </a:lnTo>
                  <a:lnTo>
                    <a:pt x="116" y="134"/>
                  </a:lnTo>
                  <a:lnTo>
                    <a:pt x="120" y="132"/>
                  </a:lnTo>
                  <a:lnTo>
                    <a:pt x="124" y="132"/>
                  </a:lnTo>
                  <a:lnTo>
                    <a:pt x="124" y="128"/>
                  </a:lnTo>
                  <a:lnTo>
                    <a:pt x="124" y="124"/>
                  </a:lnTo>
                  <a:lnTo>
                    <a:pt x="124" y="124"/>
                  </a:lnTo>
                  <a:lnTo>
                    <a:pt x="124" y="114"/>
                  </a:lnTo>
                  <a:lnTo>
                    <a:pt x="124" y="114"/>
                  </a:lnTo>
                  <a:lnTo>
                    <a:pt x="120" y="104"/>
                  </a:lnTo>
                  <a:lnTo>
                    <a:pt x="120" y="104"/>
                  </a:lnTo>
                  <a:lnTo>
                    <a:pt x="118" y="96"/>
                  </a:lnTo>
                  <a:lnTo>
                    <a:pt x="118" y="96"/>
                  </a:lnTo>
                  <a:lnTo>
                    <a:pt x="120" y="96"/>
                  </a:lnTo>
                  <a:lnTo>
                    <a:pt x="120" y="96"/>
                  </a:lnTo>
                  <a:lnTo>
                    <a:pt x="126" y="102"/>
                  </a:lnTo>
                  <a:lnTo>
                    <a:pt x="126" y="102"/>
                  </a:lnTo>
                  <a:lnTo>
                    <a:pt x="130" y="104"/>
                  </a:lnTo>
                  <a:lnTo>
                    <a:pt x="134" y="104"/>
                  </a:lnTo>
                  <a:lnTo>
                    <a:pt x="134" y="104"/>
                  </a:lnTo>
                  <a:lnTo>
                    <a:pt x="142" y="102"/>
                  </a:lnTo>
                  <a:lnTo>
                    <a:pt x="144" y="100"/>
                  </a:lnTo>
                  <a:lnTo>
                    <a:pt x="146" y="96"/>
                  </a:lnTo>
                  <a:lnTo>
                    <a:pt x="146" y="96"/>
                  </a:lnTo>
                  <a:lnTo>
                    <a:pt x="148" y="92"/>
                  </a:lnTo>
                  <a:lnTo>
                    <a:pt x="152" y="92"/>
                  </a:lnTo>
                  <a:lnTo>
                    <a:pt x="152" y="92"/>
                  </a:lnTo>
                  <a:lnTo>
                    <a:pt x="154" y="92"/>
                  </a:lnTo>
                  <a:lnTo>
                    <a:pt x="154" y="92"/>
                  </a:lnTo>
                  <a:lnTo>
                    <a:pt x="158" y="92"/>
                  </a:lnTo>
                  <a:lnTo>
                    <a:pt x="158" y="92"/>
                  </a:lnTo>
                  <a:lnTo>
                    <a:pt x="168" y="90"/>
                  </a:lnTo>
                  <a:lnTo>
                    <a:pt x="176" y="86"/>
                  </a:lnTo>
                  <a:lnTo>
                    <a:pt x="182" y="80"/>
                  </a:lnTo>
                  <a:lnTo>
                    <a:pt x="186" y="72"/>
                  </a:lnTo>
                  <a:lnTo>
                    <a:pt x="186" y="72"/>
                  </a:lnTo>
                  <a:lnTo>
                    <a:pt x="188" y="60"/>
                  </a:lnTo>
                  <a:lnTo>
                    <a:pt x="188" y="46"/>
                  </a:lnTo>
                  <a:lnTo>
                    <a:pt x="188" y="46"/>
                  </a:lnTo>
                  <a:lnTo>
                    <a:pt x="186" y="38"/>
                  </a:lnTo>
                  <a:lnTo>
                    <a:pt x="184" y="28"/>
                  </a:lnTo>
                  <a:lnTo>
                    <a:pt x="184" y="28"/>
                  </a:lnTo>
                  <a:lnTo>
                    <a:pt x="180" y="24"/>
                  </a:lnTo>
                  <a:lnTo>
                    <a:pt x="178" y="24"/>
                  </a:lnTo>
                  <a:lnTo>
                    <a:pt x="178" y="24"/>
                  </a:lnTo>
                  <a:lnTo>
                    <a:pt x="174" y="24"/>
                  </a:lnTo>
                  <a:lnTo>
                    <a:pt x="170" y="28"/>
                  </a:lnTo>
                  <a:lnTo>
                    <a:pt x="170" y="28"/>
                  </a:lnTo>
                  <a:lnTo>
                    <a:pt x="166" y="32"/>
                  </a:lnTo>
                  <a:lnTo>
                    <a:pt x="166" y="32"/>
                  </a:lnTo>
                  <a:lnTo>
                    <a:pt x="164" y="34"/>
                  </a:lnTo>
                  <a:lnTo>
                    <a:pt x="164" y="34"/>
                  </a:lnTo>
                  <a:lnTo>
                    <a:pt x="160" y="30"/>
                  </a:lnTo>
                  <a:lnTo>
                    <a:pt x="160" y="30"/>
                  </a:lnTo>
                  <a:lnTo>
                    <a:pt x="158" y="26"/>
                  </a:lnTo>
                  <a:lnTo>
                    <a:pt x="154" y="22"/>
                  </a:lnTo>
                  <a:lnTo>
                    <a:pt x="154" y="22"/>
                  </a:lnTo>
                  <a:lnTo>
                    <a:pt x="138" y="10"/>
                  </a:lnTo>
                  <a:lnTo>
                    <a:pt x="138" y="10"/>
                  </a:lnTo>
                  <a:lnTo>
                    <a:pt x="132" y="6"/>
                  </a:lnTo>
                  <a:lnTo>
                    <a:pt x="126" y="2"/>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6" name="Freeform 1896"/>
            <p:cNvSpPr>
              <a:spLocks/>
            </p:cNvSpPr>
            <p:nvPr/>
          </p:nvSpPr>
          <p:spPr bwMode="auto">
            <a:xfrm>
              <a:off x="9063650" y="546100"/>
              <a:ext cx="28733" cy="34925"/>
            </a:xfrm>
            <a:custGeom>
              <a:avLst/>
              <a:gdLst>
                <a:gd name="T0" fmla="*/ 8 w 18"/>
                <a:gd name="T1" fmla="*/ 0 h 22"/>
                <a:gd name="T2" fmla="*/ 8 w 18"/>
                <a:gd name="T3" fmla="*/ 0 h 22"/>
                <a:gd name="T4" fmla="*/ 2 w 18"/>
                <a:gd name="T5" fmla="*/ 6 h 22"/>
                <a:gd name="T6" fmla="*/ 2 w 18"/>
                <a:gd name="T7" fmla="*/ 6 h 22"/>
                <a:gd name="T8" fmla="*/ 0 w 18"/>
                <a:gd name="T9" fmla="*/ 10 h 22"/>
                <a:gd name="T10" fmla="*/ 0 w 18"/>
                <a:gd name="T11" fmla="*/ 10 h 22"/>
                <a:gd name="T12" fmla="*/ 2 w 18"/>
                <a:gd name="T13" fmla="*/ 14 h 22"/>
                <a:gd name="T14" fmla="*/ 4 w 18"/>
                <a:gd name="T15" fmla="*/ 18 h 22"/>
                <a:gd name="T16" fmla="*/ 10 w 18"/>
                <a:gd name="T17" fmla="*/ 22 h 22"/>
                <a:gd name="T18" fmla="*/ 14 w 18"/>
                <a:gd name="T19" fmla="*/ 22 h 22"/>
                <a:gd name="T20" fmla="*/ 14 w 18"/>
                <a:gd name="T21" fmla="*/ 22 h 22"/>
                <a:gd name="T22" fmla="*/ 14 w 18"/>
                <a:gd name="T23" fmla="*/ 22 h 22"/>
                <a:gd name="T24" fmla="*/ 14 w 18"/>
                <a:gd name="T25" fmla="*/ 22 h 22"/>
                <a:gd name="T26" fmla="*/ 16 w 18"/>
                <a:gd name="T27" fmla="*/ 22 h 22"/>
                <a:gd name="T28" fmla="*/ 16 w 18"/>
                <a:gd name="T29" fmla="*/ 22 h 22"/>
                <a:gd name="T30" fmla="*/ 18 w 18"/>
                <a:gd name="T31" fmla="*/ 20 h 22"/>
                <a:gd name="T32" fmla="*/ 18 w 18"/>
                <a:gd name="T33" fmla="*/ 16 h 22"/>
                <a:gd name="T34" fmla="*/ 18 w 18"/>
                <a:gd name="T35" fmla="*/ 16 h 22"/>
                <a:gd name="T36" fmla="*/ 8 w 18"/>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2">
                  <a:moveTo>
                    <a:pt x="8" y="0"/>
                  </a:moveTo>
                  <a:lnTo>
                    <a:pt x="8" y="0"/>
                  </a:lnTo>
                  <a:lnTo>
                    <a:pt x="2" y="6"/>
                  </a:lnTo>
                  <a:lnTo>
                    <a:pt x="2" y="6"/>
                  </a:lnTo>
                  <a:lnTo>
                    <a:pt x="0" y="10"/>
                  </a:lnTo>
                  <a:lnTo>
                    <a:pt x="0" y="10"/>
                  </a:lnTo>
                  <a:lnTo>
                    <a:pt x="2" y="14"/>
                  </a:lnTo>
                  <a:lnTo>
                    <a:pt x="4" y="18"/>
                  </a:lnTo>
                  <a:lnTo>
                    <a:pt x="10" y="22"/>
                  </a:lnTo>
                  <a:lnTo>
                    <a:pt x="14" y="22"/>
                  </a:lnTo>
                  <a:lnTo>
                    <a:pt x="14" y="22"/>
                  </a:lnTo>
                  <a:lnTo>
                    <a:pt x="14" y="22"/>
                  </a:lnTo>
                  <a:lnTo>
                    <a:pt x="14" y="22"/>
                  </a:lnTo>
                  <a:lnTo>
                    <a:pt x="16" y="22"/>
                  </a:lnTo>
                  <a:lnTo>
                    <a:pt x="16" y="22"/>
                  </a:lnTo>
                  <a:lnTo>
                    <a:pt x="18" y="20"/>
                  </a:lnTo>
                  <a:lnTo>
                    <a:pt x="18" y="16"/>
                  </a:lnTo>
                  <a:lnTo>
                    <a:pt x="18" y="16"/>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7" name="Freeform 1897"/>
            <p:cNvSpPr>
              <a:spLocks/>
            </p:cNvSpPr>
            <p:nvPr/>
          </p:nvSpPr>
          <p:spPr bwMode="auto">
            <a:xfrm>
              <a:off x="9063650" y="546100"/>
              <a:ext cx="28733" cy="34925"/>
            </a:xfrm>
            <a:custGeom>
              <a:avLst/>
              <a:gdLst>
                <a:gd name="T0" fmla="*/ 8 w 18"/>
                <a:gd name="T1" fmla="*/ 0 h 22"/>
                <a:gd name="T2" fmla="*/ 8 w 18"/>
                <a:gd name="T3" fmla="*/ 0 h 22"/>
                <a:gd name="T4" fmla="*/ 2 w 18"/>
                <a:gd name="T5" fmla="*/ 6 h 22"/>
                <a:gd name="T6" fmla="*/ 2 w 18"/>
                <a:gd name="T7" fmla="*/ 6 h 22"/>
                <a:gd name="T8" fmla="*/ 0 w 18"/>
                <a:gd name="T9" fmla="*/ 10 h 22"/>
                <a:gd name="T10" fmla="*/ 0 w 18"/>
                <a:gd name="T11" fmla="*/ 10 h 22"/>
                <a:gd name="T12" fmla="*/ 2 w 18"/>
                <a:gd name="T13" fmla="*/ 14 h 22"/>
                <a:gd name="T14" fmla="*/ 4 w 18"/>
                <a:gd name="T15" fmla="*/ 18 h 22"/>
                <a:gd name="T16" fmla="*/ 10 w 18"/>
                <a:gd name="T17" fmla="*/ 22 h 22"/>
                <a:gd name="T18" fmla="*/ 14 w 18"/>
                <a:gd name="T19" fmla="*/ 22 h 22"/>
                <a:gd name="T20" fmla="*/ 14 w 18"/>
                <a:gd name="T21" fmla="*/ 22 h 22"/>
                <a:gd name="T22" fmla="*/ 14 w 18"/>
                <a:gd name="T23" fmla="*/ 22 h 22"/>
                <a:gd name="T24" fmla="*/ 14 w 18"/>
                <a:gd name="T25" fmla="*/ 22 h 22"/>
                <a:gd name="T26" fmla="*/ 16 w 18"/>
                <a:gd name="T27" fmla="*/ 22 h 22"/>
                <a:gd name="T28" fmla="*/ 16 w 18"/>
                <a:gd name="T29" fmla="*/ 22 h 22"/>
                <a:gd name="T30" fmla="*/ 18 w 18"/>
                <a:gd name="T31" fmla="*/ 20 h 22"/>
                <a:gd name="T32" fmla="*/ 18 w 18"/>
                <a:gd name="T33" fmla="*/ 16 h 22"/>
                <a:gd name="T34" fmla="*/ 18 w 18"/>
                <a:gd name="T35" fmla="*/ 16 h 22"/>
                <a:gd name="T36" fmla="*/ 8 w 18"/>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2">
                  <a:moveTo>
                    <a:pt x="8" y="0"/>
                  </a:moveTo>
                  <a:lnTo>
                    <a:pt x="8" y="0"/>
                  </a:lnTo>
                  <a:lnTo>
                    <a:pt x="2" y="6"/>
                  </a:lnTo>
                  <a:lnTo>
                    <a:pt x="2" y="6"/>
                  </a:lnTo>
                  <a:lnTo>
                    <a:pt x="0" y="10"/>
                  </a:lnTo>
                  <a:lnTo>
                    <a:pt x="0" y="10"/>
                  </a:lnTo>
                  <a:lnTo>
                    <a:pt x="2" y="14"/>
                  </a:lnTo>
                  <a:lnTo>
                    <a:pt x="4" y="18"/>
                  </a:lnTo>
                  <a:lnTo>
                    <a:pt x="10" y="22"/>
                  </a:lnTo>
                  <a:lnTo>
                    <a:pt x="14" y="22"/>
                  </a:lnTo>
                  <a:lnTo>
                    <a:pt x="14" y="22"/>
                  </a:lnTo>
                  <a:lnTo>
                    <a:pt x="14" y="22"/>
                  </a:lnTo>
                  <a:lnTo>
                    <a:pt x="14" y="22"/>
                  </a:lnTo>
                  <a:lnTo>
                    <a:pt x="16" y="22"/>
                  </a:lnTo>
                  <a:lnTo>
                    <a:pt x="16" y="22"/>
                  </a:lnTo>
                  <a:lnTo>
                    <a:pt x="18" y="20"/>
                  </a:lnTo>
                  <a:lnTo>
                    <a:pt x="18" y="16"/>
                  </a:lnTo>
                  <a:lnTo>
                    <a:pt x="18" y="1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8" name="Freeform 1898"/>
            <p:cNvSpPr>
              <a:spLocks/>
            </p:cNvSpPr>
            <p:nvPr/>
          </p:nvSpPr>
          <p:spPr bwMode="auto">
            <a:xfrm>
              <a:off x="9063650" y="546100"/>
              <a:ext cx="25540" cy="34925"/>
            </a:xfrm>
            <a:custGeom>
              <a:avLst/>
              <a:gdLst>
                <a:gd name="T0" fmla="*/ 8 w 16"/>
                <a:gd name="T1" fmla="*/ 0 h 22"/>
                <a:gd name="T2" fmla="*/ 8 w 16"/>
                <a:gd name="T3" fmla="*/ 0 h 22"/>
                <a:gd name="T4" fmla="*/ 2 w 16"/>
                <a:gd name="T5" fmla="*/ 4 h 22"/>
                <a:gd name="T6" fmla="*/ 2 w 16"/>
                <a:gd name="T7" fmla="*/ 4 h 22"/>
                <a:gd name="T8" fmla="*/ 0 w 16"/>
                <a:gd name="T9" fmla="*/ 8 h 22"/>
                <a:gd name="T10" fmla="*/ 0 w 16"/>
                <a:gd name="T11" fmla="*/ 8 h 22"/>
                <a:gd name="T12" fmla="*/ 2 w 16"/>
                <a:gd name="T13" fmla="*/ 14 h 22"/>
                <a:gd name="T14" fmla="*/ 4 w 16"/>
                <a:gd name="T15" fmla="*/ 18 h 22"/>
                <a:gd name="T16" fmla="*/ 8 w 16"/>
                <a:gd name="T17" fmla="*/ 22 h 22"/>
                <a:gd name="T18" fmla="*/ 14 w 16"/>
                <a:gd name="T19" fmla="*/ 22 h 22"/>
                <a:gd name="T20" fmla="*/ 14 w 16"/>
                <a:gd name="T21" fmla="*/ 22 h 22"/>
                <a:gd name="T22" fmla="*/ 14 w 16"/>
                <a:gd name="T23" fmla="*/ 22 h 22"/>
                <a:gd name="T24" fmla="*/ 14 w 16"/>
                <a:gd name="T25" fmla="*/ 22 h 22"/>
                <a:gd name="T26" fmla="*/ 16 w 16"/>
                <a:gd name="T27" fmla="*/ 22 h 22"/>
                <a:gd name="T28" fmla="*/ 16 w 16"/>
                <a:gd name="T29" fmla="*/ 22 h 22"/>
                <a:gd name="T30" fmla="*/ 14 w 16"/>
                <a:gd name="T31" fmla="*/ 22 h 22"/>
                <a:gd name="T32" fmla="*/ 14 w 16"/>
                <a:gd name="T33" fmla="*/ 22 h 22"/>
                <a:gd name="T34" fmla="*/ 14 w 16"/>
                <a:gd name="T35" fmla="*/ 22 h 22"/>
                <a:gd name="T36" fmla="*/ 14 w 16"/>
                <a:gd name="T37" fmla="*/ 22 h 22"/>
                <a:gd name="T38" fmla="*/ 10 w 16"/>
                <a:gd name="T39" fmla="*/ 22 h 22"/>
                <a:gd name="T40" fmla="*/ 4 w 16"/>
                <a:gd name="T41" fmla="*/ 18 h 22"/>
                <a:gd name="T42" fmla="*/ 2 w 16"/>
                <a:gd name="T43" fmla="*/ 14 h 22"/>
                <a:gd name="T44" fmla="*/ 0 w 16"/>
                <a:gd name="T45" fmla="*/ 10 h 22"/>
                <a:gd name="T46" fmla="*/ 0 w 16"/>
                <a:gd name="T47" fmla="*/ 10 h 22"/>
                <a:gd name="T48" fmla="*/ 2 w 16"/>
                <a:gd name="T49" fmla="*/ 6 h 22"/>
                <a:gd name="T50" fmla="*/ 2 w 16"/>
                <a:gd name="T51" fmla="*/ 6 h 22"/>
                <a:gd name="T52" fmla="*/ 8 w 16"/>
                <a:gd name="T53" fmla="*/ 0 h 22"/>
                <a:gd name="T54" fmla="*/ 8 w 16"/>
                <a:gd name="T55" fmla="*/ 0 h 22"/>
                <a:gd name="T56" fmla="*/ 8 w 16"/>
                <a:gd name="T5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22">
                  <a:moveTo>
                    <a:pt x="8" y="0"/>
                  </a:moveTo>
                  <a:lnTo>
                    <a:pt x="8" y="0"/>
                  </a:lnTo>
                  <a:lnTo>
                    <a:pt x="2" y="4"/>
                  </a:lnTo>
                  <a:lnTo>
                    <a:pt x="2" y="4"/>
                  </a:lnTo>
                  <a:lnTo>
                    <a:pt x="0" y="8"/>
                  </a:lnTo>
                  <a:lnTo>
                    <a:pt x="0" y="8"/>
                  </a:lnTo>
                  <a:lnTo>
                    <a:pt x="2" y="14"/>
                  </a:lnTo>
                  <a:lnTo>
                    <a:pt x="4" y="18"/>
                  </a:lnTo>
                  <a:lnTo>
                    <a:pt x="8" y="22"/>
                  </a:lnTo>
                  <a:lnTo>
                    <a:pt x="14" y="22"/>
                  </a:lnTo>
                  <a:lnTo>
                    <a:pt x="14" y="22"/>
                  </a:lnTo>
                  <a:lnTo>
                    <a:pt x="14" y="22"/>
                  </a:lnTo>
                  <a:lnTo>
                    <a:pt x="14" y="22"/>
                  </a:lnTo>
                  <a:lnTo>
                    <a:pt x="16" y="22"/>
                  </a:lnTo>
                  <a:lnTo>
                    <a:pt x="16" y="22"/>
                  </a:lnTo>
                  <a:lnTo>
                    <a:pt x="14" y="22"/>
                  </a:lnTo>
                  <a:lnTo>
                    <a:pt x="14" y="22"/>
                  </a:lnTo>
                  <a:lnTo>
                    <a:pt x="14" y="22"/>
                  </a:lnTo>
                  <a:lnTo>
                    <a:pt x="14" y="22"/>
                  </a:lnTo>
                  <a:lnTo>
                    <a:pt x="10" y="22"/>
                  </a:lnTo>
                  <a:lnTo>
                    <a:pt x="4" y="18"/>
                  </a:lnTo>
                  <a:lnTo>
                    <a:pt x="2" y="14"/>
                  </a:lnTo>
                  <a:lnTo>
                    <a:pt x="0" y="10"/>
                  </a:lnTo>
                  <a:lnTo>
                    <a:pt x="0" y="10"/>
                  </a:lnTo>
                  <a:lnTo>
                    <a:pt x="2" y="6"/>
                  </a:lnTo>
                  <a:lnTo>
                    <a:pt x="2" y="6"/>
                  </a:lnTo>
                  <a:lnTo>
                    <a:pt x="8" y="0"/>
                  </a:lnTo>
                  <a:lnTo>
                    <a:pt x="8" y="0"/>
                  </a:lnTo>
                  <a:lnTo>
                    <a:pt x="8"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9" name="Freeform 1899"/>
            <p:cNvSpPr>
              <a:spLocks/>
            </p:cNvSpPr>
            <p:nvPr/>
          </p:nvSpPr>
          <p:spPr bwMode="auto">
            <a:xfrm>
              <a:off x="9063650" y="546100"/>
              <a:ext cx="25540" cy="34925"/>
            </a:xfrm>
            <a:custGeom>
              <a:avLst/>
              <a:gdLst>
                <a:gd name="T0" fmla="*/ 8 w 16"/>
                <a:gd name="T1" fmla="*/ 0 h 22"/>
                <a:gd name="T2" fmla="*/ 8 w 16"/>
                <a:gd name="T3" fmla="*/ 0 h 22"/>
                <a:gd name="T4" fmla="*/ 2 w 16"/>
                <a:gd name="T5" fmla="*/ 4 h 22"/>
                <a:gd name="T6" fmla="*/ 2 w 16"/>
                <a:gd name="T7" fmla="*/ 4 h 22"/>
                <a:gd name="T8" fmla="*/ 0 w 16"/>
                <a:gd name="T9" fmla="*/ 8 h 22"/>
                <a:gd name="T10" fmla="*/ 0 w 16"/>
                <a:gd name="T11" fmla="*/ 8 h 22"/>
                <a:gd name="T12" fmla="*/ 2 w 16"/>
                <a:gd name="T13" fmla="*/ 14 h 22"/>
                <a:gd name="T14" fmla="*/ 4 w 16"/>
                <a:gd name="T15" fmla="*/ 18 h 22"/>
                <a:gd name="T16" fmla="*/ 8 w 16"/>
                <a:gd name="T17" fmla="*/ 22 h 22"/>
                <a:gd name="T18" fmla="*/ 14 w 16"/>
                <a:gd name="T19" fmla="*/ 22 h 22"/>
                <a:gd name="T20" fmla="*/ 14 w 16"/>
                <a:gd name="T21" fmla="*/ 22 h 22"/>
                <a:gd name="T22" fmla="*/ 14 w 16"/>
                <a:gd name="T23" fmla="*/ 22 h 22"/>
                <a:gd name="T24" fmla="*/ 14 w 16"/>
                <a:gd name="T25" fmla="*/ 22 h 22"/>
                <a:gd name="T26" fmla="*/ 16 w 16"/>
                <a:gd name="T27" fmla="*/ 22 h 22"/>
                <a:gd name="T28" fmla="*/ 16 w 16"/>
                <a:gd name="T29" fmla="*/ 22 h 22"/>
                <a:gd name="T30" fmla="*/ 14 w 16"/>
                <a:gd name="T31" fmla="*/ 22 h 22"/>
                <a:gd name="T32" fmla="*/ 14 w 16"/>
                <a:gd name="T33" fmla="*/ 22 h 22"/>
                <a:gd name="T34" fmla="*/ 14 w 16"/>
                <a:gd name="T35" fmla="*/ 22 h 22"/>
                <a:gd name="T36" fmla="*/ 14 w 16"/>
                <a:gd name="T37" fmla="*/ 22 h 22"/>
                <a:gd name="T38" fmla="*/ 10 w 16"/>
                <a:gd name="T39" fmla="*/ 22 h 22"/>
                <a:gd name="T40" fmla="*/ 4 w 16"/>
                <a:gd name="T41" fmla="*/ 18 h 22"/>
                <a:gd name="T42" fmla="*/ 2 w 16"/>
                <a:gd name="T43" fmla="*/ 14 h 22"/>
                <a:gd name="T44" fmla="*/ 0 w 16"/>
                <a:gd name="T45" fmla="*/ 10 h 22"/>
                <a:gd name="T46" fmla="*/ 0 w 16"/>
                <a:gd name="T47" fmla="*/ 10 h 22"/>
                <a:gd name="T48" fmla="*/ 2 w 16"/>
                <a:gd name="T49" fmla="*/ 6 h 22"/>
                <a:gd name="T50" fmla="*/ 2 w 16"/>
                <a:gd name="T51" fmla="*/ 6 h 22"/>
                <a:gd name="T52" fmla="*/ 8 w 16"/>
                <a:gd name="T53" fmla="*/ 0 h 22"/>
                <a:gd name="T54" fmla="*/ 8 w 16"/>
                <a:gd name="T55" fmla="*/ 0 h 22"/>
                <a:gd name="T56" fmla="*/ 8 w 16"/>
                <a:gd name="T5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22">
                  <a:moveTo>
                    <a:pt x="8" y="0"/>
                  </a:moveTo>
                  <a:lnTo>
                    <a:pt x="8" y="0"/>
                  </a:lnTo>
                  <a:lnTo>
                    <a:pt x="2" y="4"/>
                  </a:lnTo>
                  <a:lnTo>
                    <a:pt x="2" y="4"/>
                  </a:lnTo>
                  <a:lnTo>
                    <a:pt x="0" y="8"/>
                  </a:lnTo>
                  <a:lnTo>
                    <a:pt x="0" y="8"/>
                  </a:lnTo>
                  <a:lnTo>
                    <a:pt x="2" y="14"/>
                  </a:lnTo>
                  <a:lnTo>
                    <a:pt x="4" y="18"/>
                  </a:lnTo>
                  <a:lnTo>
                    <a:pt x="8" y="22"/>
                  </a:lnTo>
                  <a:lnTo>
                    <a:pt x="14" y="22"/>
                  </a:lnTo>
                  <a:lnTo>
                    <a:pt x="14" y="22"/>
                  </a:lnTo>
                  <a:lnTo>
                    <a:pt x="14" y="22"/>
                  </a:lnTo>
                  <a:lnTo>
                    <a:pt x="14" y="22"/>
                  </a:lnTo>
                  <a:lnTo>
                    <a:pt x="16" y="22"/>
                  </a:lnTo>
                  <a:lnTo>
                    <a:pt x="16" y="22"/>
                  </a:lnTo>
                  <a:lnTo>
                    <a:pt x="14" y="22"/>
                  </a:lnTo>
                  <a:lnTo>
                    <a:pt x="14" y="22"/>
                  </a:lnTo>
                  <a:lnTo>
                    <a:pt x="14" y="22"/>
                  </a:lnTo>
                  <a:lnTo>
                    <a:pt x="14" y="22"/>
                  </a:lnTo>
                  <a:lnTo>
                    <a:pt x="10" y="22"/>
                  </a:lnTo>
                  <a:lnTo>
                    <a:pt x="4" y="18"/>
                  </a:lnTo>
                  <a:lnTo>
                    <a:pt x="2" y="14"/>
                  </a:lnTo>
                  <a:lnTo>
                    <a:pt x="0" y="10"/>
                  </a:lnTo>
                  <a:lnTo>
                    <a:pt x="0" y="10"/>
                  </a:lnTo>
                  <a:lnTo>
                    <a:pt x="2" y="6"/>
                  </a:lnTo>
                  <a:lnTo>
                    <a:pt x="2" y="6"/>
                  </a:lnTo>
                  <a:lnTo>
                    <a:pt x="8"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0" name="Freeform 1900"/>
            <p:cNvSpPr>
              <a:spLocks/>
            </p:cNvSpPr>
            <p:nvPr/>
          </p:nvSpPr>
          <p:spPr bwMode="auto">
            <a:xfrm>
              <a:off x="9220085" y="552450"/>
              <a:ext cx="25540" cy="41275"/>
            </a:xfrm>
            <a:custGeom>
              <a:avLst/>
              <a:gdLst>
                <a:gd name="T0" fmla="*/ 14 w 16"/>
                <a:gd name="T1" fmla="*/ 0 h 26"/>
                <a:gd name="T2" fmla="*/ 14 w 16"/>
                <a:gd name="T3" fmla="*/ 0 h 26"/>
                <a:gd name="T4" fmla="*/ 0 w 16"/>
                <a:gd name="T5" fmla="*/ 26 h 26"/>
                <a:gd name="T6" fmla="*/ 0 w 16"/>
                <a:gd name="T7" fmla="*/ 26 h 26"/>
                <a:gd name="T8" fmla="*/ 10 w 16"/>
                <a:gd name="T9" fmla="*/ 26 h 26"/>
                <a:gd name="T10" fmla="*/ 10 w 16"/>
                <a:gd name="T11" fmla="*/ 26 h 26"/>
                <a:gd name="T12" fmla="*/ 14 w 16"/>
                <a:gd name="T13" fmla="*/ 26 h 26"/>
                <a:gd name="T14" fmla="*/ 14 w 16"/>
                <a:gd name="T15" fmla="*/ 26 h 26"/>
                <a:gd name="T16" fmla="*/ 16 w 16"/>
                <a:gd name="T17" fmla="*/ 24 h 26"/>
                <a:gd name="T18" fmla="*/ 16 w 16"/>
                <a:gd name="T19" fmla="*/ 24 h 26"/>
                <a:gd name="T20" fmla="*/ 16 w 16"/>
                <a:gd name="T21" fmla="*/ 8 h 26"/>
                <a:gd name="T22" fmla="*/ 16 w 16"/>
                <a:gd name="T23" fmla="*/ 8 h 26"/>
                <a:gd name="T24" fmla="*/ 14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4" y="0"/>
                  </a:moveTo>
                  <a:lnTo>
                    <a:pt x="14" y="0"/>
                  </a:lnTo>
                  <a:lnTo>
                    <a:pt x="0" y="26"/>
                  </a:lnTo>
                  <a:lnTo>
                    <a:pt x="0" y="26"/>
                  </a:lnTo>
                  <a:lnTo>
                    <a:pt x="10" y="26"/>
                  </a:lnTo>
                  <a:lnTo>
                    <a:pt x="10" y="26"/>
                  </a:lnTo>
                  <a:lnTo>
                    <a:pt x="14" y="26"/>
                  </a:lnTo>
                  <a:lnTo>
                    <a:pt x="14" y="26"/>
                  </a:lnTo>
                  <a:lnTo>
                    <a:pt x="16" y="24"/>
                  </a:lnTo>
                  <a:lnTo>
                    <a:pt x="16" y="24"/>
                  </a:lnTo>
                  <a:lnTo>
                    <a:pt x="16" y="8"/>
                  </a:lnTo>
                  <a:lnTo>
                    <a:pt x="16" y="8"/>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1" name="Freeform 1901"/>
            <p:cNvSpPr>
              <a:spLocks/>
            </p:cNvSpPr>
            <p:nvPr/>
          </p:nvSpPr>
          <p:spPr bwMode="auto">
            <a:xfrm>
              <a:off x="9220085" y="552450"/>
              <a:ext cx="25540" cy="41275"/>
            </a:xfrm>
            <a:custGeom>
              <a:avLst/>
              <a:gdLst>
                <a:gd name="T0" fmla="*/ 14 w 16"/>
                <a:gd name="T1" fmla="*/ 0 h 26"/>
                <a:gd name="T2" fmla="*/ 14 w 16"/>
                <a:gd name="T3" fmla="*/ 0 h 26"/>
                <a:gd name="T4" fmla="*/ 0 w 16"/>
                <a:gd name="T5" fmla="*/ 26 h 26"/>
                <a:gd name="T6" fmla="*/ 0 w 16"/>
                <a:gd name="T7" fmla="*/ 26 h 26"/>
                <a:gd name="T8" fmla="*/ 10 w 16"/>
                <a:gd name="T9" fmla="*/ 26 h 26"/>
                <a:gd name="T10" fmla="*/ 10 w 16"/>
                <a:gd name="T11" fmla="*/ 26 h 26"/>
                <a:gd name="T12" fmla="*/ 14 w 16"/>
                <a:gd name="T13" fmla="*/ 26 h 26"/>
                <a:gd name="T14" fmla="*/ 14 w 16"/>
                <a:gd name="T15" fmla="*/ 26 h 26"/>
                <a:gd name="T16" fmla="*/ 16 w 16"/>
                <a:gd name="T17" fmla="*/ 24 h 26"/>
                <a:gd name="T18" fmla="*/ 16 w 16"/>
                <a:gd name="T19" fmla="*/ 24 h 26"/>
                <a:gd name="T20" fmla="*/ 16 w 16"/>
                <a:gd name="T21" fmla="*/ 8 h 26"/>
                <a:gd name="T22" fmla="*/ 16 w 16"/>
                <a:gd name="T23" fmla="*/ 8 h 26"/>
                <a:gd name="T24" fmla="*/ 14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4" y="0"/>
                  </a:moveTo>
                  <a:lnTo>
                    <a:pt x="14" y="0"/>
                  </a:lnTo>
                  <a:lnTo>
                    <a:pt x="0" y="26"/>
                  </a:lnTo>
                  <a:lnTo>
                    <a:pt x="0" y="26"/>
                  </a:lnTo>
                  <a:lnTo>
                    <a:pt x="10" y="26"/>
                  </a:lnTo>
                  <a:lnTo>
                    <a:pt x="10" y="26"/>
                  </a:lnTo>
                  <a:lnTo>
                    <a:pt x="14" y="26"/>
                  </a:lnTo>
                  <a:lnTo>
                    <a:pt x="14" y="26"/>
                  </a:lnTo>
                  <a:lnTo>
                    <a:pt x="16" y="24"/>
                  </a:lnTo>
                  <a:lnTo>
                    <a:pt x="16" y="24"/>
                  </a:lnTo>
                  <a:lnTo>
                    <a:pt x="16" y="8"/>
                  </a:lnTo>
                  <a:lnTo>
                    <a:pt x="16"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2" name="Freeform 1902"/>
            <p:cNvSpPr>
              <a:spLocks/>
            </p:cNvSpPr>
            <p:nvPr/>
          </p:nvSpPr>
          <p:spPr bwMode="auto">
            <a:xfrm>
              <a:off x="9220085" y="552450"/>
              <a:ext cx="22348" cy="41275"/>
            </a:xfrm>
            <a:custGeom>
              <a:avLst/>
              <a:gdLst>
                <a:gd name="T0" fmla="*/ 14 w 14"/>
                <a:gd name="T1" fmla="*/ 0 h 26"/>
                <a:gd name="T2" fmla="*/ 14 w 14"/>
                <a:gd name="T3" fmla="*/ 0 h 26"/>
                <a:gd name="T4" fmla="*/ 0 w 14"/>
                <a:gd name="T5" fmla="*/ 26 h 26"/>
                <a:gd name="T6" fmla="*/ 0 w 14"/>
                <a:gd name="T7" fmla="*/ 26 h 26"/>
                <a:gd name="T8" fmla="*/ 10 w 14"/>
                <a:gd name="T9" fmla="*/ 26 h 26"/>
                <a:gd name="T10" fmla="*/ 10 w 14"/>
                <a:gd name="T11" fmla="*/ 26 h 26"/>
                <a:gd name="T12" fmla="*/ 10 w 14"/>
                <a:gd name="T13" fmla="*/ 26 h 26"/>
                <a:gd name="T14" fmla="*/ 10 w 14"/>
                <a:gd name="T15" fmla="*/ 26 h 26"/>
                <a:gd name="T16" fmla="*/ 0 w 14"/>
                <a:gd name="T17" fmla="*/ 26 h 26"/>
                <a:gd name="T18" fmla="*/ 0 w 14"/>
                <a:gd name="T19" fmla="*/ 26 h 26"/>
                <a:gd name="T20" fmla="*/ 14 w 14"/>
                <a:gd name="T21" fmla="*/ 0 h 26"/>
                <a:gd name="T22" fmla="*/ 14 w 14"/>
                <a:gd name="T23" fmla="*/ 0 h 26"/>
                <a:gd name="T24" fmla="*/ 14 w 14"/>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6">
                  <a:moveTo>
                    <a:pt x="14" y="0"/>
                  </a:moveTo>
                  <a:lnTo>
                    <a:pt x="14" y="0"/>
                  </a:lnTo>
                  <a:lnTo>
                    <a:pt x="0" y="26"/>
                  </a:lnTo>
                  <a:lnTo>
                    <a:pt x="0" y="26"/>
                  </a:lnTo>
                  <a:lnTo>
                    <a:pt x="10" y="26"/>
                  </a:lnTo>
                  <a:lnTo>
                    <a:pt x="10" y="26"/>
                  </a:lnTo>
                  <a:lnTo>
                    <a:pt x="10" y="26"/>
                  </a:lnTo>
                  <a:lnTo>
                    <a:pt x="10" y="26"/>
                  </a:lnTo>
                  <a:lnTo>
                    <a:pt x="0" y="26"/>
                  </a:lnTo>
                  <a:lnTo>
                    <a:pt x="0" y="26"/>
                  </a:lnTo>
                  <a:lnTo>
                    <a:pt x="14" y="0"/>
                  </a:lnTo>
                  <a:lnTo>
                    <a:pt x="14" y="0"/>
                  </a:lnTo>
                  <a:lnTo>
                    <a:pt x="14"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3" name="Freeform 1903"/>
            <p:cNvSpPr>
              <a:spLocks/>
            </p:cNvSpPr>
            <p:nvPr/>
          </p:nvSpPr>
          <p:spPr bwMode="auto">
            <a:xfrm>
              <a:off x="9220085" y="552450"/>
              <a:ext cx="22348" cy="41275"/>
            </a:xfrm>
            <a:custGeom>
              <a:avLst/>
              <a:gdLst>
                <a:gd name="T0" fmla="*/ 14 w 14"/>
                <a:gd name="T1" fmla="*/ 0 h 26"/>
                <a:gd name="T2" fmla="*/ 14 w 14"/>
                <a:gd name="T3" fmla="*/ 0 h 26"/>
                <a:gd name="T4" fmla="*/ 0 w 14"/>
                <a:gd name="T5" fmla="*/ 26 h 26"/>
                <a:gd name="T6" fmla="*/ 0 w 14"/>
                <a:gd name="T7" fmla="*/ 26 h 26"/>
                <a:gd name="T8" fmla="*/ 10 w 14"/>
                <a:gd name="T9" fmla="*/ 26 h 26"/>
                <a:gd name="T10" fmla="*/ 10 w 14"/>
                <a:gd name="T11" fmla="*/ 26 h 26"/>
                <a:gd name="T12" fmla="*/ 10 w 14"/>
                <a:gd name="T13" fmla="*/ 26 h 26"/>
                <a:gd name="T14" fmla="*/ 10 w 14"/>
                <a:gd name="T15" fmla="*/ 26 h 26"/>
                <a:gd name="T16" fmla="*/ 0 w 14"/>
                <a:gd name="T17" fmla="*/ 26 h 26"/>
                <a:gd name="T18" fmla="*/ 0 w 14"/>
                <a:gd name="T19" fmla="*/ 26 h 26"/>
                <a:gd name="T20" fmla="*/ 14 w 14"/>
                <a:gd name="T21" fmla="*/ 0 h 26"/>
                <a:gd name="T22" fmla="*/ 14 w 14"/>
                <a:gd name="T23" fmla="*/ 0 h 26"/>
                <a:gd name="T24" fmla="*/ 14 w 14"/>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6">
                  <a:moveTo>
                    <a:pt x="14" y="0"/>
                  </a:moveTo>
                  <a:lnTo>
                    <a:pt x="14" y="0"/>
                  </a:lnTo>
                  <a:lnTo>
                    <a:pt x="0" y="26"/>
                  </a:lnTo>
                  <a:lnTo>
                    <a:pt x="0" y="26"/>
                  </a:lnTo>
                  <a:lnTo>
                    <a:pt x="10" y="26"/>
                  </a:lnTo>
                  <a:lnTo>
                    <a:pt x="10" y="26"/>
                  </a:lnTo>
                  <a:lnTo>
                    <a:pt x="10" y="26"/>
                  </a:lnTo>
                  <a:lnTo>
                    <a:pt x="10" y="26"/>
                  </a:lnTo>
                  <a:lnTo>
                    <a:pt x="0" y="26"/>
                  </a:lnTo>
                  <a:lnTo>
                    <a:pt x="0" y="26"/>
                  </a:lnTo>
                  <a:lnTo>
                    <a:pt x="14" y="0"/>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4" name="Freeform 1904"/>
            <p:cNvSpPr>
              <a:spLocks/>
            </p:cNvSpPr>
            <p:nvPr/>
          </p:nvSpPr>
          <p:spPr bwMode="auto">
            <a:xfrm>
              <a:off x="9057265" y="466725"/>
              <a:ext cx="19155" cy="31750"/>
            </a:xfrm>
            <a:custGeom>
              <a:avLst/>
              <a:gdLst>
                <a:gd name="T0" fmla="*/ 8 w 12"/>
                <a:gd name="T1" fmla="*/ 0 h 20"/>
                <a:gd name="T2" fmla="*/ 8 w 12"/>
                <a:gd name="T3" fmla="*/ 0 h 20"/>
                <a:gd name="T4" fmla="*/ 6 w 12"/>
                <a:gd name="T5" fmla="*/ 0 h 20"/>
                <a:gd name="T6" fmla="*/ 6 w 12"/>
                <a:gd name="T7" fmla="*/ 0 h 20"/>
                <a:gd name="T8" fmla="*/ 2 w 12"/>
                <a:gd name="T9" fmla="*/ 4 h 20"/>
                <a:gd name="T10" fmla="*/ 2 w 12"/>
                <a:gd name="T11" fmla="*/ 4 h 20"/>
                <a:gd name="T12" fmla="*/ 0 w 12"/>
                <a:gd name="T13" fmla="*/ 8 h 20"/>
                <a:gd name="T14" fmla="*/ 2 w 12"/>
                <a:gd name="T15" fmla="*/ 12 h 20"/>
                <a:gd name="T16" fmla="*/ 4 w 12"/>
                <a:gd name="T17" fmla="*/ 16 h 20"/>
                <a:gd name="T18" fmla="*/ 6 w 12"/>
                <a:gd name="T19" fmla="*/ 18 h 20"/>
                <a:gd name="T20" fmla="*/ 6 w 12"/>
                <a:gd name="T21" fmla="*/ 18 h 20"/>
                <a:gd name="T22" fmla="*/ 8 w 12"/>
                <a:gd name="T23" fmla="*/ 20 h 20"/>
                <a:gd name="T24" fmla="*/ 8 w 12"/>
                <a:gd name="T25" fmla="*/ 20 h 20"/>
                <a:gd name="T26" fmla="*/ 10 w 12"/>
                <a:gd name="T27" fmla="*/ 20 h 20"/>
                <a:gd name="T28" fmla="*/ 10 w 12"/>
                <a:gd name="T29" fmla="*/ 20 h 20"/>
                <a:gd name="T30" fmla="*/ 12 w 12"/>
                <a:gd name="T31" fmla="*/ 18 h 20"/>
                <a:gd name="T32" fmla="*/ 12 w 12"/>
                <a:gd name="T33" fmla="*/ 14 h 20"/>
                <a:gd name="T34" fmla="*/ 12 w 12"/>
                <a:gd name="T35" fmla="*/ 14 h 20"/>
                <a:gd name="T36" fmla="*/ 10 w 12"/>
                <a:gd name="T37" fmla="*/ 16 h 20"/>
                <a:gd name="T38" fmla="*/ 10 w 12"/>
                <a:gd name="T39" fmla="*/ 16 h 20"/>
                <a:gd name="T40" fmla="*/ 8 w 12"/>
                <a:gd name="T41" fmla="*/ 16 h 20"/>
                <a:gd name="T42" fmla="*/ 8 w 12"/>
                <a:gd name="T43" fmla="*/ 16 h 20"/>
                <a:gd name="T44" fmla="*/ 6 w 12"/>
                <a:gd name="T45" fmla="*/ 16 h 20"/>
                <a:gd name="T46" fmla="*/ 6 w 12"/>
                <a:gd name="T47" fmla="*/ 16 h 20"/>
                <a:gd name="T48" fmla="*/ 4 w 12"/>
                <a:gd name="T49" fmla="*/ 12 h 20"/>
                <a:gd name="T50" fmla="*/ 4 w 12"/>
                <a:gd name="T51" fmla="*/ 12 h 20"/>
                <a:gd name="T52" fmla="*/ 8 w 12"/>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20">
                  <a:moveTo>
                    <a:pt x="8" y="0"/>
                  </a:moveTo>
                  <a:lnTo>
                    <a:pt x="8" y="0"/>
                  </a:lnTo>
                  <a:lnTo>
                    <a:pt x="6" y="0"/>
                  </a:lnTo>
                  <a:lnTo>
                    <a:pt x="6" y="0"/>
                  </a:lnTo>
                  <a:lnTo>
                    <a:pt x="2" y="4"/>
                  </a:lnTo>
                  <a:lnTo>
                    <a:pt x="2" y="4"/>
                  </a:lnTo>
                  <a:lnTo>
                    <a:pt x="0" y="8"/>
                  </a:lnTo>
                  <a:lnTo>
                    <a:pt x="2" y="12"/>
                  </a:lnTo>
                  <a:lnTo>
                    <a:pt x="4" y="16"/>
                  </a:lnTo>
                  <a:lnTo>
                    <a:pt x="6" y="18"/>
                  </a:lnTo>
                  <a:lnTo>
                    <a:pt x="6" y="18"/>
                  </a:lnTo>
                  <a:lnTo>
                    <a:pt x="8" y="20"/>
                  </a:lnTo>
                  <a:lnTo>
                    <a:pt x="8" y="20"/>
                  </a:lnTo>
                  <a:lnTo>
                    <a:pt x="10" y="20"/>
                  </a:lnTo>
                  <a:lnTo>
                    <a:pt x="10" y="20"/>
                  </a:lnTo>
                  <a:lnTo>
                    <a:pt x="12" y="18"/>
                  </a:lnTo>
                  <a:lnTo>
                    <a:pt x="12" y="14"/>
                  </a:lnTo>
                  <a:lnTo>
                    <a:pt x="12" y="14"/>
                  </a:lnTo>
                  <a:lnTo>
                    <a:pt x="10" y="16"/>
                  </a:lnTo>
                  <a:lnTo>
                    <a:pt x="10" y="16"/>
                  </a:lnTo>
                  <a:lnTo>
                    <a:pt x="8" y="16"/>
                  </a:lnTo>
                  <a:lnTo>
                    <a:pt x="8" y="16"/>
                  </a:lnTo>
                  <a:lnTo>
                    <a:pt x="6" y="16"/>
                  </a:lnTo>
                  <a:lnTo>
                    <a:pt x="6" y="16"/>
                  </a:lnTo>
                  <a:lnTo>
                    <a:pt x="4" y="12"/>
                  </a:lnTo>
                  <a:lnTo>
                    <a:pt x="4" y="12"/>
                  </a:lnTo>
                  <a:lnTo>
                    <a:pt x="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5" name="Freeform 1905"/>
            <p:cNvSpPr>
              <a:spLocks/>
            </p:cNvSpPr>
            <p:nvPr/>
          </p:nvSpPr>
          <p:spPr bwMode="auto">
            <a:xfrm>
              <a:off x="9057265" y="466725"/>
              <a:ext cx="19155" cy="31750"/>
            </a:xfrm>
            <a:custGeom>
              <a:avLst/>
              <a:gdLst>
                <a:gd name="T0" fmla="*/ 8 w 12"/>
                <a:gd name="T1" fmla="*/ 0 h 20"/>
                <a:gd name="T2" fmla="*/ 8 w 12"/>
                <a:gd name="T3" fmla="*/ 0 h 20"/>
                <a:gd name="T4" fmla="*/ 6 w 12"/>
                <a:gd name="T5" fmla="*/ 0 h 20"/>
                <a:gd name="T6" fmla="*/ 6 w 12"/>
                <a:gd name="T7" fmla="*/ 0 h 20"/>
                <a:gd name="T8" fmla="*/ 2 w 12"/>
                <a:gd name="T9" fmla="*/ 4 h 20"/>
                <a:gd name="T10" fmla="*/ 2 w 12"/>
                <a:gd name="T11" fmla="*/ 4 h 20"/>
                <a:gd name="T12" fmla="*/ 0 w 12"/>
                <a:gd name="T13" fmla="*/ 8 h 20"/>
                <a:gd name="T14" fmla="*/ 2 w 12"/>
                <a:gd name="T15" fmla="*/ 12 h 20"/>
                <a:gd name="T16" fmla="*/ 4 w 12"/>
                <a:gd name="T17" fmla="*/ 16 h 20"/>
                <a:gd name="T18" fmla="*/ 6 w 12"/>
                <a:gd name="T19" fmla="*/ 18 h 20"/>
                <a:gd name="T20" fmla="*/ 6 w 12"/>
                <a:gd name="T21" fmla="*/ 18 h 20"/>
                <a:gd name="T22" fmla="*/ 8 w 12"/>
                <a:gd name="T23" fmla="*/ 20 h 20"/>
                <a:gd name="T24" fmla="*/ 8 w 12"/>
                <a:gd name="T25" fmla="*/ 20 h 20"/>
                <a:gd name="T26" fmla="*/ 10 w 12"/>
                <a:gd name="T27" fmla="*/ 20 h 20"/>
                <a:gd name="T28" fmla="*/ 10 w 12"/>
                <a:gd name="T29" fmla="*/ 20 h 20"/>
                <a:gd name="T30" fmla="*/ 12 w 12"/>
                <a:gd name="T31" fmla="*/ 18 h 20"/>
                <a:gd name="T32" fmla="*/ 12 w 12"/>
                <a:gd name="T33" fmla="*/ 14 h 20"/>
                <a:gd name="T34" fmla="*/ 12 w 12"/>
                <a:gd name="T35" fmla="*/ 14 h 20"/>
                <a:gd name="T36" fmla="*/ 10 w 12"/>
                <a:gd name="T37" fmla="*/ 16 h 20"/>
                <a:gd name="T38" fmla="*/ 10 w 12"/>
                <a:gd name="T39" fmla="*/ 16 h 20"/>
                <a:gd name="T40" fmla="*/ 8 w 12"/>
                <a:gd name="T41" fmla="*/ 16 h 20"/>
                <a:gd name="T42" fmla="*/ 8 w 12"/>
                <a:gd name="T43" fmla="*/ 16 h 20"/>
                <a:gd name="T44" fmla="*/ 6 w 12"/>
                <a:gd name="T45" fmla="*/ 16 h 20"/>
                <a:gd name="T46" fmla="*/ 6 w 12"/>
                <a:gd name="T47" fmla="*/ 16 h 20"/>
                <a:gd name="T48" fmla="*/ 4 w 12"/>
                <a:gd name="T49" fmla="*/ 12 h 20"/>
                <a:gd name="T50" fmla="*/ 4 w 12"/>
                <a:gd name="T51" fmla="*/ 12 h 20"/>
                <a:gd name="T52" fmla="*/ 8 w 12"/>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20">
                  <a:moveTo>
                    <a:pt x="8" y="0"/>
                  </a:moveTo>
                  <a:lnTo>
                    <a:pt x="8" y="0"/>
                  </a:lnTo>
                  <a:lnTo>
                    <a:pt x="6" y="0"/>
                  </a:lnTo>
                  <a:lnTo>
                    <a:pt x="6" y="0"/>
                  </a:lnTo>
                  <a:lnTo>
                    <a:pt x="2" y="4"/>
                  </a:lnTo>
                  <a:lnTo>
                    <a:pt x="2" y="4"/>
                  </a:lnTo>
                  <a:lnTo>
                    <a:pt x="0" y="8"/>
                  </a:lnTo>
                  <a:lnTo>
                    <a:pt x="2" y="12"/>
                  </a:lnTo>
                  <a:lnTo>
                    <a:pt x="4" y="16"/>
                  </a:lnTo>
                  <a:lnTo>
                    <a:pt x="6" y="18"/>
                  </a:lnTo>
                  <a:lnTo>
                    <a:pt x="6" y="18"/>
                  </a:lnTo>
                  <a:lnTo>
                    <a:pt x="8" y="20"/>
                  </a:lnTo>
                  <a:lnTo>
                    <a:pt x="8" y="20"/>
                  </a:lnTo>
                  <a:lnTo>
                    <a:pt x="10" y="20"/>
                  </a:lnTo>
                  <a:lnTo>
                    <a:pt x="10" y="20"/>
                  </a:lnTo>
                  <a:lnTo>
                    <a:pt x="12" y="18"/>
                  </a:lnTo>
                  <a:lnTo>
                    <a:pt x="12" y="14"/>
                  </a:lnTo>
                  <a:lnTo>
                    <a:pt x="12" y="14"/>
                  </a:lnTo>
                  <a:lnTo>
                    <a:pt x="10" y="16"/>
                  </a:lnTo>
                  <a:lnTo>
                    <a:pt x="10" y="16"/>
                  </a:lnTo>
                  <a:lnTo>
                    <a:pt x="8" y="16"/>
                  </a:lnTo>
                  <a:lnTo>
                    <a:pt x="8" y="16"/>
                  </a:lnTo>
                  <a:lnTo>
                    <a:pt x="6" y="16"/>
                  </a:lnTo>
                  <a:lnTo>
                    <a:pt x="6" y="16"/>
                  </a:lnTo>
                  <a:lnTo>
                    <a:pt x="4" y="12"/>
                  </a:lnTo>
                  <a:lnTo>
                    <a:pt x="4" y="1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6" name="Freeform 1906"/>
            <p:cNvSpPr>
              <a:spLocks noEditPoints="1"/>
            </p:cNvSpPr>
            <p:nvPr/>
          </p:nvSpPr>
          <p:spPr bwMode="auto">
            <a:xfrm>
              <a:off x="9057265" y="466725"/>
              <a:ext cx="19155" cy="31750"/>
            </a:xfrm>
            <a:custGeom>
              <a:avLst/>
              <a:gdLst>
                <a:gd name="T0" fmla="*/ 12 w 12"/>
                <a:gd name="T1" fmla="*/ 14 h 20"/>
                <a:gd name="T2" fmla="*/ 12 w 12"/>
                <a:gd name="T3" fmla="*/ 14 h 20"/>
                <a:gd name="T4" fmla="*/ 10 w 12"/>
                <a:gd name="T5" fmla="*/ 16 h 20"/>
                <a:gd name="T6" fmla="*/ 10 w 12"/>
                <a:gd name="T7" fmla="*/ 16 h 20"/>
                <a:gd name="T8" fmla="*/ 12 w 12"/>
                <a:gd name="T9" fmla="*/ 14 h 20"/>
                <a:gd name="T10" fmla="*/ 12 w 12"/>
                <a:gd name="T11" fmla="*/ 14 h 20"/>
                <a:gd name="T12" fmla="*/ 12 w 12"/>
                <a:gd name="T13" fmla="*/ 14 h 20"/>
                <a:gd name="T14" fmla="*/ 8 w 12"/>
                <a:gd name="T15" fmla="*/ 0 h 20"/>
                <a:gd name="T16" fmla="*/ 8 w 12"/>
                <a:gd name="T17" fmla="*/ 0 h 20"/>
                <a:gd name="T18" fmla="*/ 6 w 12"/>
                <a:gd name="T19" fmla="*/ 0 h 20"/>
                <a:gd name="T20" fmla="*/ 6 w 12"/>
                <a:gd name="T21" fmla="*/ 0 h 20"/>
                <a:gd name="T22" fmla="*/ 0 w 12"/>
                <a:gd name="T23" fmla="*/ 4 h 20"/>
                <a:gd name="T24" fmla="*/ 0 w 12"/>
                <a:gd name="T25" fmla="*/ 4 h 20"/>
                <a:gd name="T26" fmla="*/ 0 w 12"/>
                <a:gd name="T27" fmla="*/ 8 h 20"/>
                <a:gd name="T28" fmla="*/ 2 w 12"/>
                <a:gd name="T29" fmla="*/ 12 h 20"/>
                <a:gd name="T30" fmla="*/ 4 w 12"/>
                <a:gd name="T31" fmla="*/ 16 h 20"/>
                <a:gd name="T32" fmla="*/ 6 w 12"/>
                <a:gd name="T33" fmla="*/ 20 h 20"/>
                <a:gd name="T34" fmla="*/ 6 w 12"/>
                <a:gd name="T35" fmla="*/ 20 h 20"/>
                <a:gd name="T36" fmla="*/ 8 w 12"/>
                <a:gd name="T37" fmla="*/ 20 h 20"/>
                <a:gd name="T38" fmla="*/ 8 w 12"/>
                <a:gd name="T39" fmla="*/ 20 h 20"/>
                <a:gd name="T40" fmla="*/ 10 w 12"/>
                <a:gd name="T41" fmla="*/ 20 h 20"/>
                <a:gd name="T42" fmla="*/ 10 w 12"/>
                <a:gd name="T43" fmla="*/ 20 h 20"/>
                <a:gd name="T44" fmla="*/ 8 w 12"/>
                <a:gd name="T45" fmla="*/ 20 h 20"/>
                <a:gd name="T46" fmla="*/ 8 w 12"/>
                <a:gd name="T47" fmla="*/ 20 h 20"/>
                <a:gd name="T48" fmla="*/ 6 w 12"/>
                <a:gd name="T49" fmla="*/ 18 h 20"/>
                <a:gd name="T50" fmla="*/ 6 w 12"/>
                <a:gd name="T51" fmla="*/ 18 h 20"/>
                <a:gd name="T52" fmla="*/ 4 w 12"/>
                <a:gd name="T53" fmla="*/ 16 h 20"/>
                <a:gd name="T54" fmla="*/ 2 w 12"/>
                <a:gd name="T55" fmla="*/ 12 h 20"/>
                <a:gd name="T56" fmla="*/ 0 w 12"/>
                <a:gd name="T57" fmla="*/ 8 h 20"/>
                <a:gd name="T58" fmla="*/ 2 w 12"/>
                <a:gd name="T59" fmla="*/ 4 h 20"/>
                <a:gd name="T60" fmla="*/ 2 w 12"/>
                <a:gd name="T61" fmla="*/ 4 h 20"/>
                <a:gd name="T62" fmla="*/ 6 w 12"/>
                <a:gd name="T63" fmla="*/ 0 h 20"/>
                <a:gd name="T64" fmla="*/ 6 w 12"/>
                <a:gd name="T65" fmla="*/ 0 h 20"/>
                <a:gd name="T66" fmla="*/ 8 w 12"/>
                <a:gd name="T67" fmla="*/ 0 h 20"/>
                <a:gd name="T68" fmla="*/ 8 w 12"/>
                <a:gd name="T69" fmla="*/ 0 h 20"/>
                <a:gd name="T70" fmla="*/ 8 w 12"/>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 h="20">
                  <a:moveTo>
                    <a:pt x="12" y="14"/>
                  </a:moveTo>
                  <a:lnTo>
                    <a:pt x="12" y="14"/>
                  </a:lnTo>
                  <a:lnTo>
                    <a:pt x="10" y="16"/>
                  </a:lnTo>
                  <a:lnTo>
                    <a:pt x="10" y="16"/>
                  </a:lnTo>
                  <a:lnTo>
                    <a:pt x="12" y="14"/>
                  </a:lnTo>
                  <a:lnTo>
                    <a:pt x="12" y="14"/>
                  </a:lnTo>
                  <a:lnTo>
                    <a:pt x="12" y="14"/>
                  </a:lnTo>
                  <a:close/>
                  <a:moveTo>
                    <a:pt x="8" y="0"/>
                  </a:moveTo>
                  <a:lnTo>
                    <a:pt x="8" y="0"/>
                  </a:lnTo>
                  <a:lnTo>
                    <a:pt x="6" y="0"/>
                  </a:lnTo>
                  <a:lnTo>
                    <a:pt x="6" y="0"/>
                  </a:lnTo>
                  <a:lnTo>
                    <a:pt x="0" y="4"/>
                  </a:lnTo>
                  <a:lnTo>
                    <a:pt x="0" y="4"/>
                  </a:lnTo>
                  <a:lnTo>
                    <a:pt x="0" y="8"/>
                  </a:lnTo>
                  <a:lnTo>
                    <a:pt x="2" y="12"/>
                  </a:lnTo>
                  <a:lnTo>
                    <a:pt x="4" y="16"/>
                  </a:lnTo>
                  <a:lnTo>
                    <a:pt x="6" y="20"/>
                  </a:lnTo>
                  <a:lnTo>
                    <a:pt x="6" y="20"/>
                  </a:lnTo>
                  <a:lnTo>
                    <a:pt x="8" y="20"/>
                  </a:lnTo>
                  <a:lnTo>
                    <a:pt x="8" y="20"/>
                  </a:lnTo>
                  <a:lnTo>
                    <a:pt x="10" y="20"/>
                  </a:lnTo>
                  <a:lnTo>
                    <a:pt x="10" y="20"/>
                  </a:lnTo>
                  <a:lnTo>
                    <a:pt x="8" y="20"/>
                  </a:lnTo>
                  <a:lnTo>
                    <a:pt x="8" y="20"/>
                  </a:lnTo>
                  <a:lnTo>
                    <a:pt x="6" y="18"/>
                  </a:lnTo>
                  <a:lnTo>
                    <a:pt x="6" y="18"/>
                  </a:lnTo>
                  <a:lnTo>
                    <a:pt x="4" y="16"/>
                  </a:lnTo>
                  <a:lnTo>
                    <a:pt x="2" y="12"/>
                  </a:lnTo>
                  <a:lnTo>
                    <a:pt x="0" y="8"/>
                  </a:lnTo>
                  <a:lnTo>
                    <a:pt x="2" y="4"/>
                  </a:lnTo>
                  <a:lnTo>
                    <a:pt x="2" y="4"/>
                  </a:lnTo>
                  <a:lnTo>
                    <a:pt x="6" y="0"/>
                  </a:lnTo>
                  <a:lnTo>
                    <a:pt x="6" y="0"/>
                  </a:lnTo>
                  <a:lnTo>
                    <a:pt x="8" y="0"/>
                  </a:lnTo>
                  <a:lnTo>
                    <a:pt x="8" y="0"/>
                  </a:lnTo>
                  <a:lnTo>
                    <a:pt x="8"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7" name="Freeform 1907"/>
            <p:cNvSpPr>
              <a:spLocks/>
            </p:cNvSpPr>
            <p:nvPr/>
          </p:nvSpPr>
          <p:spPr bwMode="auto">
            <a:xfrm>
              <a:off x="9073228" y="488950"/>
              <a:ext cx="3193" cy="3175"/>
            </a:xfrm>
            <a:custGeom>
              <a:avLst/>
              <a:gdLst>
                <a:gd name="T0" fmla="*/ 2 w 2"/>
                <a:gd name="T1" fmla="*/ 0 h 2"/>
                <a:gd name="T2" fmla="*/ 2 w 2"/>
                <a:gd name="T3" fmla="*/ 0 h 2"/>
                <a:gd name="T4" fmla="*/ 0 w 2"/>
                <a:gd name="T5" fmla="*/ 2 h 2"/>
                <a:gd name="T6" fmla="*/ 0 w 2"/>
                <a:gd name="T7" fmla="*/ 2 h 2"/>
                <a:gd name="T8" fmla="*/ 2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2"/>
                  </a:lnTo>
                  <a:lnTo>
                    <a:pt x="0" y="2"/>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8" name="Freeform 1908"/>
            <p:cNvSpPr>
              <a:spLocks/>
            </p:cNvSpPr>
            <p:nvPr/>
          </p:nvSpPr>
          <p:spPr bwMode="auto">
            <a:xfrm>
              <a:off x="9057265" y="466725"/>
              <a:ext cx="15963" cy="31750"/>
            </a:xfrm>
            <a:custGeom>
              <a:avLst/>
              <a:gdLst>
                <a:gd name="T0" fmla="*/ 8 w 10"/>
                <a:gd name="T1" fmla="*/ 0 h 20"/>
                <a:gd name="T2" fmla="*/ 8 w 10"/>
                <a:gd name="T3" fmla="*/ 0 h 20"/>
                <a:gd name="T4" fmla="*/ 6 w 10"/>
                <a:gd name="T5" fmla="*/ 0 h 20"/>
                <a:gd name="T6" fmla="*/ 6 w 10"/>
                <a:gd name="T7" fmla="*/ 0 h 20"/>
                <a:gd name="T8" fmla="*/ 0 w 10"/>
                <a:gd name="T9" fmla="*/ 4 h 20"/>
                <a:gd name="T10" fmla="*/ 0 w 10"/>
                <a:gd name="T11" fmla="*/ 4 h 20"/>
                <a:gd name="T12" fmla="*/ 0 w 10"/>
                <a:gd name="T13" fmla="*/ 8 h 20"/>
                <a:gd name="T14" fmla="*/ 2 w 10"/>
                <a:gd name="T15" fmla="*/ 12 h 20"/>
                <a:gd name="T16" fmla="*/ 4 w 10"/>
                <a:gd name="T17" fmla="*/ 16 h 20"/>
                <a:gd name="T18" fmla="*/ 6 w 10"/>
                <a:gd name="T19" fmla="*/ 20 h 20"/>
                <a:gd name="T20" fmla="*/ 6 w 10"/>
                <a:gd name="T21" fmla="*/ 20 h 20"/>
                <a:gd name="T22" fmla="*/ 8 w 10"/>
                <a:gd name="T23" fmla="*/ 20 h 20"/>
                <a:gd name="T24" fmla="*/ 8 w 10"/>
                <a:gd name="T25" fmla="*/ 20 h 20"/>
                <a:gd name="T26" fmla="*/ 10 w 10"/>
                <a:gd name="T27" fmla="*/ 20 h 20"/>
                <a:gd name="T28" fmla="*/ 10 w 10"/>
                <a:gd name="T29" fmla="*/ 20 h 20"/>
                <a:gd name="T30" fmla="*/ 8 w 10"/>
                <a:gd name="T31" fmla="*/ 20 h 20"/>
                <a:gd name="T32" fmla="*/ 8 w 10"/>
                <a:gd name="T33" fmla="*/ 20 h 20"/>
                <a:gd name="T34" fmla="*/ 6 w 10"/>
                <a:gd name="T35" fmla="*/ 18 h 20"/>
                <a:gd name="T36" fmla="*/ 6 w 10"/>
                <a:gd name="T37" fmla="*/ 18 h 20"/>
                <a:gd name="T38" fmla="*/ 4 w 10"/>
                <a:gd name="T39" fmla="*/ 16 h 20"/>
                <a:gd name="T40" fmla="*/ 2 w 10"/>
                <a:gd name="T41" fmla="*/ 12 h 20"/>
                <a:gd name="T42" fmla="*/ 0 w 10"/>
                <a:gd name="T43" fmla="*/ 8 h 20"/>
                <a:gd name="T44" fmla="*/ 2 w 10"/>
                <a:gd name="T45" fmla="*/ 4 h 20"/>
                <a:gd name="T46" fmla="*/ 2 w 10"/>
                <a:gd name="T47" fmla="*/ 4 h 20"/>
                <a:gd name="T48" fmla="*/ 6 w 10"/>
                <a:gd name="T49" fmla="*/ 0 h 20"/>
                <a:gd name="T50" fmla="*/ 6 w 10"/>
                <a:gd name="T51" fmla="*/ 0 h 20"/>
                <a:gd name="T52" fmla="*/ 8 w 10"/>
                <a:gd name="T53" fmla="*/ 0 h 20"/>
                <a:gd name="T54" fmla="*/ 8 w 10"/>
                <a:gd name="T55" fmla="*/ 0 h 20"/>
                <a:gd name="T56" fmla="*/ 8 w 10"/>
                <a:gd name="T5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20">
                  <a:moveTo>
                    <a:pt x="8" y="0"/>
                  </a:moveTo>
                  <a:lnTo>
                    <a:pt x="8" y="0"/>
                  </a:lnTo>
                  <a:lnTo>
                    <a:pt x="6" y="0"/>
                  </a:lnTo>
                  <a:lnTo>
                    <a:pt x="6" y="0"/>
                  </a:lnTo>
                  <a:lnTo>
                    <a:pt x="0" y="4"/>
                  </a:lnTo>
                  <a:lnTo>
                    <a:pt x="0" y="4"/>
                  </a:lnTo>
                  <a:lnTo>
                    <a:pt x="0" y="8"/>
                  </a:lnTo>
                  <a:lnTo>
                    <a:pt x="2" y="12"/>
                  </a:lnTo>
                  <a:lnTo>
                    <a:pt x="4" y="16"/>
                  </a:lnTo>
                  <a:lnTo>
                    <a:pt x="6" y="20"/>
                  </a:lnTo>
                  <a:lnTo>
                    <a:pt x="6" y="20"/>
                  </a:lnTo>
                  <a:lnTo>
                    <a:pt x="8" y="20"/>
                  </a:lnTo>
                  <a:lnTo>
                    <a:pt x="8" y="20"/>
                  </a:lnTo>
                  <a:lnTo>
                    <a:pt x="10" y="20"/>
                  </a:lnTo>
                  <a:lnTo>
                    <a:pt x="10" y="20"/>
                  </a:lnTo>
                  <a:lnTo>
                    <a:pt x="8" y="20"/>
                  </a:lnTo>
                  <a:lnTo>
                    <a:pt x="8" y="20"/>
                  </a:lnTo>
                  <a:lnTo>
                    <a:pt x="6" y="18"/>
                  </a:lnTo>
                  <a:lnTo>
                    <a:pt x="6" y="18"/>
                  </a:lnTo>
                  <a:lnTo>
                    <a:pt x="4" y="16"/>
                  </a:lnTo>
                  <a:lnTo>
                    <a:pt x="2" y="12"/>
                  </a:lnTo>
                  <a:lnTo>
                    <a:pt x="0" y="8"/>
                  </a:lnTo>
                  <a:lnTo>
                    <a:pt x="2" y="4"/>
                  </a:lnTo>
                  <a:lnTo>
                    <a:pt x="2" y="4"/>
                  </a:lnTo>
                  <a:lnTo>
                    <a:pt x="6" y="0"/>
                  </a:lnTo>
                  <a:lnTo>
                    <a:pt x="6" y="0"/>
                  </a:lnTo>
                  <a:lnTo>
                    <a:pt x="8"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9" name="Freeform 1909"/>
            <p:cNvSpPr>
              <a:spLocks noEditPoints="1"/>
            </p:cNvSpPr>
            <p:nvPr/>
          </p:nvSpPr>
          <p:spPr bwMode="auto">
            <a:xfrm>
              <a:off x="9239241" y="447675"/>
              <a:ext cx="31926" cy="22225"/>
            </a:xfrm>
            <a:custGeom>
              <a:avLst/>
              <a:gdLst>
                <a:gd name="T0" fmla="*/ 8 w 20"/>
                <a:gd name="T1" fmla="*/ 8 h 14"/>
                <a:gd name="T2" fmla="*/ 8 w 20"/>
                <a:gd name="T3" fmla="*/ 8 h 14"/>
                <a:gd name="T4" fmla="*/ 8 w 20"/>
                <a:gd name="T5" fmla="*/ 8 h 14"/>
                <a:gd name="T6" fmla="*/ 8 w 20"/>
                <a:gd name="T7" fmla="*/ 8 h 14"/>
                <a:gd name="T8" fmla="*/ 12 w 20"/>
                <a:gd name="T9" fmla="*/ 10 h 14"/>
                <a:gd name="T10" fmla="*/ 12 w 20"/>
                <a:gd name="T11" fmla="*/ 10 h 14"/>
                <a:gd name="T12" fmla="*/ 8 w 20"/>
                <a:gd name="T13" fmla="*/ 12 h 14"/>
                <a:gd name="T14" fmla="*/ 8 w 20"/>
                <a:gd name="T15" fmla="*/ 12 h 14"/>
                <a:gd name="T16" fmla="*/ 8 w 20"/>
                <a:gd name="T17" fmla="*/ 12 h 14"/>
                <a:gd name="T18" fmla="*/ 8 w 20"/>
                <a:gd name="T19" fmla="*/ 12 h 14"/>
                <a:gd name="T20" fmla="*/ 8 w 20"/>
                <a:gd name="T21" fmla="*/ 12 h 14"/>
                <a:gd name="T22" fmla="*/ 8 w 20"/>
                <a:gd name="T23" fmla="*/ 12 h 14"/>
                <a:gd name="T24" fmla="*/ 6 w 20"/>
                <a:gd name="T25" fmla="*/ 10 h 14"/>
                <a:gd name="T26" fmla="*/ 6 w 20"/>
                <a:gd name="T27" fmla="*/ 10 h 14"/>
                <a:gd name="T28" fmla="*/ 8 w 20"/>
                <a:gd name="T29" fmla="*/ 8 h 14"/>
                <a:gd name="T30" fmla="*/ 8 w 20"/>
                <a:gd name="T31" fmla="*/ 8 h 14"/>
                <a:gd name="T32" fmla="*/ 8 w 20"/>
                <a:gd name="T33" fmla="*/ 8 h 14"/>
                <a:gd name="T34" fmla="*/ 14 w 20"/>
                <a:gd name="T35" fmla="*/ 0 h 14"/>
                <a:gd name="T36" fmla="*/ 14 w 20"/>
                <a:gd name="T37" fmla="*/ 0 h 14"/>
                <a:gd name="T38" fmla="*/ 6 w 20"/>
                <a:gd name="T39" fmla="*/ 4 h 14"/>
                <a:gd name="T40" fmla="*/ 0 w 20"/>
                <a:gd name="T41" fmla="*/ 10 h 14"/>
                <a:gd name="T42" fmla="*/ 0 w 20"/>
                <a:gd name="T43" fmla="*/ 10 h 14"/>
                <a:gd name="T44" fmla="*/ 4 w 20"/>
                <a:gd name="T45" fmla="*/ 10 h 14"/>
                <a:gd name="T46" fmla="*/ 4 w 20"/>
                <a:gd name="T47" fmla="*/ 10 h 14"/>
                <a:gd name="T48" fmla="*/ 8 w 20"/>
                <a:gd name="T49" fmla="*/ 14 h 14"/>
                <a:gd name="T50" fmla="*/ 8 w 20"/>
                <a:gd name="T51" fmla="*/ 14 h 14"/>
                <a:gd name="T52" fmla="*/ 20 w 20"/>
                <a:gd name="T53" fmla="*/ 6 h 14"/>
                <a:gd name="T54" fmla="*/ 20 w 20"/>
                <a:gd name="T55" fmla="*/ 6 h 14"/>
                <a:gd name="T56" fmla="*/ 16 w 20"/>
                <a:gd name="T57" fmla="*/ 6 h 14"/>
                <a:gd name="T58" fmla="*/ 14 w 20"/>
                <a:gd name="T5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14">
                  <a:moveTo>
                    <a:pt x="8" y="8"/>
                  </a:moveTo>
                  <a:lnTo>
                    <a:pt x="8" y="8"/>
                  </a:lnTo>
                  <a:lnTo>
                    <a:pt x="8" y="8"/>
                  </a:lnTo>
                  <a:lnTo>
                    <a:pt x="8" y="8"/>
                  </a:lnTo>
                  <a:lnTo>
                    <a:pt x="12" y="10"/>
                  </a:lnTo>
                  <a:lnTo>
                    <a:pt x="12" y="10"/>
                  </a:lnTo>
                  <a:lnTo>
                    <a:pt x="8" y="12"/>
                  </a:lnTo>
                  <a:lnTo>
                    <a:pt x="8" y="12"/>
                  </a:lnTo>
                  <a:lnTo>
                    <a:pt x="8" y="12"/>
                  </a:lnTo>
                  <a:lnTo>
                    <a:pt x="8" y="12"/>
                  </a:lnTo>
                  <a:lnTo>
                    <a:pt x="8" y="12"/>
                  </a:lnTo>
                  <a:lnTo>
                    <a:pt x="8" y="12"/>
                  </a:lnTo>
                  <a:lnTo>
                    <a:pt x="6" y="10"/>
                  </a:lnTo>
                  <a:lnTo>
                    <a:pt x="6" y="10"/>
                  </a:lnTo>
                  <a:lnTo>
                    <a:pt x="8" y="8"/>
                  </a:lnTo>
                  <a:lnTo>
                    <a:pt x="8" y="8"/>
                  </a:lnTo>
                  <a:lnTo>
                    <a:pt x="8" y="8"/>
                  </a:lnTo>
                  <a:close/>
                  <a:moveTo>
                    <a:pt x="14" y="0"/>
                  </a:moveTo>
                  <a:lnTo>
                    <a:pt x="14" y="0"/>
                  </a:lnTo>
                  <a:lnTo>
                    <a:pt x="6" y="4"/>
                  </a:lnTo>
                  <a:lnTo>
                    <a:pt x="0" y="10"/>
                  </a:lnTo>
                  <a:lnTo>
                    <a:pt x="0" y="10"/>
                  </a:lnTo>
                  <a:lnTo>
                    <a:pt x="4" y="10"/>
                  </a:lnTo>
                  <a:lnTo>
                    <a:pt x="4" y="10"/>
                  </a:lnTo>
                  <a:lnTo>
                    <a:pt x="8" y="14"/>
                  </a:lnTo>
                  <a:lnTo>
                    <a:pt x="8" y="14"/>
                  </a:lnTo>
                  <a:lnTo>
                    <a:pt x="20" y="6"/>
                  </a:lnTo>
                  <a:lnTo>
                    <a:pt x="20" y="6"/>
                  </a:lnTo>
                  <a:lnTo>
                    <a:pt x="16" y="6"/>
                  </a:lnTo>
                  <a:lnTo>
                    <a:pt x="1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0" name="Freeform 1910"/>
            <p:cNvSpPr>
              <a:spLocks/>
            </p:cNvSpPr>
            <p:nvPr/>
          </p:nvSpPr>
          <p:spPr bwMode="auto">
            <a:xfrm>
              <a:off x="9248818" y="460375"/>
              <a:ext cx="9578" cy="6350"/>
            </a:xfrm>
            <a:custGeom>
              <a:avLst/>
              <a:gdLst>
                <a:gd name="T0" fmla="*/ 2 w 6"/>
                <a:gd name="T1" fmla="*/ 0 h 4"/>
                <a:gd name="T2" fmla="*/ 2 w 6"/>
                <a:gd name="T3" fmla="*/ 0 h 4"/>
                <a:gd name="T4" fmla="*/ 2 w 6"/>
                <a:gd name="T5" fmla="*/ 0 h 4"/>
                <a:gd name="T6" fmla="*/ 2 w 6"/>
                <a:gd name="T7" fmla="*/ 0 h 4"/>
                <a:gd name="T8" fmla="*/ 6 w 6"/>
                <a:gd name="T9" fmla="*/ 2 h 4"/>
                <a:gd name="T10" fmla="*/ 6 w 6"/>
                <a:gd name="T11" fmla="*/ 2 h 4"/>
                <a:gd name="T12" fmla="*/ 2 w 6"/>
                <a:gd name="T13" fmla="*/ 4 h 4"/>
                <a:gd name="T14" fmla="*/ 2 w 6"/>
                <a:gd name="T15" fmla="*/ 4 h 4"/>
                <a:gd name="T16" fmla="*/ 2 w 6"/>
                <a:gd name="T17" fmla="*/ 4 h 4"/>
                <a:gd name="T18" fmla="*/ 2 w 6"/>
                <a:gd name="T19" fmla="*/ 4 h 4"/>
                <a:gd name="T20" fmla="*/ 2 w 6"/>
                <a:gd name="T21" fmla="*/ 4 h 4"/>
                <a:gd name="T22" fmla="*/ 2 w 6"/>
                <a:gd name="T23" fmla="*/ 4 h 4"/>
                <a:gd name="T24" fmla="*/ 0 w 6"/>
                <a:gd name="T25" fmla="*/ 2 h 4"/>
                <a:gd name="T26" fmla="*/ 0 w 6"/>
                <a:gd name="T27" fmla="*/ 2 h 4"/>
                <a:gd name="T28" fmla="*/ 2 w 6"/>
                <a:gd name="T29" fmla="*/ 0 h 4"/>
                <a:gd name="T30" fmla="*/ 2 w 6"/>
                <a:gd name="T31" fmla="*/ 0 h 4"/>
                <a:gd name="T32" fmla="*/ 2 w 6"/>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2" y="0"/>
                  </a:moveTo>
                  <a:lnTo>
                    <a:pt x="2" y="0"/>
                  </a:lnTo>
                  <a:lnTo>
                    <a:pt x="2" y="0"/>
                  </a:lnTo>
                  <a:lnTo>
                    <a:pt x="2" y="0"/>
                  </a:lnTo>
                  <a:lnTo>
                    <a:pt x="6" y="2"/>
                  </a:lnTo>
                  <a:lnTo>
                    <a:pt x="6" y="2"/>
                  </a:lnTo>
                  <a:lnTo>
                    <a:pt x="2" y="4"/>
                  </a:lnTo>
                  <a:lnTo>
                    <a:pt x="2" y="4"/>
                  </a:lnTo>
                  <a:lnTo>
                    <a:pt x="2" y="4"/>
                  </a:lnTo>
                  <a:lnTo>
                    <a:pt x="2" y="4"/>
                  </a:lnTo>
                  <a:lnTo>
                    <a:pt x="2" y="4"/>
                  </a:lnTo>
                  <a:lnTo>
                    <a:pt x="2" y="4"/>
                  </a:lnTo>
                  <a:lnTo>
                    <a:pt x="0" y="2"/>
                  </a:lnTo>
                  <a:lnTo>
                    <a:pt x="0" y="2"/>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1" name="Freeform 1911"/>
            <p:cNvSpPr>
              <a:spLocks/>
            </p:cNvSpPr>
            <p:nvPr/>
          </p:nvSpPr>
          <p:spPr bwMode="auto">
            <a:xfrm>
              <a:off x="9239241" y="447675"/>
              <a:ext cx="31926" cy="22225"/>
            </a:xfrm>
            <a:custGeom>
              <a:avLst/>
              <a:gdLst>
                <a:gd name="T0" fmla="*/ 14 w 20"/>
                <a:gd name="T1" fmla="*/ 0 h 14"/>
                <a:gd name="T2" fmla="*/ 14 w 20"/>
                <a:gd name="T3" fmla="*/ 0 h 14"/>
                <a:gd name="T4" fmla="*/ 6 w 20"/>
                <a:gd name="T5" fmla="*/ 4 h 14"/>
                <a:gd name="T6" fmla="*/ 0 w 20"/>
                <a:gd name="T7" fmla="*/ 10 h 14"/>
                <a:gd name="T8" fmla="*/ 0 w 20"/>
                <a:gd name="T9" fmla="*/ 10 h 14"/>
                <a:gd name="T10" fmla="*/ 4 w 20"/>
                <a:gd name="T11" fmla="*/ 10 h 14"/>
                <a:gd name="T12" fmla="*/ 4 w 20"/>
                <a:gd name="T13" fmla="*/ 10 h 14"/>
                <a:gd name="T14" fmla="*/ 8 w 20"/>
                <a:gd name="T15" fmla="*/ 14 h 14"/>
                <a:gd name="T16" fmla="*/ 8 w 20"/>
                <a:gd name="T17" fmla="*/ 14 h 14"/>
                <a:gd name="T18" fmla="*/ 20 w 20"/>
                <a:gd name="T19" fmla="*/ 6 h 14"/>
                <a:gd name="T20" fmla="*/ 20 w 20"/>
                <a:gd name="T21" fmla="*/ 6 h 14"/>
                <a:gd name="T22" fmla="*/ 16 w 20"/>
                <a:gd name="T23" fmla="*/ 6 h 14"/>
                <a:gd name="T24" fmla="*/ 14 w 20"/>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14" y="0"/>
                  </a:moveTo>
                  <a:lnTo>
                    <a:pt x="14" y="0"/>
                  </a:lnTo>
                  <a:lnTo>
                    <a:pt x="6" y="4"/>
                  </a:lnTo>
                  <a:lnTo>
                    <a:pt x="0" y="10"/>
                  </a:lnTo>
                  <a:lnTo>
                    <a:pt x="0" y="10"/>
                  </a:lnTo>
                  <a:lnTo>
                    <a:pt x="4" y="10"/>
                  </a:lnTo>
                  <a:lnTo>
                    <a:pt x="4" y="10"/>
                  </a:lnTo>
                  <a:lnTo>
                    <a:pt x="8" y="14"/>
                  </a:lnTo>
                  <a:lnTo>
                    <a:pt x="8" y="14"/>
                  </a:lnTo>
                  <a:lnTo>
                    <a:pt x="20" y="6"/>
                  </a:lnTo>
                  <a:lnTo>
                    <a:pt x="20" y="6"/>
                  </a:lnTo>
                  <a:lnTo>
                    <a:pt x="16" y="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2" name="Freeform 1912"/>
            <p:cNvSpPr>
              <a:spLocks/>
            </p:cNvSpPr>
            <p:nvPr/>
          </p:nvSpPr>
          <p:spPr bwMode="auto">
            <a:xfrm>
              <a:off x="9165812" y="431800"/>
              <a:ext cx="35118" cy="31750"/>
            </a:xfrm>
            <a:custGeom>
              <a:avLst/>
              <a:gdLst>
                <a:gd name="T0" fmla="*/ 16 w 22"/>
                <a:gd name="T1" fmla="*/ 0 h 20"/>
                <a:gd name="T2" fmla="*/ 16 w 22"/>
                <a:gd name="T3" fmla="*/ 0 h 20"/>
                <a:gd name="T4" fmla="*/ 10 w 22"/>
                <a:gd name="T5" fmla="*/ 2 h 20"/>
                <a:gd name="T6" fmla="*/ 6 w 22"/>
                <a:gd name="T7" fmla="*/ 4 h 20"/>
                <a:gd name="T8" fmla="*/ 2 w 22"/>
                <a:gd name="T9" fmla="*/ 10 h 20"/>
                <a:gd name="T10" fmla="*/ 0 w 22"/>
                <a:gd name="T11" fmla="*/ 20 h 20"/>
                <a:gd name="T12" fmla="*/ 0 w 22"/>
                <a:gd name="T13" fmla="*/ 20 h 20"/>
                <a:gd name="T14" fmla="*/ 8 w 22"/>
                <a:gd name="T15" fmla="*/ 6 h 20"/>
                <a:gd name="T16" fmla="*/ 8 w 22"/>
                <a:gd name="T17" fmla="*/ 6 h 20"/>
                <a:gd name="T18" fmla="*/ 8 w 22"/>
                <a:gd name="T19" fmla="*/ 6 h 20"/>
                <a:gd name="T20" fmla="*/ 8 w 22"/>
                <a:gd name="T21" fmla="*/ 12 h 20"/>
                <a:gd name="T22" fmla="*/ 8 w 22"/>
                <a:gd name="T23" fmla="*/ 12 h 20"/>
                <a:gd name="T24" fmla="*/ 14 w 22"/>
                <a:gd name="T25" fmla="*/ 4 h 20"/>
                <a:gd name="T26" fmla="*/ 16 w 22"/>
                <a:gd name="T27" fmla="*/ 2 h 20"/>
                <a:gd name="T28" fmla="*/ 22 w 22"/>
                <a:gd name="T29" fmla="*/ 0 h 20"/>
                <a:gd name="T30" fmla="*/ 22 w 22"/>
                <a:gd name="T31" fmla="*/ 0 h 20"/>
                <a:gd name="T32" fmla="*/ 16 w 22"/>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0">
                  <a:moveTo>
                    <a:pt x="16" y="0"/>
                  </a:moveTo>
                  <a:lnTo>
                    <a:pt x="16" y="0"/>
                  </a:lnTo>
                  <a:lnTo>
                    <a:pt x="10" y="2"/>
                  </a:lnTo>
                  <a:lnTo>
                    <a:pt x="6" y="4"/>
                  </a:lnTo>
                  <a:lnTo>
                    <a:pt x="2" y="10"/>
                  </a:lnTo>
                  <a:lnTo>
                    <a:pt x="0" y="20"/>
                  </a:lnTo>
                  <a:lnTo>
                    <a:pt x="0" y="20"/>
                  </a:lnTo>
                  <a:lnTo>
                    <a:pt x="8" y="6"/>
                  </a:lnTo>
                  <a:lnTo>
                    <a:pt x="8" y="6"/>
                  </a:lnTo>
                  <a:lnTo>
                    <a:pt x="8" y="6"/>
                  </a:lnTo>
                  <a:lnTo>
                    <a:pt x="8" y="12"/>
                  </a:lnTo>
                  <a:lnTo>
                    <a:pt x="8" y="12"/>
                  </a:lnTo>
                  <a:lnTo>
                    <a:pt x="14" y="4"/>
                  </a:lnTo>
                  <a:lnTo>
                    <a:pt x="16" y="2"/>
                  </a:lnTo>
                  <a:lnTo>
                    <a:pt x="22" y="0"/>
                  </a:lnTo>
                  <a:lnTo>
                    <a:pt x="22" y="0"/>
                  </a:lnTo>
                  <a:lnTo>
                    <a:pt x="1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3" name="Freeform 1913"/>
            <p:cNvSpPr>
              <a:spLocks/>
            </p:cNvSpPr>
            <p:nvPr/>
          </p:nvSpPr>
          <p:spPr bwMode="auto">
            <a:xfrm>
              <a:off x="9165812" y="431800"/>
              <a:ext cx="35118" cy="31750"/>
            </a:xfrm>
            <a:custGeom>
              <a:avLst/>
              <a:gdLst>
                <a:gd name="T0" fmla="*/ 16 w 22"/>
                <a:gd name="T1" fmla="*/ 0 h 20"/>
                <a:gd name="T2" fmla="*/ 16 w 22"/>
                <a:gd name="T3" fmla="*/ 0 h 20"/>
                <a:gd name="T4" fmla="*/ 10 w 22"/>
                <a:gd name="T5" fmla="*/ 2 h 20"/>
                <a:gd name="T6" fmla="*/ 6 w 22"/>
                <a:gd name="T7" fmla="*/ 4 h 20"/>
                <a:gd name="T8" fmla="*/ 2 w 22"/>
                <a:gd name="T9" fmla="*/ 10 h 20"/>
                <a:gd name="T10" fmla="*/ 0 w 22"/>
                <a:gd name="T11" fmla="*/ 20 h 20"/>
                <a:gd name="T12" fmla="*/ 0 w 22"/>
                <a:gd name="T13" fmla="*/ 20 h 20"/>
                <a:gd name="T14" fmla="*/ 8 w 22"/>
                <a:gd name="T15" fmla="*/ 6 h 20"/>
                <a:gd name="T16" fmla="*/ 8 w 22"/>
                <a:gd name="T17" fmla="*/ 6 h 20"/>
                <a:gd name="T18" fmla="*/ 8 w 22"/>
                <a:gd name="T19" fmla="*/ 6 h 20"/>
                <a:gd name="T20" fmla="*/ 8 w 22"/>
                <a:gd name="T21" fmla="*/ 12 h 20"/>
                <a:gd name="T22" fmla="*/ 8 w 22"/>
                <a:gd name="T23" fmla="*/ 12 h 20"/>
                <a:gd name="T24" fmla="*/ 14 w 22"/>
                <a:gd name="T25" fmla="*/ 4 h 20"/>
                <a:gd name="T26" fmla="*/ 16 w 22"/>
                <a:gd name="T27" fmla="*/ 2 h 20"/>
                <a:gd name="T28" fmla="*/ 22 w 22"/>
                <a:gd name="T29" fmla="*/ 0 h 20"/>
                <a:gd name="T30" fmla="*/ 22 w 22"/>
                <a:gd name="T31" fmla="*/ 0 h 20"/>
                <a:gd name="T32" fmla="*/ 16 w 22"/>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0">
                  <a:moveTo>
                    <a:pt x="16" y="0"/>
                  </a:moveTo>
                  <a:lnTo>
                    <a:pt x="16" y="0"/>
                  </a:lnTo>
                  <a:lnTo>
                    <a:pt x="10" y="2"/>
                  </a:lnTo>
                  <a:lnTo>
                    <a:pt x="6" y="4"/>
                  </a:lnTo>
                  <a:lnTo>
                    <a:pt x="2" y="10"/>
                  </a:lnTo>
                  <a:lnTo>
                    <a:pt x="0" y="20"/>
                  </a:lnTo>
                  <a:lnTo>
                    <a:pt x="0" y="20"/>
                  </a:lnTo>
                  <a:lnTo>
                    <a:pt x="8" y="6"/>
                  </a:lnTo>
                  <a:lnTo>
                    <a:pt x="8" y="6"/>
                  </a:lnTo>
                  <a:lnTo>
                    <a:pt x="8" y="6"/>
                  </a:lnTo>
                  <a:lnTo>
                    <a:pt x="8" y="12"/>
                  </a:lnTo>
                  <a:lnTo>
                    <a:pt x="8" y="12"/>
                  </a:lnTo>
                  <a:lnTo>
                    <a:pt x="14" y="4"/>
                  </a:lnTo>
                  <a:lnTo>
                    <a:pt x="16" y="2"/>
                  </a:lnTo>
                  <a:lnTo>
                    <a:pt x="22" y="0"/>
                  </a:lnTo>
                  <a:lnTo>
                    <a:pt x="22"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4" name="Freeform 1914"/>
            <p:cNvSpPr>
              <a:spLocks/>
            </p:cNvSpPr>
            <p:nvPr/>
          </p:nvSpPr>
          <p:spPr bwMode="auto">
            <a:xfrm>
              <a:off x="9319054" y="438150"/>
              <a:ext cx="15963" cy="12700"/>
            </a:xfrm>
            <a:custGeom>
              <a:avLst/>
              <a:gdLst>
                <a:gd name="T0" fmla="*/ 10 w 10"/>
                <a:gd name="T1" fmla="*/ 0 h 8"/>
                <a:gd name="T2" fmla="*/ 10 w 10"/>
                <a:gd name="T3" fmla="*/ 0 h 8"/>
                <a:gd name="T4" fmla="*/ 0 w 10"/>
                <a:gd name="T5" fmla="*/ 8 h 8"/>
                <a:gd name="T6" fmla="*/ 0 w 10"/>
                <a:gd name="T7" fmla="*/ 8 h 8"/>
                <a:gd name="T8" fmla="*/ 2 w 10"/>
                <a:gd name="T9" fmla="*/ 8 h 8"/>
                <a:gd name="T10" fmla="*/ 2 w 10"/>
                <a:gd name="T11" fmla="*/ 8 h 8"/>
                <a:gd name="T12" fmla="*/ 6 w 10"/>
                <a:gd name="T13" fmla="*/ 6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lnTo>
                    <a:pt x="10" y="0"/>
                  </a:lnTo>
                  <a:lnTo>
                    <a:pt x="0" y="8"/>
                  </a:lnTo>
                  <a:lnTo>
                    <a:pt x="0" y="8"/>
                  </a:lnTo>
                  <a:lnTo>
                    <a:pt x="2" y="8"/>
                  </a:lnTo>
                  <a:lnTo>
                    <a:pt x="2" y="8"/>
                  </a:lnTo>
                  <a:lnTo>
                    <a:pt x="6" y="6"/>
                  </a:lnTo>
                  <a:lnTo>
                    <a:pt x="1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5" name="Freeform 1915"/>
            <p:cNvSpPr>
              <a:spLocks/>
            </p:cNvSpPr>
            <p:nvPr/>
          </p:nvSpPr>
          <p:spPr bwMode="auto">
            <a:xfrm>
              <a:off x="9319054" y="438150"/>
              <a:ext cx="15963" cy="12700"/>
            </a:xfrm>
            <a:custGeom>
              <a:avLst/>
              <a:gdLst>
                <a:gd name="T0" fmla="*/ 10 w 10"/>
                <a:gd name="T1" fmla="*/ 0 h 8"/>
                <a:gd name="T2" fmla="*/ 10 w 10"/>
                <a:gd name="T3" fmla="*/ 0 h 8"/>
                <a:gd name="T4" fmla="*/ 0 w 10"/>
                <a:gd name="T5" fmla="*/ 8 h 8"/>
                <a:gd name="T6" fmla="*/ 0 w 10"/>
                <a:gd name="T7" fmla="*/ 8 h 8"/>
                <a:gd name="T8" fmla="*/ 2 w 10"/>
                <a:gd name="T9" fmla="*/ 8 h 8"/>
                <a:gd name="T10" fmla="*/ 2 w 10"/>
                <a:gd name="T11" fmla="*/ 8 h 8"/>
                <a:gd name="T12" fmla="*/ 6 w 10"/>
                <a:gd name="T13" fmla="*/ 6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lnTo>
                    <a:pt x="10" y="0"/>
                  </a:lnTo>
                  <a:lnTo>
                    <a:pt x="0" y="8"/>
                  </a:lnTo>
                  <a:lnTo>
                    <a:pt x="0" y="8"/>
                  </a:lnTo>
                  <a:lnTo>
                    <a:pt x="2" y="8"/>
                  </a:lnTo>
                  <a:lnTo>
                    <a:pt x="2" y="8"/>
                  </a:lnTo>
                  <a:lnTo>
                    <a:pt x="6" y="6"/>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6" name="Freeform 1916"/>
            <p:cNvSpPr>
              <a:spLocks/>
            </p:cNvSpPr>
            <p:nvPr/>
          </p:nvSpPr>
          <p:spPr bwMode="auto">
            <a:xfrm>
              <a:off x="9232855" y="431800"/>
              <a:ext cx="9578" cy="12700"/>
            </a:xfrm>
            <a:custGeom>
              <a:avLst/>
              <a:gdLst>
                <a:gd name="T0" fmla="*/ 6 w 6"/>
                <a:gd name="T1" fmla="*/ 0 h 8"/>
                <a:gd name="T2" fmla="*/ 6 w 6"/>
                <a:gd name="T3" fmla="*/ 0 h 8"/>
                <a:gd name="T4" fmla="*/ 0 w 6"/>
                <a:gd name="T5" fmla="*/ 4 h 8"/>
                <a:gd name="T6" fmla="*/ 0 w 6"/>
                <a:gd name="T7" fmla="*/ 4 h 8"/>
                <a:gd name="T8" fmla="*/ 0 w 6"/>
                <a:gd name="T9" fmla="*/ 8 h 8"/>
                <a:gd name="T10" fmla="*/ 0 w 6"/>
                <a:gd name="T11" fmla="*/ 8 h 8"/>
                <a:gd name="T12" fmla="*/ 6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6" y="0"/>
                  </a:moveTo>
                  <a:lnTo>
                    <a:pt x="6" y="0"/>
                  </a:lnTo>
                  <a:lnTo>
                    <a:pt x="0" y="4"/>
                  </a:lnTo>
                  <a:lnTo>
                    <a:pt x="0" y="4"/>
                  </a:lnTo>
                  <a:lnTo>
                    <a:pt x="0" y="8"/>
                  </a:lnTo>
                  <a:lnTo>
                    <a:pt x="0" y="8"/>
                  </a:lnTo>
                  <a:lnTo>
                    <a:pt x="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7" name="Freeform 1917"/>
            <p:cNvSpPr>
              <a:spLocks/>
            </p:cNvSpPr>
            <p:nvPr/>
          </p:nvSpPr>
          <p:spPr bwMode="auto">
            <a:xfrm>
              <a:off x="9232855" y="431800"/>
              <a:ext cx="9578" cy="12700"/>
            </a:xfrm>
            <a:custGeom>
              <a:avLst/>
              <a:gdLst>
                <a:gd name="T0" fmla="*/ 6 w 6"/>
                <a:gd name="T1" fmla="*/ 0 h 8"/>
                <a:gd name="T2" fmla="*/ 6 w 6"/>
                <a:gd name="T3" fmla="*/ 0 h 8"/>
                <a:gd name="T4" fmla="*/ 0 w 6"/>
                <a:gd name="T5" fmla="*/ 4 h 8"/>
                <a:gd name="T6" fmla="*/ 0 w 6"/>
                <a:gd name="T7" fmla="*/ 4 h 8"/>
                <a:gd name="T8" fmla="*/ 0 w 6"/>
                <a:gd name="T9" fmla="*/ 8 h 8"/>
                <a:gd name="T10" fmla="*/ 0 w 6"/>
                <a:gd name="T11" fmla="*/ 8 h 8"/>
                <a:gd name="T12" fmla="*/ 6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6" y="0"/>
                  </a:moveTo>
                  <a:lnTo>
                    <a:pt x="6" y="0"/>
                  </a:lnTo>
                  <a:lnTo>
                    <a:pt x="0" y="4"/>
                  </a:lnTo>
                  <a:lnTo>
                    <a:pt x="0" y="4"/>
                  </a:lnTo>
                  <a:lnTo>
                    <a:pt x="0" y="8"/>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8" name="Freeform 1918"/>
            <p:cNvSpPr>
              <a:spLocks/>
            </p:cNvSpPr>
            <p:nvPr/>
          </p:nvSpPr>
          <p:spPr bwMode="auto">
            <a:xfrm>
              <a:off x="9255203" y="511175"/>
              <a:ext cx="6385" cy="6350"/>
            </a:xfrm>
            <a:custGeom>
              <a:avLst/>
              <a:gdLst>
                <a:gd name="T0" fmla="*/ 4 w 4"/>
                <a:gd name="T1" fmla="*/ 0 h 4"/>
                <a:gd name="T2" fmla="*/ 4 w 4"/>
                <a:gd name="T3" fmla="*/ 0 h 4"/>
                <a:gd name="T4" fmla="*/ 2 w 4"/>
                <a:gd name="T5" fmla="*/ 0 h 4"/>
                <a:gd name="T6" fmla="*/ 0 w 4"/>
                <a:gd name="T7" fmla="*/ 4 h 4"/>
                <a:gd name="T8" fmla="*/ 0 w 4"/>
                <a:gd name="T9" fmla="*/ 4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4" y="0"/>
                  </a:lnTo>
                  <a:lnTo>
                    <a:pt x="2" y="0"/>
                  </a:lnTo>
                  <a:lnTo>
                    <a:pt x="0" y="4"/>
                  </a:lnTo>
                  <a:lnTo>
                    <a:pt x="0" y="4"/>
                  </a:lnTo>
                  <a:lnTo>
                    <a:pt x="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9" name="Freeform 1919"/>
            <p:cNvSpPr>
              <a:spLocks/>
            </p:cNvSpPr>
            <p:nvPr/>
          </p:nvSpPr>
          <p:spPr bwMode="auto">
            <a:xfrm>
              <a:off x="9255203" y="511175"/>
              <a:ext cx="6385" cy="6350"/>
            </a:xfrm>
            <a:custGeom>
              <a:avLst/>
              <a:gdLst>
                <a:gd name="T0" fmla="*/ 4 w 4"/>
                <a:gd name="T1" fmla="*/ 0 h 4"/>
                <a:gd name="T2" fmla="*/ 4 w 4"/>
                <a:gd name="T3" fmla="*/ 0 h 4"/>
                <a:gd name="T4" fmla="*/ 2 w 4"/>
                <a:gd name="T5" fmla="*/ 0 h 4"/>
                <a:gd name="T6" fmla="*/ 0 w 4"/>
                <a:gd name="T7" fmla="*/ 4 h 4"/>
                <a:gd name="T8" fmla="*/ 0 w 4"/>
                <a:gd name="T9" fmla="*/ 4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4" y="0"/>
                  </a:lnTo>
                  <a:lnTo>
                    <a:pt x="2" y="0"/>
                  </a:lnTo>
                  <a:lnTo>
                    <a:pt x="0" y="4"/>
                  </a:lnTo>
                  <a:lnTo>
                    <a:pt x="0" y="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0" name="Freeform 1920"/>
            <p:cNvSpPr>
              <a:spLocks/>
            </p:cNvSpPr>
            <p:nvPr/>
          </p:nvSpPr>
          <p:spPr bwMode="auto">
            <a:xfrm>
              <a:off x="9248818" y="460375"/>
              <a:ext cx="9578" cy="6350"/>
            </a:xfrm>
            <a:custGeom>
              <a:avLst/>
              <a:gdLst>
                <a:gd name="T0" fmla="*/ 2 w 6"/>
                <a:gd name="T1" fmla="*/ 0 h 4"/>
                <a:gd name="T2" fmla="*/ 2 w 6"/>
                <a:gd name="T3" fmla="*/ 0 h 4"/>
                <a:gd name="T4" fmla="*/ 0 w 6"/>
                <a:gd name="T5" fmla="*/ 2 h 4"/>
                <a:gd name="T6" fmla="*/ 0 w 6"/>
                <a:gd name="T7" fmla="*/ 2 h 4"/>
                <a:gd name="T8" fmla="*/ 2 w 6"/>
                <a:gd name="T9" fmla="*/ 4 h 4"/>
                <a:gd name="T10" fmla="*/ 2 w 6"/>
                <a:gd name="T11" fmla="*/ 4 h 4"/>
                <a:gd name="T12" fmla="*/ 6 w 6"/>
                <a:gd name="T13" fmla="*/ 2 h 4"/>
                <a:gd name="T14" fmla="*/ 6 w 6"/>
                <a:gd name="T15" fmla="*/ 2 h 4"/>
                <a:gd name="T16" fmla="*/ 2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2" y="0"/>
                  </a:moveTo>
                  <a:lnTo>
                    <a:pt x="2" y="0"/>
                  </a:lnTo>
                  <a:lnTo>
                    <a:pt x="0" y="2"/>
                  </a:lnTo>
                  <a:lnTo>
                    <a:pt x="0" y="2"/>
                  </a:lnTo>
                  <a:lnTo>
                    <a:pt x="2" y="4"/>
                  </a:lnTo>
                  <a:lnTo>
                    <a:pt x="2" y="4"/>
                  </a:lnTo>
                  <a:lnTo>
                    <a:pt x="6" y="2"/>
                  </a:lnTo>
                  <a:lnTo>
                    <a:pt x="6" y="2"/>
                  </a:lnTo>
                  <a:lnTo>
                    <a:pt x="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1" name="Freeform 1921"/>
            <p:cNvSpPr>
              <a:spLocks/>
            </p:cNvSpPr>
            <p:nvPr/>
          </p:nvSpPr>
          <p:spPr bwMode="auto">
            <a:xfrm>
              <a:off x="9248818" y="460375"/>
              <a:ext cx="9578" cy="6350"/>
            </a:xfrm>
            <a:custGeom>
              <a:avLst/>
              <a:gdLst>
                <a:gd name="T0" fmla="*/ 2 w 6"/>
                <a:gd name="T1" fmla="*/ 0 h 4"/>
                <a:gd name="T2" fmla="*/ 2 w 6"/>
                <a:gd name="T3" fmla="*/ 0 h 4"/>
                <a:gd name="T4" fmla="*/ 0 w 6"/>
                <a:gd name="T5" fmla="*/ 2 h 4"/>
                <a:gd name="T6" fmla="*/ 0 w 6"/>
                <a:gd name="T7" fmla="*/ 2 h 4"/>
                <a:gd name="T8" fmla="*/ 2 w 6"/>
                <a:gd name="T9" fmla="*/ 4 h 4"/>
                <a:gd name="T10" fmla="*/ 2 w 6"/>
                <a:gd name="T11" fmla="*/ 4 h 4"/>
                <a:gd name="T12" fmla="*/ 6 w 6"/>
                <a:gd name="T13" fmla="*/ 2 h 4"/>
                <a:gd name="T14" fmla="*/ 6 w 6"/>
                <a:gd name="T15" fmla="*/ 2 h 4"/>
                <a:gd name="T16" fmla="*/ 2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2" y="0"/>
                  </a:moveTo>
                  <a:lnTo>
                    <a:pt x="2" y="0"/>
                  </a:lnTo>
                  <a:lnTo>
                    <a:pt x="0" y="2"/>
                  </a:lnTo>
                  <a:lnTo>
                    <a:pt x="0" y="2"/>
                  </a:lnTo>
                  <a:lnTo>
                    <a:pt x="2" y="4"/>
                  </a:lnTo>
                  <a:lnTo>
                    <a:pt x="2" y="4"/>
                  </a:lnTo>
                  <a:lnTo>
                    <a:pt x="6" y="2"/>
                  </a:lnTo>
                  <a:lnTo>
                    <a:pt x="6"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2" name="Freeform 1922"/>
            <p:cNvSpPr>
              <a:spLocks/>
            </p:cNvSpPr>
            <p:nvPr/>
          </p:nvSpPr>
          <p:spPr bwMode="auto">
            <a:xfrm>
              <a:off x="9252011" y="460375"/>
              <a:ext cx="6385" cy="6350"/>
            </a:xfrm>
            <a:custGeom>
              <a:avLst/>
              <a:gdLst>
                <a:gd name="T0" fmla="*/ 0 w 4"/>
                <a:gd name="T1" fmla="*/ 0 h 4"/>
                <a:gd name="T2" fmla="*/ 0 w 4"/>
                <a:gd name="T3" fmla="*/ 0 h 4"/>
                <a:gd name="T4" fmla="*/ 0 w 4"/>
                <a:gd name="T5" fmla="*/ 0 h 4"/>
                <a:gd name="T6" fmla="*/ 0 w 4"/>
                <a:gd name="T7" fmla="*/ 0 h 4"/>
                <a:gd name="T8" fmla="*/ 4 w 4"/>
                <a:gd name="T9" fmla="*/ 2 h 4"/>
                <a:gd name="T10" fmla="*/ 4 w 4"/>
                <a:gd name="T11" fmla="*/ 2 h 4"/>
                <a:gd name="T12" fmla="*/ 0 w 4"/>
                <a:gd name="T13" fmla="*/ 4 h 4"/>
                <a:gd name="T14" fmla="*/ 0 w 4"/>
                <a:gd name="T15" fmla="*/ 4 h 4"/>
                <a:gd name="T16" fmla="*/ 0 w 4"/>
                <a:gd name="T17" fmla="*/ 4 h 4"/>
                <a:gd name="T18" fmla="*/ 0 w 4"/>
                <a:gd name="T19" fmla="*/ 4 h 4"/>
                <a:gd name="T20" fmla="*/ 4 w 4"/>
                <a:gd name="T21" fmla="*/ 2 h 4"/>
                <a:gd name="T22" fmla="*/ 4 w 4"/>
                <a:gd name="T23" fmla="*/ 2 h 4"/>
                <a:gd name="T24" fmla="*/ 0 w 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0" y="0"/>
                  </a:moveTo>
                  <a:lnTo>
                    <a:pt x="0" y="0"/>
                  </a:lnTo>
                  <a:lnTo>
                    <a:pt x="0" y="0"/>
                  </a:lnTo>
                  <a:lnTo>
                    <a:pt x="0" y="0"/>
                  </a:lnTo>
                  <a:lnTo>
                    <a:pt x="4" y="2"/>
                  </a:lnTo>
                  <a:lnTo>
                    <a:pt x="4" y="2"/>
                  </a:lnTo>
                  <a:lnTo>
                    <a:pt x="0" y="4"/>
                  </a:lnTo>
                  <a:lnTo>
                    <a:pt x="0" y="4"/>
                  </a:lnTo>
                  <a:lnTo>
                    <a:pt x="0" y="4"/>
                  </a:lnTo>
                  <a:lnTo>
                    <a:pt x="0" y="4"/>
                  </a:lnTo>
                  <a:lnTo>
                    <a:pt x="4" y="2"/>
                  </a:lnTo>
                  <a:lnTo>
                    <a:pt x="4" y="2"/>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3" name="Freeform 1923"/>
            <p:cNvSpPr>
              <a:spLocks/>
            </p:cNvSpPr>
            <p:nvPr/>
          </p:nvSpPr>
          <p:spPr bwMode="auto">
            <a:xfrm>
              <a:off x="9252011" y="460375"/>
              <a:ext cx="6385" cy="6350"/>
            </a:xfrm>
            <a:custGeom>
              <a:avLst/>
              <a:gdLst>
                <a:gd name="T0" fmla="*/ 0 w 4"/>
                <a:gd name="T1" fmla="*/ 0 h 4"/>
                <a:gd name="T2" fmla="*/ 0 w 4"/>
                <a:gd name="T3" fmla="*/ 0 h 4"/>
                <a:gd name="T4" fmla="*/ 0 w 4"/>
                <a:gd name="T5" fmla="*/ 0 h 4"/>
                <a:gd name="T6" fmla="*/ 0 w 4"/>
                <a:gd name="T7" fmla="*/ 0 h 4"/>
                <a:gd name="T8" fmla="*/ 4 w 4"/>
                <a:gd name="T9" fmla="*/ 2 h 4"/>
                <a:gd name="T10" fmla="*/ 4 w 4"/>
                <a:gd name="T11" fmla="*/ 2 h 4"/>
                <a:gd name="T12" fmla="*/ 0 w 4"/>
                <a:gd name="T13" fmla="*/ 4 h 4"/>
                <a:gd name="T14" fmla="*/ 0 w 4"/>
                <a:gd name="T15" fmla="*/ 4 h 4"/>
                <a:gd name="T16" fmla="*/ 0 w 4"/>
                <a:gd name="T17" fmla="*/ 4 h 4"/>
                <a:gd name="T18" fmla="*/ 0 w 4"/>
                <a:gd name="T19" fmla="*/ 4 h 4"/>
                <a:gd name="T20" fmla="*/ 4 w 4"/>
                <a:gd name="T21" fmla="*/ 2 h 4"/>
                <a:gd name="T22" fmla="*/ 4 w 4"/>
                <a:gd name="T23" fmla="*/ 2 h 4"/>
                <a:gd name="T24" fmla="*/ 0 w 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0" y="0"/>
                  </a:moveTo>
                  <a:lnTo>
                    <a:pt x="0" y="0"/>
                  </a:lnTo>
                  <a:lnTo>
                    <a:pt x="0" y="0"/>
                  </a:lnTo>
                  <a:lnTo>
                    <a:pt x="0" y="0"/>
                  </a:lnTo>
                  <a:lnTo>
                    <a:pt x="4" y="2"/>
                  </a:lnTo>
                  <a:lnTo>
                    <a:pt x="4" y="2"/>
                  </a:lnTo>
                  <a:lnTo>
                    <a:pt x="0" y="4"/>
                  </a:lnTo>
                  <a:lnTo>
                    <a:pt x="0" y="4"/>
                  </a:lnTo>
                  <a:lnTo>
                    <a:pt x="0" y="4"/>
                  </a:lnTo>
                  <a:lnTo>
                    <a:pt x="0" y="4"/>
                  </a:lnTo>
                  <a:lnTo>
                    <a:pt x="4" y="2"/>
                  </a:lnTo>
                  <a:lnTo>
                    <a:pt x="4"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9" name="Freeform 1959"/>
            <p:cNvSpPr>
              <a:spLocks/>
            </p:cNvSpPr>
            <p:nvPr/>
          </p:nvSpPr>
          <p:spPr bwMode="auto">
            <a:xfrm>
              <a:off x="9418023" y="3937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0" name="Freeform 1960"/>
            <p:cNvSpPr>
              <a:spLocks/>
            </p:cNvSpPr>
            <p:nvPr/>
          </p:nvSpPr>
          <p:spPr bwMode="auto">
            <a:xfrm>
              <a:off x="9564881" y="3937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34 w 54"/>
                <a:gd name="T45" fmla="*/ 6 h 144"/>
                <a:gd name="T46" fmla="*/ 34 w 54"/>
                <a:gd name="T47" fmla="*/ 6 h 144"/>
                <a:gd name="T48" fmla="*/ 44 w 54"/>
                <a:gd name="T49" fmla="*/ 0 h 144"/>
                <a:gd name="T50" fmla="*/ 54 w 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34" y="6"/>
                  </a:lnTo>
                  <a:lnTo>
                    <a:pt x="34" y="6"/>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1" name="Freeform 1961"/>
            <p:cNvSpPr>
              <a:spLocks/>
            </p:cNvSpPr>
            <p:nvPr/>
          </p:nvSpPr>
          <p:spPr bwMode="auto">
            <a:xfrm>
              <a:off x="9711738" y="3937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2" name="Freeform 1962"/>
            <p:cNvSpPr>
              <a:spLocks/>
            </p:cNvSpPr>
            <p:nvPr/>
          </p:nvSpPr>
          <p:spPr bwMode="auto">
            <a:xfrm>
              <a:off x="10219354" y="39052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3" name="Freeform 1963"/>
            <p:cNvSpPr>
              <a:spLocks/>
            </p:cNvSpPr>
            <p:nvPr/>
          </p:nvSpPr>
          <p:spPr bwMode="auto">
            <a:xfrm>
              <a:off x="10219354" y="390525"/>
              <a:ext cx="76621" cy="231775"/>
            </a:xfrm>
            <a:custGeom>
              <a:avLst/>
              <a:gdLst>
                <a:gd name="T0" fmla="*/ 48 w 48"/>
                <a:gd name="T1" fmla="*/ 0 h 146"/>
                <a:gd name="T2" fmla="*/ 40 w 48"/>
                <a:gd name="T3" fmla="*/ 0 h 146"/>
                <a:gd name="T4" fmla="*/ 20 w 48"/>
                <a:gd name="T5" fmla="*/ 6 h 146"/>
                <a:gd name="T6" fmla="*/ 12 w 48"/>
                <a:gd name="T7" fmla="*/ 24 h 146"/>
                <a:gd name="T8" fmla="*/ 12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6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6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40"/>
                  </a:lnTo>
                  <a:lnTo>
                    <a:pt x="12"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80"/>
                  </a:lnTo>
                  <a:lnTo>
                    <a:pt x="28" y="76"/>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4" name="Freeform 1964"/>
            <p:cNvSpPr>
              <a:spLocks/>
            </p:cNvSpPr>
            <p:nvPr/>
          </p:nvSpPr>
          <p:spPr bwMode="auto">
            <a:xfrm>
              <a:off x="10318323" y="3905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6 w 46"/>
                <a:gd name="T35" fmla="*/ 126 h 146"/>
                <a:gd name="T36" fmla="*/ 2 w 46"/>
                <a:gd name="T37" fmla="*/ 128 h 146"/>
                <a:gd name="T38" fmla="*/ 0 w 46"/>
                <a:gd name="T39" fmla="*/ 128 h 146"/>
                <a:gd name="T40" fmla="*/ 0 w 46"/>
                <a:gd name="T41" fmla="*/ 146 h 146"/>
                <a:gd name="T42" fmla="*/ 6 w 46"/>
                <a:gd name="T43" fmla="*/ 146 h 146"/>
                <a:gd name="T44" fmla="*/ 26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6" y="126"/>
                  </a:lnTo>
                  <a:lnTo>
                    <a:pt x="2" y="128"/>
                  </a:lnTo>
                  <a:lnTo>
                    <a:pt x="2" y="128"/>
                  </a:lnTo>
                  <a:lnTo>
                    <a:pt x="0" y="128"/>
                  </a:lnTo>
                  <a:lnTo>
                    <a:pt x="0" y="128"/>
                  </a:lnTo>
                  <a:lnTo>
                    <a:pt x="0" y="146"/>
                  </a:lnTo>
                  <a:lnTo>
                    <a:pt x="0" y="146"/>
                  </a:lnTo>
                  <a:lnTo>
                    <a:pt x="6" y="146"/>
                  </a:lnTo>
                  <a:lnTo>
                    <a:pt x="6" y="146"/>
                  </a:lnTo>
                  <a:lnTo>
                    <a:pt x="18" y="144"/>
                  </a:lnTo>
                  <a:lnTo>
                    <a:pt x="26" y="140"/>
                  </a:lnTo>
                  <a:lnTo>
                    <a:pt x="30" y="136"/>
                  </a:lnTo>
                  <a:lnTo>
                    <a:pt x="32" y="132"/>
                  </a:lnTo>
                  <a:lnTo>
                    <a:pt x="34" y="120"/>
                  </a:lnTo>
                  <a:lnTo>
                    <a:pt x="34" y="120"/>
                  </a:lnTo>
                  <a:lnTo>
                    <a:pt x="34" y="106"/>
                  </a:lnTo>
                  <a:lnTo>
                    <a:pt x="34" y="106"/>
                  </a:lnTo>
                  <a:lnTo>
                    <a:pt x="34" y="92"/>
                  </a:lnTo>
                  <a:lnTo>
                    <a:pt x="34" y="92"/>
                  </a:lnTo>
                  <a:lnTo>
                    <a:pt x="34" y="88"/>
                  </a:lnTo>
                  <a:lnTo>
                    <a:pt x="36" y="86"/>
                  </a:lnTo>
                  <a:lnTo>
                    <a:pt x="38" y="82"/>
                  </a:lnTo>
                  <a:lnTo>
                    <a:pt x="46" y="80"/>
                  </a:lnTo>
                  <a:lnTo>
                    <a:pt x="46" y="64"/>
                  </a:lnTo>
                  <a:lnTo>
                    <a:pt x="46" y="64"/>
                  </a:lnTo>
                  <a:lnTo>
                    <a:pt x="38"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5" name="Freeform 1965"/>
            <p:cNvSpPr>
              <a:spLocks/>
            </p:cNvSpPr>
            <p:nvPr/>
          </p:nvSpPr>
          <p:spPr bwMode="auto">
            <a:xfrm>
              <a:off x="10318323" y="3905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6 w 46"/>
                <a:gd name="T35" fmla="*/ 126 h 146"/>
                <a:gd name="T36" fmla="*/ 2 w 46"/>
                <a:gd name="T37" fmla="*/ 128 h 146"/>
                <a:gd name="T38" fmla="*/ 0 w 46"/>
                <a:gd name="T39" fmla="*/ 128 h 146"/>
                <a:gd name="T40" fmla="*/ 0 w 46"/>
                <a:gd name="T41" fmla="*/ 146 h 146"/>
                <a:gd name="T42" fmla="*/ 6 w 46"/>
                <a:gd name="T43" fmla="*/ 146 h 146"/>
                <a:gd name="T44" fmla="*/ 26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6" y="126"/>
                  </a:lnTo>
                  <a:lnTo>
                    <a:pt x="2" y="128"/>
                  </a:lnTo>
                  <a:lnTo>
                    <a:pt x="2" y="128"/>
                  </a:lnTo>
                  <a:lnTo>
                    <a:pt x="0" y="128"/>
                  </a:lnTo>
                  <a:lnTo>
                    <a:pt x="0" y="128"/>
                  </a:lnTo>
                  <a:lnTo>
                    <a:pt x="0" y="146"/>
                  </a:lnTo>
                  <a:lnTo>
                    <a:pt x="0" y="146"/>
                  </a:lnTo>
                  <a:lnTo>
                    <a:pt x="6" y="146"/>
                  </a:lnTo>
                  <a:lnTo>
                    <a:pt x="6" y="146"/>
                  </a:lnTo>
                  <a:lnTo>
                    <a:pt x="18" y="144"/>
                  </a:lnTo>
                  <a:lnTo>
                    <a:pt x="26" y="140"/>
                  </a:lnTo>
                  <a:lnTo>
                    <a:pt x="30" y="136"/>
                  </a:lnTo>
                  <a:lnTo>
                    <a:pt x="32" y="132"/>
                  </a:lnTo>
                  <a:lnTo>
                    <a:pt x="34" y="120"/>
                  </a:lnTo>
                  <a:lnTo>
                    <a:pt x="34" y="120"/>
                  </a:lnTo>
                  <a:lnTo>
                    <a:pt x="34" y="106"/>
                  </a:lnTo>
                  <a:lnTo>
                    <a:pt x="34" y="106"/>
                  </a:lnTo>
                  <a:lnTo>
                    <a:pt x="34" y="92"/>
                  </a:lnTo>
                  <a:lnTo>
                    <a:pt x="34" y="92"/>
                  </a:lnTo>
                  <a:lnTo>
                    <a:pt x="34" y="88"/>
                  </a:lnTo>
                  <a:lnTo>
                    <a:pt x="36" y="86"/>
                  </a:lnTo>
                  <a:lnTo>
                    <a:pt x="38" y="82"/>
                  </a:lnTo>
                  <a:lnTo>
                    <a:pt x="46" y="80"/>
                  </a:lnTo>
                  <a:lnTo>
                    <a:pt x="46" y="64"/>
                  </a:lnTo>
                  <a:lnTo>
                    <a:pt x="46" y="64"/>
                  </a:lnTo>
                  <a:lnTo>
                    <a:pt x="38"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6" name="Freeform 1966"/>
            <p:cNvSpPr>
              <a:spLocks/>
            </p:cNvSpPr>
            <p:nvPr/>
          </p:nvSpPr>
          <p:spPr bwMode="auto">
            <a:xfrm>
              <a:off x="10452410" y="393700"/>
              <a:ext cx="86199" cy="228600"/>
            </a:xfrm>
            <a:custGeom>
              <a:avLst/>
              <a:gdLst>
                <a:gd name="T0" fmla="*/ 54 w 54"/>
                <a:gd name="T1" fmla="*/ 0 h 144"/>
                <a:gd name="T2" fmla="*/ 54 w 54"/>
                <a:gd name="T3" fmla="*/ 0 h 144"/>
                <a:gd name="T4" fmla="*/ 54 w 54"/>
                <a:gd name="T5" fmla="*/ 144 h 144"/>
                <a:gd name="T6" fmla="*/ 54 w 54"/>
                <a:gd name="T7" fmla="*/ 144 h 144"/>
                <a:gd name="T8" fmla="*/ 32 w 54"/>
                <a:gd name="T9" fmla="*/ 144 h 144"/>
                <a:gd name="T10" fmla="*/ 32 w 54"/>
                <a:gd name="T11" fmla="*/ 144 h 144"/>
                <a:gd name="T12" fmla="*/ 32 w 54"/>
                <a:gd name="T13" fmla="*/ 28 h 144"/>
                <a:gd name="T14" fmla="*/ 32 w 54"/>
                <a:gd name="T15" fmla="*/ 28 h 144"/>
                <a:gd name="T16" fmla="*/ 24 w 54"/>
                <a:gd name="T17" fmla="*/ 32 h 144"/>
                <a:gd name="T18" fmla="*/ 16 w 54"/>
                <a:gd name="T19" fmla="*/ 36 h 144"/>
                <a:gd name="T20" fmla="*/ 16 w 54"/>
                <a:gd name="T21" fmla="*/ 36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8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2" y="144"/>
                  </a:lnTo>
                  <a:lnTo>
                    <a:pt x="32" y="144"/>
                  </a:lnTo>
                  <a:lnTo>
                    <a:pt x="32" y="28"/>
                  </a:lnTo>
                  <a:lnTo>
                    <a:pt x="32"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7" name="Freeform 1967"/>
            <p:cNvSpPr>
              <a:spLocks/>
            </p:cNvSpPr>
            <p:nvPr/>
          </p:nvSpPr>
          <p:spPr bwMode="auto">
            <a:xfrm>
              <a:off x="10599267" y="393700"/>
              <a:ext cx="83006"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8" name="Freeform 1968"/>
            <p:cNvSpPr>
              <a:spLocks/>
            </p:cNvSpPr>
            <p:nvPr/>
          </p:nvSpPr>
          <p:spPr bwMode="auto">
            <a:xfrm>
              <a:off x="10746124" y="3937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2 w 50"/>
                <a:gd name="T37" fmla="*/ 12 h 144"/>
                <a:gd name="T38" fmla="*/ 22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8" y="38"/>
                  </a:lnTo>
                  <a:lnTo>
                    <a:pt x="0" y="40"/>
                  </a:lnTo>
                  <a:lnTo>
                    <a:pt x="0" y="40"/>
                  </a:lnTo>
                  <a:lnTo>
                    <a:pt x="0" y="20"/>
                  </a:lnTo>
                  <a:lnTo>
                    <a:pt x="0" y="20"/>
                  </a:lnTo>
                  <a:lnTo>
                    <a:pt x="10" y="18"/>
                  </a:lnTo>
                  <a:lnTo>
                    <a:pt x="10" y="18"/>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4" name="Freeform 2004"/>
            <p:cNvSpPr>
              <a:spLocks/>
            </p:cNvSpPr>
            <p:nvPr/>
          </p:nvSpPr>
          <p:spPr bwMode="auto">
            <a:xfrm>
              <a:off x="10889789" y="3937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6 w 52"/>
                <a:gd name="T47" fmla="*/ 4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8"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5" name="Freeform 2005"/>
            <p:cNvSpPr>
              <a:spLocks/>
            </p:cNvSpPr>
            <p:nvPr/>
          </p:nvSpPr>
          <p:spPr bwMode="auto">
            <a:xfrm>
              <a:off x="11266510" y="3937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6" name="Freeform 2006"/>
            <p:cNvSpPr>
              <a:spLocks/>
            </p:cNvSpPr>
            <p:nvPr/>
          </p:nvSpPr>
          <p:spPr bwMode="auto">
            <a:xfrm>
              <a:off x="11413367" y="393700"/>
              <a:ext cx="86199"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7" name="Freeform 2007"/>
            <p:cNvSpPr>
              <a:spLocks/>
            </p:cNvSpPr>
            <p:nvPr/>
          </p:nvSpPr>
          <p:spPr bwMode="auto">
            <a:xfrm>
              <a:off x="11560225" y="393700"/>
              <a:ext cx="83006"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4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4" y="32"/>
                  </a:lnTo>
                  <a:lnTo>
                    <a:pt x="16" y="36"/>
                  </a:lnTo>
                  <a:lnTo>
                    <a:pt x="16" y="36"/>
                  </a:lnTo>
                  <a:lnTo>
                    <a:pt x="0" y="40"/>
                  </a:lnTo>
                  <a:lnTo>
                    <a:pt x="0" y="40"/>
                  </a:lnTo>
                  <a:lnTo>
                    <a:pt x="0" y="20"/>
                  </a:lnTo>
                  <a:lnTo>
                    <a:pt x="0" y="20"/>
                  </a:lnTo>
                  <a:lnTo>
                    <a:pt x="10" y="16"/>
                  </a:lnTo>
                  <a:lnTo>
                    <a:pt x="10" y="16"/>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8" name="Freeform 2008"/>
            <p:cNvSpPr>
              <a:spLocks/>
            </p:cNvSpPr>
            <p:nvPr/>
          </p:nvSpPr>
          <p:spPr bwMode="auto">
            <a:xfrm>
              <a:off x="11033454" y="390525"/>
              <a:ext cx="76621" cy="231775"/>
            </a:xfrm>
            <a:custGeom>
              <a:avLst/>
              <a:gdLst>
                <a:gd name="T0" fmla="*/ 48 w 48"/>
                <a:gd name="T1" fmla="*/ 0 h 146"/>
                <a:gd name="T2" fmla="*/ 40 w 48"/>
                <a:gd name="T3" fmla="*/ 0 h 146"/>
                <a:gd name="T4" fmla="*/ 18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4 h 146"/>
                <a:gd name="T18" fmla="*/ 0 w 48"/>
                <a:gd name="T19" fmla="*/ 80 h 146"/>
                <a:gd name="T20" fmla="*/ 12 w 48"/>
                <a:gd name="T21" fmla="*/ 86 h 146"/>
                <a:gd name="T22" fmla="*/ 14 w 48"/>
                <a:gd name="T23" fmla="*/ 92 h 146"/>
                <a:gd name="T24" fmla="*/ 12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6 w 48"/>
                <a:gd name="T43" fmla="*/ 124 h 146"/>
                <a:gd name="T44" fmla="*/ 34 w 48"/>
                <a:gd name="T45" fmla="*/ 116 h 146"/>
                <a:gd name="T46" fmla="*/ 36 w 48"/>
                <a:gd name="T47" fmla="*/ 106 h 146"/>
                <a:gd name="T48" fmla="*/ 36 w 48"/>
                <a:gd name="T49" fmla="*/ 94 h 146"/>
                <a:gd name="T50" fmla="*/ 36 w 48"/>
                <a:gd name="T51" fmla="*/ 86 h 146"/>
                <a:gd name="T52" fmla="*/ 26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4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18"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0"/>
                  </a:lnTo>
                  <a:lnTo>
                    <a:pt x="0" y="80"/>
                  </a:lnTo>
                  <a:lnTo>
                    <a:pt x="6" y="82"/>
                  </a:lnTo>
                  <a:lnTo>
                    <a:pt x="12" y="86"/>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9" name="Freeform 2009"/>
            <p:cNvSpPr>
              <a:spLocks/>
            </p:cNvSpPr>
            <p:nvPr/>
          </p:nvSpPr>
          <p:spPr bwMode="auto">
            <a:xfrm>
              <a:off x="11033454" y="390525"/>
              <a:ext cx="76621" cy="231775"/>
            </a:xfrm>
            <a:custGeom>
              <a:avLst/>
              <a:gdLst>
                <a:gd name="T0" fmla="*/ 48 w 48"/>
                <a:gd name="T1" fmla="*/ 0 h 146"/>
                <a:gd name="T2" fmla="*/ 40 w 48"/>
                <a:gd name="T3" fmla="*/ 0 h 146"/>
                <a:gd name="T4" fmla="*/ 18 w 48"/>
                <a:gd name="T5" fmla="*/ 6 h 146"/>
                <a:gd name="T6" fmla="*/ 14 w 48"/>
                <a:gd name="T7" fmla="*/ 14 h 146"/>
                <a:gd name="T8" fmla="*/ 12 w 48"/>
                <a:gd name="T9" fmla="*/ 24 h 146"/>
                <a:gd name="T10" fmla="*/ 12 w 48"/>
                <a:gd name="T11" fmla="*/ 40 h 146"/>
                <a:gd name="T12" fmla="*/ 14 w 48"/>
                <a:gd name="T13" fmla="*/ 52 h 146"/>
                <a:gd name="T14" fmla="*/ 12 w 48"/>
                <a:gd name="T15" fmla="*/ 60 h 146"/>
                <a:gd name="T16" fmla="*/ 0 w 48"/>
                <a:gd name="T17" fmla="*/ 64 h 146"/>
                <a:gd name="T18" fmla="*/ 0 w 48"/>
                <a:gd name="T19" fmla="*/ 80 h 146"/>
                <a:gd name="T20" fmla="*/ 12 w 48"/>
                <a:gd name="T21" fmla="*/ 86 h 146"/>
                <a:gd name="T22" fmla="*/ 14 w 48"/>
                <a:gd name="T23" fmla="*/ 92 h 146"/>
                <a:gd name="T24" fmla="*/ 12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6 w 48"/>
                <a:gd name="T43" fmla="*/ 124 h 146"/>
                <a:gd name="T44" fmla="*/ 34 w 48"/>
                <a:gd name="T45" fmla="*/ 116 h 146"/>
                <a:gd name="T46" fmla="*/ 36 w 48"/>
                <a:gd name="T47" fmla="*/ 106 h 146"/>
                <a:gd name="T48" fmla="*/ 36 w 48"/>
                <a:gd name="T49" fmla="*/ 94 h 146"/>
                <a:gd name="T50" fmla="*/ 36 w 48"/>
                <a:gd name="T51" fmla="*/ 86 h 146"/>
                <a:gd name="T52" fmla="*/ 26 w 48"/>
                <a:gd name="T53" fmla="*/ 76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4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18" y="6"/>
                  </a:lnTo>
                  <a:lnTo>
                    <a:pt x="16" y="10"/>
                  </a:lnTo>
                  <a:lnTo>
                    <a:pt x="14" y="14"/>
                  </a:lnTo>
                  <a:lnTo>
                    <a:pt x="12" y="24"/>
                  </a:lnTo>
                  <a:lnTo>
                    <a:pt x="12" y="24"/>
                  </a:lnTo>
                  <a:lnTo>
                    <a:pt x="12" y="40"/>
                  </a:lnTo>
                  <a:lnTo>
                    <a:pt x="12" y="40"/>
                  </a:lnTo>
                  <a:lnTo>
                    <a:pt x="14" y="52"/>
                  </a:lnTo>
                  <a:lnTo>
                    <a:pt x="14" y="52"/>
                  </a:lnTo>
                  <a:lnTo>
                    <a:pt x="14" y="56"/>
                  </a:lnTo>
                  <a:lnTo>
                    <a:pt x="12" y="60"/>
                  </a:lnTo>
                  <a:lnTo>
                    <a:pt x="8" y="64"/>
                  </a:lnTo>
                  <a:lnTo>
                    <a:pt x="0" y="64"/>
                  </a:lnTo>
                  <a:lnTo>
                    <a:pt x="0" y="80"/>
                  </a:lnTo>
                  <a:lnTo>
                    <a:pt x="0" y="80"/>
                  </a:lnTo>
                  <a:lnTo>
                    <a:pt x="6" y="82"/>
                  </a:lnTo>
                  <a:lnTo>
                    <a:pt x="12" y="86"/>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80"/>
                  </a:lnTo>
                  <a:lnTo>
                    <a:pt x="26" y="76"/>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0" name="Freeform 2010"/>
            <p:cNvSpPr>
              <a:spLocks/>
            </p:cNvSpPr>
            <p:nvPr/>
          </p:nvSpPr>
          <p:spPr bwMode="auto">
            <a:xfrm>
              <a:off x="11129230" y="390525"/>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6"/>
                  </a:lnTo>
                  <a:lnTo>
                    <a:pt x="16" y="80"/>
                  </a:lnTo>
                  <a:lnTo>
                    <a:pt x="12" y="86"/>
                  </a:lnTo>
                  <a:lnTo>
                    <a:pt x="12" y="94"/>
                  </a:lnTo>
                  <a:lnTo>
                    <a:pt x="12" y="94"/>
                  </a:lnTo>
                  <a:lnTo>
                    <a:pt x="12" y="106"/>
                  </a:lnTo>
                  <a:lnTo>
                    <a:pt x="12" y="106"/>
                  </a:lnTo>
                  <a:lnTo>
                    <a:pt x="14" y="116"/>
                  </a:lnTo>
                  <a:lnTo>
                    <a:pt x="14" y="116"/>
                  </a:lnTo>
                  <a:lnTo>
                    <a:pt x="12" y="120"/>
                  </a:lnTo>
                  <a:lnTo>
                    <a:pt x="12" y="124"/>
                  </a:lnTo>
                  <a:lnTo>
                    <a:pt x="8" y="126"/>
                  </a:lnTo>
                  <a:lnTo>
                    <a:pt x="2" y="128"/>
                  </a:lnTo>
                  <a:lnTo>
                    <a:pt x="2"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1" name="Freeform 2011"/>
            <p:cNvSpPr>
              <a:spLocks/>
            </p:cNvSpPr>
            <p:nvPr/>
          </p:nvSpPr>
          <p:spPr bwMode="auto">
            <a:xfrm>
              <a:off x="11129230" y="390525"/>
              <a:ext cx="76621" cy="231775"/>
            </a:xfrm>
            <a:custGeom>
              <a:avLst/>
              <a:gdLst>
                <a:gd name="T0" fmla="*/ 8 w 48"/>
                <a:gd name="T1" fmla="*/ 0 h 146"/>
                <a:gd name="T2" fmla="*/ 0 w 48"/>
                <a:gd name="T3" fmla="*/ 0 h 146"/>
                <a:gd name="T4" fmla="*/ 0 w 48"/>
                <a:gd name="T5" fmla="*/ 18 h 146"/>
                <a:gd name="T6" fmla="*/ 2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2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6 h 146"/>
                <a:gd name="T56" fmla="*/ 48 w 48"/>
                <a:gd name="T57" fmla="*/ 80 h 146"/>
                <a:gd name="T58" fmla="*/ 48 w 48"/>
                <a:gd name="T59" fmla="*/ 64 h 146"/>
                <a:gd name="T60" fmla="*/ 36 w 48"/>
                <a:gd name="T61" fmla="*/ 60 h 146"/>
                <a:gd name="T62" fmla="*/ 34 w 48"/>
                <a:gd name="T63" fmla="*/ 52 h 146"/>
                <a:gd name="T64" fmla="*/ 36 w 48"/>
                <a:gd name="T65" fmla="*/ 40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2" y="18"/>
                  </a:lnTo>
                  <a:lnTo>
                    <a:pt x="2"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6"/>
                  </a:lnTo>
                  <a:lnTo>
                    <a:pt x="16" y="80"/>
                  </a:lnTo>
                  <a:lnTo>
                    <a:pt x="12" y="86"/>
                  </a:lnTo>
                  <a:lnTo>
                    <a:pt x="12" y="94"/>
                  </a:lnTo>
                  <a:lnTo>
                    <a:pt x="12" y="94"/>
                  </a:lnTo>
                  <a:lnTo>
                    <a:pt x="12" y="106"/>
                  </a:lnTo>
                  <a:lnTo>
                    <a:pt x="12" y="106"/>
                  </a:lnTo>
                  <a:lnTo>
                    <a:pt x="14" y="116"/>
                  </a:lnTo>
                  <a:lnTo>
                    <a:pt x="14" y="116"/>
                  </a:lnTo>
                  <a:lnTo>
                    <a:pt x="12" y="120"/>
                  </a:lnTo>
                  <a:lnTo>
                    <a:pt x="12" y="124"/>
                  </a:lnTo>
                  <a:lnTo>
                    <a:pt x="8" y="126"/>
                  </a:lnTo>
                  <a:lnTo>
                    <a:pt x="2" y="128"/>
                  </a:lnTo>
                  <a:lnTo>
                    <a:pt x="2"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6"/>
                  </a:lnTo>
                  <a:lnTo>
                    <a:pt x="40" y="82"/>
                  </a:lnTo>
                  <a:lnTo>
                    <a:pt x="48" y="80"/>
                  </a:lnTo>
                  <a:lnTo>
                    <a:pt x="48" y="64"/>
                  </a:lnTo>
                  <a:lnTo>
                    <a:pt x="48" y="64"/>
                  </a:lnTo>
                  <a:lnTo>
                    <a:pt x="40" y="64"/>
                  </a:lnTo>
                  <a:lnTo>
                    <a:pt x="36" y="60"/>
                  </a:lnTo>
                  <a:lnTo>
                    <a:pt x="34" y="56"/>
                  </a:lnTo>
                  <a:lnTo>
                    <a:pt x="34" y="52"/>
                  </a:lnTo>
                  <a:lnTo>
                    <a:pt x="34" y="52"/>
                  </a:lnTo>
                  <a:lnTo>
                    <a:pt x="36" y="40"/>
                  </a:lnTo>
                  <a:lnTo>
                    <a:pt x="36" y="40"/>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2" name="Freeform 2012"/>
            <p:cNvSpPr>
              <a:spLocks noEditPoints="1"/>
            </p:cNvSpPr>
            <p:nvPr/>
          </p:nvSpPr>
          <p:spPr bwMode="auto">
            <a:xfrm>
              <a:off x="11703889" y="384175"/>
              <a:ext cx="159628" cy="238125"/>
            </a:xfrm>
            <a:custGeom>
              <a:avLst/>
              <a:gdLst>
                <a:gd name="T0" fmla="*/ 48 w 100"/>
                <a:gd name="T1" fmla="*/ 150 h 150"/>
                <a:gd name="T2" fmla="*/ 28 w 100"/>
                <a:gd name="T3" fmla="*/ 146 h 150"/>
                <a:gd name="T4" fmla="*/ 12 w 100"/>
                <a:gd name="T5" fmla="*/ 132 h 150"/>
                <a:gd name="T6" fmla="*/ 6 w 100"/>
                <a:gd name="T7" fmla="*/ 122 h 150"/>
                <a:gd name="T8" fmla="*/ 0 w 100"/>
                <a:gd name="T9" fmla="*/ 94 h 150"/>
                <a:gd name="T10" fmla="*/ 0 w 100"/>
                <a:gd name="T11" fmla="*/ 78 h 150"/>
                <a:gd name="T12" fmla="*/ 4 w 100"/>
                <a:gd name="T13" fmla="*/ 44 h 150"/>
                <a:gd name="T14" fmla="*/ 12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6 w 100"/>
                <a:gd name="T47" fmla="*/ 42 h 150"/>
                <a:gd name="T48" fmla="*/ 24 w 100"/>
                <a:gd name="T49" fmla="*/ 78 h 150"/>
                <a:gd name="T50" fmla="*/ 24 w 100"/>
                <a:gd name="T51" fmla="*/ 102 h 150"/>
                <a:gd name="T52" fmla="*/ 30 w 100"/>
                <a:gd name="T53" fmla="*/ 118 h 150"/>
                <a:gd name="T54" fmla="*/ 38 w 100"/>
                <a:gd name="T55" fmla="*/ 128 h 150"/>
                <a:gd name="T56" fmla="*/ 50 w 100"/>
                <a:gd name="T57" fmla="*/ 130 h 150"/>
                <a:gd name="T58" fmla="*/ 56 w 100"/>
                <a:gd name="T59" fmla="*/ 130 h 150"/>
                <a:gd name="T60" fmla="*/ 64 w 100"/>
                <a:gd name="T61" fmla="*/ 124 h 150"/>
                <a:gd name="T62" fmla="*/ 72 w 100"/>
                <a:gd name="T63" fmla="*/ 110 h 150"/>
                <a:gd name="T64" fmla="*/ 76 w 100"/>
                <a:gd name="T65" fmla="*/ 76 h 150"/>
                <a:gd name="T66" fmla="*/ 74 w 100"/>
                <a:gd name="T67" fmla="*/ 52 h 150"/>
                <a:gd name="T68" fmla="*/ 68 w 100"/>
                <a:gd name="T69" fmla="*/ 34 h 150"/>
                <a:gd name="T70" fmla="*/ 62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18" y="140"/>
                  </a:lnTo>
                  <a:lnTo>
                    <a:pt x="12" y="132"/>
                  </a:lnTo>
                  <a:lnTo>
                    <a:pt x="12" y="132"/>
                  </a:lnTo>
                  <a:lnTo>
                    <a:pt x="6" y="122"/>
                  </a:lnTo>
                  <a:lnTo>
                    <a:pt x="2" y="110"/>
                  </a:lnTo>
                  <a:lnTo>
                    <a:pt x="0" y="94"/>
                  </a:lnTo>
                  <a:lnTo>
                    <a:pt x="0" y="78"/>
                  </a:lnTo>
                  <a:lnTo>
                    <a:pt x="0" y="78"/>
                  </a:lnTo>
                  <a:lnTo>
                    <a:pt x="0" y="60"/>
                  </a:lnTo>
                  <a:lnTo>
                    <a:pt x="4" y="44"/>
                  </a:lnTo>
                  <a:lnTo>
                    <a:pt x="8" y="32"/>
                  </a:lnTo>
                  <a:lnTo>
                    <a:pt x="12" y="20"/>
                  </a:lnTo>
                  <a:lnTo>
                    <a:pt x="12" y="20"/>
                  </a:lnTo>
                  <a:lnTo>
                    <a:pt x="20" y="12"/>
                  </a:lnTo>
                  <a:lnTo>
                    <a:pt x="30" y="6"/>
                  </a:lnTo>
                  <a:lnTo>
                    <a:pt x="40" y="2"/>
                  </a:lnTo>
                  <a:lnTo>
                    <a:pt x="52" y="0"/>
                  </a:lnTo>
                  <a:lnTo>
                    <a:pt x="52" y="0"/>
                  </a:lnTo>
                  <a:lnTo>
                    <a:pt x="64" y="2"/>
                  </a:lnTo>
                  <a:lnTo>
                    <a:pt x="72" y="6"/>
                  </a:lnTo>
                  <a:lnTo>
                    <a:pt x="82" y="10"/>
                  </a:lnTo>
                  <a:lnTo>
                    <a:pt x="88" y="18"/>
                  </a:lnTo>
                  <a:lnTo>
                    <a:pt x="94" y="30"/>
                  </a:lnTo>
                  <a:lnTo>
                    <a:pt x="96" y="42"/>
                  </a:lnTo>
                  <a:lnTo>
                    <a:pt x="98" y="58"/>
                  </a:lnTo>
                  <a:lnTo>
                    <a:pt x="100" y="74"/>
                  </a:lnTo>
                  <a:lnTo>
                    <a:pt x="100" y="74"/>
                  </a:lnTo>
                  <a:lnTo>
                    <a:pt x="98" y="92"/>
                  </a:lnTo>
                  <a:lnTo>
                    <a:pt x="96" y="108"/>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38" y="22"/>
                  </a:lnTo>
                  <a:lnTo>
                    <a:pt x="34" y="28"/>
                  </a:lnTo>
                  <a:lnTo>
                    <a:pt x="30" y="34"/>
                  </a:lnTo>
                  <a:lnTo>
                    <a:pt x="26" y="42"/>
                  </a:lnTo>
                  <a:lnTo>
                    <a:pt x="24" y="52"/>
                  </a:lnTo>
                  <a:lnTo>
                    <a:pt x="24" y="78"/>
                  </a:lnTo>
                  <a:lnTo>
                    <a:pt x="24" y="78"/>
                  </a:lnTo>
                  <a:lnTo>
                    <a:pt x="24" y="102"/>
                  </a:lnTo>
                  <a:lnTo>
                    <a:pt x="26" y="110"/>
                  </a:lnTo>
                  <a:lnTo>
                    <a:pt x="30" y="118"/>
                  </a:lnTo>
                  <a:lnTo>
                    <a:pt x="34" y="124"/>
                  </a:lnTo>
                  <a:lnTo>
                    <a:pt x="38" y="128"/>
                  </a:lnTo>
                  <a:lnTo>
                    <a:pt x="42" y="130"/>
                  </a:lnTo>
                  <a:lnTo>
                    <a:pt x="50" y="130"/>
                  </a:lnTo>
                  <a:lnTo>
                    <a:pt x="50" y="130"/>
                  </a:lnTo>
                  <a:lnTo>
                    <a:pt x="56" y="130"/>
                  </a:lnTo>
                  <a:lnTo>
                    <a:pt x="60" y="128"/>
                  </a:lnTo>
                  <a:lnTo>
                    <a:pt x="64" y="124"/>
                  </a:lnTo>
                  <a:lnTo>
                    <a:pt x="68" y="118"/>
                  </a:lnTo>
                  <a:lnTo>
                    <a:pt x="72" y="110"/>
                  </a:lnTo>
                  <a:lnTo>
                    <a:pt x="74" y="100"/>
                  </a:lnTo>
                  <a:lnTo>
                    <a:pt x="76" y="76"/>
                  </a:lnTo>
                  <a:lnTo>
                    <a:pt x="76" y="76"/>
                  </a:lnTo>
                  <a:lnTo>
                    <a:pt x="74" y="52"/>
                  </a:lnTo>
                  <a:lnTo>
                    <a:pt x="72" y="42"/>
                  </a:lnTo>
                  <a:lnTo>
                    <a:pt x="68" y="34"/>
                  </a:lnTo>
                  <a:lnTo>
                    <a:pt x="66" y="28"/>
                  </a:lnTo>
                  <a:lnTo>
                    <a:pt x="62"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3" name="Freeform 2013"/>
            <p:cNvSpPr>
              <a:spLocks noEditPoints="1"/>
            </p:cNvSpPr>
            <p:nvPr/>
          </p:nvSpPr>
          <p:spPr bwMode="auto">
            <a:xfrm>
              <a:off x="11924175" y="384175"/>
              <a:ext cx="159628" cy="238125"/>
            </a:xfrm>
            <a:custGeom>
              <a:avLst/>
              <a:gdLst>
                <a:gd name="T0" fmla="*/ 48 w 100"/>
                <a:gd name="T1" fmla="*/ 150 h 150"/>
                <a:gd name="T2" fmla="*/ 28 w 100"/>
                <a:gd name="T3" fmla="*/ 146 h 150"/>
                <a:gd name="T4" fmla="*/ 14 w 100"/>
                <a:gd name="T5" fmla="*/ 132 h 150"/>
                <a:gd name="T6" fmla="*/ 8 w 100"/>
                <a:gd name="T7" fmla="*/ 122 h 150"/>
                <a:gd name="T8" fmla="*/ 0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48 w 100"/>
                <a:gd name="T57" fmla="*/ 130 h 150"/>
                <a:gd name="T58" fmla="*/ 54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0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0" y="94"/>
                  </a:lnTo>
                  <a:lnTo>
                    <a:pt x="0" y="78"/>
                  </a:lnTo>
                  <a:lnTo>
                    <a:pt x="0" y="78"/>
                  </a:lnTo>
                  <a:lnTo>
                    <a:pt x="0" y="60"/>
                  </a:lnTo>
                  <a:lnTo>
                    <a:pt x="4" y="44"/>
                  </a:lnTo>
                  <a:lnTo>
                    <a:pt x="8" y="32"/>
                  </a:lnTo>
                  <a:lnTo>
                    <a:pt x="14" y="20"/>
                  </a:lnTo>
                  <a:lnTo>
                    <a:pt x="14" y="20"/>
                  </a:lnTo>
                  <a:lnTo>
                    <a:pt x="20" y="12"/>
                  </a:lnTo>
                  <a:lnTo>
                    <a:pt x="30" y="6"/>
                  </a:lnTo>
                  <a:lnTo>
                    <a:pt x="40" y="2"/>
                  </a:lnTo>
                  <a:lnTo>
                    <a:pt x="52" y="0"/>
                  </a:lnTo>
                  <a:lnTo>
                    <a:pt x="52" y="0"/>
                  </a:lnTo>
                  <a:lnTo>
                    <a:pt x="62" y="2"/>
                  </a:lnTo>
                  <a:lnTo>
                    <a:pt x="72" y="6"/>
                  </a:lnTo>
                  <a:lnTo>
                    <a:pt x="80" y="10"/>
                  </a:lnTo>
                  <a:lnTo>
                    <a:pt x="88" y="18"/>
                  </a:lnTo>
                  <a:lnTo>
                    <a:pt x="92" y="30"/>
                  </a:lnTo>
                  <a:lnTo>
                    <a:pt x="96" y="42"/>
                  </a:lnTo>
                  <a:lnTo>
                    <a:pt x="98" y="58"/>
                  </a:lnTo>
                  <a:lnTo>
                    <a:pt x="100" y="74"/>
                  </a:lnTo>
                  <a:lnTo>
                    <a:pt x="100" y="74"/>
                  </a:lnTo>
                  <a:lnTo>
                    <a:pt x="98" y="92"/>
                  </a:lnTo>
                  <a:lnTo>
                    <a:pt x="96" y="108"/>
                  </a:lnTo>
                  <a:lnTo>
                    <a:pt x="92" y="120"/>
                  </a:lnTo>
                  <a:lnTo>
                    <a:pt x="86" y="130"/>
                  </a:lnTo>
                  <a:lnTo>
                    <a:pt x="86" y="130"/>
                  </a:lnTo>
                  <a:lnTo>
                    <a:pt x="78" y="140"/>
                  </a:lnTo>
                  <a:lnTo>
                    <a:pt x="70" y="144"/>
                  </a:lnTo>
                  <a:lnTo>
                    <a:pt x="60" y="148"/>
                  </a:lnTo>
                  <a:lnTo>
                    <a:pt x="48" y="150"/>
                  </a:lnTo>
                  <a:lnTo>
                    <a:pt x="48" y="150"/>
                  </a:lnTo>
                  <a:close/>
                  <a:moveTo>
                    <a:pt x="50" y="20"/>
                  </a:moveTo>
                  <a:lnTo>
                    <a:pt x="50" y="20"/>
                  </a:lnTo>
                  <a:lnTo>
                    <a:pt x="44" y="20"/>
                  </a:lnTo>
                  <a:lnTo>
                    <a:pt x="38" y="22"/>
                  </a:lnTo>
                  <a:lnTo>
                    <a:pt x="34" y="28"/>
                  </a:lnTo>
                  <a:lnTo>
                    <a:pt x="30" y="34"/>
                  </a:lnTo>
                  <a:lnTo>
                    <a:pt x="28" y="42"/>
                  </a:lnTo>
                  <a:lnTo>
                    <a:pt x="24" y="52"/>
                  </a:lnTo>
                  <a:lnTo>
                    <a:pt x="24" y="78"/>
                  </a:lnTo>
                  <a:lnTo>
                    <a:pt x="24" y="78"/>
                  </a:lnTo>
                  <a:lnTo>
                    <a:pt x="24" y="102"/>
                  </a:lnTo>
                  <a:lnTo>
                    <a:pt x="26" y="110"/>
                  </a:lnTo>
                  <a:lnTo>
                    <a:pt x="30" y="118"/>
                  </a:lnTo>
                  <a:lnTo>
                    <a:pt x="34" y="124"/>
                  </a:lnTo>
                  <a:lnTo>
                    <a:pt x="38" y="128"/>
                  </a:lnTo>
                  <a:lnTo>
                    <a:pt x="42" y="130"/>
                  </a:lnTo>
                  <a:lnTo>
                    <a:pt x="48" y="130"/>
                  </a:lnTo>
                  <a:lnTo>
                    <a:pt x="48" y="130"/>
                  </a:lnTo>
                  <a:lnTo>
                    <a:pt x="54" y="130"/>
                  </a:lnTo>
                  <a:lnTo>
                    <a:pt x="60" y="128"/>
                  </a:lnTo>
                  <a:lnTo>
                    <a:pt x="64" y="124"/>
                  </a:lnTo>
                  <a:lnTo>
                    <a:pt x="68" y="118"/>
                  </a:lnTo>
                  <a:lnTo>
                    <a:pt x="72" y="110"/>
                  </a:lnTo>
                  <a:lnTo>
                    <a:pt x="74" y="100"/>
                  </a:lnTo>
                  <a:lnTo>
                    <a:pt x="74" y="76"/>
                  </a:lnTo>
                  <a:lnTo>
                    <a:pt x="74" y="76"/>
                  </a:lnTo>
                  <a:lnTo>
                    <a:pt x="74" y="52"/>
                  </a:lnTo>
                  <a:lnTo>
                    <a:pt x="72"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3" name="Freeform 2015"/>
            <p:cNvSpPr>
              <a:spLocks/>
            </p:cNvSpPr>
            <p:nvPr/>
          </p:nvSpPr>
          <p:spPr bwMode="auto">
            <a:xfrm>
              <a:off x="6110541" y="692150"/>
              <a:ext cx="86198"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8 w 54"/>
                <a:gd name="T19" fmla="*/ 36 h 144"/>
                <a:gd name="T20" fmla="*/ 18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8" y="36"/>
                  </a:lnTo>
                  <a:lnTo>
                    <a:pt x="18"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4" name="Freeform 2016"/>
            <p:cNvSpPr>
              <a:spLocks/>
            </p:cNvSpPr>
            <p:nvPr/>
          </p:nvSpPr>
          <p:spPr bwMode="auto">
            <a:xfrm>
              <a:off x="6260592" y="692150"/>
              <a:ext cx="86198"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8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6 w 54"/>
                <a:gd name="T39" fmla="*/ 16 h 144"/>
                <a:gd name="T40" fmla="*/ 22 w 54"/>
                <a:gd name="T41" fmla="*/ 12 h 144"/>
                <a:gd name="T42" fmla="*/ 22 w 54"/>
                <a:gd name="T43" fmla="*/ 12 h 144"/>
                <a:gd name="T44" fmla="*/ 26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5" name="Freeform 2017"/>
            <p:cNvSpPr>
              <a:spLocks/>
            </p:cNvSpPr>
            <p:nvPr/>
          </p:nvSpPr>
          <p:spPr bwMode="auto">
            <a:xfrm>
              <a:off x="6410641" y="69215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6" name="Freeform 2018"/>
            <p:cNvSpPr>
              <a:spLocks noEditPoints="1"/>
            </p:cNvSpPr>
            <p:nvPr/>
          </p:nvSpPr>
          <p:spPr bwMode="auto">
            <a:xfrm>
              <a:off x="6557498" y="682625"/>
              <a:ext cx="156435" cy="238125"/>
            </a:xfrm>
            <a:custGeom>
              <a:avLst/>
              <a:gdLst>
                <a:gd name="T0" fmla="*/ 46 w 98"/>
                <a:gd name="T1" fmla="*/ 150 h 150"/>
                <a:gd name="T2" fmla="*/ 26 w 98"/>
                <a:gd name="T3" fmla="*/ 146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0 w 98"/>
                <a:gd name="T21" fmla="*/ 0 h 150"/>
                <a:gd name="T22" fmla="*/ 72 w 98"/>
                <a:gd name="T23" fmla="*/ 6 h 150"/>
                <a:gd name="T24" fmla="*/ 86 w 98"/>
                <a:gd name="T25" fmla="*/ 20 h 150"/>
                <a:gd name="T26" fmla="*/ 96 w 98"/>
                <a:gd name="T27" fmla="*/ 42 h 150"/>
                <a:gd name="T28" fmla="*/ 98 w 98"/>
                <a:gd name="T29" fmla="*/ 76 h 150"/>
                <a:gd name="T30" fmla="*/ 98 w 98"/>
                <a:gd name="T31" fmla="*/ 92 h 150"/>
                <a:gd name="T32" fmla="*/ 90 w 98"/>
                <a:gd name="T33" fmla="*/ 120 h 150"/>
                <a:gd name="T34" fmla="*/ 84 w 98"/>
                <a:gd name="T35" fmla="*/ 130 h 150"/>
                <a:gd name="T36" fmla="*/ 68 w 98"/>
                <a:gd name="T37" fmla="*/ 146 h 150"/>
                <a:gd name="T38" fmla="*/ 46 w 98"/>
                <a:gd name="T39" fmla="*/ 150 h 150"/>
                <a:gd name="T40" fmla="*/ 50 w 98"/>
                <a:gd name="T41" fmla="*/ 20 h 150"/>
                <a:gd name="T42" fmla="*/ 42 w 98"/>
                <a:gd name="T43" fmla="*/ 20 h 150"/>
                <a:gd name="T44" fmla="*/ 32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0" y="132"/>
                  </a:lnTo>
                  <a:lnTo>
                    <a:pt x="10"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0" y="0"/>
                  </a:lnTo>
                  <a:lnTo>
                    <a:pt x="50" y="0"/>
                  </a:lnTo>
                  <a:lnTo>
                    <a:pt x="62" y="2"/>
                  </a:lnTo>
                  <a:lnTo>
                    <a:pt x="72" y="6"/>
                  </a:lnTo>
                  <a:lnTo>
                    <a:pt x="80" y="12"/>
                  </a:lnTo>
                  <a:lnTo>
                    <a:pt x="86" y="20"/>
                  </a:lnTo>
                  <a:lnTo>
                    <a:pt x="92" y="30"/>
                  </a:lnTo>
                  <a:lnTo>
                    <a:pt x="96" y="42"/>
                  </a:lnTo>
                  <a:lnTo>
                    <a:pt x="98" y="58"/>
                  </a:lnTo>
                  <a:lnTo>
                    <a:pt x="98" y="76"/>
                  </a:lnTo>
                  <a:lnTo>
                    <a:pt x="98" y="76"/>
                  </a:lnTo>
                  <a:lnTo>
                    <a:pt x="98" y="92"/>
                  </a:lnTo>
                  <a:lnTo>
                    <a:pt x="94" y="108"/>
                  </a:lnTo>
                  <a:lnTo>
                    <a:pt x="90" y="120"/>
                  </a:lnTo>
                  <a:lnTo>
                    <a:pt x="84" y="130"/>
                  </a:lnTo>
                  <a:lnTo>
                    <a:pt x="84" y="130"/>
                  </a:lnTo>
                  <a:lnTo>
                    <a:pt x="76" y="140"/>
                  </a:lnTo>
                  <a:lnTo>
                    <a:pt x="68" y="146"/>
                  </a:lnTo>
                  <a:lnTo>
                    <a:pt x="58" y="148"/>
                  </a:lnTo>
                  <a:lnTo>
                    <a:pt x="46" y="150"/>
                  </a:lnTo>
                  <a:lnTo>
                    <a:pt x="46" y="150"/>
                  </a:lnTo>
                  <a:close/>
                  <a:moveTo>
                    <a:pt x="50" y="20"/>
                  </a:moveTo>
                  <a:lnTo>
                    <a:pt x="50" y="20"/>
                  </a:lnTo>
                  <a:lnTo>
                    <a:pt x="42" y="20"/>
                  </a:lnTo>
                  <a:lnTo>
                    <a:pt x="38" y="24"/>
                  </a:lnTo>
                  <a:lnTo>
                    <a:pt x="32" y="28"/>
                  </a:lnTo>
                  <a:lnTo>
                    <a:pt x="28" y="34"/>
                  </a:lnTo>
                  <a:lnTo>
                    <a:pt x="26" y="42"/>
                  </a:lnTo>
                  <a:lnTo>
                    <a:pt x="24" y="52"/>
                  </a:lnTo>
                  <a:lnTo>
                    <a:pt x="22" y="78"/>
                  </a:lnTo>
                  <a:lnTo>
                    <a:pt x="22" y="78"/>
                  </a:lnTo>
                  <a:lnTo>
                    <a:pt x="24" y="102"/>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4"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7" name="Freeform 2019"/>
            <p:cNvSpPr>
              <a:spLocks noEditPoints="1"/>
            </p:cNvSpPr>
            <p:nvPr/>
          </p:nvSpPr>
          <p:spPr bwMode="auto">
            <a:xfrm>
              <a:off x="6777785" y="682625"/>
              <a:ext cx="159627" cy="238125"/>
            </a:xfrm>
            <a:custGeom>
              <a:avLst/>
              <a:gdLst>
                <a:gd name="T0" fmla="*/ 48 w 100"/>
                <a:gd name="T1" fmla="*/ 150 h 150"/>
                <a:gd name="T2" fmla="*/ 28 w 100"/>
                <a:gd name="T3" fmla="*/ 146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2 h 150"/>
                <a:gd name="T18" fmla="*/ 40 w 100"/>
                <a:gd name="T19" fmla="*/ 2 h 150"/>
                <a:gd name="T20" fmla="*/ 52 w 100"/>
                <a:gd name="T21" fmla="*/ 0 h 150"/>
                <a:gd name="T22" fmla="*/ 72 w 100"/>
                <a:gd name="T23" fmla="*/ 6 h 150"/>
                <a:gd name="T24" fmla="*/ 88 w 100"/>
                <a:gd name="T25" fmla="*/ 20 h 150"/>
                <a:gd name="T26" fmla="*/ 96 w 100"/>
                <a:gd name="T27" fmla="*/ 42 h 150"/>
                <a:gd name="T28" fmla="*/ 100 w 100"/>
                <a:gd name="T29" fmla="*/ 76 h 150"/>
                <a:gd name="T30" fmla="*/ 98 w 100"/>
                <a:gd name="T31" fmla="*/ 92 h 150"/>
                <a:gd name="T32" fmla="*/ 92 w 100"/>
                <a:gd name="T33" fmla="*/ 120 h 150"/>
                <a:gd name="T34" fmla="*/ 86 w 100"/>
                <a:gd name="T35" fmla="*/ 130 h 150"/>
                <a:gd name="T36" fmla="*/ 70 w 100"/>
                <a:gd name="T37" fmla="*/ 146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8 h 150"/>
                <a:gd name="T50" fmla="*/ 24 w 100"/>
                <a:gd name="T51" fmla="*/ 102 h 150"/>
                <a:gd name="T52" fmla="*/ 30 w 100"/>
                <a:gd name="T53" fmla="*/ 118 h 150"/>
                <a:gd name="T54" fmla="*/ 38 w 100"/>
                <a:gd name="T55" fmla="*/ 128 h 150"/>
                <a:gd name="T56" fmla="*/ 50 w 100"/>
                <a:gd name="T57" fmla="*/ 130 h 150"/>
                <a:gd name="T58" fmla="*/ 56 w 100"/>
                <a:gd name="T59" fmla="*/ 130 h 150"/>
                <a:gd name="T60" fmla="*/ 64 w 100"/>
                <a:gd name="T61" fmla="*/ 124 h 150"/>
                <a:gd name="T62" fmla="*/ 72 w 100"/>
                <a:gd name="T63" fmla="*/ 110 h 150"/>
                <a:gd name="T64" fmla="*/ 74 w 100"/>
                <a:gd name="T65" fmla="*/ 76 h 150"/>
                <a:gd name="T66" fmla="*/ 74 w 100"/>
                <a:gd name="T67" fmla="*/ 52 h 150"/>
                <a:gd name="T68" fmla="*/ 68 w 100"/>
                <a:gd name="T69" fmla="*/ 34 h 150"/>
                <a:gd name="T70" fmla="*/ 62 w 100"/>
                <a:gd name="T71" fmla="*/ 22 h 150"/>
                <a:gd name="T72" fmla="*/ 50 w 100"/>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6"/>
                  </a:lnTo>
                  <a:lnTo>
                    <a:pt x="20" y="140"/>
                  </a:lnTo>
                  <a:lnTo>
                    <a:pt x="14" y="132"/>
                  </a:lnTo>
                  <a:lnTo>
                    <a:pt x="14" y="132"/>
                  </a:lnTo>
                  <a:lnTo>
                    <a:pt x="8" y="122"/>
                  </a:lnTo>
                  <a:lnTo>
                    <a:pt x="4" y="110"/>
                  </a:lnTo>
                  <a:lnTo>
                    <a:pt x="2" y="94"/>
                  </a:lnTo>
                  <a:lnTo>
                    <a:pt x="0" y="78"/>
                  </a:lnTo>
                  <a:lnTo>
                    <a:pt x="0" y="78"/>
                  </a:lnTo>
                  <a:lnTo>
                    <a:pt x="2" y="60"/>
                  </a:lnTo>
                  <a:lnTo>
                    <a:pt x="4" y="44"/>
                  </a:lnTo>
                  <a:lnTo>
                    <a:pt x="8" y="32"/>
                  </a:lnTo>
                  <a:lnTo>
                    <a:pt x="14" y="20"/>
                  </a:lnTo>
                  <a:lnTo>
                    <a:pt x="14" y="20"/>
                  </a:lnTo>
                  <a:lnTo>
                    <a:pt x="20" y="12"/>
                  </a:lnTo>
                  <a:lnTo>
                    <a:pt x="30" y="6"/>
                  </a:lnTo>
                  <a:lnTo>
                    <a:pt x="40" y="2"/>
                  </a:lnTo>
                  <a:lnTo>
                    <a:pt x="52" y="0"/>
                  </a:lnTo>
                  <a:lnTo>
                    <a:pt x="52" y="0"/>
                  </a:lnTo>
                  <a:lnTo>
                    <a:pt x="64" y="2"/>
                  </a:lnTo>
                  <a:lnTo>
                    <a:pt x="72" y="6"/>
                  </a:lnTo>
                  <a:lnTo>
                    <a:pt x="80" y="12"/>
                  </a:lnTo>
                  <a:lnTo>
                    <a:pt x="88" y="20"/>
                  </a:lnTo>
                  <a:lnTo>
                    <a:pt x="92" y="30"/>
                  </a:lnTo>
                  <a:lnTo>
                    <a:pt x="96" y="42"/>
                  </a:lnTo>
                  <a:lnTo>
                    <a:pt x="98" y="58"/>
                  </a:lnTo>
                  <a:lnTo>
                    <a:pt x="100" y="76"/>
                  </a:lnTo>
                  <a:lnTo>
                    <a:pt x="100" y="76"/>
                  </a:lnTo>
                  <a:lnTo>
                    <a:pt x="98" y="92"/>
                  </a:lnTo>
                  <a:lnTo>
                    <a:pt x="96" y="108"/>
                  </a:lnTo>
                  <a:lnTo>
                    <a:pt x="92" y="120"/>
                  </a:lnTo>
                  <a:lnTo>
                    <a:pt x="86" y="130"/>
                  </a:lnTo>
                  <a:lnTo>
                    <a:pt x="86" y="130"/>
                  </a:lnTo>
                  <a:lnTo>
                    <a:pt x="78" y="140"/>
                  </a:lnTo>
                  <a:lnTo>
                    <a:pt x="70" y="146"/>
                  </a:lnTo>
                  <a:lnTo>
                    <a:pt x="60" y="148"/>
                  </a:lnTo>
                  <a:lnTo>
                    <a:pt x="48" y="150"/>
                  </a:lnTo>
                  <a:lnTo>
                    <a:pt x="48" y="150"/>
                  </a:lnTo>
                  <a:close/>
                  <a:moveTo>
                    <a:pt x="50" y="20"/>
                  </a:moveTo>
                  <a:lnTo>
                    <a:pt x="50" y="20"/>
                  </a:lnTo>
                  <a:lnTo>
                    <a:pt x="44" y="20"/>
                  </a:lnTo>
                  <a:lnTo>
                    <a:pt x="40" y="24"/>
                  </a:lnTo>
                  <a:lnTo>
                    <a:pt x="34" y="28"/>
                  </a:lnTo>
                  <a:lnTo>
                    <a:pt x="30" y="34"/>
                  </a:lnTo>
                  <a:lnTo>
                    <a:pt x="28" y="42"/>
                  </a:lnTo>
                  <a:lnTo>
                    <a:pt x="26" y="52"/>
                  </a:lnTo>
                  <a:lnTo>
                    <a:pt x="24" y="78"/>
                  </a:lnTo>
                  <a:lnTo>
                    <a:pt x="24" y="78"/>
                  </a:lnTo>
                  <a:lnTo>
                    <a:pt x="24" y="102"/>
                  </a:lnTo>
                  <a:lnTo>
                    <a:pt x="28" y="110"/>
                  </a:lnTo>
                  <a:lnTo>
                    <a:pt x="30" y="118"/>
                  </a:lnTo>
                  <a:lnTo>
                    <a:pt x="34" y="124"/>
                  </a:lnTo>
                  <a:lnTo>
                    <a:pt x="38" y="128"/>
                  </a:lnTo>
                  <a:lnTo>
                    <a:pt x="44" y="130"/>
                  </a:lnTo>
                  <a:lnTo>
                    <a:pt x="50" y="130"/>
                  </a:lnTo>
                  <a:lnTo>
                    <a:pt x="50" y="130"/>
                  </a:lnTo>
                  <a:lnTo>
                    <a:pt x="56" y="130"/>
                  </a:lnTo>
                  <a:lnTo>
                    <a:pt x="60" y="128"/>
                  </a:lnTo>
                  <a:lnTo>
                    <a:pt x="64" y="124"/>
                  </a:lnTo>
                  <a:lnTo>
                    <a:pt x="68" y="118"/>
                  </a:lnTo>
                  <a:lnTo>
                    <a:pt x="72" y="110"/>
                  </a:lnTo>
                  <a:lnTo>
                    <a:pt x="74" y="100"/>
                  </a:lnTo>
                  <a:lnTo>
                    <a:pt x="74" y="76"/>
                  </a:lnTo>
                  <a:lnTo>
                    <a:pt x="74" y="76"/>
                  </a:lnTo>
                  <a:lnTo>
                    <a:pt x="74" y="52"/>
                  </a:lnTo>
                  <a:lnTo>
                    <a:pt x="72" y="42"/>
                  </a:lnTo>
                  <a:lnTo>
                    <a:pt x="68" y="34"/>
                  </a:lnTo>
                  <a:lnTo>
                    <a:pt x="66" y="28"/>
                  </a:lnTo>
                  <a:lnTo>
                    <a:pt x="62"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8" name="Freeform 2020"/>
            <p:cNvSpPr>
              <a:spLocks noEditPoints="1"/>
            </p:cNvSpPr>
            <p:nvPr/>
          </p:nvSpPr>
          <p:spPr bwMode="auto">
            <a:xfrm>
              <a:off x="7445028" y="682625"/>
              <a:ext cx="156435" cy="238125"/>
            </a:xfrm>
            <a:custGeom>
              <a:avLst/>
              <a:gdLst>
                <a:gd name="T0" fmla="*/ 46 w 98"/>
                <a:gd name="T1" fmla="*/ 150 h 150"/>
                <a:gd name="T2" fmla="*/ 28 w 98"/>
                <a:gd name="T3" fmla="*/ 146 h 150"/>
                <a:gd name="T4" fmla="*/ 12 w 98"/>
                <a:gd name="T5" fmla="*/ 130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2 h 150"/>
                <a:gd name="T20" fmla="*/ 50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6 w 98"/>
                <a:gd name="T35" fmla="*/ 130 h 150"/>
                <a:gd name="T36" fmla="*/ 68 w 98"/>
                <a:gd name="T37" fmla="*/ 146 h 150"/>
                <a:gd name="T38" fmla="*/ 46 w 98"/>
                <a:gd name="T39" fmla="*/ 150 h 150"/>
                <a:gd name="T40" fmla="*/ 50 w 98"/>
                <a:gd name="T41" fmla="*/ 20 h 150"/>
                <a:gd name="T42" fmla="*/ 44 w 98"/>
                <a:gd name="T43" fmla="*/ 20 h 150"/>
                <a:gd name="T44" fmla="*/ 34 w 98"/>
                <a:gd name="T45" fmla="*/ 28 h 150"/>
                <a:gd name="T46" fmla="*/ 28 w 98"/>
                <a:gd name="T47" fmla="*/ 42 h 150"/>
                <a:gd name="T48" fmla="*/ 24 w 98"/>
                <a:gd name="T49" fmla="*/ 76 h 150"/>
                <a:gd name="T50" fmla="*/ 26 w 98"/>
                <a:gd name="T51" fmla="*/ 100 h 150"/>
                <a:gd name="T52" fmla="*/ 30 w 98"/>
                <a:gd name="T53" fmla="*/ 118 h 150"/>
                <a:gd name="T54" fmla="*/ 38 w 98"/>
                <a:gd name="T55" fmla="*/ 128 h 150"/>
                <a:gd name="T56" fmla="*/ 50 w 98"/>
                <a:gd name="T57" fmla="*/ 130 h 150"/>
                <a:gd name="T58" fmla="*/ 54 w 98"/>
                <a:gd name="T59" fmla="*/ 130 h 150"/>
                <a:gd name="T60" fmla="*/ 64 w 98"/>
                <a:gd name="T61" fmla="*/ 124 h 150"/>
                <a:gd name="T62" fmla="*/ 72 w 98"/>
                <a:gd name="T63" fmla="*/ 100 h 150"/>
                <a:gd name="T64" fmla="*/ 74 w 98"/>
                <a:gd name="T65" fmla="*/ 76 h 150"/>
                <a:gd name="T66" fmla="*/ 68 w 98"/>
                <a:gd name="T67" fmla="*/ 34 h 150"/>
                <a:gd name="T68" fmla="*/ 60 w 98"/>
                <a:gd name="T69" fmla="*/ 22 h 150"/>
                <a:gd name="T70" fmla="*/ 50 w 98"/>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6"/>
                  </a:lnTo>
                  <a:lnTo>
                    <a:pt x="18" y="140"/>
                  </a:lnTo>
                  <a:lnTo>
                    <a:pt x="12" y="130"/>
                  </a:lnTo>
                  <a:lnTo>
                    <a:pt x="12" y="130"/>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6"/>
                  </a:lnTo>
                  <a:lnTo>
                    <a:pt x="38" y="2"/>
                  </a:lnTo>
                  <a:lnTo>
                    <a:pt x="50" y="0"/>
                  </a:lnTo>
                  <a:lnTo>
                    <a:pt x="50" y="0"/>
                  </a:lnTo>
                  <a:lnTo>
                    <a:pt x="62" y="2"/>
                  </a:lnTo>
                  <a:lnTo>
                    <a:pt x="72" y="6"/>
                  </a:lnTo>
                  <a:lnTo>
                    <a:pt x="80" y="10"/>
                  </a:lnTo>
                  <a:lnTo>
                    <a:pt x="86" y="18"/>
                  </a:lnTo>
                  <a:lnTo>
                    <a:pt x="92" y="30"/>
                  </a:lnTo>
                  <a:lnTo>
                    <a:pt x="96" y="42"/>
                  </a:lnTo>
                  <a:lnTo>
                    <a:pt x="98" y="56"/>
                  </a:lnTo>
                  <a:lnTo>
                    <a:pt x="98" y="74"/>
                  </a:lnTo>
                  <a:lnTo>
                    <a:pt x="98" y="74"/>
                  </a:lnTo>
                  <a:lnTo>
                    <a:pt x="98" y="92"/>
                  </a:lnTo>
                  <a:lnTo>
                    <a:pt x="94" y="108"/>
                  </a:lnTo>
                  <a:lnTo>
                    <a:pt x="90" y="120"/>
                  </a:lnTo>
                  <a:lnTo>
                    <a:pt x="86" y="130"/>
                  </a:lnTo>
                  <a:lnTo>
                    <a:pt x="86" y="130"/>
                  </a:lnTo>
                  <a:lnTo>
                    <a:pt x="78" y="140"/>
                  </a:lnTo>
                  <a:lnTo>
                    <a:pt x="68" y="146"/>
                  </a:lnTo>
                  <a:lnTo>
                    <a:pt x="58" y="148"/>
                  </a:lnTo>
                  <a:lnTo>
                    <a:pt x="46" y="150"/>
                  </a:lnTo>
                  <a:lnTo>
                    <a:pt x="46" y="150"/>
                  </a:lnTo>
                  <a:close/>
                  <a:moveTo>
                    <a:pt x="50" y="20"/>
                  </a:moveTo>
                  <a:lnTo>
                    <a:pt x="50" y="20"/>
                  </a:lnTo>
                  <a:lnTo>
                    <a:pt x="44" y="20"/>
                  </a:lnTo>
                  <a:lnTo>
                    <a:pt x="38" y="22"/>
                  </a:lnTo>
                  <a:lnTo>
                    <a:pt x="34" y="28"/>
                  </a:lnTo>
                  <a:lnTo>
                    <a:pt x="30" y="34"/>
                  </a:lnTo>
                  <a:lnTo>
                    <a:pt x="28" y="42"/>
                  </a:lnTo>
                  <a:lnTo>
                    <a:pt x="26" y="52"/>
                  </a:lnTo>
                  <a:lnTo>
                    <a:pt x="24" y="76"/>
                  </a:lnTo>
                  <a:lnTo>
                    <a:pt x="24" y="76"/>
                  </a:lnTo>
                  <a:lnTo>
                    <a:pt x="26" y="100"/>
                  </a:lnTo>
                  <a:lnTo>
                    <a:pt x="28" y="110"/>
                  </a:lnTo>
                  <a:lnTo>
                    <a:pt x="30" y="118"/>
                  </a:lnTo>
                  <a:lnTo>
                    <a:pt x="34" y="124"/>
                  </a:lnTo>
                  <a:lnTo>
                    <a:pt x="38" y="128"/>
                  </a:lnTo>
                  <a:lnTo>
                    <a:pt x="44" y="130"/>
                  </a:lnTo>
                  <a:lnTo>
                    <a:pt x="50" y="130"/>
                  </a:lnTo>
                  <a:lnTo>
                    <a:pt x="50" y="130"/>
                  </a:lnTo>
                  <a:lnTo>
                    <a:pt x="54" y="130"/>
                  </a:lnTo>
                  <a:lnTo>
                    <a:pt x="60" y="128"/>
                  </a:lnTo>
                  <a:lnTo>
                    <a:pt x="64" y="124"/>
                  </a:lnTo>
                  <a:lnTo>
                    <a:pt x="68" y="118"/>
                  </a:lnTo>
                  <a:lnTo>
                    <a:pt x="72" y="100"/>
                  </a:lnTo>
                  <a:lnTo>
                    <a:pt x="74" y="76"/>
                  </a:lnTo>
                  <a:lnTo>
                    <a:pt x="74" y="76"/>
                  </a:lnTo>
                  <a:lnTo>
                    <a:pt x="72" y="52"/>
                  </a:lnTo>
                  <a:lnTo>
                    <a:pt x="68" y="34"/>
                  </a:lnTo>
                  <a:lnTo>
                    <a:pt x="64" y="28"/>
                  </a:lnTo>
                  <a:lnTo>
                    <a:pt x="60"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9" name="Freeform 2021"/>
            <p:cNvSpPr>
              <a:spLocks noEditPoints="1"/>
            </p:cNvSpPr>
            <p:nvPr/>
          </p:nvSpPr>
          <p:spPr bwMode="auto">
            <a:xfrm>
              <a:off x="7812171" y="682625"/>
              <a:ext cx="159627" cy="238125"/>
            </a:xfrm>
            <a:custGeom>
              <a:avLst/>
              <a:gdLst>
                <a:gd name="T0" fmla="*/ 48 w 100"/>
                <a:gd name="T1" fmla="*/ 150 h 150"/>
                <a:gd name="T2" fmla="*/ 28 w 100"/>
                <a:gd name="T3" fmla="*/ 146 h 150"/>
                <a:gd name="T4" fmla="*/ 14 w 100"/>
                <a:gd name="T5" fmla="*/ 130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2 h 150"/>
                <a:gd name="T20" fmla="*/ 52 w 100"/>
                <a:gd name="T21" fmla="*/ 0 h 150"/>
                <a:gd name="T22" fmla="*/ 72 w 100"/>
                <a:gd name="T23" fmla="*/ 6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6 h 150"/>
                <a:gd name="T38" fmla="*/ 48 w 100"/>
                <a:gd name="T39" fmla="*/ 150 h 150"/>
                <a:gd name="T40" fmla="*/ 50 w 100"/>
                <a:gd name="T41" fmla="*/ 20 h 150"/>
                <a:gd name="T42" fmla="*/ 44 w 100"/>
                <a:gd name="T43" fmla="*/ 20 h 150"/>
                <a:gd name="T44" fmla="*/ 34 w 100"/>
                <a:gd name="T45" fmla="*/ 28 h 150"/>
                <a:gd name="T46" fmla="*/ 28 w 100"/>
                <a:gd name="T47" fmla="*/ 42 h 150"/>
                <a:gd name="T48" fmla="*/ 24 w 100"/>
                <a:gd name="T49" fmla="*/ 76 h 150"/>
                <a:gd name="T50" fmla="*/ 26 w 100"/>
                <a:gd name="T51" fmla="*/ 100 h 150"/>
                <a:gd name="T52" fmla="*/ 32 w 100"/>
                <a:gd name="T53" fmla="*/ 118 h 150"/>
                <a:gd name="T54" fmla="*/ 40 w 100"/>
                <a:gd name="T55" fmla="*/ 128 h 150"/>
                <a:gd name="T56" fmla="*/ 50 w 100"/>
                <a:gd name="T57" fmla="*/ 130 h 150"/>
                <a:gd name="T58" fmla="*/ 56 w 100"/>
                <a:gd name="T59" fmla="*/ 130 h 150"/>
                <a:gd name="T60" fmla="*/ 66 w 100"/>
                <a:gd name="T61" fmla="*/ 124 h 150"/>
                <a:gd name="T62" fmla="*/ 74 w 100"/>
                <a:gd name="T63" fmla="*/ 100 h 150"/>
                <a:gd name="T64" fmla="*/ 74 w 100"/>
                <a:gd name="T65" fmla="*/ 76 h 150"/>
                <a:gd name="T66" fmla="*/ 70 w 100"/>
                <a:gd name="T67" fmla="*/ 34 h 150"/>
                <a:gd name="T68" fmla="*/ 62 w 100"/>
                <a:gd name="T69" fmla="*/ 22 h 150"/>
                <a:gd name="T70" fmla="*/ 50 w 100"/>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6"/>
                  </a:lnTo>
                  <a:lnTo>
                    <a:pt x="20" y="140"/>
                  </a:lnTo>
                  <a:lnTo>
                    <a:pt x="14" y="130"/>
                  </a:lnTo>
                  <a:lnTo>
                    <a:pt x="14" y="130"/>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6"/>
                  </a:lnTo>
                  <a:lnTo>
                    <a:pt x="40" y="2"/>
                  </a:lnTo>
                  <a:lnTo>
                    <a:pt x="52" y="0"/>
                  </a:lnTo>
                  <a:lnTo>
                    <a:pt x="52" y="0"/>
                  </a:lnTo>
                  <a:lnTo>
                    <a:pt x="64" y="2"/>
                  </a:lnTo>
                  <a:lnTo>
                    <a:pt x="72" y="6"/>
                  </a:lnTo>
                  <a:lnTo>
                    <a:pt x="80" y="10"/>
                  </a:lnTo>
                  <a:lnTo>
                    <a:pt x="88" y="18"/>
                  </a:lnTo>
                  <a:lnTo>
                    <a:pt x="92" y="30"/>
                  </a:lnTo>
                  <a:lnTo>
                    <a:pt x="96" y="42"/>
                  </a:lnTo>
                  <a:lnTo>
                    <a:pt x="98" y="56"/>
                  </a:lnTo>
                  <a:lnTo>
                    <a:pt x="100" y="74"/>
                  </a:lnTo>
                  <a:lnTo>
                    <a:pt x="100" y="74"/>
                  </a:lnTo>
                  <a:lnTo>
                    <a:pt x="98" y="92"/>
                  </a:lnTo>
                  <a:lnTo>
                    <a:pt x="96" y="108"/>
                  </a:lnTo>
                  <a:lnTo>
                    <a:pt x="92" y="120"/>
                  </a:lnTo>
                  <a:lnTo>
                    <a:pt x="86" y="130"/>
                  </a:lnTo>
                  <a:lnTo>
                    <a:pt x="86" y="130"/>
                  </a:lnTo>
                  <a:lnTo>
                    <a:pt x="78" y="140"/>
                  </a:lnTo>
                  <a:lnTo>
                    <a:pt x="70" y="146"/>
                  </a:lnTo>
                  <a:lnTo>
                    <a:pt x="60" y="148"/>
                  </a:lnTo>
                  <a:lnTo>
                    <a:pt x="48" y="150"/>
                  </a:lnTo>
                  <a:lnTo>
                    <a:pt x="48" y="150"/>
                  </a:lnTo>
                  <a:close/>
                  <a:moveTo>
                    <a:pt x="50" y="20"/>
                  </a:moveTo>
                  <a:lnTo>
                    <a:pt x="50" y="20"/>
                  </a:lnTo>
                  <a:lnTo>
                    <a:pt x="44" y="20"/>
                  </a:lnTo>
                  <a:lnTo>
                    <a:pt x="40" y="22"/>
                  </a:lnTo>
                  <a:lnTo>
                    <a:pt x="34" y="28"/>
                  </a:lnTo>
                  <a:lnTo>
                    <a:pt x="32" y="34"/>
                  </a:lnTo>
                  <a:lnTo>
                    <a:pt x="28" y="42"/>
                  </a:lnTo>
                  <a:lnTo>
                    <a:pt x="26" y="52"/>
                  </a:lnTo>
                  <a:lnTo>
                    <a:pt x="24" y="76"/>
                  </a:lnTo>
                  <a:lnTo>
                    <a:pt x="24" y="76"/>
                  </a:lnTo>
                  <a:lnTo>
                    <a:pt x="26" y="100"/>
                  </a:lnTo>
                  <a:lnTo>
                    <a:pt x="28" y="110"/>
                  </a:lnTo>
                  <a:lnTo>
                    <a:pt x="32" y="118"/>
                  </a:lnTo>
                  <a:lnTo>
                    <a:pt x="34" y="124"/>
                  </a:lnTo>
                  <a:lnTo>
                    <a:pt x="40" y="128"/>
                  </a:lnTo>
                  <a:lnTo>
                    <a:pt x="44" y="130"/>
                  </a:lnTo>
                  <a:lnTo>
                    <a:pt x="50" y="130"/>
                  </a:lnTo>
                  <a:lnTo>
                    <a:pt x="50" y="130"/>
                  </a:lnTo>
                  <a:lnTo>
                    <a:pt x="56" y="130"/>
                  </a:lnTo>
                  <a:lnTo>
                    <a:pt x="62" y="128"/>
                  </a:lnTo>
                  <a:lnTo>
                    <a:pt x="66" y="124"/>
                  </a:lnTo>
                  <a:lnTo>
                    <a:pt x="68" y="118"/>
                  </a:lnTo>
                  <a:lnTo>
                    <a:pt x="74" y="100"/>
                  </a:lnTo>
                  <a:lnTo>
                    <a:pt x="74" y="76"/>
                  </a:lnTo>
                  <a:lnTo>
                    <a:pt x="74" y="76"/>
                  </a:lnTo>
                  <a:lnTo>
                    <a:pt x="74" y="52"/>
                  </a:lnTo>
                  <a:lnTo>
                    <a:pt x="70" y="34"/>
                  </a:lnTo>
                  <a:lnTo>
                    <a:pt x="66" y="28"/>
                  </a:lnTo>
                  <a:lnTo>
                    <a:pt x="62"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0" name="Freeform 2022"/>
            <p:cNvSpPr>
              <a:spLocks/>
            </p:cNvSpPr>
            <p:nvPr/>
          </p:nvSpPr>
          <p:spPr bwMode="auto">
            <a:xfrm>
              <a:off x="7665313" y="692150"/>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1" name="Freeform 2023"/>
            <p:cNvSpPr>
              <a:spLocks noEditPoints="1"/>
            </p:cNvSpPr>
            <p:nvPr/>
          </p:nvSpPr>
          <p:spPr bwMode="auto">
            <a:xfrm>
              <a:off x="8035651" y="682625"/>
              <a:ext cx="156435" cy="238125"/>
            </a:xfrm>
            <a:custGeom>
              <a:avLst/>
              <a:gdLst>
                <a:gd name="T0" fmla="*/ 46 w 98"/>
                <a:gd name="T1" fmla="*/ 150 h 150"/>
                <a:gd name="T2" fmla="*/ 28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40 w 98"/>
                <a:gd name="T19" fmla="*/ 2 h 150"/>
                <a:gd name="T20" fmla="*/ 52 w 98"/>
                <a:gd name="T21" fmla="*/ 0 h 150"/>
                <a:gd name="T22" fmla="*/ 72 w 98"/>
                <a:gd name="T23" fmla="*/ 6 h 150"/>
                <a:gd name="T24" fmla="*/ 86 w 98"/>
                <a:gd name="T25" fmla="*/ 20 h 150"/>
                <a:gd name="T26" fmla="*/ 96 w 98"/>
                <a:gd name="T27" fmla="*/ 42 h 150"/>
                <a:gd name="T28" fmla="*/ 98 w 98"/>
                <a:gd name="T29" fmla="*/ 76 h 150"/>
                <a:gd name="T30" fmla="*/ 98 w 98"/>
                <a:gd name="T31" fmla="*/ 92 h 150"/>
                <a:gd name="T32" fmla="*/ 92 w 98"/>
                <a:gd name="T33" fmla="*/ 120 h 150"/>
                <a:gd name="T34" fmla="*/ 86 w 98"/>
                <a:gd name="T35" fmla="*/ 130 h 150"/>
                <a:gd name="T36" fmla="*/ 68 w 98"/>
                <a:gd name="T37" fmla="*/ 146 h 150"/>
                <a:gd name="T38" fmla="*/ 46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8" y="146"/>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40" y="2"/>
                  </a:lnTo>
                  <a:lnTo>
                    <a:pt x="52" y="0"/>
                  </a:lnTo>
                  <a:lnTo>
                    <a:pt x="52" y="0"/>
                  </a:lnTo>
                  <a:lnTo>
                    <a:pt x="62" y="2"/>
                  </a:lnTo>
                  <a:lnTo>
                    <a:pt x="72" y="6"/>
                  </a:lnTo>
                  <a:lnTo>
                    <a:pt x="80" y="12"/>
                  </a:lnTo>
                  <a:lnTo>
                    <a:pt x="86" y="20"/>
                  </a:lnTo>
                  <a:lnTo>
                    <a:pt x="92" y="30"/>
                  </a:lnTo>
                  <a:lnTo>
                    <a:pt x="96" y="42"/>
                  </a:lnTo>
                  <a:lnTo>
                    <a:pt x="98" y="58"/>
                  </a:lnTo>
                  <a:lnTo>
                    <a:pt x="98" y="76"/>
                  </a:lnTo>
                  <a:lnTo>
                    <a:pt x="98" y="76"/>
                  </a:lnTo>
                  <a:lnTo>
                    <a:pt x="98" y="92"/>
                  </a:lnTo>
                  <a:lnTo>
                    <a:pt x="96" y="108"/>
                  </a:lnTo>
                  <a:lnTo>
                    <a:pt x="92" y="120"/>
                  </a:lnTo>
                  <a:lnTo>
                    <a:pt x="86" y="130"/>
                  </a:lnTo>
                  <a:lnTo>
                    <a:pt x="86" y="130"/>
                  </a:lnTo>
                  <a:lnTo>
                    <a:pt x="78" y="140"/>
                  </a:lnTo>
                  <a:lnTo>
                    <a:pt x="68" y="146"/>
                  </a:lnTo>
                  <a:lnTo>
                    <a:pt x="58" y="148"/>
                  </a:lnTo>
                  <a:lnTo>
                    <a:pt x="46" y="150"/>
                  </a:lnTo>
                  <a:lnTo>
                    <a:pt x="46" y="150"/>
                  </a:lnTo>
                  <a:close/>
                  <a:moveTo>
                    <a:pt x="50" y="20"/>
                  </a:moveTo>
                  <a:lnTo>
                    <a:pt x="50" y="20"/>
                  </a:lnTo>
                  <a:lnTo>
                    <a:pt x="44" y="20"/>
                  </a:lnTo>
                  <a:lnTo>
                    <a:pt x="38" y="24"/>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2" name="Freeform 2024"/>
            <p:cNvSpPr>
              <a:spLocks/>
            </p:cNvSpPr>
            <p:nvPr/>
          </p:nvSpPr>
          <p:spPr bwMode="auto">
            <a:xfrm>
              <a:off x="8255935" y="688975"/>
              <a:ext cx="76620"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40 h 146"/>
                <a:gd name="T12" fmla="*/ 14 w 48"/>
                <a:gd name="T13" fmla="*/ 52 h 146"/>
                <a:gd name="T14" fmla="*/ 12 w 48"/>
                <a:gd name="T15" fmla="*/ 60 h 146"/>
                <a:gd name="T16" fmla="*/ 2 w 48"/>
                <a:gd name="T17" fmla="*/ 64 h 146"/>
                <a:gd name="T18" fmla="*/ 0 w 48"/>
                <a:gd name="T19" fmla="*/ 82 h 146"/>
                <a:gd name="T20" fmla="*/ 12 w 48"/>
                <a:gd name="T21" fmla="*/ 86 h 146"/>
                <a:gd name="T22" fmla="*/ 14 w 48"/>
                <a:gd name="T23" fmla="*/ 92 h 146"/>
                <a:gd name="T24" fmla="*/ 14 w 48"/>
                <a:gd name="T25" fmla="*/ 106 h 146"/>
                <a:gd name="T26" fmla="*/ 12 w 48"/>
                <a:gd name="T27" fmla="*/ 120 h 146"/>
                <a:gd name="T28" fmla="*/ 14 w 48"/>
                <a:gd name="T29" fmla="*/ 126 h 146"/>
                <a:gd name="T30" fmla="*/ 18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8 w 48"/>
                <a:gd name="T47" fmla="*/ 106 h 146"/>
                <a:gd name="T48" fmla="*/ 38 w 48"/>
                <a:gd name="T49" fmla="*/ 94 h 146"/>
                <a:gd name="T50" fmla="*/ 36 w 48"/>
                <a:gd name="T51" fmla="*/ 86 h 146"/>
                <a:gd name="T52" fmla="*/ 28 w 48"/>
                <a:gd name="T53" fmla="*/ 76 h 146"/>
                <a:gd name="T54" fmla="*/ 20 w 48"/>
                <a:gd name="T55" fmla="*/ 72 h 146"/>
                <a:gd name="T56" fmla="*/ 20 w 48"/>
                <a:gd name="T57" fmla="*/ 72 h 146"/>
                <a:gd name="T58" fmla="*/ 34 w 48"/>
                <a:gd name="T59" fmla="*/ 66 h 146"/>
                <a:gd name="T60" fmla="*/ 38 w 48"/>
                <a:gd name="T61" fmla="*/ 50 h 146"/>
                <a:gd name="T62" fmla="*/ 38 w 48"/>
                <a:gd name="T63" fmla="*/ 38 h 146"/>
                <a:gd name="T64" fmla="*/ 36 w 48"/>
                <a:gd name="T65" fmla="*/ 30 h 146"/>
                <a:gd name="T66" fmla="*/ 36 w 48"/>
                <a:gd name="T67" fmla="*/ 24 h 146"/>
                <a:gd name="T68" fmla="*/ 42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2"/>
                  </a:lnTo>
                  <a:lnTo>
                    <a:pt x="20" y="6"/>
                  </a:lnTo>
                  <a:lnTo>
                    <a:pt x="18" y="10"/>
                  </a:lnTo>
                  <a:lnTo>
                    <a:pt x="14" y="14"/>
                  </a:lnTo>
                  <a:lnTo>
                    <a:pt x="12" y="24"/>
                  </a:lnTo>
                  <a:lnTo>
                    <a:pt x="12" y="24"/>
                  </a:lnTo>
                  <a:lnTo>
                    <a:pt x="14" y="40"/>
                  </a:lnTo>
                  <a:lnTo>
                    <a:pt x="14" y="40"/>
                  </a:lnTo>
                  <a:lnTo>
                    <a:pt x="14" y="52"/>
                  </a:lnTo>
                  <a:lnTo>
                    <a:pt x="14" y="52"/>
                  </a:lnTo>
                  <a:lnTo>
                    <a:pt x="14" y="56"/>
                  </a:lnTo>
                  <a:lnTo>
                    <a:pt x="12" y="60"/>
                  </a:lnTo>
                  <a:lnTo>
                    <a:pt x="8" y="64"/>
                  </a:lnTo>
                  <a:lnTo>
                    <a:pt x="2" y="64"/>
                  </a:lnTo>
                  <a:lnTo>
                    <a:pt x="0" y="82"/>
                  </a:lnTo>
                  <a:lnTo>
                    <a:pt x="0" y="82"/>
                  </a:lnTo>
                  <a:lnTo>
                    <a:pt x="8" y="82"/>
                  </a:lnTo>
                  <a:lnTo>
                    <a:pt x="12" y="86"/>
                  </a:lnTo>
                  <a:lnTo>
                    <a:pt x="14" y="88"/>
                  </a:lnTo>
                  <a:lnTo>
                    <a:pt x="14" y="92"/>
                  </a:lnTo>
                  <a:lnTo>
                    <a:pt x="14" y="92"/>
                  </a:lnTo>
                  <a:lnTo>
                    <a:pt x="14" y="106"/>
                  </a:lnTo>
                  <a:lnTo>
                    <a:pt x="14" y="106"/>
                  </a:lnTo>
                  <a:lnTo>
                    <a:pt x="12" y="120"/>
                  </a:lnTo>
                  <a:lnTo>
                    <a:pt x="12" y="120"/>
                  </a:lnTo>
                  <a:lnTo>
                    <a:pt x="14" y="126"/>
                  </a:lnTo>
                  <a:lnTo>
                    <a:pt x="14" y="132"/>
                  </a:lnTo>
                  <a:lnTo>
                    <a:pt x="18" y="136"/>
                  </a:lnTo>
                  <a:lnTo>
                    <a:pt x="20" y="140"/>
                  </a:lnTo>
                  <a:lnTo>
                    <a:pt x="30" y="144"/>
                  </a:lnTo>
                  <a:lnTo>
                    <a:pt x="42" y="146"/>
                  </a:lnTo>
                  <a:lnTo>
                    <a:pt x="42" y="146"/>
                  </a:lnTo>
                  <a:lnTo>
                    <a:pt x="48" y="146"/>
                  </a:lnTo>
                  <a:lnTo>
                    <a:pt x="48" y="146"/>
                  </a:lnTo>
                  <a:lnTo>
                    <a:pt x="48" y="128"/>
                  </a:lnTo>
                  <a:lnTo>
                    <a:pt x="48" y="128"/>
                  </a:lnTo>
                  <a:lnTo>
                    <a:pt x="46" y="128"/>
                  </a:lnTo>
                  <a:lnTo>
                    <a:pt x="46" y="128"/>
                  </a:lnTo>
                  <a:lnTo>
                    <a:pt x="42" y="128"/>
                  </a:lnTo>
                  <a:lnTo>
                    <a:pt x="38" y="124"/>
                  </a:lnTo>
                  <a:lnTo>
                    <a:pt x="36" y="120"/>
                  </a:lnTo>
                  <a:lnTo>
                    <a:pt x="36" y="116"/>
                  </a:lnTo>
                  <a:lnTo>
                    <a:pt x="36" y="116"/>
                  </a:lnTo>
                  <a:lnTo>
                    <a:pt x="38" y="106"/>
                  </a:lnTo>
                  <a:lnTo>
                    <a:pt x="38" y="106"/>
                  </a:lnTo>
                  <a:lnTo>
                    <a:pt x="38" y="94"/>
                  </a:lnTo>
                  <a:lnTo>
                    <a:pt x="38" y="94"/>
                  </a:lnTo>
                  <a:lnTo>
                    <a:pt x="36" y="86"/>
                  </a:lnTo>
                  <a:lnTo>
                    <a:pt x="34" y="80"/>
                  </a:lnTo>
                  <a:lnTo>
                    <a:pt x="28" y="76"/>
                  </a:lnTo>
                  <a:lnTo>
                    <a:pt x="20" y="72"/>
                  </a:lnTo>
                  <a:lnTo>
                    <a:pt x="20" y="72"/>
                  </a:lnTo>
                  <a:lnTo>
                    <a:pt x="20" y="72"/>
                  </a:lnTo>
                  <a:lnTo>
                    <a:pt x="20" y="72"/>
                  </a:lnTo>
                  <a:lnTo>
                    <a:pt x="28" y="70"/>
                  </a:lnTo>
                  <a:lnTo>
                    <a:pt x="34" y="66"/>
                  </a:lnTo>
                  <a:lnTo>
                    <a:pt x="36" y="60"/>
                  </a:lnTo>
                  <a:lnTo>
                    <a:pt x="38" y="50"/>
                  </a:lnTo>
                  <a:lnTo>
                    <a:pt x="38" y="50"/>
                  </a:lnTo>
                  <a:lnTo>
                    <a:pt x="38" y="38"/>
                  </a:lnTo>
                  <a:lnTo>
                    <a:pt x="38" y="38"/>
                  </a:lnTo>
                  <a:lnTo>
                    <a:pt x="36" y="30"/>
                  </a:lnTo>
                  <a:lnTo>
                    <a:pt x="36" y="30"/>
                  </a:lnTo>
                  <a:lnTo>
                    <a:pt x="36" y="24"/>
                  </a:lnTo>
                  <a:lnTo>
                    <a:pt x="38" y="22"/>
                  </a:lnTo>
                  <a:lnTo>
                    <a:pt x="42" y="18"/>
                  </a:lnTo>
                  <a:lnTo>
                    <a:pt x="46" y="18"/>
                  </a:lnTo>
                  <a:lnTo>
                    <a:pt x="46"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3" name="Freeform 2025"/>
            <p:cNvSpPr>
              <a:spLocks/>
            </p:cNvSpPr>
            <p:nvPr/>
          </p:nvSpPr>
          <p:spPr bwMode="auto">
            <a:xfrm>
              <a:off x="8255935" y="688975"/>
              <a:ext cx="76620" cy="231775"/>
            </a:xfrm>
            <a:custGeom>
              <a:avLst/>
              <a:gdLst>
                <a:gd name="T0" fmla="*/ 48 w 48"/>
                <a:gd name="T1" fmla="*/ 0 h 146"/>
                <a:gd name="T2" fmla="*/ 42 w 48"/>
                <a:gd name="T3" fmla="*/ 0 h 146"/>
                <a:gd name="T4" fmla="*/ 20 w 48"/>
                <a:gd name="T5" fmla="*/ 6 h 146"/>
                <a:gd name="T6" fmla="*/ 14 w 48"/>
                <a:gd name="T7" fmla="*/ 14 h 146"/>
                <a:gd name="T8" fmla="*/ 12 w 48"/>
                <a:gd name="T9" fmla="*/ 24 h 146"/>
                <a:gd name="T10" fmla="*/ 14 w 48"/>
                <a:gd name="T11" fmla="*/ 40 h 146"/>
                <a:gd name="T12" fmla="*/ 14 w 48"/>
                <a:gd name="T13" fmla="*/ 52 h 146"/>
                <a:gd name="T14" fmla="*/ 12 w 48"/>
                <a:gd name="T15" fmla="*/ 60 h 146"/>
                <a:gd name="T16" fmla="*/ 2 w 48"/>
                <a:gd name="T17" fmla="*/ 64 h 146"/>
                <a:gd name="T18" fmla="*/ 0 w 48"/>
                <a:gd name="T19" fmla="*/ 82 h 146"/>
                <a:gd name="T20" fmla="*/ 12 w 48"/>
                <a:gd name="T21" fmla="*/ 86 h 146"/>
                <a:gd name="T22" fmla="*/ 14 w 48"/>
                <a:gd name="T23" fmla="*/ 92 h 146"/>
                <a:gd name="T24" fmla="*/ 14 w 48"/>
                <a:gd name="T25" fmla="*/ 106 h 146"/>
                <a:gd name="T26" fmla="*/ 12 w 48"/>
                <a:gd name="T27" fmla="*/ 120 h 146"/>
                <a:gd name="T28" fmla="*/ 14 w 48"/>
                <a:gd name="T29" fmla="*/ 126 h 146"/>
                <a:gd name="T30" fmla="*/ 18 w 48"/>
                <a:gd name="T31" fmla="*/ 136 h 146"/>
                <a:gd name="T32" fmla="*/ 30 w 48"/>
                <a:gd name="T33" fmla="*/ 144 h 146"/>
                <a:gd name="T34" fmla="*/ 42 w 48"/>
                <a:gd name="T35" fmla="*/ 146 h 146"/>
                <a:gd name="T36" fmla="*/ 48 w 48"/>
                <a:gd name="T37" fmla="*/ 146 h 146"/>
                <a:gd name="T38" fmla="*/ 48 w 48"/>
                <a:gd name="T39" fmla="*/ 128 h 146"/>
                <a:gd name="T40" fmla="*/ 46 w 48"/>
                <a:gd name="T41" fmla="*/ 128 h 146"/>
                <a:gd name="T42" fmla="*/ 38 w 48"/>
                <a:gd name="T43" fmla="*/ 124 h 146"/>
                <a:gd name="T44" fmla="*/ 36 w 48"/>
                <a:gd name="T45" fmla="*/ 116 h 146"/>
                <a:gd name="T46" fmla="*/ 38 w 48"/>
                <a:gd name="T47" fmla="*/ 106 h 146"/>
                <a:gd name="T48" fmla="*/ 38 w 48"/>
                <a:gd name="T49" fmla="*/ 94 h 146"/>
                <a:gd name="T50" fmla="*/ 36 w 48"/>
                <a:gd name="T51" fmla="*/ 86 h 146"/>
                <a:gd name="T52" fmla="*/ 28 w 48"/>
                <a:gd name="T53" fmla="*/ 76 h 146"/>
                <a:gd name="T54" fmla="*/ 20 w 48"/>
                <a:gd name="T55" fmla="*/ 72 h 146"/>
                <a:gd name="T56" fmla="*/ 20 w 48"/>
                <a:gd name="T57" fmla="*/ 72 h 146"/>
                <a:gd name="T58" fmla="*/ 34 w 48"/>
                <a:gd name="T59" fmla="*/ 66 h 146"/>
                <a:gd name="T60" fmla="*/ 38 w 48"/>
                <a:gd name="T61" fmla="*/ 50 h 146"/>
                <a:gd name="T62" fmla="*/ 38 w 48"/>
                <a:gd name="T63" fmla="*/ 38 h 146"/>
                <a:gd name="T64" fmla="*/ 36 w 48"/>
                <a:gd name="T65" fmla="*/ 30 h 146"/>
                <a:gd name="T66" fmla="*/ 36 w 48"/>
                <a:gd name="T67" fmla="*/ 24 h 146"/>
                <a:gd name="T68" fmla="*/ 42 w 48"/>
                <a:gd name="T69" fmla="*/ 18 h 146"/>
                <a:gd name="T70" fmla="*/ 46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2" y="0"/>
                  </a:lnTo>
                  <a:lnTo>
                    <a:pt x="42" y="0"/>
                  </a:lnTo>
                  <a:lnTo>
                    <a:pt x="30" y="2"/>
                  </a:lnTo>
                  <a:lnTo>
                    <a:pt x="20" y="6"/>
                  </a:lnTo>
                  <a:lnTo>
                    <a:pt x="18" y="10"/>
                  </a:lnTo>
                  <a:lnTo>
                    <a:pt x="14" y="14"/>
                  </a:lnTo>
                  <a:lnTo>
                    <a:pt x="12" y="24"/>
                  </a:lnTo>
                  <a:lnTo>
                    <a:pt x="12" y="24"/>
                  </a:lnTo>
                  <a:lnTo>
                    <a:pt x="14" y="40"/>
                  </a:lnTo>
                  <a:lnTo>
                    <a:pt x="14" y="40"/>
                  </a:lnTo>
                  <a:lnTo>
                    <a:pt x="14" y="52"/>
                  </a:lnTo>
                  <a:lnTo>
                    <a:pt x="14" y="52"/>
                  </a:lnTo>
                  <a:lnTo>
                    <a:pt x="14" y="56"/>
                  </a:lnTo>
                  <a:lnTo>
                    <a:pt x="12" y="60"/>
                  </a:lnTo>
                  <a:lnTo>
                    <a:pt x="8" y="64"/>
                  </a:lnTo>
                  <a:lnTo>
                    <a:pt x="2" y="64"/>
                  </a:lnTo>
                  <a:lnTo>
                    <a:pt x="0" y="82"/>
                  </a:lnTo>
                  <a:lnTo>
                    <a:pt x="0" y="82"/>
                  </a:lnTo>
                  <a:lnTo>
                    <a:pt x="8" y="82"/>
                  </a:lnTo>
                  <a:lnTo>
                    <a:pt x="12" y="86"/>
                  </a:lnTo>
                  <a:lnTo>
                    <a:pt x="14" y="88"/>
                  </a:lnTo>
                  <a:lnTo>
                    <a:pt x="14" y="92"/>
                  </a:lnTo>
                  <a:lnTo>
                    <a:pt x="14" y="92"/>
                  </a:lnTo>
                  <a:lnTo>
                    <a:pt x="14" y="106"/>
                  </a:lnTo>
                  <a:lnTo>
                    <a:pt x="14" y="106"/>
                  </a:lnTo>
                  <a:lnTo>
                    <a:pt x="12" y="120"/>
                  </a:lnTo>
                  <a:lnTo>
                    <a:pt x="12" y="120"/>
                  </a:lnTo>
                  <a:lnTo>
                    <a:pt x="14" y="126"/>
                  </a:lnTo>
                  <a:lnTo>
                    <a:pt x="14" y="132"/>
                  </a:lnTo>
                  <a:lnTo>
                    <a:pt x="18" y="136"/>
                  </a:lnTo>
                  <a:lnTo>
                    <a:pt x="20" y="140"/>
                  </a:lnTo>
                  <a:lnTo>
                    <a:pt x="30" y="144"/>
                  </a:lnTo>
                  <a:lnTo>
                    <a:pt x="42" y="146"/>
                  </a:lnTo>
                  <a:lnTo>
                    <a:pt x="42" y="146"/>
                  </a:lnTo>
                  <a:lnTo>
                    <a:pt x="48" y="146"/>
                  </a:lnTo>
                  <a:lnTo>
                    <a:pt x="48" y="146"/>
                  </a:lnTo>
                  <a:lnTo>
                    <a:pt x="48" y="128"/>
                  </a:lnTo>
                  <a:lnTo>
                    <a:pt x="48" y="128"/>
                  </a:lnTo>
                  <a:lnTo>
                    <a:pt x="46" y="128"/>
                  </a:lnTo>
                  <a:lnTo>
                    <a:pt x="46" y="128"/>
                  </a:lnTo>
                  <a:lnTo>
                    <a:pt x="42" y="128"/>
                  </a:lnTo>
                  <a:lnTo>
                    <a:pt x="38" y="124"/>
                  </a:lnTo>
                  <a:lnTo>
                    <a:pt x="36" y="120"/>
                  </a:lnTo>
                  <a:lnTo>
                    <a:pt x="36" y="116"/>
                  </a:lnTo>
                  <a:lnTo>
                    <a:pt x="36" y="116"/>
                  </a:lnTo>
                  <a:lnTo>
                    <a:pt x="38" y="106"/>
                  </a:lnTo>
                  <a:lnTo>
                    <a:pt x="38" y="106"/>
                  </a:lnTo>
                  <a:lnTo>
                    <a:pt x="38" y="94"/>
                  </a:lnTo>
                  <a:lnTo>
                    <a:pt x="38" y="94"/>
                  </a:lnTo>
                  <a:lnTo>
                    <a:pt x="36" y="86"/>
                  </a:lnTo>
                  <a:lnTo>
                    <a:pt x="34" y="80"/>
                  </a:lnTo>
                  <a:lnTo>
                    <a:pt x="28" y="76"/>
                  </a:lnTo>
                  <a:lnTo>
                    <a:pt x="20" y="72"/>
                  </a:lnTo>
                  <a:lnTo>
                    <a:pt x="20" y="72"/>
                  </a:lnTo>
                  <a:lnTo>
                    <a:pt x="20" y="72"/>
                  </a:lnTo>
                  <a:lnTo>
                    <a:pt x="20" y="72"/>
                  </a:lnTo>
                  <a:lnTo>
                    <a:pt x="28" y="70"/>
                  </a:lnTo>
                  <a:lnTo>
                    <a:pt x="34" y="66"/>
                  </a:lnTo>
                  <a:lnTo>
                    <a:pt x="36" y="60"/>
                  </a:lnTo>
                  <a:lnTo>
                    <a:pt x="38" y="50"/>
                  </a:lnTo>
                  <a:lnTo>
                    <a:pt x="38" y="50"/>
                  </a:lnTo>
                  <a:lnTo>
                    <a:pt x="38" y="38"/>
                  </a:lnTo>
                  <a:lnTo>
                    <a:pt x="38" y="38"/>
                  </a:lnTo>
                  <a:lnTo>
                    <a:pt x="36" y="30"/>
                  </a:lnTo>
                  <a:lnTo>
                    <a:pt x="36" y="30"/>
                  </a:lnTo>
                  <a:lnTo>
                    <a:pt x="36" y="24"/>
                  </a:lnTo>
                  <a:lnTo>
                    <a:pt x="38" y="22"/>
                  </a:lnTo>
                  <a:lnTo>
                    <a:pt x="42" y="18"/>
                  </a:lnTo>
                  <a:lnTo>
                    <a:pt x="46" y="18"/>
                  </a:lnTo>
                  <a:lnTo>
                    <a:pt x="46"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4" name="Freeform 2026"/>
            <p:cNvSpPr>
              <a:spLocks/>
            </p:cNvSpPr>
            <p:nvPr/>
          </p:nvSpPr>
          <p:spPr bwMode="auto">
            <a:xfrm>
              <a:off x="8354904" y="688975"/>
              <a:ext cx="76620" cy="231775"/>
            </a:xfrm>
            <a:custGeom>
              <a:avLst/>
              <a:gdLst>
                <a:gd name="T0" fmla="*/ 6 w 48"/>
                <a:gd name="T1" fmla="*/ 0 h 146"/>
                <a:gd name="T2" fmla="*/ 0 w 48"/>
                <a:gd name="T3" fmla="*/ 0 h 146"/>
                <a:gd name="T4" fmla="*/ 0 w 48"/>
                <a:gd name="T5" fmla="*/ 18 h 146"/>
                <a:gd name="T6" fmla="*/ 2 w 48"/>
                <a:gd name="T7" fmla="*/ 18 h 146"/>
                <a:gd name="T8" fmla="*/ 10 w 48"/>
                <a:gd name="T9" fmla="*/ 22 h 146"/>
                <a:gd name="T10" fmla="*/ 12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2 w 48"/>
                <a:gd name="T31" fmla="*/ 116 h 146"/>
                <a:gd name="T32" fmla="*/ 12 w 48"/>
                <a:gd name="T33" fmla="*/ 120 h 146"/>
                <a:gd name="T34" fmla="*/ 8 w 48"/>
                <a:gd name="T35" fmla="*/ 128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4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18"/>
                  </a:lnTo>
                  <a:lnTo>
                    <a:pt x="10" y="22"/>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8" y="82"/>
                  </a:lnTo>
                  <a:lnTo>
                    <a:pt x="48" y="64"/>
                  </a:lnTo>
                  <a:lnTo>
                    <a:pt x="48"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5" name="Freeform 2027"/>
            <p:cNvSpPr>
              <a:spLocks/>
            </p:cNvSpPr>
            <p:nvPr/>
          </p:nvSpPr>
          <p:spPr bwMode="auto">
            <a:xfrm>
              <a:off x="8354904" y="688975"/>
              <a:ext cx="76620" cy="231775"/>
            </a:xfrm>
            <a:custGeom>
              <a:avLst/>
              <a:gdLst>
                <a:gd name="T0" fmla="*/ 6 w 48"/>
                <a:gd name="T1" fmla="*/ 0 h 146"/>
                <a:gd name="T2" fmla="*/ 0 w 48"/>
                <a:gd name="T3" fmla="*/ 0 h 146"/>
                <a:gd name="T4" fmla="*/ 0 w 48"/>
                <a:gd name="T5" fmla="*/ 18 h 146"/>
                <a:gd name="T6" fmla="*/ 2 w 48"/>
                <a:gd name="T7" fmla="*/ 18 h 146"/>
                <a:gd name="T8" fmla="*/ 10 w 48"/>
                <a:gd name="T9" fmla="*/ 22 h 146"/>
                <a:gd name="T10" fmla="*/ 12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80 h 146"/>
                <a:gd name="T26" fmla="*/ 12 w 48"/>
                <a:gd name="T27" fmla="*/ 94 h 146"/>
                <a:gd name="T28" fmla="*/ 12 w 48"/>
                <a:gd name="T29" fmla="*/ 106 h 146"/>
                <a:gd name="T30" fmla="*/ 12 w 48"/>
                <a:gd name="T31" fmla="*/ 116 h 146"/>
                <a:gd name="T32" fmla="*/ 12 w 48"/>
                <a:gd name="T33" fmla="*/ 120 h 146"/>
                <a:gd name="T34" fmla="*/ 8 w 48"/>
                <a:gd name="T35" fmla="*/ 128 h 146"/>
                <a:gd name="T36" fmla="*/ 2 w 48"/>
                <a:gd name="T37" fmla="*/ 128 h 146"/>
                <a:gd name="T38" fmla="*/ 0 w 48"/>
                <a:gd name="T39" fmla="*/ 128 h 146"/>
                <a:gd name="T40" fmla="*/ 0 w 48"/>
                <a:gd name="T41" fmla="*/ 146 h 146"/>
                <a:gd name="T42" fmla="*/ 6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6 h 146"/>
                <a:gd name="T56" fmla="*/ 48 w 48"/>
                <a:gd name="T57" fmla="*/ 82 h 146"/>
                <a:gd name="T58" fmla="*/ 48 w 48"/>
                <a:gd name="T59" fmla="*/ 64 h 146"/>
                <a:gd name="T60" fmla="*/ 36 w 48"/>
                <a:gd name="T61" fmla="*/ 60 h 146"/>
                <a:gd name="T62" fmla="*/ 34 w 48"/>
                <a:gd name="T63" fmla="*/ 52 h 146"/>
                <a:gd name="T64" fmla="*/ 34 w 48"/>
                <a:gd name="T65" fmla="*/ 40 h 146"/>
                <a:gd name="T66" fmla="*/ 36 w 48"/>
                <a:gd name="T67" fmla="*/ 24 h 146"/>
                <a:gd name="T68" fmla="*/ 34 w 48"/>
                <a:gd name="T69" fmla="*/ 14 h 146"/>
                <a:gd name="T70" fmla="*/ 20 w 48"/>
                <a:gd name="T7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6" y="0"/>
                  </a:moveTo>
                  <a:lnTo>
                    <a:pt x="6" y="0"/>
                  </a:lnTo>
                  <a:lnTo>
                    <a:pt x="0" y="0"/>
                  </a:lnTo>
                  <a:lnTo>
                    <a:pt x="0" y="0"/>
                  </a:lnTo>
                  <a:lnTo>
                    <a:pt x="0" y="18"/>
                  </a:lnTo>
                  <a:lnTo>
                    <a:pt x="0" y="18"/>
                  </a:lnTo>
                  <a:lnTo>
                    <a:pt x="2" y="18"/>
                  </a:lnTo>
                  <a:lnTo>
                    <a:pt x="2" y="18"/>
                  </a:lnTo>
                  <a:lnTo>
                    <a:pt x="8" y="18"/>
                  </a:lnTo>
                  <a:lnTo>
                    <a:pt x="10" y="22"/>
                  </a:lnTo>
                  <a:lnTo>
                    <a:pt x="12" y="24"/>
                  </a:lnTo>
                  <a:lnTo>
                    <a:pt x="12" y="30"/>
                  </a:lnTo>
                  <a:lnTo>
                    <a:pt x="12"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6"/>
                  </a:lnTo>
                  <a:lnTo>
                    <a:pt x="16" y="80"/>
                  </a:lnTo>
                  <a:lnTo>
                    <a:pt x="12" y="86"/>
                  </a:lnTo>
                  <a:lnTo>
                    <a:pt x="12" y="94"/>
                  </a:lnTo>
                  <a:lnTo>
                    <a:pt x="12" y="94"/>
                  </a:lnTo>
                  <a:lnTo>
                    <a:pt x="12" y="106"/>
                  </a:lnTo>
                  <a:lnTo>
                    <a:pt x="12" y="106"/>
                  </a:lnTo>
                  <a:lnTo>
                    <a:pt x="12" y="116"/>
                  </a:lnTo>
                  <a:lnTo>
                    <a:pt x="12" y="116"/>
                  </a:lnTo>
                  <a:lnTo>
                    <a:pt x="12" y="120"/>
                  </a:lnTo>
                  <a:lnTo>
                    <a:pt x="10" y="124"/>
                  </a:lnTo>
                  <a:lnTo>
                    <a:pt x="8" y="128"/>
                  </a:lnTo>
                  <a:lnTo>
                    <a:pt x="2" y="128"/>
                  </a:lnTo>
                  <a:lnTo>
                    <a:pt x="2" y="128"/>
                  </a:lnTo>
                  <a:lnTo>
                    <a:pt x="0" y="128"/>
                  </a:lnTo>
                  <a:lnTo>
                    <a:pt x="0" y="128"/>
                  </a:lnTo>
                  <a:lnTo>
                    <a:pt x="0" y="146"/>
                  </a:lnTo>
                  <a:lnTo>
                    <a:pt x="0" y="146"/>
                  </a:lnTo>
                  <a:lnTo>
                    <a:pt x="6" y="146"/>
                  </a:lnTo>
                  <a:lnTo>
                    <a:pt x="6" y="146"/>
                  </a:lnTo>
                  <a:lnTo>
                    <a:pt x="18" y="144"/>
                  </a:lnTo>
                  <a:lnTo>
                    <a:pt x="28" y="140"/>
                  </a:lnTo>
                  <a:lnTo>
                    <a:pt x="32" y="136"/>
                  </a:lnTo>
                  <a:lnTo>
                    <a:pt x="34" y="132"/>
                  </a:lnTo>
                  <a:lnTo>
                    <a:pt x="36" y="120"/>
                  </a:lnTo>
                  <a:lnTo>
                    <a:pt x="36" y="120"/>
                  </a:lnTo>
                  <a:lnTo>
                    <a:pt x="34" y="106"/>
                  </a:lnTo>
                  <a:lnTo>
                    <a:pt x="34" y="106"/>
                  </a:lnTo>
                  <a:lnTo>
                    <a:pt x="34" y="92"/>
                  </a:lnTo>
                  <a:lnTo>
                    <a:pt x="34" y="92"/>
                  </a:lnTo>
                  <a:lnTo>
                    <a:pt x="34" y="88"/>
                  </a:lnTo>
                  <a:lnTo>
                    <a:pt x="36" y="86"/>
                  </a:lnTo>
                  <a:lnTo>
                    <a:pt x="40" y="82"/>
                  </a:lnTo>
                  <a:lnTo>
                    <a:pt x="48" y="82"/>
                  </a:lnTo>
                  <a:lnTo>
                    <a:pt x="48" y="64"/>
                  </a:lnTo>
                  <a:lnTo>
                    <a:pt x="48" y="64"/>
                  </a:lnTo>
                  <a:lnTo>
                    <a:pt x="40" y="64"/>
                  </a:lnTo>
                  <a:lnTo>
                    <a:pt x="36" y="60"/>
                  </a:lnTo>
                  <a:lnTo>
                    <a:pt x="34" y="56"/>
                  </a:lnTo>
                  <a:lnTo>
                    <a:pt x="34" y="52"/>
                  </a:lnTo>
                  <a:lnTo>
                    <a:pt x="34" y="52"/>
                  </a:lnTo>
                  <a:lnTo>
                    <a:pt x="34" y="40"/>
                  </a:lnTo>
                  <a:lnTo>
                    <a:pt x="34" y="40"/>
                  </a:lnTo>
                  <a:lnTo>
                    <a:pt x="36" y="24"/>
                  </a:lnTo>
                  <a:lnTo>
                    <a:pt x="36" y="24"/>
                  </a:lnTo>
                  <a:lnTo>
                    <a:pt x="34" y="14"/>
                  </a:lnTo>
                  <a:lnTo>
                    <a:pt x="28" y="6"/>
                  </a:lnTo>
                  <a:lnTo>
                    <a:pt x="20"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6" name="Freeform 2028"/>
            <p:cNvSpPr>
              <a:spLocks noEditPoints="1"/>
            </p:cNvSpPr>
            <p:nvPr/>
          </p:nvSpPr>
          <p:spPr bwMode="auto">
            <a:xfrm>
              <a:off x="8731625" y="682625"/>
              <a:ext cx="156435" cy="238125"/>
            </a:xfrm>
            <a:custGeom>
              <a:avLst/>
              <a:gdLst>
                <a:gd name="T0" fmla="*/ 46 w 98"/>
                <a:gd name="T1" fmla="*/ 150 h 150"/>
                <a:gd name="T2" fmla="*/ 26 w 98"/>
                <a:gd name="T3" fmla="*/ 146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2 w 98"/>
                <a:gd name="T21" fmla="*/ 0 h 150"/>
                <a:gd name="T22" fmla="*/ 72 w 98"/>
                <a:gd name="T23" fmla="*/ 6 h 150"/>
                <a:gd name="T24" fmla="*/ 86 w 98"/>
                <a:gd name="T25" fmla="*/ 20 h 150"/>
                <a:gd name="T26" fmla="*/ 96 w 98"/>
                <a:gd name="T27" fmla="*/ 42 h 150"/>
                <a:gd name="T28" fmla="*/ 98 w 98"/>
                <a:gd name="T29" fmla="*/ 76 h 150"/>
                <a:gd name="T30" fmla="*/ 98 w 98"/>
                <a:gd name="T31" fmla="*/ 92 h 150"/>
                <a:gd name="T32" fmla="*/ 90 w 98"/>
                <a:gd name="T33" fmla="*/ 120 h 150"/>
                <a:gd name="T34" fmla="*/ 84 w 98"/>
                <a:gd name="T35" fmla="*/ 130 h 150"/>
                <a:gd name="T36" fmla="*/ 68 w 98"/>
                <a:gd name="T37" fmla="*/ 146 h 150"/>
                <a:gd name="T38" fmla="*/ 46 w 98"/>
                <a:gd name="T39" fmla="*/ 150 h 150"/>
                <a:gd name="T40" fmla="*/ 50 w 98"/>
                <a:gd name="T41" fmla="*/ 20 h 150"/>
                <a:gd name="T42" fmla="*/ 44 w 98"/>
                <a:gd name="T43" fmla="*/ 20 h 150"/>
                <a:gd name="T44" fmla="*/ 32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0" y="132"/>
                  </a:lnTo>
                  <a:lnTo>
                    <a:pt x="10"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2" y="0"/>
                  </a:lnTo>
                  <a:lnTo>
                    <a:pt x="52" y="0"/>
                  </a:lnTo>
                  <a:lnTo>
                    <a:pt x="62" y="2"/>
                  </a:lnTo>
                  <a:lnTo>
                    <a:pt x="72" y="6"/>
                  </a:lnTo>
                  <a:lnTo>
                    <a:pt x="80" y="12"/>
                  </a:lnTo>
                  <a:lnTo>
                    <a:pt x="86" y="20"/>
                  </a:lnTo>
                  <a:lnTo>
                    <a:pt x="92" y="30"/>
                  </a:lnTo>
                  <a:lnTo>
                    <a:pt x="96" y="42"/>
                  </a:lnTo>
                  <a:lnTo>
                    <a:pt x="98" y="58"/>
                  </a:lnTo>
                  <a:lnTo>
                    <a:pt x="98" y="76"/>
                  </a:lnTo>
                  <a:lnTo>
                    <a:pt x="98" y="76"/>
                  </a:lnTo>
                  <a:lnTo>
                    <a:pt x="98" y="92"/>
                  </a:lnTo>
                  <a:lnTo>
                    <a:pt x="94" y="108"/>
                  </a:lnTo>
                  <a:lnTo>
                    <a:pt x="90" y="120"/>
                  </a:lnTo>
                  <a:lnTo>
                    <a:pt x="84" y="130"/>
                  </a:lnTo>
                  <a:lnTo>
                    <a:pt x="84" y="130"/>
                  </a:lnTo>
                  <a:lnTo>
                    <a:pt x="76" y="140"/>
                  </a:lnTo>
                  <a:lnTo>
                    <a:pt x="68" y="146"/>
                  </a:lnTo>
                  <a:lnTo>
                    <a:pt x="58" y="148"/>
                  </a:lnTo>
                  <a:lnTo>
                    <a:pt x="46" y="150"/>
                  </a:lnTo>
                  <a:lnTo>
                    <a:pt x="46" y="150"/>
                  </a:lnTo>
                  <a:close/>
                  <a:moveTo>
                    <a:pt x="50" y="20"/>
                  </a:moveTo>
                  <a:lnTo>
                    <a:pt x="50" y="20"/>
                  </a:lnTo>
                  <a:lnTo>
                    <a:pt x="44" y="20"/>
                  </a:lnTo>
                  <a:lnTo>
                    <a:pt x="38" y="24"/>
                  </a:lnTo>
                  <a:lnTo>
                    <a:pt x="32" y="28"/>
                  </a:lnTo>
                  <a:lnTo>
                    <a:pt x="30" y="34"/>
                  </a:lnTo>
                  <a:lnTo>
                    <a:pt x="26" y="42"/>
                  </a:lnTo>
                  <a:lnTo>
                    <a:pt x="24" y="52"/>
                  </a:lnTo>
                  <a:lnTo>
                    <a:pt x="22" y="78"/>
                  </a:lnTo>
                  <a:lnTo>
                    <a:pt x="22" y="78"/>
                  </a:lnTo>
                  <a:lnTo>
                    <a:pt x="24" y="102"/>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7" name="Freeform 2029"/>
            <p:cNvSpPr>
              <a:spLocks/>
            </p:cNvSpPr>
            <p:nvPr/>
          </p:nvSpPr>
          <p:spPr bwMode="auto">
            <a:xfrm>
              <a:off x="8951912" y="692150"/>
              <a:ext cx="86198"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8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8" name="Freeform 2030"/>
            <p:cNvSpPr>
              <a:spLocks noEditPoints="1"/>
            </p:cNvSpPr>
            <p:nvPr/>
          </p:nvSpPr>
          <p:spPr bwMode="auto">
            <a:xfrm>
              <a:off x="8495377" y="695325"/>
              <a:ext cx="172398" cy="225425"/>
            </a:xfrm>
            <a:custGeom>
              <a:avLst/>
              <a:gdLst>
                <a:gd name="T0" fmla="*/ 64 w 108"/>
                <a:gd name="T1" fmla="*/ 60 h 142"/>
                <a:gd name="T2" fmla="*/ 64 w 108"/>
                <a:gd name="T3" fmla="*/ 60 h 142"/>
                <a:gd name="T4" fmla="*/ 62 w 108"/>
                <a:gd name="T5" fmla="*/ 80 h 142"/>
                <a:gd name="T6" fmla="*/ 42 w 108"/>
                <a:gd name="T7" fmla="*/ 80 h 142"/>
                <a:gd name="T8" fmla="*/ 46 w 108"/>
                <a:gd name="T9" fmla="*/ 60 h 142"/>
                <a:gd name="T10" fmla="*/ 64 w 108"/>
                <a:gd name="T11" fmla="*/ 60 h 142"/>
                <a:gd name="T12" fmla="*/ 96 w 108"/>
                <a:gd name="T13" fmla="*/ 0 h 142"/>
                <a:gd name="T14" fmla="*/ 74 w 108"/>
                <a:gd name="T15" fmla="*/ 0 h 142"/>
                <a:gd name="T16" fmla="*/ 68 w 108"/>
                <a:gd name="T17" fmla="*/ 36 h 142"/>
                <a:gd name="T18" fmla="*/ 50 w 108"/>
                <a:gd name="T19" fmla="*/ 36 h 142"/>
                <a:gd name="T20" fmla="*/ 54 w 108"/>
                <a:gd name="T21" fmla="*/ 0 h 142"/>
                <a:gd name="T22" fmla="*/ 32 w 108"/>
                <a:gd name="T23" fmla="*/ 0 h 142"/>
                <a:gd name="T24" fmla="*/ 28 w 108"/>
                <a:gd name="T25" fmla="*/ 36 h 142"/>
                <a:gd name="T26" fmla="*/ 6 w 108"/>
                <a:gd name="T27" fmla="*/ 36 h 142"/>
                <a:gd name="T28" fmla="*/ 6 w 108"/>
                <a:gd name="T29" fmla="*/ 60 h 142"/>
                <a:gd name="T30" fmla="*/ 24 w 108"/>
                <a:gd name="T31" fmla="*/ 60 h 142"/>
                <a:gd name="T32" fmla="*/ 20 w 108"/>
                <a:gd name="T33" fmla="*/ 80 h 142"/>
                <a:gd name="T34" fmla="*/ 0 w 108"/>
                <a:gd name="T35" fmla="*/ 80 h 142"/>
                <a:gd name="T36" fmla="*/ 0 w 108"/>
                <a:gd name="T37" fmla="*/ 104 h 142"/>
                <a:gd name="T38" fmla="*/ 16 w 108"/>
                <a:gd name="T39" fmla="*/ 104 h 142"/>
                <a:gd name="T40" fmla="*/ 10 w 108"/>
                <a:gd name="T41" fmla="*/ 142 h 142"/>
                <a:gd name="T42" fmla="*/ 34 w 108"/>
                <a:gd name="T43" fmla="*/ 142 h 142"/>
                <a:gd name="T44" fmla="*/ 38 w 108"/>
                <a:gd name="T45" fmla="*/ 104 h 142"/>
                <a:gd name="T46" fmla="*/ 58 w 108"/>
                <a:gd name="T47" fmla="*/ 104 h 142"/>
                <a:gd name="T48" fmla="*/ 52 w 108"/>
                <a:gd name="T49" fmla="*/ 142 h 142"/>
                <a:gd name="T50" fmla="*/ 74 w 108"/>
                <a:gd name="T51" fmla="*/ 142 h 142"/>
                <a:gd name="T52" fmla="*/ 80 w 108"/>
                <a:gd name="T53" fmla="*/ 104 h 142"/>
                <a:gd name="T54" fmla="*/ 100 w 108"/>
                <a:gd name="T55" fmla="*/ 104 h 142"/>
                <a:gd name="T56" fmla="*/ 100 w 108"/>
                <a:gd name="T57" fmla="*/ 80 h 142"/>
                <a:gd name="T58" fmla="*/ 82 w 108"/>
                <a:gd name="T59" fmla="*/ 80 h 142"/>
                <a:gd name="T60" fmla="*/ 86 w 108"/>
                <a:gd name="T61" fmla="*/ 60 h 142"/>
                <a:gd name="T62" fmla="*/ 108 w 108"/>
                <a:gd name="T63" fmla="*/ 60 h 142"/>
                <a:gd name="T64" fmla="*/ 108 w 108"/>
                <a:gd name="T65" fmla="*/ 36 h 142"/>
                <a:gd name="T66" fmla="*/ 90 w 108"/>
                <a:gd name="T67" fmla="*/ 36 h 142"/>
                <a:gd name="T68" fmla="*/ 96 w 108"/>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42">
                  <a:moveTo>
                    <a:pt x="64" y="60"/>
                  </a:moveTo>
                  <a:lnTo>
                    <a:pt x="64" y="60"/>
                  </a:lnTo>
                  <a:lnTo>
                    <a:pt x="62" y="80"/>
                  </a:lnTo>
                  <a:lnTo>
                    <a:pt x="42" y="80"/>
                  </a:lnTo>
                  <a:lnTo>
                    <a:pt x="46" y="60"/>
                  </a:lnTo>
                  <a:lnTo>
                    <a:pt x="64" y="60"/>
                  </a:lnTo>
                  <a:close/>
                  <a:moveTo>
                    <a:pt x="96" y="0"/>
                  </a:moveTo>
                  <a:lnTo>
                    <a:pt x="74" y="0"/>
                  </a:lnTo>
                  <a:lnTo>
                    <a:pt x="68" y="36"/>
                  </a:lnTo>
                  <a:lnTo>
                    <a:pt x="50" y="36"/>
                  </a:lnTo>
                  <a:lnTo>
                    <a:pt x="54" y="0"/>
                  </a:lnTo>
                  <a:lnTo>
                    <a:pt x="32" y="0"/>
                  </a:lnTo>
                  <a:lnTo>
                    <a:pt x="28" y="36"/>
                  </a:lnTo>
                  <a:lnTo>
                    <a:pt x="6" y="36"/>
                  </a:lnTo>
                  <a:lnTo>
                    <a:pt x="6" y="60"/>
                  </a:lnTo>
                  <a:lnTo>
                    <a:pt x="24" y="60"/>
                  </a:lnTo>
                  <a:lnTo>
                    <a:pt x="20" y="80"/>
                  </a:lnTo>
                  <a:lnTo>
                    <a:pt x="0" y="80"/>
                  </a:lnTo>
                  <a:lnTo>
                    <a:pt x="0" y="104"/>
                  </a:lnTo>
                  <a:lnTo>
                    <a:pt x="16" y="104"/>
                  </a:lnTo>
                  <a:lnTo>
                    <a:pt x="10" y="142"/>
                  </a:lnTo>
                  <a:lnTo>
                    <a:pt x="34" y="142"/>
                  </a:lnTo>
                  <a:lnTo>
                    <a:pt x="38" y="104"/>
                  </a:lnTo>
                  <a:lnTo>
                    <a:pt x="58" y="104"/>
                  </a:lnTo>
                  <a:lnTo>
                    <a:pt x="52" y="142"/>
                  </a:lnTo>
                  <a:lnTo>
                    <a:pt x="74" y="142"/>
                  </a:lnTo>
                  <a:lnTo>
                    <a:pt x="80" y="104"/>
                  </a:lnTo>
                  <a:lnTo>
                    <a:pt x="100" y="104"/>
                  </a:lnTo>
                  <a:lnTo>
                    <a:pt x="100" y="80"/>
                  </a:lnTo>
                  <a:lnTo>
                    <a:pt x="82" y="80"/>
                  </a:lnTo>
                  <a:lnTo>
                    <a:pt x="86" y="60"/>
                  </a:lnTo>
                  <a:lnTo>
                    <a:pt x="108" y="60"/>
                  </a:lnTo>
                  <a:lnTo>
                    <a:pt x="108" y="36"/>
                  </a:lnTo>
                  <a:lnTo>
                    <a:pt x="90" y="36"/>
                  </a:lnTo>
                  <a:lnTo>
                    <a:pt x="96"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9" name="Freeform 2031"/>
            <p:cNvSpPr>
              <a:spLocks/>
            </p:cNvSpPr>
            <p:nvPr/>
          </p:nvSpPr>
          <p:spPr bwMode="auto">
            <a:xfrm>
              <a:off x="8562420" y="790575"/>
              <a:ext cx="35118" cy="31750"/>
            </a:xfrm>
            <a:custGeom>
              <a:avLst/>
              <a:gdLst>
                <a:gd name="T0" fmla="*/ 22 w 22"/>
                <a:gd name="T1" fmla="*/ 0 h 20"/>
                <a:gd name="T2" fmla="*/ 22 w 22"/>
                <a:gd name="T3" fmla="*/ 0 h 20"/>
                <a:gd name="T4" fmla="*/ 20 w 22"/>
                <a:gd name="T5" fmla="*/ 20 h 20"/>
                <a:gd name="T6" fmla="*/ 0 w 22"/>
                <a:gd name="T7" fmla="*/ 20 h 20"/>
                <a:gd name="T8" fmla="*/ 4 w 22"/>
                <a:gd name="T9" fmla="*/ 0 h 20"/>
                <a:gd name="T10" fmla="*/ 22 w 22"/>
                <a:gd name="T11" fmla="*/ 0 h 20"/>
              </a:gdLst>
              <a:ahLst/>
              <a:cxnLst>
                <a:cxn ang="0">
                  <a:pos x="T0" y="T1"/>
                </a:cxn>
                <a:cxn ang="0">
                  <a:pos x="T2" y="T3"/>
                </a:cxn>
                <a:cxn ang="0">
                  <a:pos x="T4" y="T5"/>
                </a:cxn>
                <a:cxn ang="0">
                  <a:pos x="T6" y="T7"/>
                </a:cxn>
                <a:cxn ang="0">
                  <a:pos x="T8" y="T9"/>
                </a:cxn>
                <a:cxn ang="0">
                  <a:pos x="T10" y="T11"/>
                </a:cxn>
              </a:cxnLst>
              <a:rect l="0" t="0" r="r" b="b"/>
              <a:pathLst>
                <a:path w="22" h="20">
                  <a:moveTo>
                    <a:pt x="22" y="0"/>
                  </a:moveTo>
                  <a:lnTo>
                    <a:pt x="22" y="0"/>
                  </a:lnTo>
                  <a:lnTo>
                    <a:pt x="20" y="20"/>
                  </a:lnTo>
                  <a:lnTo>
                    <a:pt x="0" y="20"/>
                  </a:lnTo>
                  <a:lnTo>
                    <a:pt x="4"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0" name="Freeform 2032"/>
            <p:cNvSpPr>
              <a:spLocks/>
            </p:cNvSpPr>
            <p:nvPr/>
          </p:nvSpPr>
          <p:spPr bwMode="auto">
            <a:xfrm>
              <a:off x="8495377" y="695325"/>
              <a:ext cx="172398" cy="225425"/>
            </a:xfrm>
            <a:custGeom>
              <a:avLst/>
              <a:gdLst>
                <a:gd name="T0" fmla="*/ 96 w 108"/>
                <a:gd name="T1" fmla="*/ 0 h 142"/>
                <a:gd name="T2" fmla="*/ 74 w 108"/>
                <a:gd name="T3" fmla="*/ 0 h 142"/>
                <a:gd name="T4" fmla="*/ 68 w 108"/>
                <a:gd name="T5" fmla="*/ 36 h 142"/>
                <a:gd name="T6" fmla="*/ 50 w 108"/>
                <a:gd name="T7" fmla="*/ 36 h 142"/>
                <a:gd name="T8" fmla="*/ 54 w 108"/>
                <a:gd name="T9" fmla="*/ 0 h 142"/>
                <a:gd name="T10" fmla="*/ 32 w 108"/>
                <a:gd name="T11" fmla="*/ 0 h 142"/>
                <a:gd name="T12" fmla="*/ 28 w 108"/>
                <a:gd name="T13" fmla="*/ 36 h 142"/>
                <a:gd name="T14" fmla="*/ 6 w 108"/>
                <a:gd name="T15" fmla="*/ 36 h 142"/>
                <a:gd name="T16" fmla="*/ 6 w 108"/>
                <a:gd name="T17" fmla="*/ 60 h 142"/>
                <a:gd name="T18" fmla="*/ 24 w 108"/>
                <a:gd name="T19" fmla="*/ 60 h 142"/>
                <a:gd name="T20" fmla="*/ 20 w 108"/>
                <a:gd name="T21" fmla="*/ 80 h 142"/>
                <a:gd name="T22" fmla="*/ 0 w 108"/>
                <a:gd name="T23" fmla="*/ 80 h 142"/>
                <a:gd name="T24" fmla="*/ 0 w 108"/>
                <a:gd name="T25" fmla="*/ 104 h 142"/>
                <a:gd name="T26" fmla="*/ 16 w 108"/>
                <a:gd name="T27" fmla="*/ 104 h 142"/>
                <a:gd name="T28" fmla="*/ 10 w 108"/>
                <a:gd name="T29" fmla="*/ 142 h 142"/>
                <a:gd name="T30" fmla="*/ 34 w 108"/>
                <a:gd name="T31" fmla="*/ 142 h 142"/>
                <a:gd name="T32" fmla="*/ 38 w 108"/>
                <a:gd name="T33" fmla="*/ 104 h 142"/>
                <a:gd name="T34" fmla="*/ 58 w 108"/>
                <a:gd name="T35" fmla="*/ 104 h 142"/>
                <a:gd name="T36" fmla="*/ 52 w 108"/>
                <a:gd name="T37" fmla="*/ 142 h 142"/>
                <a:gd name="T38" fmla="*/ 74 w 108"/>
                <a:gd name="T39" fmla="*/ 142 h 142"/>
                <a:gd name="T40" fmla="*/ 80 w 108"/>
                <a:gd name="T41" fmla="*/ 104 h 142"/>
                <a:gd name="T42" fmla="*/ 100 w 108"/>
                <a:gd name="T43" fmla="*/ 104 h 142"/>
                <a:gd name="T44" fmla="*/ 100 w 108"/>
                <a:gd name="T45" fmla="*/ 80 h 142"/>
                <a:gd name="T46" fmla="*/ 82 w 108"/>
                <a:gd name="T47" fmla="*/ 80 h 142"/>
                <a:gd name="T48" fmla="*/ 86 w 108"/>
                <a:gd name="T49" fmla="*/ 60 h 142"/>
                <a:gd name="T50" fmla="*/ 108 w 108"/>
                <a:gd name="T51" fmla="*/ 60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4" y="0"/>
                  </a:lnTo>
                  <a:lnTo>
                    <a:pt x="32" y="0"/>
                  </a:lnTo>
                  <a:lnTo>
                    <a:pt x="28" y="36"/>
                  </a:lnTo>
                  <a:lnTo>
                    <a:pt x="6" y="36"/>
                  </a:lnTo>
                  <a:lnTo>
                    <a:pt x="6" y="60"/>
                  </a:lnTo>
                  <a:lnTo>
                    <a:pt x="24" y="60"/>
                  </a:lnTo>
                  <a:lnTo>
                    <a:pt x="20" y="80"/>
                  </a:lnTo>
                  <a:lnTo>
                    <a:pt x="0" y="80"/>
                  </a:lnTo>
                  <a:lnTo>
                    <a:pt x="0" y="104"/>
                  </a:lnTo>
                  <a:lnTo>
                    <a:pt x="16" y="104"/>
                  </a:lnTo>
                  <a:lnTo>
                    <a:pt x="10" y="142"/>
                  </a:lnTo>
                  <a:lnTo>
                    <a:pt x="34" y="142"/>
                  </a:lnTo>
                  <a:lnTo>
                    <a:pt x="38" y="104"/>
                  </a:lnTo>
                  <a:lnTo>
                    <a:pt x="58" y="104"/>
                  </a:lnTo>
                  <a:lnTo>
                    <a:pt x="52" y="142"/>
                  </a:lnTo>
                  <a:lnTo>
                    <a:pt x="74" y="142"/>
                  </a:lnTo>
                  <a:lnTo>
                    <a:pt x="80" y="104"/>
                  </a:lnTo>
                  <a:lnTo>
                    <a:pt x="100" y="104"/>
                  </a:lnTo>
                  <a:lnTo>
                    <a:pt x="100" y="80"/>
                  </a:lnTo>
                  <a:lnTo>
                    <a:pt x="82" y="80"/>
                  </a:lnTo>
                  <a:lnTo>
                    <a:pt x="86" y="60"/>
                  </a:lnTo>
                  <a:lnTo>
                    <a:pt x="108" y="60"/>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1" name="Freeform 2033"/>
            <p:cNvSpPr>
              <a:spLocks/>
            </p:cNvSpPr>
            <p:nvPr/>
          </p:nvSpPr>
          <p:spPr bwMode="auto">
            <a:xfrm>
              <a:off x="7001262" y="692150"/>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2" name="Freeform 2034"/>
            <p:cNvSpPr>
              <a:spLocks/>
            </p:cNvSpPr>
            <p:nvPr/>
          </p:nvSpPr>
          <p:spPr bwMode="auto">
            <a:xfrm>
              <a:off x="7148121" y="692150"/>
              <a:ext cx="86198"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3" name="Freeform 2035"/>
            <p:cNvSpPr>
              <a:spLocks/>
            </p:cNvSpPr>
            <p:nvPr/>
          </p:nvSpPr>
          <p:spPr bwMode="auto">
            <a:xfrm>
              <a:off x="7298170" y="69215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6 h 144"/>
                <a:gd name="T20" fmla="*/ 16 w 50"/>
                <a:gd name="T21" fmla="*/ 36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6"/>
                  </a:lnTo>
                  <a:lnTo>
                    <a:pt x="16" y="36"/>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4" name="Freeform 2036"/>
            <p:cNvSpPr>
              <a:spLocks/>
            </p:cNvSpPr>
            <p:nvPr/>
          </p:nvSpPr>
          <p:spPr bwMode="auto">
            <a:xfrm>
              <a:off x="7943066" y="393700"/>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8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5" name="Freeform 2037"/>
            <p:cNvSpPr>
              <a:spLocks/>
            </p:cNvSpPr>
            <p:nvPr/>
          </p:nvSpPr>
          <p:spPr bwMode="auto">
            <a:xfrm>
              <a:off x="8089923" y="393700"/>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6" name="Freeform 2038"/>
            <p:cNvSpPr>
              <a:spLocks/>
            </p:cNvSpPr>
            <p:nvPr/>
          </p:nvSpPr>
          <p:spPr bwMode="auto">
            <a:xfrm>
              <a:off x="8236780" y="3937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7" name="Freeform 2039"/>
            <p:cNvSpPr>
              <a:spLocks/>
            </p:cNvSpPr>
            <p:nvPr/>
          </p:nvSpPr>
          <p:spPr bwMode="auto">
            <a:xfrm>
              <a:off x="8377253" y="393700"/>
              <a:ext cx="86198" cy="228600"/>
            </a:xfrm>
            <a:custGeom>
              <a:avLst/>
              <a:gdLst>
                <a:gd name="T0" fmla="*/ 54 w 54"/>
                <a:gd name="T1" fmla="*/ 0 h 144"/>
                <a:gd name="T2" fmla="*/ 54 w 54"/>
                <a:gd name="T3" fmla="*/ 0 h 144"/>
                <a:gd name="T4" fmla="*/ 54 w 54"/>
                <a:gd name="T5" fmla="*/ 144 h 144"/>
                <a:gd name="T6" fmla="*/ 54 w 54"/>
                <a:gd name="T7" fmla="*/ 144 h 144"/>
                <a:gd name="T8" fmla="*/ 32 w 54"/>
                <a:gd name="T9" fmla="*/ 144 h 144"/>
                <a:gd name="T10" fmla="*/ 32 w 54"/>
                <a:gd name="T11" fmla="*/ 144 h 144"/>
                <a:gd name="T12" fmla="*/ 32 w 54"/>
                <a:gd name="T13" fmla="*/ 28 h 144"/>
                <a:gd name="T14" fmla="*/ 32 w 54"/>
                <a:gd name="T15" fmla="*/ 28 h 144"/>
                <a:gd name="T16" fmla="*/ 24 w 54"/>
                <a:gd name="T17" fmla="*/ 32 h 144"/>
                <a:gd name="T18" fmla="*/ 16 w 54"/>
                <a:gd name="T19" fmla="*/ 36 h 144"/>
                <a:gd name="T20" fmla="*/ 16 w 54"/>
                <a:gd name="T21" fmla="*/ 36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2" y="144"/>
                  </a:lnTo>
                  <a:lnTo>
                    <a:pt x="32" y="144"/>
                  </a:lnTo>
                  <a:lnTo>
                    <a:pt x="32" y="28"/>
                  </a:lnTo>
                  <a:lnTo>
                    <a:pt x="32" y="28"/>
                  </a:lnTo>
                  <a:lnTo>
                    <a:pt x="24" y="32"/>
                  </a:lnTo>
                  <a:lnTo>
                    <a:pt x="16" y="36"/>
                  </a:lnTo>
                  <a:lnTo>
                    <a:pt x="16" y="36"/>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8" name="Freeform 2040"/>
            <p:cNvSpPr>
              <a:spLocks/>
            </p:cNvSpPr>
            <p:nvPr/>
          </p:nvSpPr>
          <p:spPr bwMode="auto">
            <a:xfrm>
              <a:off x="8760359" y="393700"/>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9" name="Freeform 2041"/>
            <p:cNvSpPr>
              <a:spLocks/>
            </p:cNvSpPr>
            <p:nvPr/>
          </p:nvSpPr>
          <p:spPr bwMode="auto">
            <a:xfrm>
              <a:off x="8907216" y="393700"/>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0" name="Freeform 2042"/>
            <p:cNvSpPr>
              <a:spLocks/>
            </p:cNvSpPr>
            <p:nvPr/>
          </p:nvSpPr>
          <p:spPr bwMode="auto">
            <a:xfrm>
              <a:off x="8524111" y="390525"/>
              <a:ext cx="76620" cy="231775"/>
            </a:xfrm>
            <a:custGeom>
              <a:avLst/>
              <a:gdLst>
                <a:gd name="T0" fmla="*/ 48 w 48"/>
                <a:gd name="T1" fmla="*/ 0 h 146"/>
                <a:gd name="T2" fmla="*/ 40 w 48"/>
                <a:gd name="T3" fmla="*/ 0 h 146"/>
                <a:gd name="T4" fmla="*/ 20 w 48"/>
                <a:gd name="T5" fmla="*/ 6 h 146"/>
                <a:gd name="T6" fmla="*/ 12 w 48"/>
                <a:gd name="T7" fmla="*/ 24 h 146"/>
                <a:gd name="T8" fmla="*/ 14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8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8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4" y="40"/>
                  </a:lnTo>
                  <a:lnTo>
                    <a:pt x="14"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8" y="94"/>
                  </a:lnTo>
                  <a:lnTo>
                    <a:pt x="38" y="94"/>
                  </a:lnTo>
                  <a:lnTo>
                    <a:pt x="36" y="86"/>
                  </a:lnTo>
                  <a:lnTo>
                    <a:pt x="32" y="80"/>
                  </a:lnTo>
                  <a:lnTo>
                    <a:pt x="28" y="76"/>
                  </a:lnTo>
                  <a:lnTo>
                    <a:pt x="20" y="72"/>
                  </a:lnTo>
                  <a:lnTo>
                    <a:pt x="20" y="72"/>
                  </a:lnTo>
                  <a:lnTo>
                    <a:pt x="20" y="72"/>
                  </a:lnTo>
                  <a:lnTo>
                    <a:pt x="20" y="72"/>
                  </a:lnTo>
                  <a:lnTo>
                    <a:pt x="28" y="70"/>
                  </a:lnTo>
                  <a:lnTo>
                    <a:pt x="32" y="66"/>
                  </a:lnTo>
                  <a:lnTo>
                    <a:pt x="36" y="60"/>
                  </a:lnTo>
                  <a:lnTo>
                    <a:pt x="38" y="50"/>
                  </a:lnTo>
                  <a:lnTo>
                    <a:pt x="38"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1" name="Freeform 2043"/>
            <p:cNvSpPr>
              <a:spLocks/>
            </p:cNvSpPr>
            <p:nvPr/>
          </p:nvSpPr>
          <p:spPr bwMode="auto">
            <a:xfrm>
              <a:off x="8524111" y="390525"/>
              <a:ext cx="76620" cy="231775"/>
            </a:xfrm>
            <a:custGeom>
              <a:avLst/>
              <a:gdLst>
                <a:gd name="T0" fmla="*/ 48 w 48"/>
                <a:gd name="T1" fmla="*/ 0 h 146"/>
                <a:gd name="T2" fmla="*/ 40 w 48"/>
                <a:gd name="T3" fmla="*/ 0 h 146"/>
                <a:gd name="T4" fmla="*/ 20 w 48"/>
                <a:gd name="T5" fmla="*/ 6 h 146"/>
                <a:gd name="T6" fmla="*/ 12 w 48"/>
                <a:gd name="T7" fmla="*/ 24 h 146"/>
                <a:gd name="T8" fmla="*/ 14 w 48"/>
                <a:gd name="T9" fmla="*/ 40 h 146"/>
                <a:gd name="T10" fmla="*/ 14 w 48"/>
                <a:gd name="T11" fmla="*/ 52 h 146"/>
                <a:gd name="T12" fmla="*/ 14 w 48"/>
                <a:gd name="T13" fmla="*/ 56 h 146"/>
                <a:gd name="T14" fmla="*/ 8 w 48"/>
                <a:gd name="T15" fmla="*/ 64 h 146"/>
                <a:gd name="T16" fmla="*/ 0 w 48"/>
                <a:gd name="T17" fmla="*/ 80 h 146"/>
                <a:gd name="T18" fmla="*/ 8 w 48"/>
                <a:gd name="T19" fmla="*/ 82 h 146"/>
                <a:gd name="T20" fmla="*/ 14 w 48"/>
                <a:gd name="T21" fmla="*/ 88 h 146"/>
                <a:gd name="T22" fmla="*/ 14 w 48"/>
                <a:gd name="T23" fmla="*/ 92 h 146"/>
                <a:gd name="T24" fmla="*/ 14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6 w 48"/>
                <a:gd name="T45" fmla="*/ 116 h 146"/>
                <a:gd name="T46" fmla="*/ 36 w 48"/>
                <a:gd name="T47" fmla="*/ 106 h 146"/>
                <a:gd name="T48" fmla="*/ 38 w 48"/>
                <a:gd name="T49" fmla="*/ 94 h 146"/>
                <a:gd name="T50" fmla="*/ 32 w 48"/>
                <a:gd name="T51" fmla="*/ 80 h 146"/>
                <a:gd name="T52" fmla="*/ 20 w 48"/>
                <a:gd name="T53" fmla="*/ 72 h 146"/>
                <a:gd name="T54" fmla="*/ 20 w 48"/>
                <a:gd name="T55" fmla="*/ 72 h 146"/>
                <a:gd name="T56" fmla="*/ 28 w 48"/>
                <a:gd name="T57" fmla="*/ 70 h 146"/>
                <a:gd name="T58" fmla="*/ 36 w 48"/>
                <a:gd name="T59" fmla="*/ 60 h 146"/>
                <a:gd name="T60" fmla="*/ 38 w 48"/>
                <a:gd name="T61" fmla="*/ 50 h 146"/>
                <a:gd name="T62" fmla="*/ 36 w 48"/>
                <a:gd name="T63" fmla="*/ 38 h 146"/>
                <a:gd name="T64" fmla="*/ 36 w 48"/>
                <a:gd name="T65" fmla="*/ 30 h 146"/>
                <a:gd name="T66" fmla="*/ 38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4" y="40"/>
                  </a:lnTo>
                  <a:lnTo>
                    <a:pt x="14" y="40"/>
                  </a:lnTo>
                  <a:lnTo>
                    <a:pt x="14" y="52"/>
                  </a:lnTo>
                  <a:lnTo>
                    <a:pt x="14" y="52"/>
                  </a:lnTo>
                  <a:lnTo>
                    <a:pt x="14" y="56"/>
                  </a:lnTo>
                  <a:lnTo>
                    <a:pt x="12" y="60"/>
                  </a:lnTo>
                  <a:lnTo>
                    <a:pt x="8" y="64"/>
                  </a:lnTo>
                  <a:lnTo>
                    <a:pt x="2" y="64"/>
                  </a:lnTo>
                  <a:lnTo>
                    <a:pt x="0" y="80"/>
                  </a:lnTo>
                  <a:lnTo>
                    <a:pt x="0" y="80"/>
                  </a:lnTo>
                  <a:lnTo>
                    <a:pt x="8" y="82"/>
                  </a:lnTo>
                  <a:lnTo>
                    <a:pt x="12" y="86"/>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30"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8" y="94"/>
                  </a:lnTo>
                  <a:lnTo>
                    <a:pt x="38" y="94"/>
                  </a:lnTo>
                  <a:lnTo>
                    <a:pt x="36" y="86"/>
                  </a:lnTo>
                  <a:lnTo>
                    <a:pt x="32" y="80"/>
                  </a:lnTo>
                  <a:lnTo>
                    <a:pt x="28" y="76"/>
                  </a:lnTo>
                  <a:lnTo>
                    <a:pt x="20" y="72"/>
                  </a:lnTo>
                  <a:lnTo>
                    <a:pt x="20" y="72"/>
                  </a:lnTo>
                  <a:lnTo>
                    <a:pt x="20" y="72"/>
                  </a:lnTo>
                  <a:lnTo>
                    <a:pt x="20" y="72"/>
                  </a:lnTo>
                  <a:lnTo>
                    <a:pt x="28" y="70"/>
                  </a:lnTo>
                  <a:lnTo>
                    <a:pt x="32" y="66"/>
                  </a:lnTo>
                  <a:lnTo>
                    <a:pt x="36" y="60"/>
                  </a:lnTo>
                  <a:lnTo>
                    <a:pt x="38" y="50"/>
                  </a:lnTo>
                  <a:lnTo>
                    <a:pt x="38"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2" name="Freeform 2044"/>
            <p:cNvSpPr>
              <a:spLocks/>
            </p:cNvSpPr>
            <p:nvPr/>
          </p:nvSpPr>
          <p:spPr bwMode="auto">
            <a:xfrm>
              <a:off x="8623079" y="3905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6"/>
                  </a:lnTo>
                  <a:lnTo>
                    <a:pt x="40" y="82"/>
                  </a:lnTo>
                  <a:lnTo>
                    <a:pt x="46" y="80"/>
                  </a:lnTo>
                  <a:lnTo>
                    <a:pt x="46" y="64"/>
                  </a:lnTo>
                  <a:lnTo>
                    <a:pt x="46" y="64"/>
                  </a:lnTo>
                  <a:lnTo>
                    <a:pt x="40"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3" name="Freeform 2045"/>
            <p:cNvSpPr>
              <a:spLocks/>
            </p:cNvSpPr>
            <p:nvPr/>
          </p:nvSpPr>
          <p:spPr bwMode="auto">
            <a:xfrm>
              <a:off x="8623079" y="390525"/>
              <a:ext cx="73429" cy="231775"/>
            </a:xfrm>
            <a:custGeom>
              <a:avLst/>
              <a:gdLst>
                <a:gd name="T0" fmla="*/ 6 w 46"/>
                <a:gd name="T1" fmla="*/ 0 h 146"/>
                <a:gd name="T2" fmla="*/ 0 w 46"/>
                <a:gd name="T3" fmla="*/ 0 h 146"/>
                <a:gd name="T4" fmla="*/ 0 w 46"/>
                <a:gd name="T5" fmla="*/ 18 h 146"/>
                <a:gd name="T6" fmla="*/ 2 w 46"/>
                <a:gd name="T7" fmla="*/ 18 h 146"/>
                <a:gd name="T8" fmla="*/ 10 w 46"/>
                <a:gd name="T9" fmla="*/ 20 h 146"/>
                <a:gd name="T10" fmla="*/ 12 w 46"/>
                <a:gd name="T11" fmla="*/ 30 h 146"/>
                <a:gd name="T12" fmla="*/ 12 w 46"/>
                <a:gd name="T13" fmla="*/ 38 h 146"/>
                <a:gd name="T14" fmla="*/ 10 w 46"/>
                <a:gd name="T15" fmla="*/ 50 h 146"/>
                <a:gd name="T16" fmla="*/ 12 w 46"/>
                <a:gd name="T17" fmla="*/ 60 h 146"/>
                <a:gd name="T18" fmla="*/ 20 w 46"/>
                <a:gd name="T19" fmla="*/ 70 h 146"/>
                <a:gd name="T20" fmla="*/ 28 w 46"/>
                <a:gd name="T21" fmla="*/ 72 h 146"/>
                <a:gd name="T22" fmla="*/ 28 w 46"/>
                <a:gd name="T23" fmla="*/ 72 h 146"/>
                <a:gd name="T24" fmla="*/ 14 w 46"/>
                <a:gd name="T25" fmla="*/ 80 h 146"/>
                <a:gd name="T26" fmla="*/ 10 w 46"/>
                <a:gd name="T27" fmla="*/ 94 h 146"/>
                <a:gd name="T28" fmla="*/ 12 w 46"/>
                <a:gd name="T29" fmla="*/ 106 h 146"/>
                <a:gd name="T30" fmla="*/ 12 w 46"/>
                <a:gd name="T31" fmla="*/ 116 h 146"/>
                <a:gd name="T32" fmla="*/ 12 w 46"/>
                <a:gd name="T33" fmla="*/ 120 h 146"/>
                <a:gd name="T34" fmla="*/ 8 w 46"/>
                <a:gd name="T35" fmla="*/ 126 h 146"/>
                <a:gd name="T36" fmla="*/ 2 w 46"/>
                <a:gd name="T37" fmla="*/ 128 h 146"/>
                <a:gd name="T38" fmla="*/ 0 w 46"/>
                <a:gd name="T39" fmla="*/ 128 h 146"/>
                <a:gd name="T40" fmla="*/ 0 w 46"/>
                <a:gd name="T41" fmla="*/ 146 h 146"/>
                <a:gd name="T42" fmla="*/ 6 w 46"/>
                <a:gd name="T43" fmla="*/ 146 h 146"/>
                <a:gd name="T44" fmla="*/ 28 w 46"/>
                <a:gd name="T45" fmla="*/ 140 h 146"/>
                <a:gd name="T46" fmla="*/ 32 w 46"/>
                <a:gd name="T47" fmla="*/ 132 h 146"/>
                <a:gd name="T48" fmla="*/ 34 w 46"/>
                <a:gd name="T49" fmla="*/ 120 h 146"/>
                <a:gd name="T50" fmla="*/ 34 w 46"/>
                <a:gd name="T51" fmla="*/ 106 h 146"/>
                <a:gd name="T52" fmla="*/ 34 w 46"/>
                <a:gd name="T53" fmla="*/ 92 h 146"/>
                <a:gd name="T54" fmla="*/ 36 w 46"/>
                <a:gd name="T55" fmla="*/ 86 h 146"/>
                <a:gd name="T56" fmla="*/ 46 w 46"/>
                <a:gd name="T57" fmla="*/ 80 h 146"/>
                <a:gd name="T58" fmla="*/ 46 w 46"/>
                <a:gd name="T59" fmla="*/ 64 h 146"/>
                <a:gd name="T60" fmla="*/ 36 w 46"/>
                <a:gd name="T61" fmla="*/ 60 h 146"/>
                <a:gd name="T62" fmla="*/ 34 w 46"/>
                <a:gd name="T63" fmla="*/ 52 h 146"/>
                <a:gd name="T64" fmla="*/ 34 w 46"/>
                <a:gd name="T65" fmla="*/ 40 h 146"/>
                <a:gd name="T66" fmla="*/ 34 w 46"/>
                <a:gd name="T67" fmla="*/ 24 h 146"/>
                <a:gd name="T68" fmla="*/ 32 w 46"/>
                <a:gd name="T69" fmla="*/ 14 h 146"/>
                <a:gd name="T70" fmla="*/ 18 w 46"/>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46">
                  <a:moveTo>
                    <a:pt x="6" y="0"/>
                  </a:moveTo>
                  <a:lnTo>
                    <a:pt x="6" y="0"/>
                  </a:lnTo>
                  <a:lnTo>
                    <a:pt x="0" y="0"/>
                  </a:lnTo>
                  <a:lnTo>
                    <a:pt x="0" y="0"/>
                  </a:lnTo>
                  <a:lnTo>
                    <a:pt x="0" y="18"/>
                  </a:lnTo>
                  <a:lnTo>
                    <a:pt x="0" y="18"/>
                  </a:lnTo>
                  <a:lnTo>
                    <a:pt x="2" y="18"/>
                  </a:lnTo>
                  <a:lnTo>
                    <a:pt x="2" y="18"/>
                  </a:lnTo>
                  <a:lnTo>
                    <a:pt x="6" y="18"/>
                  </a:lnTo>
                  <a:lnTo>
                    <a:pt x="10" y="20"/>
                  </a:lnTo>
                  <a:lnTo>
                    <a:pt x="12" y="24"/>
                  </a:lnTo>
                  <a:lnTo>
                    <a:pt x="12" y="30"/>
                  </a:lnTo>
                  <a:lnTo>
                    <a:pt x="12" y="30"/>
                  </a:lnTo>
                  <a:lnTo>
                    <a:pt x="12" y="38"/>
                  </a:lnTo>
                  <a:lnTo>
                    <a:pt x="12" y="38"/>
                  </a:lnTo>
                  <a:lnTo>
                    <a:pt x="10" y="50"/>
                  </a:lnTo>
                  <a:lnTo>
                    <a:pt x="10" y="50"/>
                  </a:lnTo>
                  <a:lnTo>
                    <a:pt x="12" y="60"/>
                  </a:lnTo>
                  <a:lnTo>
                    <a:pt x="14" y="66"/>
                  </a:lnTo>
                  <a:lnTo>
                    <a:pt x="20" y="70"/>
                  </a:lnTo>
                  <a:lnTo>
                    <a:pt x="28" y="72"/>
                  </a:lnTo>
                  <a:lnTo>
                    <a:pt x="28" y="72"/>
                  </a:lnTo>
                  <a:lnTo>
                    <a:pt x="28" y="72"/>
                  </a:lnTo>
                  <a:lnTo>
                    <a:pt x="28" y="72"/>
                  </a:lnTo>
                  <a:lnTo>
                    <a:pt x="20" y="76"/>
                  </a:lnTo>
                  <a:lnTo>
                    <a:pt x="14" y="80"/>
                  </a:lnTo>
                  <a:lnTo>
                    <a:pt x="12" y="86"/>
                  </a:lnTo>
                  <a:lnTo>
                    <a:pt x="10" y="94"/>
                  </a:lnTo>
                  <a:lnTo>
                    <a:pt x="10" y="94"/>
                  </a:lnTo>
                  <a:lnTo>
                    <a:pt x="12" y="106"/>
                  </a:lnTo>
                  <a:lnTo>
                    <a:pt x="12" y="106"/>
                  </a:lnTo>
                  <a:lnTo>
                    <a:pt x="12" y="116"/>
                  </a:lnTo>
                  <a:lnTo>
                    <a:pt x="12" y="116"/>
                  </a:lnTo>
                  <a:lnTo>
                    <a:pt x="12" y="120"/>
                  </a:lnTo>
                  <a:lnTo>
                    <a:pt x="10" y="124"/>
                  </a:lnTo>
                  <a:lnTo>
                    <a:pt x="8" y="126"/>
                  </a:lnTo>
                  <a:lnTo>
                    <a:pt x="2" y="128"/>
                  </a:lnTo>
                  <a:lnTo>
                    <a:pt x="2" y="128"/>
                  </a:lnTo>
                  <a:lnTo>
                    <a:pt x="0" y="128"/>
                  </a:lnTo>
                  <a:lnTo>
                    <a:pt x="0" y="128"/>
                  </a:lnTo>
                  <a:lnTo>
                    <a:pt x="0" y="146"/>
                  </a:lnTo>
                  <a:lnTo>
                    <a:pt x="0" y="146"/>
                  </a:lnTo>
                  <a:lnTo>
                    <a:pt x="6" y="146"/>
                  </a:lnTo>
                  <a:lnTo>
                    <a:pt x="6" y="146"/>
                  </a:lnTo>
                  <a:lnTo>
                    <a:pt x="18" y="144"/>
                  </a:lnTo>
                  <a:lnTo>
                    <a:pt x="28" y="140"/>
                  </a:lnTo>
                  <a:lnTo>
                    <a:pt x="30" y="136"/>
                  </a:lnTo>
                  <a:lnTo>
                    <a:pt x="32" y="132"/>
                  </a:lnTo>
                  <a:lnTo>
                    <a:pt x="34" y="120"/>
                  </a:lnTo>
                  <a:lnTo>
                    <a:pt x="34" y="120"/>
                  </a:lnTo>
                  <a:lnTo>
                    <a:pt x="34" y="106"/>
                  </a:lnTo>
                  <a:lnTo>
                    <a:pt x="34" y="106"/>
                  </a:lnTo>
                  <a:lnTo>
                    <a:pt x="34" y="92"/>
                  </a:lnTo>
                  <a:lnTo>
                    <a:pt x="34" y="92"/>
                  </a:lnTo>
                  <a:lnTo>
                    <a:pt x="34" y="88"/>
                  </a:lnTo>
                  <a:lnTo>
                    <a:pt x="36" y="86"/>
                  </a:lnTo>
                  <a:lnTo>
                    <a:pt x="40" y="82"/>
                  </a:lnTo>
                  <a:lnTo>
                    <a:pt x="46" y="80"/>
                  </a:lnTo>
                  <a:lnTo>
                    <a:pt x="46" y="64"/>
                  </a:lnTo>
                  <a:lnTo>
                    <a:pt x="46" y="64"/>
                  </a:lnTo>
                  <a:lnTo>
                    <a:pt x="40" y="64"/>
                  </a:lnTo>
                  <a:lnTo>
                    <a:pt x="36" y="60"/>
                  </a:lnTo>
                  <a:lnTo>
                    <a:pt x="34" y="56"/>
                  </a:lnTo>
                  <a:lnTo>
                    <a:pt x="34" y="52"/>
                  </a:lnTo>
                  <a:lnTo>
                    <a:pt x="34" y="52"/>
                  </a:lnTo>
                  <a:lnTo>
                    <a:pt x="34" y="40"/>
                  </a:lnTo>
                  <a:lnTo>
                    <a:pt x="34" y="40"/>
                  </a:lnTo>
                  <a:lnTo>
                    <a:pt x="34" y="24"/>
                  </a:lnTo>
                  <a:lnTo>
                    <a:pt x="34" y="24"/>
                  </a:lnTo>
                  <a:lnTo>
                    <a:pt x="32" y="14"/>
                  </a:lnTo>
                  <a:lnTo>
                    <a:pt x="28" y="6"/>
                  </a:lnTo>
                  <a:lnTo>
                    <a:pt x="18"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4" name="Freeform 2046"/>
            <p:cNvSpPr>
              <a:spLocks noEditPoints="1"/>
            </p:cNvSpPr>
            <p:nvPr/>
          </p:nvSpPr>
          <p:spPr bwMode="auto">
            <a:xfrm>
              <a:off x="6701163" y="384175"/>
              <a:ext cx="156435" cy="238125"/>
            </a:xfrm>
            <a:custGeom>
              <a:avLst/>
              <a:gdLst>
                <a:gd name="T0" fmla="*/ 46 w 98"/>
                <a:gd name="T1" fmla="*/ 150 h 150"/>
                <a:gd name="T2" fmla="*/ 26 w 98"/>
                <a:gd name="T3" fmla="*/ 146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38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20 h 150"/>
                <a:gd name="T42" fmla="*/ 44 w 98"/>
                <a:gd name="T43" fmla="*/ 20 h 150"/>
                <a:gd name="T44" fmla="*/ 32 w 98"/>
                <a:gd name="T45" fmla="*/ 28 h 150"/>
                <a:gd name="T46" fmla="*/ 26 w 98"/>
                <a:gd name="T47" fmla="*/ 42 h 150"/>
                <a:gd name="T48" fmla="*/ 22 w 98"/>
                <a:gd name="T49" fmla="*/ 78 h 150"/>
                <a:gd name="T50" fmla="*/ 24 w 98"/>
                <a:gd name="T51" fmla="*/ 102 h 150"/>
                <a:gd name="T52" fmla="*/ 28 w 98"/>
                <a:gd name="T53" fmla="*/ 118 h 150"/>
                <a:gd name="T54" fmla="*/ 36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6"/>
                  </a:lnTo>
                  <a:lnTo>
                    <a:pt x="18" y="140"/>
                  </a:lnTo>
                  <a:lnTo>
                    <a:pt x="10" y="132"/>
                  </a:lnTo>
                  <a:lnTo>
                    <a:pt x="10"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38" y="2"/>
                  </a:lnTo>
                  <a:lnTo>
                    <a:pt x="52" y="0"/>
                  </a:lnTo>
                  <a:lnTo>
                    <a:pt x="52" y="0"/>
                  </a:lnTo>
                  <a:lnTo>
                    <a:pt x="62" y="2"/>
                  </a:lnTo>
                  <a:lnTo>
                    <a:pt x="72" y="6"/>
                  </a:lnTo>
                  <a:lnTo>
                    <a:pt x="80" y="10"/>
                  </a:lnTo>
                  <a:lnTo>
                    <a:pt x="86" y="18"/>
                  </a:lnTo>
                  <a:lnTo>
                    <a:pt x="92" y="30"/>
                  </a:lnTo>
                  <a:lnTo>
                    <a:pt x="96" y="42"/>
                  </a:lnTo>
                  <a:lnTo>
                    <a:pt x="98" y="58"/>
                  </a:lnTo>
                  <a:lnTo>
                    <a:pt x="98" y="74"/>
                  </a:lnTo>
                  <a:lnTo>
                    <a:pt x="98" y="74"/>
                  </a:lnTo>
                  <a:lnTo>
                    <a:pt x="98" y="92"/>
                  </a:lnTo>
                  <a:lnTo>
                    <a:pt x="94" y="108"/>
                  </a:lnTo>
                  <a:lnTo>
                    <a:pt x="90" y="120"/>
                  </a:lnTo>
                  <a:lnTo>
                    <a:pt x="84" y="130"/>
                  </a:lnTo>
                  <a:lnTo>
                    <a:pt x="84" y="130"/>
                  </a:lnTo>
                  <a:lnTo>
                    <a:pt x="76" y="140"/>
                  </a:lnTo>
                  <a:lnTo>
                    <a:pt x="68" y="144"/>
                  </a:lnTo>
                  <a:lnTo>
                    <a:pt x="58" y="148"/>
                  </a:lnTo>
                  <a:lnTo>
                    <a:pt x="46" y="150"/>
                  </a:lnTo>
                  <a:lnTo>
                    <a:pt x="46" y="150"/>
                  </a:lnTo>
                  <a:close/>
                  <a:moveTo>
                    <a:pt x="50" y="20"/>
                  </a:moveTo>
                  <a:lnTo>
                    <a:pt x="50" y="20"/>
                  </a:lnTo>
                  <a:lnTo>
                    <a:pt x="44" y="20"/>
                  </a:lnTo>
                  <a:lnTo>
                    <a:pt x="38" y="22"/>
                  </a:lnTo>
                  <a:lnTo>
                    <a:pt x="32" y="28"/>
                  </a:lnTo>
                  <a:lnTo>
                    <a:pt x="30" y="34"/>
                  </a:lnTo>
                  <a:lnTo>
                    <a:pt x="26" y="42"/>
                  </a:lnTo>
                  <a:lnTo>
                    <a:pt x="24" y="52"/>
                  </a:lnTo>
                  <a:lnTo>
                    <a:pt x="22" y="78"/>
                  </a:lnTo>
                  <a:lnTo>
                    <a:pt x="22" y="78"/>
                  </a:lnTo>
                  <a:lnTo>
                    <a:pt x="24" y="102"/>
                  </a:lnTo>
                  <a:lnTo>
                    <a:pt x="26" y="110"/>
                  </a:lnTo>
                  <a:lnTo>
                    <a:pt x="28" y="118"/>
                  </a:lnTo>
                  <a:lnTo>
                    <a:pt x="32" y="124"/>
                  </a:lnTo>
                  <a:lnTo>
                    <a:pt x="36"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5" name="Freeform 2047"/>
            <p:cNvSpPr>
              <a:spLocks noEditPoints="1"/>
            </p:cNvSpPr>
            <p:nvPr/>
          </p:nvSpPr>
          <p:spPr bwMode="auto">
            <a:xfrm>
              <a:off x="6921449" y="384175"/>
              <a:ext cx="156435" cy="238125"/>
            </a:xfrm>
            <a:custGeom>
              <a:avLst/>
              <a:gdLst>
                <a:gd name="T0" fmla="*/ 48 w 98"/>
                <a:gd name="T1" fmla="*/ 150 h 150"/>
                <a:gd name="T2" fmla="*/ 28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40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70 w 98"/>
                <a:gd name="T37" fmla="*/ 144 h 150"/>
                <a:gd name="T38" fmla="*/ 48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8" y="150"/>
                  </a:moveTo>
                  <a:lnTo>
                    <a:pt x="48" y="150"/>
                  </a:lnTo>
                  <a:lnTo>
                    <a:pt x="36" y="148"/>
                  </a:lnTo>
                  <a:lnTo>
                    <a:pt x="28" y="146"/>
                  </a:lnTo>
                  <a:lnTo>
                    <a:pt x="20"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40" y="2"/>
                  </a:lnTo>
                  <a:lnTo>
                    <a:pt x="52" y="0"/>
                  </a:lnTo>
                  <a:lnTo>
                    <a:pt x="52" y="0"/>
                  </a:lnTo>
                  <a:lnTo>
                    <a:pt x="62" y="2"/>
                  </a:lnTo>
                  <a:lnTo>
                    <a:pt x="72" y="6"/>
                  </a:lnTo>
                  <a:lnTo>
                    <a:pt x="80" y="10"/>
                  </a:lnTo>
                  <a:lnTo>
                    <a:pt x="86" y="18"/>
                  </a:lnTo>
                  <a:lnTo>
                    <a:pt x="92" y="30"/>
                  </a:lnTo>
                  <a:lnTo>
                    <a:pt x="96" y="42"/>
                  </a:lnTo>
                  <a:lnTo>
                    <a:pt x="98" y="58"/>
                  </a:lnTo>
                  <a:lnTo>
                    <a:pt x="98" y="74"/>
                  </a:lnTo>
                  <a:lnTo>
                    <a:pt x="98" y="74"/>
                  </a:lnTo>
                  <a:lnTo>
                    <a:pt x="98" y="92"/>
                  </a:lnTo>
                  <a:lnTo>
                    <a:pt x="96" y="108"/>
                  </a:lnTo>
                  <a:lnTo>
                    <a:pt x="92" y="120"/>
                  </a:lnTo>
                  <a:lnTo>
                    <a:pt x="86" y="130"/>
                  </a:lnTo>
                  <a:lnTo>
                    <a:pt x="86" y="130"/>
                  </a:lnTo>
                  <a:lnTo>
                    <a:pt x="78" y="140"/>
                  </a:lnTo>
                  <a:lnTo>
                    <a:pt x="70" y="144"/>
                  </a:lnTo>
                  <a:lnTo>
                    <a:pt x="58" y="148"/>
                  </a:lnTo>
                  <a:lnTo>
                    <a:pt x="48" y="150"/>
                  </a:lnTo>
                  <a:lnTo>
                    <a:pt x="48" y="150"/>
                  </a:lnTo>
                  <a:close/>
                  <a:moveTo>
                    <a:pt x="50" y="20"/>
                  </a:moveTo>
                  <a:lnTo>
                    <a:pt x="50" y="20"/>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6" name="Freeform 2048"/>
            <p:cNvSpPr>
              <a:spLocks noEditPoints="1"/>
            </p:cNvSpPr>
            <p:nvPr/>
          </p:nvSpPr>
          <p:spPr bwMode="auto">
            <a:xfrm>
              <a:off x="7579115" y="384175"/>
              <a:ext cx="156435"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20 h 150"/>
                <a:gd name="T16" fmla="*/ 20 w 98"/>
                <a:gd name="T17" fmla="*/ 10 h 150"/>
                <a:gd name="T18" fmla="*/ 40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68 w 98"/>
                <a:gd name="T37" fmla="*/ 144 h 150"/>
                <a:gd name="T38" fmla="*/ 46 w 98"/>
                <a:gd name="T39" fmla="*/ 150 h 150"/>
                <a:gd name="T40" fmla="*/ 50 w 98"/>
                <a:gd name="T41" fmla="*/ 20 h 150"/>
                <a:gd name="T42" fmla="*/ 44 w 98"/>
                <a:gd name="T43" fmla="*/ 20 h 150"/>
                <a:gd name="T44" fmla="*/ 34 w 98"/>
                <a:gd name="T45" fmla="*/ 28 h 150"/>
                <a:gd name="T46" fmla="*/ 28 w 98"/>
                <a:gd name="T47" fmla="*/ 42 h 150"/>
                <a:gd name="T48" fmla="*/ 24 w 98"/>
                <a:gd name="T49" fmla="*/ 76 h 150"/>
                <a:gd name="T50" fmla="*/ 26 w 98"/>
                <a:gd name="T51" fmla="*/ 100 h 150"/>
                <a:gd name="T52" fmla="*/ 30 w 98"/>
                <a:gd name="T53" fmla="*/ 118 h 150"/>
                <a:gd name="T54" fmla="*/ 38 w 98"/>
                <a:gd name="T55" fmla="*/ 128 h 150"/>
                <a:gd name="T56" fmla="*/ 50 w 98"/>
                <a:gd name="T57" fmla="*/ 130 h 150"/>
                <a:gd name="T58" fmla="*/ 56 w 98"/>
                <a:gd name="T59" fmla="*/ 130 h 150"/>
                <a:gd name="T60" fmla="*/ 64 w 98"/>
                <a:gd name="T61" fmla="*/ 124 h 150"/>
                <a:gd name="T62" fmla="*/ 72 w 98"/>
                <a:gd name="T63" fmla="*/ 100 h 150"/>
                <a:gd name="T64" fmla="*/ 74 w 98"/>
                <a:gd name="T65" fmla="*/ 76 h 150"/>
                <a:gd name="T66" fmla="*/ 68 w 98"/>
                <a:gd name="T67" fmla="*/ 34 h 150"/>
                <a:gd name="T68" fmla="*/ 60 w 98"/>
                <a:gd name="T69" fmla="*/ 22 h 150"/>
                <a:gd name="T70" fmla="*/ 50 w 98"/>
                <a:gd name="T71"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20" y="140"/>
                  </a:lnTo>
                  <a:lnTo>
                    <a:pt x="12" y="130"/>
                  </a:lnTo>
                  <a:lnTo>
                    <a:pt x="12" y="130"/>
                  </a:lnTo>
                  <a:lnTo>
                    <a:pt x="6" y="120"/>
                  </a:lnTo>
                  <a:lnTo>
                    <a:pt x="2" y="108"/>
                  </a:lnTo>
                  <a:lnTo>
                    <a:pt x="0" y="94"/>
                  </a:lnTo>
                  <a:lnTo>
                    <a:pt x="0" y="78"/>
                  </a:lnTo>
                  <a:lnTo>
                    <a:pt x="0" y="78"/>
                  </a:lnTo>
                  <a:lnTo>
                    <a:pt x="0" y="60"/>
                  </a:lnTo>
                  <a:lnTo>
                    <a:pt x="2" y="44"/>
                  </a:lnTo>
                  <a:lnTo>
                    <a:pt x="6" y="30"/>
                  </a:lnTo>
                  <a:lnTo>
                    <a:pt x="12" y="20"/>
                  </a:lnTo>
                  <a:lnTo>
                    <a:pt x="12" y="20"/>
                  </a:lnTo>
                  <a:lnTo>
                    <a:pt x="20" y="10"/>
                  </a:lnTo>
                  <a:lnTo>
                    <a:pt x="28" y="6"/>
                  </a:lnTo>
                  <a:lnTo>
                    <a:pt x="40" y="2"/>
                  </a:lnTo>
                  <a:lnTo>
                    <a:pt x="52" y="0"/>
                  </a:lnTo>
                  <a:lnTo>
                    <a:pt x="52" y="0"/>
                  </a:lnTo>
                  <a:lnTo>
                    <a:pt x="62" y="2"/>
                  </a:lnTo>
                  <a:lnTo>
                    <a:pt x="72" y="6"/>
                  </a:lnTo>
                  <a:lnTo>
                    <a:pt x="80" y="10"/>
                  </a:lnTo>
                  <a:lnTo>
                    <a:pt x="86" y="18"/>
                  </a:lnTo>
                  <a:lnTo>
                    <a:pt x="92" y="30"/>
                  </a:lnTo>
                  <a:lnTo>
                    <a:pt x="96" y="42"/>
                  </a:lnTo>
                  <a:lnTo>
                    <a:pt x="98" y="56"/>
                  </a:lnTo>
                  <a:lnTo>
                    <a:pt x="98" y="74"/>
                  </a:lnTo>
                  <a:lnTo>
                    <a:pt x="98" y="74"/>
                  </a:lnTo>
                  <a:lnTo>
                    <a:pt x="98" y="92"/>
                  </a:lnTo>
                  <a:lnTo>
                    <a:pt x="96" y="106"/>
                  </a:lnTo>
                  <a:lnTo>
                    <a:pt x="92" y="120"/>
                  </a:lnTo>
                  <a:lnTo>
                    <a:pt x="86" y="130"/>
                  </a:lnTo>
                  <a:lnTo>
                    <a:pt x="86" y="130"/>
                  </a:lnTo>
                  <a:lnTo>
                    <a:pt x="78" y="140"/>
                  </a:lnTo>
                  <a:lnTo>
                    <a:pt x="68" y="144"/>
                  </a:lnTo>
                  <a:lnTo>
                    <a:pt x="58" y="148"/>
                  </a:lnTo>
                  <a:lnTo>
                    <a:pt x="46" y="150"/>
                  </a:lnTo>
                  <a:lnTo>
                    <a:pt x="46" y="150"/>
                  </a:lnTo>
                  <a:close/>
                  <a:moveTo>
                    <a:pt x="50" y="20"/>
                  </a:moveTo>
                  <a:lnTo>
                    <a:pt x="50" y="20"/>
                  </a:lnTo>
                  <a:lnTo>
                    <a:pt x="44" y="20"/>
                  </a:lnTo>
                  <a:lnTo>
                    <a:pt x="38" y="22"/>
                  </a:lnTo>
                  <a:lnTo>
                    <a:pt x="34" y="28"/>
                  </a:lnTo>
                  <a:lnTo>
                    <a:pt x="30" y="34"/>
                  </a:lnTo>
                  <a:lnTo>
                    <a:pt x="28" y="42"/>
                  </a:lnTo>
                  <a:lnTo>
                    <a:pt x="26" y="52"/>
                  </a:lnTo>
                  <a:lnTo>
                    <a:pt x="24" y="76"/>
                  </a:lnTo>
                  <a:lnTo>
                    <a:pt x="24" y="76"/>
                  </a:lnTo>
                  <a:lnTo>
                    <a:pt x="26" y="100"/>
                  </a:lnTo>
                  <a:lnTo>
                    <a:pt x="28" y="110"/>
                  </a:lnTo>
                  <a:lnTo>
                    <a:pt x="30" y="118"/>
                  </a:lnTo>
                  <a:lnTo>
                    <a:pt x="34" y="124"/>
                  </a:lnTo>
                  <a:lnTo>
                    <a:pt x="38" y="128"/>
                  </a:lnTo>
                  <a:lnTo>
                    <a:pt x="44" y="130"/>
                  </a:lnTo>
                  <a:lnTo>
                    <a:pt x="50" y="130"/>
                  </a:lnTo>
                  <a:lnTo>
                    <a:pt x="50" y="130"/>
                  </a:lnTo>
                  <a:lnTo>
                    <a:pt x="56" y="130"/>
                  </a:lnTo>
                  <a:lnTo>
                    <a:pt x="60" y="128"/>
                  </a:lnTo>
                  <a:lnTo>
                    <a:pt x="64" y="124"/>
                  </a:lnTo>
                  <a:lnTo>
                    <a:pt x="68" y="118"/>
                  </a:lnTo>
                  <a:lnTo>
                    <a:pt x="72" y="100"/>
                  </a:lnTo>
                  <a:lnTo>
                    <a:pt x="74" y="76"/>
                  </a:lnTo>
                  <a:lnTo>
                    <a:pt x="74" y="76"/>
                  </a:lnTo>
                  <a:lnTo>
                    <a:pt x="72" y="52"/>
                  </a:lnTo>
                  <a:lnTo>
                    <a:pt x="68" y="34"/>
                  </a:lnTo>
                  <a:lnTo>
                    <a:pt x="64" y="28"/>
                  </a:lnTo>
                  <a:lnTo>
                    <a:pt x="60" y="22"/>
                  </a:lnTo>
                  <a:lnTo>
                    <a:pt x="56" y="20"/>
                  </a:lnTo>
                  <a:lnTo>
                    <a:pt x="50" y="20"/>
                  </a:lnTo>
                  <a:lnTo>
                    <a:pt x="50" y="2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7" name="Freeform 2049"/>
            <p:cNvSpPr>
              <a:spLocks/>
            </p:cNvSpPr>
            <p:nvPr/>
          </p:nvSpPr>
          <p:spPr bwMode="auto">
            <a:xfrm>
              <a:off x="7796208" y="393700"/>
              <a:ext cx="86198"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6 h 144"/>
                <a:gd name="T20" fmla="*/ 16 w 54"/>
                <a:gd name="T21" fmla="*/ 36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8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6"/>
                  </a:lnTo>
                  <a:lnTo>
                    <a:pt x="16" y="36"/>
                  </a:lnTo>
                  <a:lnTo>
                    <a:pt x="0" y="40"/>
                  </a:lnTo>
                  <a:lnTo>
                    <a:pt x="0" y="40"/>
                  </a:lnTo>
                  <a:lnTo>
                    <a:pt x="0" y="20"/>
                  </a:lnTo>
                  <a:lnTo>
                    <a:pt x="0" y="20"/>
                  </a:lnTo>
                  <a:lnTo>
                    <a:pt x="12" y="16"/>
                  </a:lnTo>
                  <a:lnTo>
                    <a:pt x="12"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8" name="Freeform 2050"/>
            <p:cNvSpPr>
              <a:spLocks/>
            </p:cNvSpPr>
            <p:nvPr/>
          </p:nvSpPr>
          <p:spPr bwMode="auto">
            <a:xfrm>
              <a:off x="7141735" y="393700"/>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6 h 144"/>
                <a:gd name="T20" fmla="*/ 18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6"/>
                  </a:lnTo>
                  <a:lnTo>
                    <a:pt x="18"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9" name="Freeform 2051"/>
            <p:cNvSpPr>
              <a:spLocks/>
            </p:cNvSpPr>
            <p:nvPr/>
          </p:nvSpPr>
          <p:spPr bwMode="auto">
            <a:xfrm>
              <a:off x="7288593" y="393700"/>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6"/>
                  </a:lnTo>
                  <a:lnTo>
                    <a:pt x="16" y="36"/>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2" y="6"/>
                  </a:lnTo>
                  <a:lnTo>
                    <a:pt x="32"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0" name="Freeform 2052"/>
            <p:cNvSpPr>
              <a:spLocks/>
            </p:cNvSpPr>
            <p:nvPr/>
          </p:nvSpPr>
          <p:spPr bwMode="auto">
            <a:xfrm>
              <a:off x="7435450" y="393700"/>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6 h 144"/>
                <a:gd name="T20" fmla="*/ 14 w 50"/>
                <a:gd name="T21" fmla="*/ 36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6"/>
                  </a:lnTo>
                  <a:lnTo>
                    <a:pt x="14" y="36"/>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1" name="Freeform 2053"/>
            <p:cNvSpPr>
              <a:spLocks noEditPoints="1"/>
            </p:cNvSpPr>
            <p:nvPr/>
          </p:nvSpPr>
          <p:spPr bwMode="auto">
            <a:xfrm>
              <a:off x="6081807" y="384175"/>
              <a:ext cx="156435" cy="238125"/>
            </a:xfrm>
            <a:custGeom>
              <a:avLst/>
              <a:gdLst>
                <a:gd name="T0" fmla="*/ 46 w 98"/>
                <a:gd name="T1" fmla="*/ 150 h 150"/>
                <a:gd name="T2" fmla="*/ 28 w 98"/>
                <a:gd name="T3" fmla="*/ 146 h 150"/>
                <a:gd name="T4" fmla="*/ 12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2 h 150"/>
                <a:gd name="T18" fmla="*/ 40 w 98"/>
                <a:gd name="T19" fmla="*/ 2 h 150"/>
                <a:gd name="T20" fmla="*/ 52 w 98"/>
                <a:gd name="T21" fmla="*/ 0 h 150"/>
                <a:gd name="T22" fmla="*/ 72 w 98"/>
                <a:gd name="T23" fmla="*/ 6 h 150"/>
                <a:gd name="T24" fmla="*/ 86 w 98"/>
                <a:gd name="T25" fmla="*/ 18 h 150"/>
                <a:gd name="T26" fmla="*/ 96 w 98"/>
                <a:gd name="T27" fmla="*/ 42 h 150"/>
                <a:gd name="T28" fmla="*/ 98 w 98"/>
                <a:gd name="T29" fmla="*/ 74 h 150"/>
                <a:gd name="T30" fmla="*/ 98 w 98"/>
                <a:gd name="T31" fmla="*/ 92 h 150"/>
                <a:gd name="T32" fmla="*/ 92 w 98"/>
                <a:gd name="T33" fmla="*/ 120 h 150"/>
                <a:gd name="T34" fmla="*/ 86 w 98"/>
                <a:gd name="T35" fmla="*/ 130 h 150"/>
                <a:gd name="T36" fmla="*/ 68 w 98"/>
                <a:gd name="T37" fmla="*/ 144 h 150"/>
                <a:gd name="T38" fmla="*/ 46 w 98"/>
                <a:gd name="T39" fmla="*/ 150 h 150"/>
                <a:gd name="T40" fmla="*/ 50 w 98"/>
                <a:gd name="T41" fmla="*/ 20 h 150"/>
                <a:gd name="T42" fmla="*/ 44 w 98"/>
                <a:gd name="T43" fmla="*/ 20 h 150"/>
                <a:gd name="T44" fmla="*/ 34 w 98"/>
                <a:gd name="T45" fmla="*/ 28 h 150"/>
                <a:gd name="T46" fmla="*/ 26 w 98"/>
                <a:gd name="T47" fmla="*/ 42 h 150"/>
                <a:gd name="T48" fmla="*/ 22 w 98"/>
                <a:gd name="T49" fmla="*/ 78 h 150"/>
                <a:gd name="T50" fmla="*/ 24 w 98"/>
                <a:gd name="T51" fmla="*/ 102 h 150"/>
                <a:gd name="T52" fmla="*/ 30 w 98"/>
                <a:gd name="T53" fmla="*/ 118 h 150"/>
                <a:gd name="T54" fmla="*/ 38 w 98"/>
                <a:gd name="T55" fmla="*/ 128 h 150"/>
                <a:gd name="T56" fmla="*/ 48 w 98"/>
                <a:gd name="T57" fmla="*/ 130 h 150"/>
                <a:gd name="T58" fmla="*/ 54 w 98"/>
                <a:gd name="T59" fmla="*/ 130 h 150"/>
                <a:gd name="T60" fmla="*/ 64 w 98"/>
                <a:gd name="T61" fmla="*/ 124 h 150"/>
                <a:gd name="T62" fmla="*/ 70 w 98"/>
                <a:gd name="T63" fmla="*/ 110 h 150"/>
                <a:gd name="T64" fmla="*/ 74 w 98"/>
                <a:gd name="T65" fmla="*/ 76 h 150"/>
                <a:gd name="T66" fmla="*/ 72 w 98"/>
                <a:gd name="T67" fmla="*/ 52 h 150"/>
                <a:gd name="T68" fmla="*/ 68 w 98"/>
                <a:gd name="T69" fmla="*/ 34 h 150"/>
                <a:gd name="T70" fmla="*/ 60 w 98"/>
                <a:gd name="T71" fmla="*/ 22 h 150"/>
                <a:gd name="T72" fmla="*/ 50 w 98"/>
                <a:gd name="T7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8" y="146"/>
                  </a:lnTo>
                  <a:lnTo>
                    <a:pt x="18" y="140"/>
                  </a:lnTo>
                  <a:lnTo>
                    <a:pt x="12" y="132"/>
                  </a:lnTo>
                  <a:lnTo>
                    <a:pt x="12" y="132"/>
                  </a:lnTo>
                  <a:lnTo>
                    <a:pt x="6" y="122"/>
                  </a:lnTo>
                  <a:lnTo>
                    <a:pt x="2" y="110"/>
                  </a:lnTo>
                  <a:lnTo>
                    <a:pt x="0" y="94"/>
                  </a:lnTo>
                  <a:lnTo>
                    <a:pt x="0" y="78"/>
                  </a:lnTo>
                  <a:lnTo>
                    <a:pt x="0" y="78"/>
                  </a:lnTo>
                  <a:lnTo>
                    <a:pt x="0" y="60"/>
                  </a:lnTo>
                  <a:lnTo>
                    <a:pt x="2" y="44"/>
                  </a:lnTo>
                  <a:lnTo>
                    <a:pt x="6" y="32"/>
                  </a:lnTo>
                  <a:lnTo>
                    <a:pt x="12" y="20"/>
                  </a:lnTo>
                  <a:lnTo>
                    <a:pt x="12" y="20"/>
                  </a:lnTo>
                  <a:lnTo>
                    <a:pt x="20" y="12"/>
                  </a:lnTo>
                  <a:lnTo>
                    <a:pt x="28" y="6"/>
                  </a:lnTo>
                  <a:lnTo>
                    <a:pt x="40" y="2"/>
                  </a:lnTo>
                  <a:lnTo>
                    <a:pt x="52" y="0"/>
                  </a:lnTo>
                  <a:lnTo>
                    <a:pt x="52" y="0"/>
                  </a:lnTo>
                  <a:lnTo>
                    <a:pt x="62" y="2"/>
                  </a:lnTo>
                  <a:lnTo>
                    <a:pt x="72" y="6"/>
                  </a:lnTo>
                  <a:lnTo>
                    <a:pt x="80" y="10"/>
                  </a:lnTo>
                  <a:lnTo>
                    <a:pt x="86" y="18"/>
                  </a:lnTo>
                  <a:lnTo>
                    <a:pt x="92" y="30"/>
                  </a:lnTo>
                  <a:lnTo>
                    <a:pt x="96" y="42"/>
                  </a:lnTo>
                  <a:lnTo>
                    <a:pt x="98" y="58"/>
                  </a:lnTo>
                  <a:lnTo>
                    <a:pt x="98" y="74"/>
                  </a:lnTo>
                  <a:lnTo>
                    <a:pt x="98" y="74"/>
                  </a:lnTo>
                  <a:lnTo>
                    <a:pt x="98" y="92"/>
                  </a:lnTo>
                  <a:lnTo>
                    <a:pt x="96" y="108"/>
                  </a:lnTo>
                  <a:lnTo>
                    <a:pt x="92" y="120"/>
                  </a:lnTo>
                  <a:lnTo>
                    <a:pt x="86" y="130"/>
                  </a:lnTo>
                  <a:lnTo>
                    <a:pt x="86" y="130"/>
                  </a:lnTo>
                  <a:lnTo>
                    <a:pt x="78" y="140"/>
                  </a:lnTo>
                  <a:lnTo>
                    <a:pt x="68" y="144"/>
                  </a:lnTo>
                  <a:lnTo>
                    <a:pt x="58" y="148"/>
                  </a:lnTo>
                  <a:lnTo>
                    <a:pt x="46" y="150"/>
                  </a:lnTo>
                  <a:lnTo>
                    <a:pt x="46" y="150"/>
                  </a:lnTo>
                  <a:close/>
                  <a:moveTo>
                    <a:pt x="50" y="20"/>
                  </a:moveTo>
                  <a:lnTo>
                    <a:pt x="50" y="20"/>
                  </a:lnTo>
                  <a:lnTo>
                    <a:pt x="44" y="20"/>
                  </a:lnTo>
                  <a:lnTo>
                    <a:pt x="38" y="22"/>
                  </a:lnTo>
                  <a:lnTo>
                    <a:pt x="34" y="28"/>
                  </a:lnTo>
                  <a:lnTo>
                    <a:pt x="30" y="34"/>
                  </a:lnTo>
                  <a:lnTo>
                    <a:pt x="26" y="42"/>
                  </a:lnTo>
                  <a:lnTo>
                    <a:pt x="24" y="52"/>
                  </a:lnTo>
                  <a:lnTo>
                    <a:pt x="22" y="78"/>
                  </a:lnTo>
                  <a:lnTo>
                    <a:pt x="22" y="78"/>
                  </a:lnTo>
                  <a:lnTo>
                    <a:pt x="24" y="102"/>
                  </a:lnTo>
                  <a:lnTo>
                    <a:pt x="26" y="110"/>
                  </a:lnTo>
                  <a:lnTo>
                    <a:pt x="30" y="118"/>
                  </a:lnTo>
                  <a:lnTo>
                    <a:pt x="32" y="124"/>
                  </a:lnTo>
                  <a:lnTo>
                    <a:pt x="38" y="128"/>
                  </a:lnTo>
                  <a:lnTo>
                    <a:pt x="42" y="130"/>
                  </a:lnTo>
                  <a:lnTo>
                    <a:pt x="48" y="130"/>
                  </a:lnTo>
                  <a:lnTo>
                    <a:pt x="48" y="130"/>
                  </a:lnTo>
                  <a:lnTo>
                    <a:pt x="54" y="130"/>
                  </a:lnTo>
                  <a:lnTo>
                    <a:pt x="60" y="128"/>
                  </a:lnTo>
                  <a:lnTo>
                    <a:pt x="64" y="124"/>
                  </a:lnTo>
                  <a:lnTo>
                    <a:pt x="68" y="118"/>
                  </a:lnTo>
                  <a:lnTo>
                    <a:pt x="70" y="110"/>
                  </a:lnTo>
                  <a:lnTo>
                    <a:pt x="72" y="100"/>
                  </a:lnTo>
                  <a:lnTo>
                    <a:pt x="74" y="76"/>
                  </a:lnTo>
                  <a:lnTo>
                    <a:pt x="74" y="76"/>
                  </a:lnTo>
                  <a:lnTo>
                    <a:pt x="72" y="52"/>
                  </a:lnTo>
                  <a:lnTo>
                    <a:pt x="70" y="42"/>
                  </a:lnTo>
                  <a:lnTo>
                    <a:pt x="68" y="34"/>
                  </a:lnTo>
                  <a:lnTo>
                    <a:pt x="64" y="28"/>
                  </a:lnTo>
                  <a:lnTo>
                    <a:pt x="60" y="22"/>
                  </a:lnTo>
                  <a:lnTo>
                    <a:pt x="56" y="20"/>
                  </a:lnTo>
                  <a:lnTo>
                    <a:pt x="50" y="20"/>
                  </a:lnTo>
                  <a:lnTo>
                    <a:pt x="50" y="2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2" name="Freeform 2054"/>
            <p:cNvSpPr>
              <a:spLocks/>
            </p:cNvSpPr>
            <p:nvPr/>
          </p:nvSpPr>
          <p:spPr bwMode="auto">
            <a:xfrm>
              <a:off x="6263783" y="393700"/>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6 h 144"/>
                <a:gd name="T20" fmla="*/ 18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6"/>
                  </a:lnTo>
                  <a:lnTo>
                    <a:pt x="18"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3" name="Freeform 2055"/>
            <p:cNvSpPr>
              <a:spLocks/>
            </p:cNvSpPr>
            <p:nvPr/>
          </p:nvSpPr>
          <p:spPr bwMode="auto">
            <a:xfrm>
              <a:off x="6410640" y="393700"/>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6 h 144"/>
                <a:gd name="T20" fmla="*/ 16 w 52"/>
                <a:gd name="T21" fmla="*/ 36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6"/>
                  </a:lnTo>
                  <a:lnTo>
                    <a:pt x="16" y="36"/>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4" name="Freeform 2056"/>
            <p:cNvSpPr>
              <a:spLocks/>
            </p:cNvSpPr>
            <p:nvPr/>
          </p:nvSpPr>
          <p:spPr bwMode="auto">
            <a:xfrm>
              <a:off x="6557497" y="393700"/>
              <a:ext cx="83007"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6 w 52"/>
                <a:gd name="T19" fmla="*/ 36 h 144"/>
                <a:gd name="T20" fmla="*/ 16 w 52"/>
                <a:gd name="T21" fmla="*/ 36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6" y="36"/>
                  </a:lnTo>
                  <a:lnTo>
                    <a:pt x="16" y="36"/>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5" name="Freeform 2057"/>
            <p:cNvSpPr>
              <a:spLocks noEditPoints="1"/>
            </p:cNvSpPr>
            <p:nvPr/>
          </p:nvSpPr>
          <p:spPr bwMode="auto">
            <a:xfrm>
              <a:off x="6298902" y="50800"/>
              <a:ext cx="156435"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4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4"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6" name="Freeform 2058"/>
            <p:cNvSpPr>
              <a:spLocks/>
            </p:cNvSpPr>
            <p:nvPr/>
          </p:nvSpPr>
          <p:spPr bwMode="auto">
            <a:xfrm>
              <a:off x="6519187" y="60325"/>
              <a:ext cx="86198"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0 w 54"/>
                <a:gd name="T23" fmla="*/ 40 h 144"/>
                <a:gd name="T24" fmla="*/ 0 w 54"/>
                <a:gd name="T25" fmla="*/ 40 h 144"/>
                <a:gd name="T26" fmla="*/ 0 w 54"/>
                <a:gd name="T27" fmla="*/ 20 h 144"/>
                <a:gd name="T28" fmla="*/ 0 w 54"/>
                <a:gd name="T29" fmla="*/ 20 h 144"/>
                <a:gd name="T30" fmla="*/ 12 w 54"/>
                <a:gd name="T31" fmla="*/ 16 h 144"/>
                <a:gd name="T32" fmla="*/ 12 w 54"/>
                <a:gd name="T33" fmla="*/ 16 h 144"/>
                <a:gd name="T34" fmla="*/ 22 w 54"/>
                <a:gd name="T35" fmla="*/ 12 h 144"/>
                <a:gd name="T36" fmla="*/ 22 w 54"/>
                <a:gd name="T37" fmla="*/ 12 h 144"/>
                <a:gd name="T38" fmla="*/ 26 w 54"/>
                <a:gd name="T39" fmla="*/ 10 h 144"/>
                <a:gd name="T40" fmla="*/ 32 w 54"/>
                <a:gd name="T41" fmla="*/ 6 h 144"/>
                <a:gd name="T42" fmla="*/ 32 w 54"/>
                <a:gd name="T43" fmla="*/ 6 h 144"/>
                <a:gd name="T44" fmla="*/ 38 w 54"/>
                <a:gd name="T45" fmla="*/ 4 h 144"/>
                <a:gd name="T46" fmla="*/ 44 w 54"/>
                <a:gd name="T47" fmla="*/ 0 h 144"/>
                <a:gd name="T48" fmla="*/ 54 w 5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7" name="Freeform 2059"/>
            <p:cNvSpPr>
              <a:spLocks/>
            </p:cNvSpPr>
            <p:nvPr/>
          </p:nvSpPr>
          <p:spPr bwMode="auto">
            <a:xfrm>
              <a:off x="6669238" y="60325"/>
              <a:ext cx="83007" cy="228600"/>
            </a:xfrm>
            <a:custGeom>
              <a:avLst/>
              <a:gdLst>
                <a:gd name="T0" fmla="*/ 52 w 52"/>
                <a:gd name="T1" fmla="*/ 0 h 144"/>
                <a:gd name="T2" fmla="*/ 52 w 52"/>
                <a:gd name="T3" fmla="*/ 0 h 144"/>
                <a:gd name="T4" fmla="*/ 52 w 52"/>
                <a:gd name="T5" fmla="*/ 144 h 144"/>
                <a:gd name="T6" fmla="*/ 52 w 52"/>
                <a:gd name="T7" fmla="*/ 144 h 144"/>
                <a:gd name="T8" fmla="*/ 28 w 52"/>
                <a:gd name="T9" fmla="*/ 144 h 144"/>
                <a:gd name="T10" fmla="*/ 28 w 52"/>
                <a:gd name="T11" fmla="*/ 144 h 144"/>
                <a:gd name="T12" fmla="*/ 28 w 52"/>
                <a:gd name="T13" fmla="*/ 28 h 144"/>
                <a:gd name="T14" fmla="*/ 28 w 52"/>
                <a:gd name="T15" fmla="*/ 28 h 144"/>
                <a:gd name="T16" fmla="*/ 22 w 52"/>
                <a:gd name="T17" fmla="*/ 32 h 144"/>
                <a:gd name="T18" fmla="*/ 14 w 52"/>
                <a:gd name="T19" fmla="*/ 34 h 144"/>
                <a:gd name="T20" fmla="*/ 14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4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28" y="144"/>
                  </a:lnTo>
                  <a:lnTo>
                    <a:pt x="28" y="144"/>
                  </a:lnTo>
                  <a:lnTo>
                    <a:pt x="28" y="28"/>
                  </a:lnTo>
                  <a:lnTo>
                    <a:pt x="28" y="28"/>
                  </a:lnTo>
                  <a:lnTo>
                    <a:pt x="22" y="32"/>
                  </a:lnTo>
                  <a:lnTo>
                    <a:pt x="14" y="34"/>
                  </a:lnTo>
                  <a:lnTo>
                    <a:pt x="14" y="34"/>
                  </a:lnTo>
                  <a:lnTo>
                    <a:pt x="8" y="38"/>
                  </a:lnTo>
                  <a:lnTo>
                    <a:pt x="0" y="40"/>
                  </a:lnTo>
                  <a:lnTo>
                    <a:pt x="0" y="40"/>
                  </a:lnTo>
                  <a:lnTo>
                    <a:pt x="0" y="20"/>
                  </a:lnTo>
                  <a:lnTo>
                    <a:pt x="0" y="20"/>
                  </a:lnTo>
                  <a:lnTo>
                    <a:pt x="4"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8" name="Freeform 2060"/>
            <p:cNvSpPr>
              <a:spLocks/>
            </p:cNvSpPr>
            <p:nvPr/>
          </p:nvSpPr>
          <p:spPr bwMode="auto">
            <a:xfrm>
              <a:off x="6816095" y="603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8 w 50"/>
                <a:gd name="T23" fmla="*/ 38 h 144"/>
                <a:gd name="T24" fmla="*/ 0 w 50"/>
                <a:gd name="T25" fmla="*/ 40 h 144"/>
                <a:gd name="T26" fmla="*/ 0 w 50"/>
                <a:gd name="T27" fmla="*/ 40 h 144"/>
                <a:gd name="T28" fmla="*/ 0 w 50"/>
                <a:gd name="T29" fmla="*/ 20 h 144"/>
                <a:gd name="T30" fmla="*/ 0 w 50"/>
                <a:gd name="T31" fmla="*/ 20 h 144"/>
                <a:gd name="T32" fmla="*/ 10 w 50"/>
                <a:gd name="T33" fmla="*/ 18 h 144"/>
                <a:gd name="T34" fmla="*/ 10 w 50"/>
                <a:gd name="T35" fmla="*/ 18 h 144"/>
                <a:gd name="T36" fmla="*/ 20 w 50"/>
                <a:gd name="T37" fmla="*/ 12 h 144"/>
                <a:gd name="T38" fmla="*/ 20 w 50"/>
                <a:gd name="T39" fmla="*/ 12 h 144"/>
                <a:gd name="T40" fmla="*/ 26 w 50"/>
                <a:gd name="T41" fmla="*/ 10 h 144"/>
                <a:gd name="T42" fmla="*/ 30 w 50"/>
                <a:gd name="T43" fmla="*/ 6 h 144"/>
                <a:gd name="T44" fmla="*/ 30 w 50"/>
                <a:gd name="T45" fmla="*/ 6 h 144"/>
                <a:gd name="T46" fmla="*/ 36 w 50"/>
                <a:gd name="T47" fmla="*/ 4 h 144"/>
                <a:gd name="T48" fmla="*/ 42 w 50"/>
                <a:gd name="T49" fmla="*/ 0 h 144"/>
                <a:gd name="T50" fmla="*/ 50 w 50"/>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8" y="38"/>
                  </a:lnTo>
                  <a:lnTo>
                    <a:pt x="0" y="40"/>
                  </a:lnTo>
                  <a:lnTo>
                    <a:pt x="0" y="40"/>
                  </a:lnTo>
                  <a:lnTo>
                    <a:pt x="0" y="20"/>
                  </a:lnTo>
                  <a:lnTo>
                    <a:pt x="0" y="20"/>
                  </a:lnTo>
                  <a:lnTo>
                    <a:pt x="10" y="18"/>
                  </a:lnTo>
                  <a:lnTo>
                    <a:pt x="10" y="18"/>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9" name="Freeform 2061"/>
            <p:cNvSpPr>
              <a:spLocks/>
            </p:cNvSpPr>
            <p:nvPr/>
          </p:nvSpPr>
          <p:spPr bwMode="auto">
            <a:xfrm>
              <a:off x="6959759" y="60325"/>
              <a:ext cx="86198"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0" name="Freeform 2062"/>
            <p:cNvSpPr>
              <a:spLocks/>
            </p:cNvSpPr>
            <p:nvPr/>
          </p:nvSpPr>
          <p:spPr bwMode="auto">
            <a:xfrm>
              <a:off x="7346058" y="60325"/>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1" name="Freeform 2063"/>
            <p:cNvSpPr>
              <a:spLocks/>
            </p:cNvSpPr>
            <p:nvPr/>
          </p:nvSpPr>
          <p:spPr bwMode="auto">
            <a:xfrm>
              <a:off x="7492915" y="60325"/>
              <a:ext cx="86198"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2" name="Freeform 2064"/>
            <p:cNvSpPr>
              <a:spLocks/>
            </p:cNvSpPr>
            <p:nvPr/>
          </p:nvSpPr>
          <p:spPr bwMode="auto">
            <a:xfrm>
              <a:off x="7642965" y="60325"/>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8 w 52"/>
                <a:gd name="T19" fmla="*/ 34 h 144"/>
                <a:gd name="T20" fmla="*/ 18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32 w 52"/>
                <a:gd name="T45" fmla="*/ 6 h 144"/>
                <a:gd name="T46" fmla="*/ 32 w 52"/>
                <a:gd name="T47" fmla="*/ 6 h 144"/>
                <a:gd name="T48" fmla="*/ 42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8" y="34"/>
                  </a:lnTo>
                  <a:lnTo>
                    <a:pt x="18"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32" y="6"/>
                  </a:lnTo>
                  <a:lnTo>
                    <a:pt x="32" y="6"/>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3" name="Freeform 2065"/>
            <p:cNvSpPr>
              <a:spLocks/>
            </p:cNvSpPr>
            <p:nvPr/>
          </p:nvSpPr>
          <p:spPr bwMode="auto">
            <a:xfrm>
              <a:off x="7793015" y="603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4 w 50"/>
                <a:gd name="T19" fmla="*/ 34 h 144"/>
                <a:gd name="T20" fmla="*/ 14 w 50"/>
                <a:gd name="T21" fmla="*/ 34 h 144"/>
                <a:gd name="T22" fmla="*/ 0 w 50"/>
                <a:gd name="T23" fmla="*/ 40 h 144"/>
                <a:gd name="T24" fmla="*/ 0 w 50"/>
                <a:gd name="T25" fmla="*/ 40 h 144"/>
                <a:gd name="T26" fmla="*/ 0 w 50"/>
                <a:gd name="T27" fmla="*/ 20 h 144"/>
                <a:gd name="T28" fmla="*/ 0 w 50"/>
                <a:gd name="T29" fmla="*/ 20 h 144"/>
                <a:gd name="T30" fmla="*/ 8 w 50"/>
                <a:gd name="T31" fmla="*/ 16 h 144"/>
                <a:gd name="T32" fmla="*/ 8 w 50"/>
                <a:gd name="T33" fmla="*/ 16 h 144"/>
                <a:gd name="T34" fmla="*/ 20 w 50"/>
                <a:gd name="T35" fmla="*/ 12 h 144"/>
                <a:gd name="T36" fmla="*/ 20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4" y="34"/>
                  </a:lnTo>
                  <a:lnTo>
                    <a:pt x="14" y="34"/>
                  </a:lnTo>
                  <a:lnTo>
                    <a:pt x="0" y="40"/>
                  </a:lnTo>
                  <a:lnTo>
                    <a:pt x="0" y="40"/>
                  </a:lnTo>
                  <a:lnTo>
                    <a:pt x="0" y="20"/>
                  </a:lnTo>
                  <a:lnTo>
                    <a:pt x="0" y="20"/>
                  </a:lnTo>
                  <a:lnTo>
                    <a:pt x="8" y="16"/>
                  </a:lnTo>
                  <a:lnTo>
                    <a:pt x="8" y="16"/>
                  </a:lnTo>
                  <a:lnTo>
                    <a:pt x="20" y="12"/>
                  </a:lnTo>
                  <a:lnTo>
                    <a:pt x="20"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6" name="Freeform 2068"/>
            <p:cNvSpPr>
              <a:spLocks/>
            </p:cNvSpPr>
            <p:nvPr/>
          </p:nvSpPr>
          <p:spPr bwMode="auto">
            <a:xfrm>
              <a:off x="7205586" y="57150"/>
              <a:ext cx="766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2" y="70"/>
                  </a:lnTo>
                  <a:lnTo>
                    <a:pt x="28" y="72"/>
                  </a:lnTo>
                  <a:lnTo>
                    <a:pt x="28" y="72"/>
                  </a:lnTo>
                  <a:lnTo>
                    <a:pt x="28" y="72"/>
                  </a:lnTo>
                  <a:lnTo>
                    <a:pt x="28" y="72"/>
                  </a:lnTo>
                  <a:lnTo>
                    <a:pt x="22"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7" name="Freeform 2069"/>
            <p:cNvSpPr>
              <a:spLocks/>
            </p:cNvSpPr>
            <p:nvPr/>
          </p:nvSpPr>
          <p:spPr bwMode="auto">
            <a:xfrm>
              <a:off x="8303823" y="57150"/>
              <a:ext cx="73429"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8" name="Freeform 2070"/>
            <p:cNvSpPr>
              <a:spLocks/>
            </p:cNvSpPr>
            <p:nvPr/>
          </p:nvSpPr>
          <p:spPr bwMode="auto">
            <a:xfrm>
              <a:off x="8303823" y="57150"/>
              <a:ext cx="73429" cy="231775"/>
            </a:xfrm>
            <a:custGeom>
              <a:avLst/>
              <a:gdLst>
                <a:gd name="T0" fmla="*/ 46 w 46"/>
                <a:gd name="T1" fmla="*/ 0 h 146"/>
                <a:gd name="T2" fmla="*/ 40 w 46"/>
                <a:gd name="T3" fmla="*/ 0 h 146"/>
                <a:gd name="T4" fmla="*/ 18 w 46"/>
                <a:gd name="T5" fmla="*/ 6 h 146"/>
                <a:gd name="T6" fmla="*/ 12 w 46"/>
                <a:gd name="T7" fmla="*/ 24 h 146"/>
                <a:gd name="T8" fmla="*/ 12 w 46"/>
                <a:gd name="T9" fmla="*/ 38 h 146"/>
                <a:gd name="T10" fmla="*/ 14 w 46"/>
                <a:gd name="T11" fmla="*/ 52 h 146"/>
                <a:gd name="T12" fmla="*/ 12 w 46"/>
                <a:gd name="T13" fmla="*/ 56 h 146"/>
                <a:gd name="T14" fmla="*/ 8 w 46"/>
                <a:gd name="T15" fmla="*/ 62 h 146"/>
                <a:gd name="T16" fmla="*/ 0 w 46"/>
                <a:gd name="T17" fmla="*/ 80 h 146"/>
                <a:gd name="T18" fmla="*/ 6 w 46"/>
                <a:gd name="T19" fmla="*/ 82 h 146"/>
                <a:gd name="T20" fmla="*/ 12 w 46"/>
                <a:gd name="T21" fmla="*/ 88 h 146"/>
                <a:gd name="T22" fmla="*/ 14 w 46"/>
                <a:gd name="T23" fmla="*/ 92 h 146"/>
                <a:gd name="T24" fmla="*/ 12 w 46"/>
                <a:gd name="T25" fmla="*/ 106 h 146"/>
                <a:gd name="T26" fmla="*/ 12 w 46"/>
                <a:gd name="T27" fmla="*/ 120 h 146"/>
                <a:gd name="T28" fmla="*/ 14 w 46"/>
                <a:gd name="T29" fmla="*/ 132 h 146"/>
                <a:gd name="T30" fmla="*/ 20 w 46"/>
                <a:gd name="T31" fmla="*/ 140 h 146"/>
                <a:gd name="T32" fmla="*/ 40 w 46"/>
                <a:gd name="T33" fmla="*/ 146 h 146"/>
                <a:gd name="T34" fmla="*/ 46 w 46"/>
                <a:gd name="T35" fmla="*/ 146 h 146"/>
                <a:gd name="T36" fmla="*/ 46 w 46"/>
                <a:gd name="T37" fmla="*/ 128 h 146"/>
                <a:gd name="T38" fmla="*/ 44 w 46"/>
                <a:gd name="T39" fmla="*/ 128 h 146"/>
                <a:gd name="T40" fmla="*/ 40 w 46"/>
                <a:gd name="T41" fmla="*/ 126 h 146"/>
                <a:gd name="T42" fmla="*/ 34 w 46"/>
                <a:gd name="T43" fmla="*/ 120 h 146"/>
                <a:gd name="T44" fmla="*/ 34 w 46"/>
                <a:gd name="T45" fmla="*/ 116 h 146"/>
                <a:gd name="T46" fmla="*/ 36 w 46"/>
                <a:gd name="T47" fmla="*/ 106 h 146"/>
                <a:gd name="T48" fmla="*/ 36 w 46"/>
                <a:gd name="T49" fmla="*/ 94 h 146"/>
                <a:gd name="T50" fmla="*/ 32 w 46"/>
                <a:gd name="T51" fmla="*/ 78 h 146"/>
                <a:gd name="T52" fmla="*/ 20 w 46"/>
                <a:gd name="T53" fmla="*/ 72 h 146"/>
                <a:gd name="T54" fmla="*/ 20 w 46"/>
                <a:gd name="T55" fmla="*/ 72 h 146"/>
                <a:gd name="T56" fmla="*/ 26 w 46"/>
                <a:gd name="T57" fmla="*/ 70 h 146"/>
                <a:gd name="T58" fmla="*/ 34 w 46"/>
                <a:gd name="T59" fmla="*/ 60 h 146"/>
                <a:gd name="T60" fmla="*/ 36 w 46"/>
                <a:gd name="T61" fmla="*/ 50 h 146"/>
                <a:gd name="T62" fmla="*/ 36 w 46"/>
                <a:gd name="T63" fmla="*/ 38 h 146"/>
                <a:gd name="T64" fmla="*/ 34 w 46"/>
                <a:gd name="T65" fmla="*/ 30 h 146"/>
                <a:gd name="T66" fmla="*/ 36 w 46"/>
                <a:gd name="T67" fmla="*/ 20 h 146"/>
                <a:gd name="T68" fmla="*/ 44 w 46"/>
                <a:gd name="T69" fmla="*/ 18 h 146"/>
                <a:gd name="T70" fmla="*/ 46 w 46"/>
                <a:gd name="T71" fmla="*/ 18 h 146"/>
                <a:gd name="T72" fmla="*/ 46 w 46"/>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46">
                  <a:moveTo>
                    <a:pt x="46" y="0"/>
                  </a:moveTo>
                  <a:lnTo>
                    <a:pt x="46" y="0"/>
                  </a:lnTo>
                  <a:lnTo>
                    <a:pt x="40" y="0"/>
                  </a:lnTo>
                  <a:lnTo>
                    <a:pt x="40" y="0"/>
                  </a:lnTo>
                  <a:lnTo>
                    <a:pt x="28" y="0"/>
                  </a:lnTo>
                  <a:lnTo>
                    <a:pt x="18" y="6"/>
                  </a:lnTo>
                  <a:lnTo>
                    <a:pt x="14" y="14"/>
                  </a:lnTo>
                  <a:lnTo>
                    <a:pt x="12" y="24"/>
                  </a:lnTo>
                  <a:lnTo>
                    <a:pt x="12" y="24"/>
                  </a:lnTo>
                  <a:lnTo>
                    <a:pt x="12" y="38"/>
                  </a:lnTo>
                  <a:lnTo>
                    <a:pt x="12" y="38"/>
                  </a:lnTo>
                  <a:lnTo>
                    <a:pt x="14" y="52"/>
                  </a:lnTo>
                  <a:lnTo>
                    <a:pt x="14" y="52"/>
                  </a:lnTo>
                  <a:lnTo>
                    <a:pt x="12" y="56"/>
                  </a:lnTo>
                  <a:lnTo>
                    <a:pt x="12" y="60"/>
                  </a:lnTo>
                  <a:lnTo>
                    <a:pt x="8" y="62"/>
                  </a:lnTo>
                  <a:lnTo>
                    <a:pt x="0" y="64"/>
                  </a:lnTo>
                  <a:lnTo>
                    <a:pt x="0" y="80"/>
                  </a:lnTo>
                  <a:lnTo>
                    <a:pt x="0" y="80"/>
                  </a:lnTo>
                  <a:lnTo>
                    <a:pt x="6" y="82"/>
                  </a:lnTo>
                  <a:lnTo>
                    <a:pt x="12" y="84"/>
                  </a:lnTo>
                  <a:lnTo>
                    <a:pt x="12"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6" y="146"/>
                  </a:lnTo>
                  <a:lnTo>
                    <a:pt x="46" y="146"/>
                  </a:lnTo>
                  <a:lnTo>
                    <a:pt x="46" y="128"/>
                  </a:lnTo>
                  <a:lnTo>
                    <a:pt x="46" y="128"/>
                  </a:lnTo>
                  <a:lnTo>
                    <a:pt x="44" y="128"/>
                  </a:lnTo>
                  <a:lnTo>
                    <a:pt x="44" y="128"/>
                  </a:lnTo>
                  <a:lnTo>
                    <a:pt x="40" y="126"/>
                  </a:lnTo>
                  <a:lnTo>
                    <a:pt x="36" y="124"/>
                  </a:lnTo>
                  <a:lnTo>
                    <a:pt x="34" y="120"/>
                  </a:lnTo>
                  <a:lnTo>
                    <a:pt x="34" y="116"/>
                  </a:lnTo>
                  <a:lnTo>
                    <a:pt x="34" y="116"/>
                  </a:lnTo>
                  <a:lnTo>
                    <a:pt x="36" y="106"/>
                  </a:lnTo>
                  <a:lnTo>
                    <a:pt x="36" y="106"/>
                  </a:lnTo>
                  <a:lnTo>
                    <a:pt x="36" y="94"/>
                  </a:lnTo>
                  <a:lnTo>
                    <a:pt x="36" y="94"/>
                  </a:lnTo>
                  <a:lnTo>
                    <a:pt x="34" y="86"/>
                  </a:lnTo>
                  <a:lnTo>
                    <a:pt x="32" y="78"/>
                  </a:lnTo>
                  <a:lnTo>
                    <a:pt x="26" y="74"/>
                  </a:lnTo>
                  <a:lnTo>
                    <a:pt x="20" y="72"/>
                  </a:lnTo>
                  <a:lnTo>
                    <a:pt x="20" y="72"/>
                  </a:lnTo>
                  <a:lnTo>
                    <a:pt x="20" y="72"/>
                  </a:lnTo>
                  <a:lnTo>
                    <a:pt x="20" y="72"/>
                  </a:lnTo>
                  <a:lnTo>
                    <a:pt x="26" y="70"/>
                  </a:lnTo>
                  <a:lnTo>
                    <a:pt x="32" y="66"/>
                  </a:lnTo>
                  <a:lnTo>
                    <a:pt x="34" y="60"/>
                  </a:lnTo>
                  <a:lnTo>
                    <a:pt x="36" y="50"/>
                  </a:lnTo>
                  <a:lnTo>
                    <a:pt x="36" y="50"/>
                  </a:lnTo>
                  <a:lnTo>
                    <a:pt x="36" y="38"/>
                  </a:lnTo>
                  <a:lnTo>
                    <a:pt x="36" y="38"/>
                  </a:lnTo>
                  <a:lnTo>
                    <a:pt x="34" y="30"/>
                  </a:lnTo>
                  <a:lnTo>
                    <a:pt x="34" y="30"/>
                  </a:lnTo>
                  <a:lnTo>
                    <a:pt x="34" y="24"/>
                  </a:lnTo>
                  <a:lnTo>
                    <a:pt x="36" y="20"/>
                  </a:lnTo>
                  <a:lnTo>
                    <a:pt x="40" y="18"/>
                  </a:lnTo>
                  <a:lnTo>
                    <a:pt x="44" y="18"/>
                  </a:lnTo>
                  <a:lnTo>
                    <a:pt x="44" y="18"/>
                  </a:lnTo>
                  <a:lnTo>
                    <a:pt x="46" y="18"/>
                  </a:lnTo>
                  <a:lnTo>
                    <a:pt x="46" y="1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9" name="Freeform 2071"/>
            <p:cNvSpPr>
              <a:spLocks/>
            </p:cNvSpPr>
            <p:nvPr/>
          </p:nvSpPr>
          <p:spPr bwMode="auto">
            <a:xfrm>
              <a:off x="8399600" y="57150"/>
              <a:ext cx="766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0" name="Freeform 2072"/>
            <p:cNvSpPr>
              <a:spLocks/>
            </p:cNvSpPr>
            <p:nvPr/>
          </p:nvSpPr>
          <p:spPr bwMode="auto">
            <a:xfrm>
              <a:off x="8399600" y="57150"/>
              <a:ext cx="76620" cy="231775"/>
            </a:xfrm>
            <a:custGeom>
              <a:avLst/>
              <a:gdLst>
                <a:gd name="T0" fmla="*/ 8 w 48"/>
                <a:gd name="T1" fmla="*/ 0 h 146"/>
                <a:gd name="T2" fmla="*/ 0 w 48"/>
                <a:gd name="T3" fmla="*/ 0 h 146"/>
                <a:gd name="T4" fmla="*/ 0 w 48"/>
                <a:gd name="T5" fmla="*/ 18 h 146"/>
                <a:gd name="T6" fmla="*/ 4 w 48"/>
                <a:gd name="T7" fmla="*/ 18 h 146"/>
                <a:gd name="T8" fmla="*/ 10 w 48"/>
                <a:gd name="T9" fmla="*/ 20 h 146"/>
                <a:gd name="T10" fmla="*/ 14 w 48"/>
                <a:gd name="T11" fmla="*/ 30 h 146"/>
                <a:gd name="T12" fmla="*/ 12 w 48"/>
                <a:gd name="T13" fmla="*/ 38 h 146"/>
                <a:gd name="T14" fmla="*/ 12 w 48"/>
                <a:gd name="T15" fmla="*/ 50 h 146"/>
                <a:gd name="T16" fmla="*/ 12 w 48"/>
                <a:gd name="T17" fmla="*/ 60 h 146"/>
                <a:gd name="T18" fmla="*/ 20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2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4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4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0" y="20"/>
                  </a:lnTo>
                  <a:lnTo>
                    <a:pt x="12" y="24"/>
                  </a:lnTo>
                  <a:lnTo>
                    <a:pt x="14" y="30"/>
                  </a:lnTo>
                  <a:lnTo>
                    <a:pt x="14" y="30"/>
                  </a:lnTo>
                  <a:lnTo>
                    <a:pt x="12" y="38"/>
                  </a:lnTo>
                  <a:lnTo>
                    <a:pt x="12" y="38"/>
                  </a:lnTo>
                  <a:lnTo>
                    <a:pt x="12" y="50"/>
                  </a:lnTo>
                  <a:lnTo>
                    <a:pt x="12" y="50"/>
                  </a:lnTo>
                  <a:lnTo>
                    <a:pt x="12" y="60"/>
                  </a:lnTo>
                  <a:lnTo>
                    <a:pt x="16" y="66"/>
                  </a:lnTo>
                  <a:lnTo>
                    <a:pt x="20" y="70"/>
                  </a:lnTo>
                  <a:lnTo>
                    <a:pt x="28" y="72"/>
                  </a:lnTo>
                  <a:lnTo>
                    <a:pt x="28" y="72"/>
                  </a:lnTo>
                  <a:lnTo>
                    <a:pt x="28" y="72"/>
                  </a:lnTo>
                  <a:lnTo>
                    <a:pt x="28" y="72"/>
                  </a:lnTo>
                  <a:lnTo>
                    <a:pt x="20" y="74"/>
                  </a:lnTo>
                  <a:lnTo>
                    <a:pt x="16" y="78"/>
                  </a:lnTo>
                  <a:lnTo>
                    <a:pt x="12" y="86"/>
                  </a:lnTo>
                  <a:lnTo>
                    <a:pt x="12" y="94"/>
                  </a:lnTo>
                  <a:lnTo>
                    <a:pt x="12" y="94"/>
                  </a:lnTo>
                  <a:lnTo>
                    <a:pt x="12" y="106"/>
                  </a:lnTo>
                  <a:lnTo>
                    <a:pt x="12" y="106"/>
                  </a:lnTo>
                  <a:lnTo>
                    <a:pt x="14" y="116"/>
                  </a:lnTo>
                  <a:lnTo>
                    <a:pt x="14" y="116"/>
                  </a:lnTo>
                  <a:lnTo>
                    <a:pt x="12"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4" y="106"/>
                  </a:lnTo>
                  <a:lnTo>
                    <a:pt x="34"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4" y="38"/>
                  </a:lnTo>
                  <a:lnTo>
                    <a:pt x="34"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1" name="Freeform 2073"/>
            <p:cNvSpPr>
              <a:spLocks/>
            </p:cNvSpPr>
            <p:nvPr/>
          </p:nvSpPr>
          <p:spPr bwMode="auto">
            <a:xfrm>
              <a:off x="8540071" y="60325"/>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0 w 52"/>
                <a:gd name="T41" fmla="*/ 6 h 144"/>
                <a:gd name="T42" fmla="*/ 30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0" y="6"/>
                  </a:lnTo>
                  <a:lnTo>
                    <a:pt x="30"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2" name="Freeform 2074"/>
            <p:cNvSpPr>
              <a:spLocks/>
            </p:cNvSpPr>
            <p:nvPr/>
          </p:nvSpPr>
          <p:spPr bwMode="auto">
            <a:xfrm>
              <a:off x="8686929" y="60325"/>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8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8"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3" name="Freeform 2075"/>
            <p:cNvSpPr>
              <a:spLocks/>
            </p:cNvSpPr>
            <p:nvPr/>
          </p:nvSpPr>
          <p:spPr bwMode="auto">
            <a:xfrm>
              <a:off x="8833786" y="60325"/>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10 w 52"/>
                <a:gd name="T23" fmla="*/ 38 h 144"/>
                <a:gd name="T24" fmla="*/ 0 w 52"/>
                <a:gd name="T25" fmla="*/ 40 h 144"/>
                <a:gd name="T26" fmla="*/ 0 w 52"/>
                <a:gd name="T27" fmla="*/ 40 h 144"/>
                <a:gd name="T28" fmla="*/ 0 w 52"/>
                <a:gd name="T29" fmla="*/ 20 h 144"/>
                <a:gd name="T30" fmla="*/ 0 w 52"/>
                <a:gd name="T31" fmla="*/ 20 h 144"/>
                <a:gd name="T32" fmla="*/ 10 w 52"/>
                <a:gd name="T33" fmla="*/ 18 h 144"/>
                <a:gd name="T34" fmla="*/ 10 w 52"/>
                <a:gd name="T35" fmla="*/ 18 h 144"/>
                <a:gd name="T36" fmla="*/ 22 w 52"/>
                <a:gd name="T37" fmla="*/ 12 h 144"/>
                <a:gd name="T38" fmla="*/ 22 w 52"/>
                <a:gd name="T39" fmla="*/ 12 h 144"/>
                <a:gd name="T40" fmla="*/ 26 w 52"/>
                <a:gd name="T41" fmla="*/ 10 h 144"/>
                <a:gd name="T42" fmla="*/ 32 w 52"/>
                <a:gd name="T43" fmla="*/ 6 h 144"/>
                <a:gd name="T44" fmla="*/ 32 w 52"/>
                <a:gd name="T45" fmla="*/ 6 h 144"/>
                <a:gd name="T46" fmla="*/ 38 w 52"/>
                <a:gd name="T47" fmla="*/ 4 h 144"/>
                <a:gd name="T48" fmla="*/ 44 w 52"/>
                <a:gd name="T49" fmla="*/ 0 h 144"/>
                <a:gd name="T50" fmla="*/ 52 w 5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10" y="18"/>
                  </a:lnTo>
                  <a:lnTo>
                    <a:pt x="10" y="18"/>
                  </a:lnTo>
                  <a:lnTo>
                    <a:pt x="22" y="12"/>
                  </a:lnTo>
                  <a:lnTo>
                    <a:pt x="22" y="12"/>
                  </a:lnTo>
                  <a:lnTo>
                    <a:pt x="26" y="10"/>
                  </a:lnTo>
                  <a:lnTo>
                    <a:pt x="32" y="6"/>
                  </a:lnTo>
                  <a:lnTo>
                    <a:pt x="32" y="6"/>
                  </a:lnTo>
                  <a:lnTo>
                    <a:pt x="38" y="4"/>
                  </a:lnTo>
                  <a:lnTo>
                    <a:pt x="44"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4" name="Freeform 2076"/>
            <p:cNvSpPr>
              <a:spLocks/>
            </p:cNvSpPr>
            <p:nvPr/>
          </p:nvSpPr>
          <p:spPr bwMode="auto">
            <a:xfrm>
              <a:off x="9216893" y="60325"/>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5" name="Freeform 2077"/>
            <p:cNvSpPr>
              <a:spLocks/>
            </p:cNvSpPr>
            <p:nvPr/>
          </p:nvSpPr>
          <p:spPr bwMode="auto">
            <a:xfrm>
              <a:off x="9363751" y="60325"/>
              <a:ext cx="86198"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6" name="Freeform 2078"/>
            <p:cNvSpPr>
              <a:spLocks/>
            </p:cNvSpPr>
            <p:nvPr/>
          </p:nvSpPr>
          <p:spPr bwMode="auto">
            <a:xfrm>
              <a:off x="9513800" y="603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2 w 50"/>
                <a:gd name="T41" fmla="*/ 6 h 144"/>
                <a:gd name="T42" fmla="*/ 32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2" y="6"/>
                  </a:lnTo>
                  <a:lnTo>
                    <a:pt x="32"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7" name="Freeform 2079"/>
            <p:cNvSpPr>
              <a:spLocks noEditPoints="1"/>
            </p:cNvSpPr>
            <p:nvPr/>
          </p:nvSpPr>
          <p:spPr bwMode="auto">
            <a:xfrm>
              <a:off x="9660658" y="50800"/>
              <a:ext cx="156435" cy="238125"/>
            </a:xfrm>
            <a:custGeom>
              <a:avLst/>
              <a:gdLst>
                <a:gd name="T0" fmla="*/ 46 w 98"/>
                <a:gd name="T1" fmla="*/ 150 h 150"/>
                <a:gd name="T2" fmla="*/ 26 w 98"/>
                <a:gd name="T3" fmla="*/ 144 h 150"/>
                <a:gd name="T4" fmla="*/ 10 w 98"/>
                <a:gd name="T5" fmla="*/ 132 h 150"/>
                <a:gd name="T6" fmla="*/ 6 w 98"/>
                <a:gd name="T7" fmla="*/ 122 h 150"/>
                <a:gd name="T8" fmla="*/ 0 w 98"/>
                <a:gd name="T9" fmla="*/ 94 h 150"/>
                <a:gd name="T10" fmla="*/ 0 w 98"/>
                <a:gd name="T11" fmla="*/ 78 h 150"/>
                <a:gd name="T12" fmla="*/ 2 w 98"/>
                <a:gd name="T13" fmla="*/ 44 h 150"/>
                <a:gd name="T14" fmla="*/ 12 w 98"/>
                <a:gd name="T15" fmla="*/ 20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2 h 150"/>
                <a:gd name="T28" fmla="*/ 98 w 98"/>
                <a:gd name="T29" fmla="*/ 74 h 150"/>
                <a:gd name="T30" fmla="*/ 98 w 98"/>
                <a:gd name="T31" fmla="*/ 92 h 150"/>
                <a:gd name="T32" fmla="*/ 90 w 98"/>
                <a:gd name="T33" fmla="*/ 120 h 150"/>
                <a:gd name="T34" fmla="*/ 84 w 98"/>
                <a:gd name="T35" fmla="*/ 130 h 150"/>
                <a:gd name="T36" fmla="*/ 68 w 98"/>
                <a:gd name="T37" fmla="*/ 144 h 150"/>
                <a:gd name="T38" fmla="*/ 46 w 98"/>
                <a:gd name="T39" fmla="*/ 150 h 150"/>
                <a:gd name="T40" fmla="*/ 50 w 98"/>
                <a:gd name="T41" fmla="*/ 18 h 150"/>
                <a:gd name="T42" fmla="*/ 42 w 98"/>
                <a:gd name="T43" fmla="*/ 20 h 150"/>
                <a:gd name="T44" fmla="*/ 32 w 98"/>
                <a:gd name="T45" fmla="*/ 26 h 150"/>
                <a:gd name="T46" fmla="*/ 26 w 98"/>
                <a:gd name="T47" fmla="*/ 42 h 150"/>
                <a:gd name="T48" fmla="*/ 22 w 98"/>
                <a:gd name="T49" fmla="*/ 78 h 150"/>
                <a:gd name="T50" fmla="*/ 24 w 98"/>
                <a:gd name="T51" fmla="*/ 100 h 150"/>
                <a:gd name="T52" fmla="*/ 28 w 98"/>
                <a:gd name="T53" fmla="*/ 118 h 150"/>
                <a:gd name="T54" fmla="*/ 36 w 98"/>
                <a:gd name="T55" fmla="*/ 128 h 150"/>
                <a:gd name="T56" fmla="*/ 48 w 98"/>
                <a:gd name="T57" fmla="*/ 130 h 150"/>
                <a:gd name="T58" fmla="*/ 54 w 98"/>
                <a:gd name="T59" fmla="*/ 130 h 150"/>
                <a:gd name="T60" fmla="*/ 64 w 98"/>
                <a:gd name="T61" fmla="*/ 122 h 150"/>
                <a:gd name="T62" fmla="*/ 70 w 98"/>
                <a:gd name="T63" fmla="*/ 110 h 150"/>
                <a:gd name="T64" fmla="*/ 74 w 98"/>
                <a:gd name="T65" fmla="*/ 76 h 150"/>
                <a:gd name="T66" fmla="*/ 72 w 98"/>
                <a:gd name="T67" fmla="*/ 50 h 150"/>
                <a:gd name="T68" fmla="*/ 68 w 98"/>
                <a:gd name="T69" fmla="*/ 32 h 150"/>
                <a:gd name="T70" fmla="*/ 60 w 98"/>
                <a:gd name="T71" fmla="*/ 22 h 150"/>
                <a:gd name="T72" fmla="*/ 50 w 98"/>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150">
                  <a:moveTo>
                    <a:pt x="46" y="150"/>
                  </a:moveTo>
                  <a:lnTo>
                    <a:pt x="46" y="150"/>
                  </a:lnTo>
                  <a:lnTo>
                    <a:pt x="36" y="148"/>
                  </a:lnTo>
                  <a:lnTo>
                    <a:pt x="26" y="144"/>
                  </a:lnTo>
                  <a:lnTo>
                    <a:pt x="18" y="140"/>
                  </a:lnTo>
                  <a:lnTo>
                    <a:pt x="10" y="132"/>
                  </a:lnTo>
                  <a:lnTo>
                    <a:pt x="10" y="132"/>
                  </a:lnTo>
                  <a:lnTo>
                    <a:pt x="6" y="122"/>
                  </a:lnTo>
                  <a:lnTo>
                    <a:pt x="2" y="108"/>
                  </a:lnTo>
                  <a:lnTo>
                    <a:pt x="0" y="94"/>
                  </a:lnTo>
                  <a:lnTo>
                    <a:pt x="0" y="78"/>
                  </a:lnTo>
                  <a:lnTo>
                    <a:pt x="0" y="78"/>
                  </a:lnTo>
                  <a:lnTo>
                    <a:pt x="0" y="60"/>
                  </a:lnTo>
                  <a:lnTo>
                    <a:pt x="2" y="44"/>
                  </a:lnTo>
                  <a:lnTo>
                    <a:pt x="6" y="30"/>
                  </a:lnTo>
                  <a:lnTo>
                    <a:pt x="12" y="20"/>
                  </a:lnTo>
                  <a:lnTo>
                    <a:pt x="12" y="20"/>
                  </a:lnTo>
                  <a:lnTo>
                    <a:pt x="20" y="10"/>
                  </a:lnTo>
                  <a:lnTo>
                    <a:pt x="28" y="4"/>
                  </a:lnTo>
                  <a:lnTo>
                    <a:pt x="38" y="0"/>
                  </a:lnTo>
                  <a:lnTo>
                    <a:pt x="50" y="0"/>
                  </a:lnTo>
                  <a:lnTo>
                    <a:pt x="50" y="0"/>
                  </a:lnTo>
                  <a:lnTo>
                    <a:pt x="62" y="0"/>
                  </a:lnTo>
                  <a:lnTo>
                    <a:pt x="72" y="4"/>
                  </a:lnTo>
                  <a:lnTo>
                    <a:pt x="80" y="10"/>
                  </a:lnTo>
                  <a:lnTo>
                    <a:pt x="86" y="18"/>
                  </a:lnTo>
                  <a:lnTo>
                    <a:pt x="92" y="28"/>
                  </a:lnTo>
                  <a:lnTo>
                    <a:pt x="96" y="42"/>
                  </a:lnTo>
                  <a:lnTo>
                    <a:pt x="98" y="56"/>
                  </a:lnTo>
                  <a:lnTo>
                    <a:pt x="98" y="74"/>
                  </a:lnTo>
                  <a:lnTo>
                    <a:pt x="98" y="74"/>
                  </a:lnTo>
                  <a:lnTo>
                    <a:pt x="98" y="92"/>
                  </a:lnTo>
                  <a:lnTo>
                    <a:pt x="94" y="106"/>
                  </a:lnTo>
                  <a:lnTo>
                    <a:pt x="90" y="120"/>
                  </a:lnTo>
                  <a:lnTo>
                    <a:pt x="84" y="130"/>
                  </a:lnTo>
                  <a:lnTo>
                    <a:pt x="84" y="130"/>
                  </a:lnTo>
                  <a:lnTo>
                    <a:pt x="76" y="138"/>
                  </a:lnTo>
                  <a:lnTo>
                    <a:pt x="68" y="144"/>
                  </a:lnTo>
                  <a:lnTo>
                    <a:pt x="58" y="148"/>
                  </a:lnTo>
                  <a:lnTo>
                    <a:pt x="46" y="150"/>
                  </a:lnTo>
                  <a:lnTo>
                    <a:pt x="46" y="150"/>
                  </a:lnTo>
                  <a:close/>
                  <a:moveTo>
                    <a:pt x="50" y="18"/>
                  </a:moveTo>
                  <a:lnTo>
                    <a:pt x="50" y="18"/>
                  </a:lnTo>
                  <a:lnTo>
                    <a:pt x="42" y="20"/>
                  </a:lnTo>
                  <a:lnTo>
                    <a:pt x="38" y="22"/>
                  </a:lnTo>
                  <a:lnTo>
                    <a:pt x="32" y="26"/>
                  </a:lnTo>
                  <a:lnTo>
                    <a:pt x="28" y="34"/>
                  </a:lnTo>
                  <a:lnTo>
                    <a:pt x="26" y="42"/>
                  </a:lnTo>
                  <a:lnTo>
                    <a:pt x="24" y="52"/>
                  </a:lnTo>
                  <a:lnTo>
                    <a:pt x="22" y="78"/>
                  </a:lnTo>
                  <a:lnTo>
                    <a:pt x="22" y="78"/>
                  </a:lnTo>
                  <a:lnTo>
                    <a:pt x="24" y="100"/>
                  </a:lnTo>
                  <a:lnTo>
                    <a:pt x="26" y="110"/>
                  </a:lnTo>
                  <a:lnTo>
                    <a:pt x="28" y="118"/>
                  </a:lnTo>
                  <a:lnTo>
                    <a:pt x="32" y="124"/>
                  </a:lnTo>
                  <a:lnTo>
                    <a:pt x="36" y="128"/>
                  </a:lnTo>
                  <a:lnTo>
                    <a:pt x="42" y="130"/>
                  </a:lnTo>
                  <a:lnTo>
                    <a:pt x="48" y="130"/>
                  </a:lnTo>
                  <a:lnTo>
                    <a:pt x="48" y="130"/>
                  </a:lnTo>
                  <a:lnTo>
                    <a:pt x="54" y="130"/>
                  </a:lnTo>
                  <a:lnTo>
                    <a:pt x="60" y="128"/>
                  </a:lnTo>
                  <a:lnTo>
                    <a:pt x="64" y="122"/>
                  </a:lnTo>
                  <a:lnTo>
                    <a:pt x="68" y="118"/>
                  </a:lnTo>
                  <a:lnTo>
                    <a:pt x="70" y="110"/>
                  </a:lnTo>
                  <a:lnTo>
                    <a:pt x="72" y="100"/>
                  </a:lnTo>
                  <a:lnTo>
                    <a:pt x="74" y="76"/>
                  </a:lnTo>
                  <a:lnTo>
                    <a:pt x="74" y="76"/>
                  </a:lnTo>
                  <a:lnTo>
                    <a:pt x="72" y="50"/>
                  </a:lnTo>
                  <a:lnTo>
                    <a:pt x="70" y="40"/>
                  </a:lnTo>
                  <a:lnTo>
                    <a:pt x="68" y="32"/>
                  </a:lnTo>
                  <a:lnTo>
                    <a:pt x="64" y="26"/>
                  </a:lnTo>
                  <a:lnTo>
                    <a:pt x="60" y="22"/>
                  </a:lnTo>
                  <a:lnTo>
                    <a:pt x="54"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8" name="Freeform 2080"/>
            <p:cNvSpPr>
              <a:spLocks noEditPoints="1"/>
            </p:cNvSpPr>
            <p:nvPr/>
          </p:nvSpPr>
          <p:spPr bwMode="auto">
            <a:xfrm>
              <a:off x="9880943" y="50800"/>
              <a:ext cx="159627"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4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4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40" y="22"/>
                  </a:lnTo>
                  <a:lnTo>
                    <a:pt x="34" y="26"/>
                  </a:lnTo>
                  <a:lnTo>
                    <a:pt x="30" y="34"/>
                  </a:lnTo>
                  <a:lnTo>
                    <a:pt x="28" y="42"/>
                  </a:lnTo>
                  <a:lnTo>
                    <a:pt x="26" y="52"/>
                  </a:lnTo>
                  <a:lnTo>
                    <a:pt x="24" y="78"/>
                  </a:lnTo>
                  <a:lnTo>
                    <a:pt x="24" y="78"/>
                  </a:lnTo>
                  <a:lnTo>
                    <a:pt x="24"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4" y="76"/>
                  </a:lnTo>
                  <a:lnTo>
                    <a:pt x="74"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9" name="Freeform 2081"/>
            <p:cNvSpPr>
              <a:spLocks/>
            </p:cNvSpPr>
            <p:nvPr/>
          </p:nvSpPr>
          <p:spPr bwMode="auto">
            <a:xfrm>
              <a:off x="8980643" y="57150"/>
              <a:ext cx="766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0" name="Freeform 2082"/>
            <p:cNvSpPr>
              <a:spLocks/>
            </p:cNvSpPr>
            <p:nvPr/>
          </p:nvSpPr>
          <p:spPr bwMode="auto">
            <a:xfrm>
              <a:off x="8980643" y="57150"/>
              <a:ext cx="76620" cy="231775"/>
            </a:xfrm>
            <a:custGeom>
              <a:avLst/>
              <a:gdLst>
                <a:gd name="T0" fmla="*/ 48 w 48"/>
                <a:gd name="T1" fmla="*/ 0 h 146"/>
                <a:gd name="T2" fmla="*/ 40 w 48"/>
                <a:gd name="T3" fmla="*/ 0 h 146"/>
                <a:gd name="T4" fmla="*/ 20 w 48"/>
                <a:gd name="T5" fmla="*/ 6 h 146"/>
                <a:gd name="T6" fmla="*/ 12 w 48"/>
                <a:gd name="T7" fmla="*/ 24 h 146"/>
                <a:gd name="T8" fmla="*/ 12 w 48"/>
                <a:gd name="T9" fmla="*/ 38 h 146"/>
                <a:gd name="T10" fmla="*/ 14 w 48"/>
                <a:gd name="T11" fmla="*/ 52 h 146"/>
                <a:gd name="T12" fmla="*/ 14 w 48"/>
                <a:gd name="T13" fmla="*/ 56 h 146"/>
                <a:gd name="T14" fmla="*/ 8 w 48"/>
                <a:gd name="T15" fmla="*/ 62 h 146"/>
                <a:gd name="T16" fmla="*/ 0 w 48"/>
                <a:gd name="T17" fmla="*/ 80 h 146"/>
                <a:gd name="T18" fmla="*/ 8 w 48"/>
                <a:gd name="T19" fmla="*/ 82 h 146"/>
                <a:gd name="T20" fmla="*/ 14 w 48"/>
                <a:gd name="T21" fmla="*/ 88 h 146"/>
                <a:gd name="T22" fmla="*/ 14 w 48"/>
                <a:gd name="T23" fmla="*/ 92 h 146"/>
                <a:gd name="T24" fmla="*/ 12 w 48"/>
                <a:gd name="T25" fmla="*/ 106 h 146"/>
                <a:gd name="T26" fmla="*/ 12 w 48"/>
                <a:gd name="T27" fmla="*/ 120 h 146"/>
                <a:gd name="T28" fmla="*/ 14 w 48"/>
                <a:gd name="T29" fmla="*/ 132 h 146"/>
                <a:gd name="T30" fmla="*/ 20 w 48"/>
                <a:gd name="T31" fmla="*/ 140 h 146"/>
                <a:gd name="T32" fmla="*/ 40 w 48"/>
                <a:gd name="T33" fmla="*/ 146 h 146"/>
                <a:gd name="T34" fmla="*/ 48 w 48"/>
                <a:gd name="T35" fmla="*/ 146 h 146"/>
                <a:gd name="T36" fmla="*/ 48 w 48"/>
                <a:gd name="T37" fmla="*/ 128 h 146"/>
                <a:gd name="T38" fmla="*/ 44 w 48"/>
                <a:gd name="T39" fmla="*/ 128 h 146"/>
                <a:gd name="T40" fmla="*/ 40 w 48"/>
                <a:gd name="T41" fmla="*/ 126 h 146"/>
                <a:gd name="T42" fmla="*/ 36 w 48"/>
                <a:gd name="T43" fmla="*/ 120 h 146"/>
                <a:gd name="T44" fmla="*/ 34 w 48"/>
                <a:gd name="T45" fmla="*/ 116 h 146"/>
                <a:gd name="T46" fmla="*/ 36 w 48"/>
                <a:gd name="T47" fmla="*/ 106 h 146"/>
                <a:gd name="T48" fmla="*/ 36 w 48"/>
                <a:gd name="T49" fmla="*/ 94 h 146"/>
                <a:gd name="T50" fmla="*/ 32 w 48"/>
                <a:gd name="T51" fmla="*/ 78 h 146"/>
                <a:gd name="T52" fmla="*/ 20 w 48"/>
                <a:gd name="T53" fmla="*/ 72 h 146"/>
                <a:gd name="T54" fmla="*/ 20 w 48"/>
                <a:gd name="T55" fmla="*/ 72 h 146"/>
                <a:gd name="T56" fmla="*/ 26 w 48"/>
                <a:gd name="T57" fmla="*/ 70 h 146"/>
                <a:gd name="T58" fmla="*/ 36 w 48"/>
                <a:gd name="T59" fmla="*/ 60 h 146"/>
                <a:gd name="T60" fmla="*/ 36 w 48"/>
                <a:gd name="T61" fmla="*/ 50 h 146"/>
                <a:gd name="T62" fmla="*/ 36 w 48"/>
                <a:gd name="T63" fmla="*/ 38 h 146"/>
                <a:gd name="T64" fmla="*/ 34 w 48"/>
                <a:gd name="T65" fmla="*/ 30 h 146"/>
                <a:gd name="T66" fmla="*/ 36 w 48"/>
                <a:gd name="T67" fmla="*/ 20 h 146"/>
                <a:gd name="T68" fmla="*/ 44 w 48"/>
                <a:gd name="T69" fmla="*/ 18 h 146"/>
                <a:gd name="T70" fmla="*/ 48 w 48"/>
                <a:gd name="T71" fmla="*/ 18 h 146"/>
                <a:gd name="T72" fmla="*/ 48 w 48"/>
                <a:gd name="T7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2" y="106"/>
                  </a:lnTo>
                  <a:lnTo>
                    <a:pt x="12"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6" y="124"/>
                  </a:lnTo>
                  <a:lnTo>
                    <a:pt x="36" y="120"/>
                  </a:lnTo>
                  <a:lnTo>
                    <a:pt x="34" y="116"/>
                  </a:lnTo>
                  <a:lnTo>
                    <a:pt x="34" y="116"/>
                  </a:lnTo>
                  <a:lnTo>
                    <a:pt x="36" y="106"/>
                  </a:lnTo>
                  <a:lnTo>
                    <a:pt x="36" y="106"/>
                  </a:lnTo>
                  <a:lnTo>
                    <a:pt x="36" y="94"/>
                  </a:lnTo>
                  <a:lnTo>
                    <a:pt x="36" y="94"/>
                  </a:lnTo>
                  <a:lnTo>
                    <a:pt x="36" y="86"/>
                  </a:lnTo>
                  <a:lnTo>
                    <a:pt x="32" y="78"/>
                  </a:lnTo>
                  <a:lnTo>
                    <a:pt x="26" y="74"/>
                  </a:lnTo>
                  <a:lnTo>
                    <a:pt x="20" y="72"/>
                  </a:lnTo>
                  <a:lnTo>
                    <a:pt x="20" y="72"/>
                  </a:lnTo>
                  <a:lnTo>
                    <a:pt x="20" y="72"/>
                  </a:lnTo>
                  <a:lnTo>
                    <a:pt x="20" y="72"/>
                  </a:lnTo>
                  <a:lnTo>
                    <a:pt x="26" y="70"/>
                  </a:lnTo>
                  <a:lnTo>
                    <a:pt x="32" y="66"/>
                  </a:lnTo>
                  <a:lnTo>
                    <a:pt x="36" y="60"/>
                  </a:lnTo>
                  <a:lnTo>
                    <a:pt x="36" y="50"/>
                  </a:lnTo>
                  <a:lnTo>
                    <a:pt x="36" y="50"/>
                  </a:lnTo>
                  <a:lnTo>
                    <a:pt x="36" y="38"/>
                  </a:lnTo>
                  <a:lnTo>
                    <a:pt x="36" y="38"/>
                  </a:lnTo>
                  <a:lnTo>
                    <a:pt x="34" y="30"/>
                  </a:lnTo>
                  <a:lnTo>
                    <a:pt x="34" y="30"/>
                  </a:lnTo>
                  <a:lnTo>
                    <a:pt x="36" y="24"/>
                  </a:lnTo>
                  <a:lnTo>
                    <a:pt x="36"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1" name="Freeform 2083"/>
            <p:cNvSpPr>
              <a:spLocks/>
            </p:cNvSpPr>
            <p:nvPr/>
          </p:nvSpPr>
          <p:spPr bwMode="auto">
            <a:xfrm>
              <a:off x="9076420" y="57150"/>
              <a:ext cx="766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2" name="Freeform 2084"/>
            <p:cNvSpPr>
              <a:spLocks/>
            </p:cNvSpPr>
            <p:nvPr/>
          </p:nvSpPr>
          <p:spPr bwMode="auto">
            <a:xfrm>
              <a:off x="9076420" y="57150"/>
              <a:ext cx="766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28 w 48"/>
                <a:gd name="T21" fmla="*/ 72 h 146"/>
                <a:gd name="T22" fmla="*/ 28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4 w 48"/>
                <a:gd name="T53" fmla="*/ 92 h 146"/>
                <a:gd name="T54" fmla="*/ 36 w 48"/>
                <a:gd name="T55" fmla="*/ 84 h 146"/>
                <a:gd name="T56" fmla="*/ 48 w 48"/>
                <a:gd name="T57" fmla="*/ 80 h 146"/>
                <a:gd name="T58" fmla="*/ 48 w 48"/>
                <a:gd name="T59" fmla="*/ 64 h 146"/>
                <a:gd name="T60" fmla="*/ 36 w 48"/>
                <a:gd name="T61" fmla="*/ 60 h 146"/>
                <a:gd name="T62" fmla="*/ 34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2" y="24"/>
                  </a:lnTo>
                  <a:lnTo>
                    <a:pt x="14" y="30"/>
                  </a:lnTo>
                  <a:lnTo>
                    <a:pt x="14" y="30"/>
                  </a:lnTo>
                  <a:lnTo>
                    <a:pt x="12" y="38"/>
                  </a:lnTo>
                  <a:lnTo>
                    <a:pt x="12" y="38"/>
                  </a:lnTo>
                  <a:lnTo>
                    <a:pt x="12" y="50"/>
                  </a:lnTo>
                  <a:lnTo>
                    <a:pt x="12" y="50"/>
                  </a:lnTo>
                  <a:lnTo>
                    <a:pt x="14" y="60"/>
                  </a:lnTo>
                  <a:lnTo>
                    <a:pt x="16" y="66"/>
                  </a:lnTo>
                  <a:lnTo>
                    <a:pt x="22" y="70"/>
                  </a:lnTo>
                  <a:lnTo>
                    <a:pt x="28" y="72"/>
                  </a:lnTo>
                  <a:lnTo>
                    <a:pt x="28" y="72"/>
                  </a:lnTo>
                  <a:lnTo>
                    <a:pt x="28" y="72"/>
                  </a:lnTo>
                  <a:lnTo>
                    <a:pt x="28"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4" y="92"/>
                  </a:lnTo>
                  <a:lnTo>
                    <a:pt x="34" y="92"/>
                  </a:lnTo>
                  <a:lnTo>
                    <a:pt x="34" y="88"/>
                  </a:lnTo>
                  <a:lnTo>
                    <a:pt x="36" y="84"/>
                  </a:lnTo>
                  <a:lnTo>
                    <a:pt x="40" y="82"/>
                  </a:lnTo>
                  <a:lnTo>
                    <a:pt x="48" y="80"/>
                  </a:lnTo>
                  <a:lnTo>
                    <a:pt x="48" y="64"/>
                  </a:lnTo>
                  <a:lnTo>
                    <a:pt x="48" y="64"/>
                  </a:lnTo>
                  <a:lnTo>
                    <a:pt x="40" y="62"/>
                  </a:lnTo>
                  <a:lnTo>
                    <a:pt x="36" y="60"/>
                  </a:lnTo>
                  <a:lnTo>
                    <a:pt x="34" y="56"/>
                  </a:lnTo>
                  <a:lnTo>
                    <a:pt x="34" y="52"/>
                  </a:lnTo>
                  <a:lnTo>
                    <a:pt x="34" y="52"/>
                  </a:lnTo>
                  <a:lnTo>
                    <a:pt x="36" y="38"/>
                  </a:lnTo>
                  <a:lnTo>
                    <a:pt x="36" y="38"/>
                  </a:lnTo>
                  <a:lnTo>
                    <a:pt x="36" y="24"/>
                  </a:lnTo>
                  <a:lnTo>
                    <a:pt x="36" y="24"/>
                  </a:lnTo>
                  <a:lnTo>
                    <a:pt x="34" y="14"/>
                  </a:lnTo>
                  <a:lnTo>
                    <a:pt x="28"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3" name="Freeform 2085"/>
            <p:cNvSpPr>
              <a:spLocks noEditPoints="1"/>
            </p:cNvSpPr>
            <p:nvPr/>
          </p:nvSpPr>
          <p:spPr bwMode="auto">
            <a:xfrm>
              <a:off x="10548186" y="50800"/>
              <a:ext cx="156435" cy="238125"/>
            </a:xfrm>
            <a:custGeom>
              <a:avLst/>
              <a:gdLst>
                <a:gd name="T0" fmla="*/ 46 w 98"/>
                <a:gd name="T1" fmla="*/ 150 h 150"/>
                <a:gd name="T2" fmla="*/ 28 w 98"/>
                <a:gd name="T3" fmla="*/ 144 h 150"/>
                <a:gd name="T4" fmla="*/ 12 w 98"/>
                <a:gd name="T5" fmla="*/ 130 h 150"/>
                <a:gd name="T6" fmla="*/ 6 w 98"/>
                <a:gd name="T7" fmla="*/ 120 h 150"/>
                <a:gd name="T8" fmla="*/ 0 w 98"/>
                <a:gd name="T9" fmla="*/ 94 h 150"/>
                <a:gd name="T10" fmla="*/ 0 w 98"/>
                <a:gd name="T11" fmla="*/ 78 h 150"/>
                <a:gd name="T12" fmla="*/ 2 w 98"/>
                <a:gd name="T13" fmla="*/ 44 h 150"/>
                <a:gd name="T14" fmla="*/ 12 w 98"/>
                <a:gd name="T15" fmla="*/ 18 h 150"/>
                <a:gd name="T16" fmla="*/ 20 w 98"/>
                <a:gd name="T17" fmla="*/ 10 h 150"/>
                <a:gd name="T18" fmla="*/ 38 w 98"/>
                <a:gd name="T19" fmla="*/ 0 h 150"/>
                <a:gd name="T20" fmla="*/ 50 w 98"/>
                <a:gd name="T21" fmla="*/ 0 h 150"/>
                <a:gd name="T22" fmla="*/ 72 w 98"/>
                <a:gd name="T23" fmla="*/ 4 h 150"/>
                <a:gd name="T24" fmla="*/ 86 w 98"/>
                <a:gd name="T25" fmla="*/ 18 h 150"/>
                <a:gd name="T26" fmla="*/ 96 w 98"/>
                <a:gd name="T27" fmla="*/ 40 h 150"/>
                <a:gd name="T28" fmla="*/ 98 w 98"/>
                <a:gd name="T29" fmla="*/ 72 h 150"/>
                <a:gd name="T30" fmla="*/ 98 w 98"/>
                <a:gd name="T31" fmla="*/ 90 h 150"/>
                <a:gd name="T32" fmla="*/ 90 w 98"/>
                <a:gd name="T33" fmla="*/ 120 h 150"/>
                <a:gd name="T34" fmla="*/ 86 w 98"/>
                <a:gd name="T35" fmla="*/ 130 h 150"/>
                <a:gd name="T36" fmla="*/ 68 w 98"/>
                <a:gd name="T37" fmla="*/ 144 h 150"/>
                <a:gd name="T38" fmla="*/ 46 w 98"/>
                <a:gd name="T39" fmla="*/ 150 h 150"/>
                <a:gd name="T40" fmla="*/ 50 w 98"/>
                <a:gd name="T41" fmla="*/ 18 h 150"/>
                <a:gd name="T42" fmla="*/ 44 w 98"/>
                <a:gd name="T43" fmla="*/ 18 h 150"/>
                <a:gd name="T44" fmla="*/ 34 w 98"/>
                <a:gd name="T45" fmla="*/ 26 h 150"/>
                <a:gd name="T46" fmla="*/ 28 w 98"/>
                <a:gd name="T47" fmla="*/ 40 h 150"/>
                <a:gd name="T48" fmla="*/ 24 w 98"/>
                <a:gd name="T49" fmla="*/ 76 h 150"/>
                <a:gd name="T50" fmla="*/ 26 w 98"/>
                <a:gd name="T51" fmla="*/ 100 h 150"/>
                <a:gd name="T52" fmla="*/ 30 w 98"/>
                <a:gd name="T53" fmla="*/ 116 h 150"/>
                <a:gd name="T54" fmla="*/ 38 w 98"/>
                <a:gd name="T55" fmla="*/ 126 h 150"/>
                <a:gd name="T56" fmla="*/ 50 w 98"/>
                <a:gd name="T57" fmla="*/ 130 h 150"/>
                <a:gd name="T58" fmla="*/ 54 w 98"/>
                <a:gd name="T59" fmla="*/ 130 h 150"/>
                <a:gd name="T60" fmla="*/ 64 w 98"/>
                <a:gd name="T61" fmla="*/ 122 h 150"/>
                <a:gd name="T62" fmla="*/ 72 w 98"/>
                <a:gd name="T63" fmla="*/ 100 h 150"/>
                <a:gd name="T64" fmla="*/ 74 w 98"/>
                <a:gd name="T65" fmla="*/ 76 h 150"/>
                <a:gd name="T66" fmla="*/ 68 w 98"/>
                <a:gd name="T67" fmla="*/ 32 h 150"/>
                <a:gd name="T68" fmla="*/ 60 w 98"/>
                <a:gd name="T69" fmla="*/ 22 h 150"/>
                <a:gd name="T70" fmla="*/ 50 w 98"/>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50">
                  <a:moveTo>
                    <a:pt x="46" y="150"/>
                  </a:moveTo>
                  <a:lnTo>
                    <a:pt x="46" y="150"/>
                  </a:lnTo>
                  <a:lnTo>
                    <a:pt x="36" y="148"/>
                  </a:lnTo>
                  <a:lnTo>
                    <a:pt x="28" y="144"/>
                  </a:lnTo>
                  <a:lnTo>
                    <a:pt x="18" y="138"/>
                  </a:lnTo>
                  <a:lnTo>
                    <a:pt x="12" y="130"/>
                  </a:lnTo>
                  <a:lnTo>
                    <a:pt x="12" y="130"/>
                  </a:lnTo>
                  <a:lnTo>
                    <a:pt x="6" y="120"/>
                  </a:lnTo>
                  <a:lnTo>
                    <a:pt x="2" y="108"/>
                  </a:lnTo>
                  <a:lnTo>
                    <a:pt x="0" y="94"/>
                  </a:lnTo>
                  <a:lnTo>
                    <a:pt x="0" y="78"/>
                  </a:lnTo>
                  <a:lnTo>
                    <a:pt x="0" y="78"/>
                  </a:lnTo>
                  <a:lnTo>
                    <a:pt x="0" y="58"/>
                  </a:lnTo>
                  <a:lnTo>
                    <a:pt x="2" y="44"/>
                  </a:lnTo>
                  <a:lnTo>
                    <a:pt x="6" y="30"/>
                  </a:lnTo>
                  <a:lnTo>
                    <a:pt x="12" y="18"/>
                  </a:lnTo>
                  <a:lnTo>
                    <a:pt x="12" y="18"/>
                  </a:lnTo>
                  <a:lnTo>
                    <a:pt x="20" y="10"/>
                  </a:lnTo>
                  <a:lnTo>
                    <a:pt x="28" y="4"/>
                  </a:lnTo>
                  <a:lnTo>
                    <a:pt x="38" y="0"/>
                  </a:lnTo>
                  <a:lnTo>
                    <a:pt x="50" y="0"/>
                  </a:lnTo>
                  <a:lnTo>
                    <a:pt x="50" y="0"/>
                  </a:lnTo>
                  <a:lnTo>
                    <a:pt x="62" y="0"/>
                  </a:lnTo>
                  <a:lnTo>
                    <a:pt x="72" y="4"/>
                  </a:lnTo>
                  <a:lnTo>
                    <a:pt x="80" y="10"/>
                  </a:lnTo>
                  <a:lnTo>
                    <a:pt x="86" y="18"/>
                  </a:lnTo>
                  <a:lnTo>
                    <a:pt x="92" y="28"/>
                  </a:lnTo>
                  <a:lnTo>
                    <a:pt x="96" y="40"/>
                  </a:lnTo>
                  <a:lnTo>
                    <a:pt x="98" y="56"/>
                  </a:lnTo>
                  <a:lnTo>
                    <a:pt x="98" y="72"/>
                  </a:lnTo>
                  <a:lnTo>
                    <a:pt x="98" y="72"/>
                  </a:lnTo>
                  <a:lnTo>
                    <a:pt x="98" y="90"/>
                  </a:lnTo>
                  <a:lnTo>
                    <a:pt x="94" y="106"/>
                  </a:lnTo>
                  <a:lnTo>
                    <a:pt x="90" y="120"/>
                  </a:lnTo>
                  <a:lnTo>
                    <a:pt x="86" y="130"/>
                  </a:lnTo>
                  <a:lnTo>
                    <a:pt x="86" y="130"/>
                  </a:lnTo>
                  <a:lnTo>
                    <a:pt x="78" y="138"/>
                  </a:lnTo>
                  <a:lnTo>
                    <a:pt x="68" y="144"/>
                  </a:lnTo>
                  <a:lnTo>
                    <a:pt x="58" y="148"/>
                  </a:lnTo>
                  <a:lnTo>
                    <a:pt x="46" y="150"/>
                  </a:lnTo>
                  <a:lnTo>
                    <a:pt x="46" y="150"/>
                  </a:lnTo>
                  <a:close/>
                  <a:moveTo>
                    <a:pt x="50" y="18"/>
                  </a:moveTo>
                  <a:lnTo>
                    <a:pt x="50" y="18"/>
                  </a:lnTo>
                  <a:lnTo>
                    <a:pt x="44" y="18"/>
                  </a:lnTo>
                  <a:lnTo>
                    <a:pt x="38" y="22"/>
                  </a:lnTo>
                  <a:lnTo>
                    <a:pt x="34" y="26"/>
                  </a:lnTo>
                  <a:lnTo>
                    <a:pt x="30" y="32"/>
                  </a:lnTo>
                  <a:lnTo>
                    <a:pt x="28" y="40"/>
                  </a:lnTo>
                  <a:lnTo>
                    <a:pt x="26" y="50"/>
                  </a:lnTo>
                  <a:lnTo>
                    <a:pt x="24" y="76"/>
                  </a:lnTo>
                  <a:lnTo>
                    <a:pt x="24" y="76"/>
                  </a:lnTo>
                  <a:lnTo>
                    <a:pt x="26" y="100"/>
                  </a:lnTo>
                  <a:lnTo>
                    <a:pt x="28" y="108"/>
                  </a:lnTo>
                  <a:lnTo>
                    <a:pt x="30" y="116"/>
                  </a:lnTo>
                  <a:lnTo>
                    <a:pt x="34" y="122"/>
                  </a:lnTo>
                  <a:lnTo>
                    <a:pt x="38" y="126"/>
                  </a:lnTo>
                  <a:lnTo>
                    <a:pt x="44" y="130"/>
                  </a:lnTo>
                  <a:lnTo>
                    <a:pt x="50" y="130"/>
                  </a:lnTo>
                  <a:lnTo>
                    <a:pt x="50" y="130"/>
                  </a:lnTo>
                  <a:lnTo>
                    <a:pt x="54" y="130"/>
                  </a:lnTo>
                  <a:lnTo>
                    <a:pt x="60" y="126"/>
                  </a:lnTo>
                  <a:lnTo>
                    <a:pt x="64" y="122"/>
                  </a:lnTo>
                  <a:lnTo>
                    <a:pt x="68" y="116"/>
                  </a:lnTo>
                  <a:lnTo>
                    <a:pt x="72" y="100"/>
                  </a:lnTo>
                  <a:lnTo>
                    <a:pt x="74" y="76"/>
                  </a:lnTo>
                  <a:lnTo>
                    <a:pt x="74" y="76"/>
                  </a:lnTo>
                  <a:lnTo>
                    <a:pt x="72" y="50"/>
                  </a:lnTo>
                  <a:lnTo>
                    <a:pt x="68" y="32"/>
                  </a:lnTo>
                  <a:lnTo>
                    <a:pt x="64" y="26"/>
                  </a:lnTo>
                  <a:lnTo>
                    <a:pt x="60"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4" name="Freeform 2086"/>
            <p:cNvSpPr>
              <a:spLocks noEditPoints="1"/>
            </p:cNvSpPr>
            <p:nvPr/>
          </p:nvSpPr>
          <p:spPr bwMode="auto">
            <a:xfrm>
              <a:off x="10915329" y="50800"/>
              <a:ext cx="159627" cy="238125"/>
            </a:xfrm>
            <a:custGeom>
              <a:avLst/>
              <a:gdLst>
                <a:gd name="T0" fmla="*/ 48 w 100"/>
                <a:gd name="T1" fmla="*/ 150 h 150"/>
                <a:gd name="T2" fmla="*/ 28 w 100"/>
                <a:gd name="T3" fmla="*/ 144 h 150"/>
                <a:gd name="T4" fmla="*/ 14 w 100"/>
                <a:gd name="T5" fmla="*/ 130 h 150"/>
                <a:gd name="T6" fmla="*/ 8 w 100"/>
                <a:gd name="T7" fmla="*/ 120 h 150"/>
                <a:gd name="T8" fmla="*/ 2 w 100"/>
                <a:gd name="T9" fmla="*/ 94 h 150"/>
                <a:gd name="T10" fmla="*/ 0 w 100"/>
                <a:gd name="T11" fmla="*/ 78 h 150"/>
                <a:gd name="T12" fmla="*/ 4 w 100"/>
                <a:gd name="T13" fmla="*/ 44 h 150"/>
                <a:gd name="T14" fmla="*/ 14 w 100"/>
                <a:gd name="T15" fmla="*/ 18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0 h 150"/>
                <a:gd name="T28" fmla="*/ 100 w 100"/>
                <a:gd name="T29" fmla="*/ 72 h 150"/>
                <a:gd name="T30" fmla="*/ 98 w 100"/>
                <a:gd name="T31" fmla="*/ 90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18 h 150"/>
                <a:gd name="T44" fmla="*/ 34 w 100"/>
                <a:gd name="T45" fmla="*/ 26 h 150"/>
                <a:gd name="T46" fmla="*/ 28 w 100"/>
                <a:gd name="T47" fmla="*/ 40 h 150"/>
                <a:gd name="T48" fmla="*/ 24 w 100"/>
                <a:gd name="T49" fmla="*/ 76 h 150"/>
                <a:gd name="T50" fmla="*/ 26 w 100"/>
                <a:gd name="T51" fmla="*/ 100 h 150"/>
                <a:gd name="T52" fmla="*/ 32 w 100"/>
                <a:gd name="T53" fmla="*/ 116 h 150"/>
                <a:gd name="T54" fmla="*/ 40 w 100"/>
                <a:gd name="T55" fmla="*/ 126 h 150"/>
                <a:gd name="T56" fmla="*/ 50 w 100"/>
                <a:gd name="T57" fmla="*/ 130 h 150"/>
                <a:gd name="T58" fmla="*/ 56 w 100"/>
                <a:gd name="T59" fmla="*/ 130 h 150"/>
                <a:gd name="T60" fmla="*/ 66 w 100"/>
                <a:gd name="T61" fmla="*/ 122 h 150"/>
                <a:gd name="T62" fmla="*/ 74 w 100"/>
                <a:gd name="T63" fmla="*/ 100 h 150"/>
                <a:gd name="T64" fmla="*/ 74 w 100"/>
                <a:gd name="T65" fmla="*/ 76 h 150"/>
                <a:gd name="T66" fmla="*/ 70 w 100"/>
                <a:gd name="T67" fmla="*/ 32 h 150"/>
                <a:gd name="T68" fmla="*/ 62 w 100"/>
                <a:gd name="T69" fmla="*/ 22 h 150"/>
                <a:gd name="T70" fmla="*/ 50 w 100"/>
                <a:gd name="T7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50">
                  <a:moveTo>
                    <a:pt x="48" y="150"/>
                  </a:moveTo>
                  <a:lnTo>
                    <a:pt x="48" y="150"/>
                  </a:lnTo>
                  <a:lnTo>
                    <a:pt x="38" y="148"/>
                  </a:lnTo>
                  <a:lnTo>
                    <a:pt x="28" y="144"/>
                  </a:lnTo>
                  <a:lnTo>
                    <a:pt x="20" y="138"/>
                  </a:lnTo>
                  <a:lnTo>
                    <a:pt x="14" y="130"/>
                  </a:lnTo>
                  <a:lnTo>
                    <a:pt x="14" y="130"/>
                  </a:lnTo>
                  <a:lnTo>
                    <a:pt x="8" y="120"/>
                  </a:lnTo>
                  <a:lnTo>
                    <a:pt x="4" y="108"/>
                  </a:lnTo>
                  <a:lnTo>
                    <a:pt x="2" y="94"/>
                  </a:lnTo>
                  <a:lnTo>
                    <a:pt x="0" y="78"/>
                  </a:lnTo>
                  <a:lnTo>
                    <a:pt x="0" y="78"/>
                  </a:lnTo>
                  <a:lnTo>
                    <a:pt x="2" y="58"/>
                  </a:lnTo>
                  <a:lnTo>
                    <a:pt x="4" y="44"/>
                  </a:lnTo>
                  <a:lnTo>
                    <a:pt x="8" y="30"/>
                  </a:lnTo>
                  <a:lnTo>
                    <a:pt x="14" y="18"/>
                  </a:lnTo>
                  <a:lnTo>
                    <a:pt x="14" y="18"/>
                  </a:lnTo>
                  <a:lnTo>
                    <a:pt x="20" y="10"/>
                  </a:lnTo>
                  <a:lnTo>
                    <a:pt x="30" y="4"/>
                  </a:lnTo>
                  <a:lnTo>
                    <a:pt x="40" y="0"/>
                  </a:lnTo>
                  <a:lnTo>
                    <a:pt x="52" y="0"/>
                  </a:lnTo>
                  <a:lnTo>
                    <a:pt x="52" y="0"/>
                  </a:lnTo>
                  <a:lnTo>
                    <a:pt x="64" y="0"/>
                  </a:lnTo>
                  <a:lnTo>
                    <a:pt x="72" y="4"/>
                  </a:lnTo>
                  <a:lnTo>
                    <a:pt x="80" y="10"/>
                  </a:lnTo>
                  <a:lnTo>
                    <a:pt x="88" y="18"/>
                  </a:lnTo>
                  <a:lnTo>
                    <a:pt x="92" y="28"/>
                  </a:lnTo>
                  <a:lnTo>
                    <a:pt x="96" y="40"/>
                  </a:lnTo>
                  <a:lnTo>
                    <a:pt x="98" y="56"/>
                  </a:lnTo>
                  <a:lnTo>
                    <a:pt x="100" y="72"/>
                  </a:lnTo>
                  <a:lnTo>
                    <a:pt x="100" y="72"/>
                  </a:lnTo>
                  <a:lnTo>
                    <a:pt x="98" y="90"/>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18"/>
                  </a:lnTo>
                  <a:lnTo>
                    <a:pt x="40" y="22"/>
                  </a:lnTo>
                  <a:lnTo>
                    <a:pt x="34" y="26"/>
                  </a:lnTo>
                  <a:lnTo>
                    <a:pt x="32" y="32"/>
                  </a:lnTo>
                  <a:lnTo>
                    <a:pt x="28" y="40"/>
                  </a:lnTo>
                  <a:lnTo>
                    <a:pt x="26" y="50"/>
                  </a:lnTo>
                  <a:lnTo>
                    <a:pt x="24" y="76"/>
                  </a:lnTo>
                  <a:lnTo>
                    <a:pt x="24" y="76"/>
                  </a:lnTo>
                  <a:lnTo>
                    <a:pt x="26" y="100"/>
                  </a:lnTo>
                  <a:lnTo>
                    <a:pt x="28" y="108"/>
                  </a:lnTo>
                  <a:lnTo>
                    <a:pt x="32" y="116"/>
                  </a:lnTo>
                  <a:lnTo>
                    <a:pt x="34" y="122"/>
                  </a:lnTo>
                  <a:lnTo>
                    <a:pt x="40" y="126"/>
                  </a:lnTo>
                  <a:lnTo>
                    <a:pt x="44" y="130"/>
                  </a:lnTo>
                  <a:lnTo>
                    <a:pt x="50" y="130"/>
                  </a:lnTo>
                  <a:lnTo>
                    <a:pt x="50" y="130"/>
                  </a:lnTo>
                  <a:lnTo>
                    <a:pt x="56" y="130"/>
                  </a:lnTo>
                  <a:lnTo>
                    <a:pt x="62" y="126"/>
                  </a:lnTo>
                  <a:lnTo>
                    <a:pt x="66" y="122"/>
                  </a:lnTo>
                  <a:lnTo>
                    <a:pt x="68" y="116"/>
                  </a:lnTo>
                  <a:lnTo>
                    <a:pt x="74" y="100"/>
                  </a:lnTo>
                  <a:lnTo>
                    <a:pt x="74" y="76"/>
                  </a:lnTo>
                  <a:lnTo>
                    <a:pt x="74" y="76"/>
                  </a:lnTo>
                  <a:lnTo>
                    <a:pt x="74" y="50"/>
                  </a:lnTo>
                  <a:lnTo>
                    <a:pt x="70" y="32"/>
                  </a:lnTo>
                  <a:lnTo>
                    <a:pt x="66" y="26"/>
                  </a:lnTo>
                  <a:lnTo>
                    <a:pt x="62" y="22"/>
                  </a:lnTo>
                  <a:lnTo>
                    <a:pt x="56" y="18"/>
                  </a:lnTo>
                  <a:lnTo>
                    <a:pt x="50" y="18"/>
                  </a:lnTo>
                  <a:lnTo>
                    <a:pt x="50" y="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5" name="Freeform 2087"/>
            <p:cNvSpPr>
              <a:spLocks/>
            </p:cNvSpPr>
            <p:nvPr/>
          </p:nvSpPr>
          <p:spPr bwMode="auto">
            <a:xfrm>
              <a:off x="10768472" y="60325"/>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2 w 52"/>
                <a:gd name="T31" fmla="*/ 16 h 144"/>
                <a:gd name="T32" fmla="*/ 12 w 52"/>
                <a:gd name="T33" fmla="*/ 16 h 144"/>
                <a:gd name="T34" fmla="*/ 22 w 52"/>
                <a:gd name="T35" fmla="*/ 12 h 144"/>
                <a:gd name="T36" fmla="*/ 22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0" y="40"/>
                  </a:lnTo>
                  <a:lnTo>
                    <a:pt x="0" y="40"/>
                  </a:lnTo>
                  <a:lnTo>
                    <a:pt x="0" y="20"/>
                  </a:lnTo>
                  <a:lnTo>
                    <a:pt x="0" y="20"/>
                  </a:lnTo>
                  <a:lnTo>
                    <a:pt x="12" y="16"/>
                  </a:lnTo>
                  <a:lnTo>
                    <a:pt x="12"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6" name="Freeform 2088"/>
            <p:cNvSpPr>
              <a:spLocks noEditPoints="1"/>
            </p:cNvSpPr>
            <p:nvPr/>
          </p:nvSpPr>
          <p:spPr bwMode="auto">
            <a:xfrm>
              <a:off x="11135616" y="50800"/>
              <a:ext cx="159627" cy="238125"/>
            </a:xfrm>
            <a:custGeom>
              <a:avLst/>
              <a:gdLst>
                <a:gd name="T0" fmla="*/ 48 w 100"/>
                <a:gd name="T1" fmla="*/ 150 h 150"/>
                <a:gd name="T2" fmla="*/ 28 w 100"/>
                <a:gd name="T3" fmla="*/ 144 h 150"/>
                <a:gd name="T4" fmla="*/ 14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2 w 100"/>
                <a:gd name="T17" fmla="*/ 10 h 150"/>
                <a:gd name="T18" fmla="*/ 40 w 100"/>
                <a:gd name="T19" fmla="*/ 0 h 150"/>
                <a:gd name="T20" fmla="*/ 52 w 100"/>
                <a:gd name="T21" fmla="*/ 0 h 150"/>
                <a:gd name="T22" fmla="*/ 74 w 100"/>
                <a:gd name="T23" fmla="*/ 4 h 150"/>
                <a:gd name="T24" fmla="*/ 88 w 100"/>
                <a:gd name="T25" fmla="*/ 18 h 150"/>
                <a:gd name="T26" fmla="*/ 98 w 100"/>
                <a:gd name="T27" fmla="*/ 42 h 150"/>
                <a:gd name="T28" fmla="*/ 100 w 100"/>
                <a:gd name="T29" fmla="*/ 74 h 150"/>
                <a:gd name="T30" fmla="*/ 100 w 100"/>
                <a:gd name="T31" fmla="*/ 92 h 150"/>
                <a:gd name="T32" fmla="*/ 94 w 100"/>
                <a:gd name="T33" fmla="*/ 120 h 150"/>
                <a:gd name="T34" fmla="*/ 88 w 100"/>
                <a:gd name="T35" fmla="*/ 130 h 150"/>
                <a:gd name="T36" fmla="*/ 70 w 100"/>
                <a:gd name="T37" fmla="*/ 144 h 150"/>
                <a:gd name="T38" fmla="*/ 48 w 100"/>
                <a:gd name="T39" fmla="*/ 150 h 150"/>
                <a:gd name="T40" fmla="*/ 52 w 100"/>
                <a:gd name="T41" fmla="*/ 18 h 150"/>
                <a:gd name="T42" fmla="*/ 46 w 100"/>
                <a:gd name="T43" fmla="*/ 20 h 150"/>
                <a:gd name="T44" fmla="*/ 36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6 w 100"/>
                <a:gd name="T61" fmla="*/ 122 h 150"/>
                <a:gd name="T62" fmla="*/ 72 w 100"/>
                <a:gd name="T63" fmla="*/ 110 h 150"/>
                <a:gd name="T64" fmla="*/ 76 w 100"/>
                <a:gd name="T65" fmla="*/ 76 h 150"/>
                <a:gd name="T66" fmla="*/ 74 w 100"/>
                <a:gd name="T67" fmla="*/ 50 h 150"/>
                <a:gd name="T68" fmla="*/ 70 w 100"/>
                <a:gd name="T69" fmla="*/ 32 h 150"/>
                <a:gd name="T70" fmla="*/ 62 w 100"/>
                <a:gd name="T71" fmla="*/ 22 h 150"/>
                <a:gd name="T72" fmla="*/ 52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4" y="132"/>
                  </a:lnTo>
                  <a:lnTo>
                    <a:pt x="14" y="132"/>
                  </a:lnTo>
                  <a:lnTo>
                    <a:pt x="8" y="122"/>
                  </a:lnTo>
                  <a:lnTo>
                    <a:pt x="4" y="108"/>
                  </a:lnTo>
                  <a:lnTo>
                    <a:pt x="2" y="94"/>
                  </a:lnTo>
                  <a:lnTo>
                    <a:pt x="0" y="78"/>
                  </a:lnTo>
                  <a:lnTo>
                    <a:pt x="0" y="78"/>
                  </a:lnTo>
                  <a:lnTo>
                    <a:pt x="2" y="60"/>
                  </a:lnTo>
                  <a:lnTo>
                    <a:pt x="4" y="44"/>
                  </a:lnTo>
                  <a:lnTo>
                    <a:pt x="8" y="30"/>
                  </a:lnTo>
                  <a:lnTo>
                    <a:pt x="14" y="20"/>
                  </a:lnTo>
                  <a:lnTo>
                    <a:pt x="14" y="20"/>
                  </a:lnTo>
                  <a:lnTo>
                    <a:pt x="22" y="10"/>
                  </a:lnTo>
                  <a:lnTo>
                    <a:pt x="30" y="4"/>
                  </a:lnTo>
                  <a:lnTo>
                    <a:pt x="40" y="0"/>
                  </a:lnTo>
                  <a:lnTo>
                    <a:pt x="52" y="0"/>
                  </a:lnTo>
                  <a:lnTo>
                    <a:pt x="52" y="0"/>
                  </a:lnTo>
                  <a:lnTo>
                    <a:pt x="64" y="0"/>
                  </a:lnTo>
                  <a:lnTo>
                    <a:pt x="74" y="4"/>
                  </a:lnTo>
                  <a:lnTo>
                    <a:pt x="82" y="10"/>
                  </a:lnTo>
                  <a:lnTo>
                    <a:pt x="88" y="18"/>
                  </a:lnTo>
                  <a:lnTo>
                    <a:pt x="94" y="28"/>
                  </a:lnTo>
                  <a:lnTo>
                    <a:pt x="98" y="42"/>
                  </a:lnTo>
                  <a:lnTo>
                    <a:pt x="100" y="56"/>
                  </a:lnTo>
                  <a:lnTo>
                    <a:pt x="100" y="74"/>
                  </a:lnTo>
                  <a:lnTo>
                    <a:pt x="100" y="74"/>
                  </a:lnTo>
                  <a:lnTo>
                    <a:pt x="100" y="92"/>
                  </a:lnTo>
                  <a:lnTo>
                    <a:pt x="98" y="106"/>
                  </a:lnTo>
                  <a:lnTo>
                    <a:pt x="94" y="120"/>
                  </a:lnTo>
                  <a:lnTo>
                    <a:pt x="88" y="130"/>
                  </a:lnTo>
                  <a:lnTo>
                    <a:pt x="88" y="130"/>
                  </a:lnTo>
                  <a:lnTo>
                    <a:pt x="80" y="138"/>
                  </a:lnTo>
                  <a:lnTo>
                    <a:pt x="70" y="144"/>
                  </a:lnTo>
                  <a:lnTo>
                    <a:pt x="60" y="148"/>
                  </a:lnTo>
                  <a:lnTo>
                    <a:pt x="48" y="150"/>
                  </a:lnTo>
                  <a:lnTo>
                    <a:pt x="48" y="150"/>
                  </a:lnTo>
                  <a:close/>
                  <a:moveTo>
                    <a:pt x="52" y="18"/>
                  </a:moveTo>
                  <a:lnTo>
                    <a:pt x="52" y="18"/>
                  </a:lnTo>
                  <a:lnTo>
                    <a:pt x="46" y="20"/>
                  </a:lnTo>
                  <a:lnTo>
                    <a:pt x="40" y="22"/>
                  </a:lnTo>
                  <a:lnTo>
                    <a:pt x="36" y="26"/>
                  </a:lnTo>
                  <a:lnTo>
                    <a:pt x="32"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2" y="128"/>
                  </a:lnTo>
                  <a:lnTo>
                    <a:pt x="66" y="122"/>
                  </a:lnTo>
                  <a:lnTo>
                    <a:pt x="70" y="118"/>
                  </a:lnTo>
                  <a:lnTo>
                    <a:pt x="72" y="110"/>
                  </a:lnTo>
                  <a:lnTo>
                    <a:pt x="74" y="100"/>
                  </a:lnTo>
                  <a:lnTo>
                    <a:pt x="76" y="76"/>
                  </a:lnTo>
                  <a:lnTo>
                    <a:pt x="76" y="76"/>
                  </a:lnTo>
                  <a:lnTo>
                    <a:pt x="74" y="50"/>
                  </a:lnTo>
                  <a:lnTo>
                    <a:pt x="72" y="40"/>
                  </a:lnTo>
                  <a:lnTo>
                    <a:pt x="70" y="32"/>
                  </a:lnTo>
                  <a:lnTo>
                    <a:pt x="66" y="26"/>
                  </a:lnTo>
                  <a:lnTo>
                    <a:pt x="62" y="22"/>
                  </a:lnTo>
                  <a:lnTo>
                    <a:pt x="56" y="18"/>
                  </a:lnTo>
                  <a:lnTo>
                    <a:pt x="52" y="18"/>
                  </a:lnTo>
                  <a:lnTo>
                    <a:pt x="52"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7" name="Freeform 2089"/>
            <p:cNvSpPr>
              <a:spLocks/>
            </p:cNvSpPr>
            <p:nvPr/>
          </p:nvSpPr>
          <p:spPr bwMode="auto">
            <a:xfrm>
              <a:off x="11359094" y="57150"/>
              <a:ext cx="766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8" name="Freeform 2090"/>
            <p:cNvSpPr>
              <a:spLocks/>
            </p:cNvSpPr>
            <p:nvPr/>
          </p:nvSpPr>
          <p:spPr bwMode="auto">
            <a:xfrm>
              <a:off x="11359094" y="57150"/>
              <a:ext cx="76620" cy="231775"/>
            </a:xfrm>
            <a:custGeom>
              <a:avLst/>
              <a:gdLst>
                <a:gd name="T0" fmla="*/ 48 w 48"/>
                <a:gd name="T1" fmla="*/ 0 h 146"/>
                <a:gd name="T2" fmla="*/ 40 w 48"/>
                <a:gd name="T3" fmla="*/ 0 h 146"/>
                <a:gd name="T4" fmla="*/ 20 w 48"/>
                <a:gd name="T5" fmla="*/ 6 h 146"/>
                <a:gd name="T6" fmla="*/ 14 w 48"/>
                <a:gd name="T7" fmla="*/ 14 h 146"/>
                <a:gd name="T8" fmla="*/ 12 w 48"/>
                <a:gd name="T9" fmla="*/ 24 h 146"/>
                <a:gd name="T10" fmla="*/ 12 w 48"/>
                <a:gd name="T11" fmla="*/ 38 h 146"/>
                <a:gd name="T12" fmla="*/ 14 w 48"/>
                <a:gd name="T13" fmla="*/ 52 h 146"/>
                <a:gd name="T14" fmla="*/ 12 w 48"/>
                <a:gd name="T15" fmla="*/ 60 h 146"/>
                <a:gd name="T16" fmla="*/ 0 w 48"/>
                <a:gd name="T17" fmla="*/ 64 h 146"/>
                <a:gd name="T18" fmla="*/ 0 w 48"/>
                <a:gd name="T19" fmla="*/ 80 h 146"/>
                <a:gd name="T20" fmla="*/ 12 w 48"/>
                <a:gd name="T21" fmla="*/ 84 h 146"/>
                <a:gd name="T22" fmla="*/ 14 w 48"/>
                <a:gd name="T23" fmla="*/ 92 h 146"/>
                <a:gd name="T24" fmla="*/ 14 w 48"/>
                <a:gd name="T25" fmla="*/ 106 h 146"/>
                <a:gd name="T26" fmla="*/ 12 w 48"/>
                <a:gd name="T27" fmla="*/ 120 h 146"/>
                <a:gd name="T28" fmla="*/ 12 w 48"/>
                <a:gd name="T29" fmla="*/ 126 h 146"/>
                <a:gd name="T30" fmla="*/ 16 w 48"/>
                <a:gd name="T31" fmla="*/ 136 h 146"/>
                <a:gd name="T32" fmla="*/ 28 w 48"/>
                <a:gd name="T33" fmla="*/ 144 h 146"/>
                <a:gd name="T34" fmla="*/ 40 w 48"/>
                <a:gd name="T35" fmla="*/ 146 h 146"/>
                <a:gd name="T36" fmla="*/ 48 w 48"/>
                <a:gd name="T37" fmla="*/ 146 h 146"/>
                <a:gd name="T38" fmla="*/ 48 w 48"/>
                <a:gd name="T39" fmla="*/ 128 h 146"/>
                <a:gd name="T40" fmla="*/ 44 w 48"/>
                <a:gd name="T41" fmla="*/ 128 h 146"/>
                <a:gd name="T42" fmla="*/ 38 w 48"/>
                <a:gd name="T43" fmla="*/ 124 h 146"/>
                <a:gd name="T44" fmla="*/ 36 w 48"/>
                <a:gd name="T45" fmla="*/ 116 h 146"/>
                <a:gd name="T46" fmla="*/ 36 w 48"/>
                <a:gd name="T47" fmla="*/ 106 h 146"/>
                <a:gd name="T48" fmla="*/ 36 w 48"/>
                <a:gd name="T49" fmla="*/ 94 h 146"/>
                <a:gd name="T50" fmla="*/ 36 w 48"/>
                <a:gd name="T51" fmla="*/ 86 h 146"/>
                <a:gd name="T52" fmla="*/ 28 w 48"/>
                <a:gd name="T53" fmla="*/ 74 h 146"/>
                <a:gd name="T54" fmla="*/ 20 w 48"/>
                <a:gd name="T55" fmla="*/ 72 h 146"/>
                <a:gd name="T56" fmla="*/ 20 w 48"/>
                <a:gd name="T57" fmla="*/ 72 h 146"/>
                <a:gd name="T58" fmla="*/ 32 w 48"/>
                <a:gd name="T59" fmla="*/ 66 h 146"/>
                <a:gd name="T60" fmla="*/ 36 w 48"/>
                <a:gd name="T61" fmla="*/ 50 h 146"/>
                <a:gd name="T62" fmla="*/ 36 w 48"/>
                <a:gd name="T63" fmla="*/ 38 h 146"/>
                <a:gd name="T64" fmla="*/ 36 w 48"/>
                <a:gd name="T65" fmla="*/ 30 h 146"/>
                <a:gd name="T66" fmla="*/ 36 w 48"/>
                <a:gd name="T67" fmla="*/ 24 h 146"/>
                <a:gd name="T68" fmla="*/ 40 w 48"/>
                <a:gd name="T69" fmla="*/ 18 h 146"/>
                <a:gd name="T70" fmla="*/ 44 w 48"/>
                <a:gd name="T71" fmla="*/ 18 h 146"/>
                <a:gd name="T72" fmla="*/ 48 w 48"/>
                <a:gd name="T73" fmla="*/ 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146">
                  <a:moveTo>
                    <a:pt x="48" y="0"/>
                  </a:moveTo>
                  <a:lnTo>
                    <a:pt x="48" y="0"/>
                  </a:lnTo>
                  <a:lnTo>
                    <a:pt x="40" y="0"/>
                  </a:lnTo>
                  <a:lnTo>
                    <a:pt x="40" y="0"/>
                  </a:lnTo>
                  <a:lnTo>
                    <a:pt x="28" y="0"/>
                  </a:lnTo>
                  <a:lnTo>
                    <a:pt x="20" y="6"/>
                  </a:lnTo>
                  <a:lnTo>
                    <a:pt x="16" y="8"/>
                  </a:lnTo>
                  <a:lnTo>
                    <a:pt x="14" y="14"/>
                  </a:lnTo>
                  <a:lnTo>
                    <a:pt x="12" y="24"/>
                  </a:lnTo>
                  <a:lnTo>
                    <a:pt x="12" y="24"/>
                  </a:lnTo>
                  <a:lnTo>
                    <a:pt x="12" y="38"/>
                  </a:lnTo>
                  <a:lnTo>
                    <a:pt x="12" y="38"/>
                  </a:lnTo>
                  <a:lnTo>
                    <a:pt x="14" y="52"/>
                  </a:lnTo>
                  <a:lnTo>
                    <a:pt x="14" y="52"/>
                  </a:lnTo>
                  <a:lnTo>
                    <a:pt x="14" y="56"/>
                  </a:lnTo>
                  <a:lnTo>
                    <a:pt x="12" y="60"/>
                  </a:lnTo>
                  <a:lnTo>
                    <a:pt x="8" y="62"/>
                  </a:lnTo>
                  <a:lnTo>
                    <a:pt x="0" y="64"/>
                  </a:lnTo>
                  <a:lnTo>
                    <a:pt x="0" y="80"/>
                  </a:lnTo>
                  <a:lnTo>
                    <a:pt x="0" y="80"/>
                  </a:lnTo>
                  <a:lnTo>
                    <a:pt x="8" y="82"/>
                  </a:lnTo>
                  <a:lnTo>
                    <a:pt x="12" y="84"/>
                  </a:lnTo>
                  <a:lnTo>
                    <a:pt x="14" y="88"/>
                  </a:lnTo>
                  <a:lnTo>
                    <a:pt x="14" y="92"/>
                  </a:lnTo>
                  <a:lnTo>
                    <a:pt x="14" y="92"/>
                  </a:lnTo>
                  <a:lnTo>
                    <a:pt x="14" y="106"/>
                  </a:lnTo>
                  <a:lnTo>
                    <a:pt x="14" y="106"/>
                  </a:lnTo>
                  <a:lnTo>
                    <a:pt x="12" y="120"/>
                  </a:lnTo>
                  <a:lnTo>
                    <a:pt x="12" y="120"/>
                  </a:lnTo>
                  <a:lnTo>
                    <a:pt x="12" y="126"/>
                  </a:lnTo>
                  <a:lnTo>
                    <a:pt x="14" y="132"/>
                  </a:lnTo>
                  <a:lnTo>
                    <a:pt x="16" y="136"/>
                  </a:lnTo>
                  <a:lnTo>
                    <a:pt x="20" y="140"/>
                  </a:lnTo>
                  <a:lnTo>
                    <a:pt x="28" y="144"/>
                  </a:lnTo>
                  <a:lnTo>
                    <a:pt x="40" y="146"/>
                  </a:lnTo>
                  <a:lnTo>
                    <a:pt x="40" y="146"/>
                  </a:lnTo>
                  <a:lnTo>
                    <a:pt x="48" y="146"/>
                  </a:lnTo>
                  <a:lnTo>
                    <a:pt x="48" y="146"/>
                  </a:lnTo>
                  <a:lnTo>
                    <a:pt x="48" y="128"/>
                  </a:lnTo>
                  <a:lnTo>
                    <a:pt x="48" y="128"/>
                  </a:lnTo>
                  <a:lnTo>
                    <a:pt x="44" y="128"/>
                  </a:lnTo>
                  <a:lnTo>
                    <a:pt x="44" y="128"/>
                  </a:lnTo>
                  <a:lnTo>
                    <a:pt x="40" y="126"/>
                  </a:lnTo>
                  <a:lnTo>
                    <a:pt x="38" y="124"/>
                  </a:lnTo>
                  <a:lnTo>
                    <a:pt x="36" y="120"/>
                  </a:lnTo>
                  <a:lnTo>
                    <a:pt x="36" y="116"/>
                  </a:lnTo>
                  <a:lnTo>
                    <a:pt x="36" y="116"/>
                  </a:lnTo>
                  <a:lnTo>
                    <a:pt x="36" y="106"/>
                  </a:lnTo>
                  <a:lnTo>
                    <a:pt x="36" y="106"/>
                  </a:lnTo>
                  <a:lnTo>
                    <a:pt x="36" y="94"/>
                  </a:lnTo>
                  <a:lnTo>
                    <a:pt x="36" y="94"/>
                  </a:lnTo>
                  <a:lnTo>
                    <a:pt x="36" y="86"/>
                  </a:lnTo>
                  <a:lnTo>
                    <a:pt x="32" y="78"/>
                  </a:lnTo>
                  <a:lnTo>
                    <a:pt x="28" y="74"/>
                  </a:lnTo>
                  <a:lnTo>
                    <a:pt x="20" y="72"/>
                  </a:lnTo>
                  <a:lnTo>
                    <a:pt x="20" y="72"/>
                  </a:lnTo>
                  <a:lnTo>
                    <a:pt x="20" y="72"/>
                  </a:lnTo>
                  <a:lnTo>
                    <a:pt x="20" y="72"/>
                  </a:lnTo>
                  <a:lnTo>
                    <a:pt x="28" y="70"/>
                  </a:lnTo>
                  <a:lnTo>
                    <a:pt x="32" y="66"/>
                  </a:lnTo>
                  <a:lnTo>
                    <a:pt x="36" y="60"/>
                  </a:lnTo>
                  <a:lnTo>
                    <a:pt x="36" y="50"/>
                  </a:lnTo>
                  <a:lnTo>
                    <a:pt x="36" y="50"/>
                  </a:lnTo>
                  <a:lnTo>
                    <a:pt x="36" y="38"/>
                  </a:lnTo>
                  <a:lnTo>
                    <a:pt x="36" y="38"/>
                  </a:lnTo>
                  <a:lnTo>
                    <a:pt x="36" y="30"/>
                  </a:lnTo>
                  <a:lnTo>
                    <a:pt x="36" y="30"/>
                  </a:lnTo>
                  <a:lnTo>
                    <a:pt x="36" y="24"/>
                  </a:lnTo>
                  <a:lnTo>
                    <a:pt x="38" y="20"/>
                  </a:lnTo>
                  <a:lnTo>
                    <a:pt x="40" y="18"/>
                  </a:lnTo>
                  <a:lnTo>
                    <a:pt x="44" y="18"/>
                  </a:lnTo>
                  <a:lnTo>
                    <a:pt x="44" y="18"/>
                  </a:lnTo>
                  <a:lnTo>
                    <a:pt x="48" y="18"/>
                  </a:lnTo>
                  <a:lnTo>
                    <a:pt x="48" y="1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9" name="Freeform 2091"/>
            <p:cNvSpPr>
              <a:spLocks/>
            </p:cNvSpPr>
            <p:nvPr/>
          </p:nvSpPr>
          <p:spPr bwMode="auto">
            <a:xfrm>
              <a:off x="11454871" y="57150"/>
              <a:ext cx="766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0" name="Freeform 2092"/>
            <p:cNvSpPr>
              <a:spLocks/>
            </p:cNvSpPr>
            <p:nvPr/>
          </p:nvSpPr>
          <p:spPr bwMode="auto">
            <a:xfrm>
              <a:off x="11454871" y="57150"/>
              <a:ext cx="76620" cy="231775"/>
            </a:xfrm>
            <a:custGeom>
              <a:avLst/>
              <a:gdLst>
                <a:gd name="T0" fmla="*/ 8 w 48"/>
                <a:gd name="T1" fmla="*/ 0 h 146"/>
                <a:gd name="T2" fmla="*/ 0 w 48"/>
                <a:gd name="T3" fmla="*/ 0 h 146"/>
                <a:gd name="T4" fmla="*/ 0 w 48"/>
                <a:gd name="T5" fmla="*/ 18 h 146"/>
                <a:gd name="T6" fmla="*/ 4 w 48"/>
                <a:gd name="T7" fmla="*/ 18 h 146"/>
                <a:gd name="T8" fmla="*/ 12 w 48"/>
                <a:gd name="T9" fmla="*/ 20 h 146"/>
                <a:gd name="T10" fmla="*/ 14 w 48"/>
                <a:gd name="T11" fmla="*/ 30 h 146"/>
                <a:gd name="T12" fmla="*/ 12 w 48"/>
                <a:gd name="T13" fmla="*/ 38 h 146"/>
                <a:gd name="T14" fmla="*/ 12 w 48"/>
                <a:gd name="T15" fmla="*/ 50 h 146"/>
                <a:gd name="T16" fmla="*/ 14 w 48"/>
                <a:gd name="T17" fmla="*/ 60 h 146"/>
                <a:gd name="T18" fmla="*/ 22 w 48"/>
                <a:gd name="T19" fmla="*/ 70 h 146"/>
                <a:gd name="T20" fmla="*/ 30 w 48"/>
                <a:gd name="T21" fmla="*/ 72 h 146"/>
                <a:gd name="T22" fmla="*/ 30 w 48"/>
                <a:gd name="T23" fmla="*/ 72 h 146"/>
                <a:gd name="T24" fmla="*/ 16 w 48"/>
                <a:gd name="T25" fmla="*/ 78 h 146"/>
                <a:gd name="T26" fmla="*/ 12 w 48"/>
                <a:gd name="T27" fmla="*/ 94 h 146"/>
                <a:gd name="T28" fmla="*/ 12 w 48"/>
                <a:gd name="T29" fmla="*/ 106 h 146"/>
                <a:gd name="T30" fmla="*/ 14 w 48"/>
                <a:gd name="T31" fmla="*/ 116 h 146"/>
                <a:gd name="T32" fmla="*/ 14 w 48"/>
                <a:gd name="T33" fmla="*/ 120 h 146"/>
                <a:gd name="T34" fmla="*/ 8 w 48"/>
                <a:gd name="T35" fmla="*/ 126 h 146"/>
                <a:gd name="T36" fmla="*/ 4 w 48"/>
                <a:gd name="T37" fmla="*/ 128 h 146"/>
                <a:gd name="T38" fmla="*/ 0 w 48"/>
                <a:gd name="T39" fmla="*/ 128 h 146"/>
                <a:gd name="T40" fmla="*/ 0 w 48"/>
                <a:gd name="T41" fmla="*/ 146 h 146"/>
                <a:gd name="T42" fmla="*/ 8 w 48"/>
                <a:gd name="T43" fmla="*/ 146 h 146"/>
                <a:gd name="T44" fmla="*/ 28 w 48"/>
                <a:gd name="T45" fmla="*/ 140 h 146"/>
                <a:gd name="T46" fmla="*/ 34 w 48"/>
                <a:gd name="T47" fmla="*/ 132 h 146"/>
                <a:gd name="T48" fmla="*/ 36 w 48"/>
                <a:gd name="T49" fmla="*/ 120 h 146"/>
                <a:gd name="T50" fmla="*/ 36 w 48"/>
                <a:gd name="T51" fmla="*/ 106 h 146"/>
                <a:gd name="T52" fmla="*/ 36 w 48"/>
                <a:gd name="T53" fmla="*/ 92 h 146"/>
                <a:gd name="T54" fmla="*/ 38 w 48"/>
                <a:gd name="T55" fmla="*/ 84 h 146"/>
                <a:gd name="T56" fmla="*/ 48 w 48"/>
                <a:gd name="T57" fmla="*/ 80 h 146"/>
                <a:gd name="T58" fmla="*/ 48 w 48"/>
                <a:gd name="T59" fmla="*/ 64 h 146"/>
                <a:gd name="T60" fmla="*/ 38 w 48"/>
                <a:gd name="T61" fmla="*/ 60 h 146"/>
                <a:gd name="T62" fmla="*/ 36 w 48"/>
                <a:gd name="T63" fmla="*/ 52 h 146"/>
                <a:gd name="T64" fmla="*/ 36 w 48"/>
                <a:gd name="T65" fmla="*/ 38 h 146"/>
                <a:gd name="T66" fmla="*/ 36 w 48"/>
                <a:gd name="T67" fmla="*/ 24 h 146"/>
                <a:gd name="T68" fmla="*/ 34 w 48"/>
                <a:gd name="T69" fmla="*/ 14 h 146"/>
                <a:gd name="T70" fmla="*/ 20 w 48"/>
                <a:gd name="T7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146">
                  <a:moveTo>
                    <a:pt x="8" y="0"/>
                  </a:moveTo>
                  <a:lnTo>
                    <a:pt x="8" y="0"/>
                  </a:lnTo>
                  <a:lnTo>
                    <a:pt x="0" y="0"/>
                  </a:lnTo>
                  <a:lnTo>
                    <a:pt x="0" y="0"/>
                  </a:lnTo>
                  <a:lnTo>
                    <a:pt x="0" y="18"/>
                  </a:lnTo>
                  <a:lnTo>
                    <a:pt x="0" y="18"/>
                  </a:lnTo>
                  <a:lnTo>
                    <a:pt x="4" y="18"/>
                  </a:lnTo>
                  <a:lnTo>
                    <a:pt x="4" y="18"/>
                  </a:lnTo>
                  <a:lnTo>
                    <a:pt x="8" y="18"/>
                  </a:lnTo>
                  <a:lnTo>
                    <a:pt x="12" y="20"/>
                  </a:lnTo>
                  <a:lnTo>
                    <a:pt x="14" y="24"/>
                  </a:lnTo>
                  <a:lnTo>
                    <a:pt x="14" y="30"/>
                  </a:lnTo>
                  <a:lnTo>
                    <a:pt x="14" y="30"/>
                  </a:lnTo>
                  <a:lnTo>
                    <a:pt x="12" y="38"/>
                  </a:lnTo>
                  <a:lnTo>
                    <a:pt x="12" y="38"/>
                  </a:lnTo>
                  <a:lnTo>
                    <a:pt x="12" y="50"/>
                  </a:lnTo>
                  <a:lnTo>
                    <a:pt x="12" y="50"/>
                  </a:lnTo>
                  <a:lnTo>
                    <a:pt x="14" y="60"/>
                  </a:lnTo>
                  <a:lnTo>
                    <a:pt x="16" y="66"/>
                  </a:lnTo>
                  <a:lnTo>
                    <a:pt x="22" y="70"/>
                  </a:lnTo>
                  <a:lnTo>
                    <a:pt x="30" y="72"/>
                  </a:lnTo>
                  <a:lnTo>
                    <a:pt x="30" y="72"/>
                  </a:lnTo>
                  <a:lnTo>
                    <a:pt x="30" y="72"/>
                  </a:lnTo>
                  <a:lnTo>
                    <a:pt x="30" y="72"/>
                  </a:lnTo>
                  <a:lnTo>
                    <a:pt x="22" y="74"/>
                  </a:lnTo>
                  <a:lnTo>
                    <a:pt x="16" y="78"/>
                  </a:lnTo>
                  <a:lnTo>
                    <a:pt x="14" y="86"/>
                  </a:lnTo>
                  <a:lnTo>
                    <a:pt x="12" y="94"/>
                  </a:lnTo>
                  <a:lnTo>
                    <a:pt x="12" y="94"/>
                  </a:lnTo>
                  <a:lnTo>
                    <a:pt x="12" y="106"/>
                  </a:lnTo>
                  <a:lnTo>
                    <a:pt x="12" y="106"/>
                  </a:lnTo>
                  <a:lnTo>
                    <a:pt x="14" y="116"/>
                  </a:lnTo>
                  <a:lnTo>
                    <a:pt x="14" y="116"/>
                  </a:lnTo>
                  <a:lnTo>
                    <a:pt x="14" y="120"/>
                  </a:lnTo>
                  <a:lnTo>
                    <a:pt x="12" y="124"/>
                  </a:lnTo>
                  <a:lnTo>
                    <a:pt x="8" y="126"/>
                  </a:lnTo>
                  <a:lnTo>
                    <a:pt x="4" y="128"/>
                  </a:lnTo>
                  <a:lnTo>
                    <a:pt x="4" y="128"/>
                  </a:lnTo>
                  <a:lnTo>
                    <a:pt x="0" y="128"/>
                  </a:lnTo>
                  <a:lnTo>
                    <a:pt x="0" y="128"/>
                  </a:lnTo>
                  <a:lnTo>
                    <a:pt x="0" y="146"/>
                  </a:lnTo>
                  <a:lnTo>
                    <a:pt x="0" y="146"/>
                  </a:lnTo>
                  <a:lnTo>
                    <a:pt x="8" y="146"/>
                  </a:lnTo>
                  <a:lnTo>
                    <a:pt x="8" y="146"/>
                  </a:lnTo>
                  <a:lnTo>
                    <a:pt x="20" y="144"/>
                  </a:lnTo>
                  <a:lnTo>
                    <a:pt x="28" y="140"/>
                  </a:lnTo>
                  <a:lnTo>
                    <a:pt x="32" y="136"/>
                  </a:lnTo>
                  <a:lnTo>
                    <a:pt x="34" y="132"/>
                  </a:lnTo>
                  <a:lnTo>
                    <a:pt x="36" y="120"/>
                  </a:lnTo>
                  <a:lnTo>
                    <a:pt x="36" y="120"/>
                  </a:lnTo>
                  <a:lnTo>
                    <a:pt x="36" y="106"/>
                  </a:lnTo>
                  <a:lnTo>
                    <a:pt x="36" y="106"/>
                  </a:lnTo>
                  <a:lnTo>
                    <a:pt x="36" y="92"/>
                  </a:lnTo>
                  <a:lnTo>
                    <a:pt x="36" y="92"/>
                  </a:lnTo>
                  <a:lnTo>
                    <a:pt x="36" y="88"/>
                  </a:lnTo>
                  <a:lnTo>
                    <a:pt x="38" y="84"/>
                  </a:lnTo>
                  <a:lnTo>
                    <a:pt x="42" y="82"/>
                  </a:lnTo>
                  <a:lnTo>
                    <a:pt x="48" y="80"/>
                  </a:lnTo>
                  <a:lnTo>
                    <a:pt x="48" y="64"/>
                  </a:lnTo>
                  <a:lnTo>
                    <a:pt x="48" y="64"/>
                  </a:lnTo>
                  <a:lnTo>
                    <a:pt x="42" y="62"/>
                  </a:lnTo>
                  <a:lnTo>
                    <a:pt x="38" y="60"/>
                  </a:lnTo>
                  <a:lnTo>
                    <a:pt x="36" y="56"/>
                  </a:lnTo>
                  <a:lnTo>
                    <a:pt x="36" y="52"/>
                  </a:lnTo>
                  <a:lnTo>
                    <a:pt x="36" y="52"/>
                  </a:lnTo>
                  <a:lnTo>
                    <a:pt x="36" y="38"/>
                  </a:lnTo>
                  <a:lnTo>
                    <a:pt x="36" y="38"/>
                  </a:lnTo>
                  <a:lnTo>
                    <a:pt x="36" y="24"/>
                  </a:lnTo>
                  <a:lnTo>
                    <a:pt x="36" y="24"/>
                  </a:lnTo>
                  <a:lnTo>
                    <a:pt x="34" y="14"/>
                  </a:lnTo>
                  <a:lnTo>
                    <a:pt x="30" y="6"/>
                  </a:lnTo>
                  <a:lnTo>
                    <a:pt x="20"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1" name="Freeform 2093"/>
            <p:cNvSpPr>
              <a:spLocks noEditPoints="1"/>
            </p:cNvSpPr>
            <p:nvPr/>
          </p:nvSpPr>
          <p:spPr bwMode="auto">
            <a:xfrm>
              <a:off x="11831591" y="50800"/>
              <a:ext cx="159627" cy="238125"/>
            </a:xfrm>
            <a:custGeom>
              <a:avLst/>
              <a:gdLst>
                <a:gd name="T0" fmla="*/ 48 w 100"/>
                <a:gd name="T1" fmla="*/ 150 h 150"/>
                <a:gd name="T2" fmla="*/ 28 w 100"/>
                <a:gd name="T3" fmla="*/ 144 h 150"/>
                <a:gd name="T4" fmla="*/ 12 w 100"/>
                <a:gd name="T5" fmla="*/ 132 h 150"/>
                <a:gd name="T6" fmla="*/ 8 w 100"/>
                <a:gd name="T7" fmla="*/ 122 h 150"/>
                <a:gd name="T8" fmla="*/ 2 w 100"/>
                <a:gd name="T9" fmla="*/ 94 h 150"/>
                <a:gd name="T10" fmla="*/ 0 w 100"/>
                <a:gd name="T11" fmla="*/ 78 h 150"/>
                <a:gd name="T12" fmla="*/ 4 w 100"/>
                <a:gd name="T13" fmla="*/ 44 h 150"/>
                <a:gd name="T14" fmla="*/ 14 w 100"/>
                <a:gd name="T15" fmla="*/ 20 h 150"/>
                <a:gd name="T16" fmla="*/ 20 w 100"/>
                <a:gd name="T17" fmla="*/ 10 h 150"/>
                <a:gd name="T18" fmla="*/ 40 w 100"/>
                <a:gd name="T19" fmla="*/ 0 h 150"/>
                <a:gd name="T20" fmla="*/ 52 w 100"/>
                <a:gd name="T21" fmla="*/ 0 h 150"/>
                <a:gd name="T22" fmla="*/ 72 w 100"/>
                <a:gd name="T23" fmla="*/ 4 h 150"/>
                <a:gd name="T24" fmla="*/ 88 w 100"/>
                <a:gd name="T25" fmla="*/ 18 h 150"/>
                <a:gd name="T26" fmla="*/ 96 w 100"/>
                <a:gd name="T27" fmla="*/ 42 h 150"/>
                <a:gd name="T28" fmla="*/ 100 w 100"/>
                <a:gd name="T29" fmla="*/ 74 h 150"/>
                <a:gd name="T30" fmla="*/ 98 w 100"/>
                <a:gd name="T31" fmla="*/ 92 h 150"/>
                <a:gd name="T32" fmla="*/ 92 w 100"/>
                <a:gd name="T33" fmla="*/ 120 h 150"/>
                <a:gd name="T34" fmla="*/ 86 w 100"/>
                <a:gd name="T35" fmla="*/ 130 h 150"/>
                <a:gd name="T36" fmla="*/ 70 w 100"/>
                <a:gd name="T37" fmla="*/ 144 h 150"/>
                <a:gd name="T38" fmla="*/ 48 w 100"/>
                <a:gd name="T39" fmla="*/ 150 h 150"/>
                <a:gd name="T40" fmla="*/ 50 w 100"/>
                <a:gd name="T41" fmla="*/ 18 h 150"/>
                <a:gd name="T42" fmla="*/ 44 w 100"/>
                <a:gd name="T43" fmla="*/ 20 h 150"/>
                <a:gd name="T44" fmla="*/ 34 w 100"/>
                <a:gd name="T45" fmla="*/ 26 h 150"/>
                <a:gd name="T46" fmla="*/ 28 w 100"/>
                <a:gd name="T47" fmla="*/ 42 h 150"/>
                <a:gd name="T48" fmla="*/ 24 w 100"/>
                <a:gd name="T49" fmla="*/ 78 h 150"/>
                <a:gd name="T50" fmla="*/ 26 w 100"/>
                <a:gd name="T51" fmla="*/ 100 h 150"/>
                <a:gd name="T52" fmla="*/ 30 w 100"/>
                <a:gd name="T53" fmla="*/ 118 h 150"/>
                <a:gd name="T54" fmla="*/ 38 w 100"/>
                <a:gd name="T55" fmla="*/ 128 h 150"/>
                <a:gd name="T56" fmla="*/ 50 w 100"/>
                <a:gd name="T57" fmla="*/ 130 h 150"/>
                <a:gd name="T58" fmla="*/ 56 w 100"/>
                <a:gd name="T59" fmla="*/ 130 h 150"/>
                <a:gd name="T60" fmla="*/ 64 w 100"/>
                <a:gd name="T61" fmla="*/ 122 h 150"/>
                <a:gd name="T62" fmla="*/ 72 w 100"/>
                <a:gd name="T63" fmla="*/ 110 h 150"/>
                <a:gd name="T64" fmla="*/ 76 w 100"/>
                <a:gd name="T65" fmla="*/ 76 h 150"/>
                <a:gd name="T66" fmla="*/ 74 w 100"/>
                <a:gd name="T67" fmla="*/ 50 h 150"/>
                <a:gd name="T68" fmla="*/ 68 w 100"/>
                <a:gd name="T69" fmla="*/ 32 h 150"/>
                <a:gd name="T70" fmla="*/ 62 w 100"/>
                <a:gd name="T71" fmla="*/ 22 h 150"/>
                <a:gd name="T72" fmla="*/ 50 w 100"/>
                <a:gd name="T73"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50">
                  <a:moveTo>
                    <a:pt x="48" y="150"/>
                  </a:moveTo>
                  <a:lnTo>
                    <a:pt x="48" y="150"/>
                  </a:lnTo>
                  <a:lnTo>
                    <a:pt x="38" y="148"/>
                  </a:lnTo>
                  <a:lnTo>
                    <a:pt x="28" y="144"/>
                  </a:lnTo>
                  <a:lnTo>
                    <a:pt x="20" y="140"/>
                  </a:lnTo>
                  <a:lnTo>
                    <a:pt x="12" y="132"/>
                  </a:lnTo>
                  <a:lnTo>
                    <a:pt x="12" y="132"/>
                  </a:lnTo>
                  <a:lnTo>
                    <a:pt x="8" y="122"/>
                  </a:lnTo>
                  <a:lnTo>
                    <a:pt x="4" y="108"/>
                  </a:lnTo>
                  <a:lnTo>
                    <a:pt x="2" y="94"/>
                  </a:lnTo>
                  <a:lnTo>
                    <a:pt x="0" y="78"/>
                  </a:lnTo>
                  <a:lnTo>
                    <a:pt x="0" y="78"/>
                  </a:lnTo>
                  <a:lnTo>
                    <a:pt x="2" y="60"/>
                  </a:lnTo>
                  <a:lnTo>
                    <a:pt x="4" y="44"/>
                  </a:lnTo>
                  <a:lnTo>
                    <a:pt x="8" y="30"/>
                  </a:lnTo>
                  <a:lnTo>
                    <a:pt x="14" y="20"/>
                  </a:lnTo>
                  <a:lnTo>
                    <a:pt x="14" y="20"/>
                  </a:lnTo>
                  <a:lnTo>
                    <a:pt x="20" y="10"/>
                  </a:lnTo>
                  <a:lnTo>
                    <a:pt x="30" y="4"/>
                  </a:lnTo>
                  <a:lnTo>
                    <a:pt x="40" y="0"/>
                  </a:lnTo>
                  <a:lnTo>
                    <a:pt x="52" y="0"/>
                  </a:lnTo>
                  <a:lnTo>
                    <a:pt x="52" y="0"/>
                  </a:lnTo>
                  <a:lnTo>
                    <a:pt x="64" y="0"/>
                  </a:lnTo>
                  <a:lnTo>
                    <a:pt x="72" y="4"/>
                  </a:lnTo>
                  <a:lnTo>
                    <a:pt x="80" y="10"/>
                  </a:lnTo>
                  <a:lnTo>
                    <a:pt x="88" y="18"/>
                  </a:lnTo>
                  <a:lnTo>
                    <a:pt x="92" y="28"/>
                  </a:lnTo>
                  <a:lnTo>
                    <a:pt x="96" y="42"/>
                  </a:lnTo>
                  <a:lnTo>
                    <a:pt x="98" y="56"/>
                  </a:lnTo>
                  <a:lnTo>
                    <a:pt x="100" y="74"/>
                  </a:lnTo>
                  <a:lnTo>
                    <a:pt x="100" y="74"/>
                  </a:lnTo>
                  <a:lnTo>
                    <a:pt x="98" y="92"/>
                  </a:lnTo>
                  <a:lnTo>
                    <a:pt x="96" y="106"/>
                  </a:lnTo>
                  <a:lnTo>
                    <a:pt x="92" y="120"/>
                  </a:lnTo>
                  <a:lnTo>
                    <a:pt x="86" y="130"/>
                  </a:lnTo>
                  <a:lnTo>
                    <a:pt x="86" y="130"/>
                  </a:lnTo>
                  <a:lnTo>
                    <a:pt x="78" y="138"/>
                  </a:lnTo>
                  <a:lnTo>
                    <a:pt x="70" y="144"/>
                  </a:lnTo>
                  <a:lnTo>
                    <a:pt x="60" y="148"/>
                  </a:lnTo>
                  <a:lnTo>
                    <a:pt x="48" y="150"/>
                  </a:lnTo>
                  <a:lnTo>
                    <a:pt x="48" y="150"/>
                  </a:lnTo>
                  <a:close/>
                  <a:moveTo>
                    <a:pt x="50" y="18"/>
                  </a:moveTo>
                  <a:lnTo>
                    <a:pt x="50" y="18"/>
                  </a:lnTo>
                  <a:lnTo>
                    <a:pt x="44" y="20"/>
                  </a:lnTo>
                  <a:lnTo>
                    <a:pt x="38" y="22"/>
                  </a:lnTo>
                  <a:lnTo>
                    <a:pt x="34" y="26"/>
                  </a:lnTo>
                  <a:lnTo>
                    <a:pt x="30" y="34"/>
                  </a:lnTo>
                  <a:lnTo>
                    <a:pt x="28" y="42"/>
                  </a:lnTo>
                  <a:lnTo>
                    <a:pt x="26" y="52"/>
                  </a:lnTo>
                  <a:lnTo>
                    <a:pt x="24" y="78"/>
                  </a:lnTo>
                  <a:lnTo>
                    <a:pt x="24" y="78"/>
                  </a:lnTo>
                  <a:lnTo>
                    <a:pt x="26" y="100"/>
                  </a:lnTo>
                  <a:lnTo>
                    <a:pt x="28" y="110"/>
                  </a:lnTo>
                  <a:lnTo>
                    <a:pt x="30" y="118"/>
                  </a:lnTo>
                  <a:lnTo>
                    <a:pt x="34" y="124"/>
                  </a:lnTo>
                  <a:lnTo>
                    <a:pt x="38" y="128"/>
                  </a:lnTo>
                  <a:lnTo>
                    <a:pt x="44" y="130"/>
                  </a:lnTo>
                  <a:lnTo>
                    <a:pt x="50" y="130"/>
                  </a:lnTo>
                  <a:lnTo>
                    <a:pt x="50" y="130"/>
                  </a:lnTo>
                  <a:lnTo>
                    <a:pt x="56" y="130"/>
                  </a:lnTo>
                  <a:lnTo>
                    <a:pt x="60" y="128"/>
                  </a:lnTo>
                  <a:lnTo>
                    <a:pt x="64" y="122"/>
                  </a:lnTo>
                  <a:lnTo>
                    <a:pt x="68" y="118"/>
                  </a:lnTo>
                  <a:lnTo>
                    <a:pt x="72" y="110"/>
                  </a:lnTo>
                  <a:lnTo>
                    <a:pt x="74" y="100"/>
                  </a:lnTo>
                  <a:lnTo>
                    <a:pt x="76" y="76"/>
                  </a:lnTo>
                  <a:lnTo>
                    <a:pt x="76" y="76"/>
                  </a:lnTo>
                  <a:lnTo>
                    <a:pt x="74" y="50"/>
                  </a:lnTo>
                  <a:lnTo>
                    <a:pt x="72" y="40"/>
                  </a:lnTo>
                  <a:lnTo>
                    <a:pt x="68" y="32"/>
                  </a:lnTo>
                  <a:lnTo>
                    <a:pt x="66" y="26"/>
                  </a:lnTo>
                  <a:lnTo>
                    <a:pt x="62" y="22"/>
                  </a:lnTo>
                  <a:lnTo>
                    <a:pt x="56" y="18"/>
                  </a:lnTo>
                  <a:lnTo>
                    <a:pt x="50" y="18"/>
                  </a:lnTo>
                  <a:lnTo>
                    <a:pt x="50" y="1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2" name="Freeform 2094"/>
            <p:cNvSpPr>
              <a:spLocks/>
            </p:cNvSpPr>
            <p:nvPr/>
          </p:nvSpPr>
          <p:spPr bwMode="auto">
            <a:xfrm>
              <a:off x="12042299" y="60325"/>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0 w 52"/>
                <a:gd name="T23" fmla="*/ 40 h 144"/>
                <a:gd name="T24" fmla="*/ 0 w 52"/>
                <a:gd name="T25" fmla="*/ 40 h 144"/>
                <a:gd name="T26" fmla="*/ 0 w 52"/>
                <a:gd name="T27" fmla="*/ 20 h 144"/>
                <a:gd name="T28" fmla="*/ 0 w 52"/>
                <a:gd name="T29" fmla="*/ 20 h 144"/>
                <a:gd name="T30" fmla="*/ 10 w 52"/>
                <a:gd name="T31" fmla="*/ 16 h 144"/>
                <a:gd name="T32" fmla="*/ 10 w 52"/>
                <a:gd name="T33" fmla="*/ 16 h 144"/>
                <a:gd name="T34" fmla="*/ 20 w 52"/>
                <a:gd name="T35" fmla="*/ 12 h 144"/>
                <a:gd name="T36" fmla="*/ 20 w 52"/>
                <a:gd name="T37" fmla="*/ 12 h 144"/>
                <a:gd name="T38" fmla="*/ 26 w 52"/>
                <a:gd name="T39" fmla="*/ 10 h 144"/>
                <a:gd name="T40" fmla="*/ 32 w 52"/>
                <a:gd name="T41" fmla="*/ 6 h 144"/>
                <a:gd name="T42" fmla="*/ 32 w 52"/>
                <a:gd name="T43" fmla="*/ 6 h 144"/>
                <a:gd name="T44" fmla="*/ 36 w 52"/>
                <a:gd name="T45" fmla="*/ 4 h 144"/>
                <a:gd name="T46" fmla="*/ 42 w 52"/>
                <a:gd name="T47" fmla="*/ 0 h 144"/>
                <a:gd name="T48" fmla="*/ 52 w 52"/>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0" y="40"/>
                  </a:lnTo>
                  <a:lnTo>
                    <a:pt x="0" y="40"/>
                  </a:lnTo>
                  <a:lnTo>
                    <a:pt x="0" y="20"/>
                  </a:lnTo>
                  <a:lnTo>
                    <a:pt x="0" y="20"/>
                  </a:lnTo>
                  <a:lnTo>
                    <a:pt x="10" y="16"/>
                  </a:lnTo>
                  <a:lnTo>
                    <a:pt x="10" y="16"/>
                  </a:lnTo>
                  <a:lnTo>
                    <a:pt x="20" y="12"/>
                  </a:lnTo>
                  <a:lnTo>
                    <a:pt x="20"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3" name="Freeform 2095"/>
            <p:cNvSpPr>
              <a:spLocks noEditPoints="1"/>
            </p:cNvSpPr>
            <p:nvPr/>
          </p:nvSpPr>
          <p:spPr bwMode="auto">
            <a:xfrm>
              <a:off x="11595343" y="63500"/>
              <a:ext cx="172398" cy="225425"/>
            </a:xfrm>
            <a:custGeom>
              <a:avLst/>
              <a:gdLst>
                <a:gd name="T0" fmla="*/ 66 w 108"/>
                <a:gd name="T1" fmla="*/ 58 h 142"/>
                <a:gd name="T2" fmla="*/ 66 w 108"/>
                <a:gd name="T3" fmla="*/ 58 h 142"/>
                <a:gd name="T4" fmla="*/ 62 w 108"/>
                <a:gd name="T5" fmla="*/ 80 h 142"/>
                <a:gd name="T6" fmla="*/ 44 w 108"/>
                <a:gd name="T7" fmla="*/ 80 h 142"/>
                <a:gd name="T8" fmla="*/ 46 w 108"/>
                <a:gd name="T9" fmla="*/ 58 h 142"/>
                <a:gd name="T10" fmla="*/ 66 w 108"/>
                <a:gd name="T11" fmla="*/ 58 h 142"/>
                <a:gd name="T12" fmla="*/ 96 w 108"/>
                <a:gd name="T13" fmla="*/ 0 h 142"/>
                <a:gd name="T14" fmla="*/ 74 w 108"/>
                <a:gd name="T15" fmla="*/ 0 h 142"/>
                <a:gd name="T16" fmla="*/ 68 w 108"/>
                <a:gd name="T17" fmla="*/ 36 h 142"/>
                <a:gd name="T18" fmla="*/ 50 w 108"/>
                <a:gd name="T19" fmla="*/ 36 h 142"/>
                <a:gd name="T20" fmla="*/ 56 w 108"/>
                <a:gd name="T21" fmla="*/ 0 h 142"/>
                <a:gd name="T22" fmla="*/ 32 w 108"/>
                <a:gd name="T23" fmla="*/ 0 h 142"/>
                <a:gd name="T24" fmla="*/ 28 w 108"/>
                <a:gd name="T25" fmla="*/ 36 h 142"/>
                <a:gd name="T26" fmla="*/ 6 w 108"/>
                <a:gd name="T27" fmla="*/ 36 h 142"/>
                <a:gd name="T28" fmla="*/ 6 w 108"/>
                <a:gd name="T29" fmla="*/ 58 h 142"/>
                <a:gd name="T30" fmla="*/ 24 w 108"/>
                <a:gd name="T31" fmla="*/ 58 h 142"/>
                <a:gd name="T32" fmla="*/ 20 w 108"/>
                <a:gd name="T33" fmla="*/ 80 h 142"/>
                <a:gd name="T34" fmla="*/ 0 w 108"/>
                <a:gd name="T35" fmla="*/ 80 h 142"/>
                <a:gd name="T36" fmla="*/ 0 w 108"/>
                <a:gd name="T37" fmla="*/ 104 h 142"/>
                <a:gd name="T38" fmla="*/ 18 w 108"/>
                <a:gd name="T39" fmla="*/ 104 h 142"/>
                <a:gd name="T40" fmla="*/ 12 w 108"/>
                <a:gd name="T41" fmla="*/ 142 h 142"/>
                <a:gd name="T42" fmla="*/ 34 w 108"/>
                <a:gd name="T43" fmla="*/ 142 h 142"/>
                <a:gd name="T44" fmla="*/ 38 w 108"/>
                <a:gd name="T45" fmla="*/ 104 h 142"/>
                <a:gd name="T46" fmla="*/ 58 w 108"/>
                <a:gd name="T47" fmla="*/ 104 h 142"/>
                <a:gd name="T48" fmla="*/ 52 w 108"/>
                <a:gd name="T49" fmla="*/ 142 h 142"/>
                <a:gd name="T50" fmla="*/ 76 w 108"/>
                <a:gd name="T51" fmla="*/ 142 h 142"/>
                <a:gd name="T52" fmla="*/ 80 w 108"/>
                <a:gd name="T53" fmla="*/ 104 h 142"/>
                <a:gd name="T54" fmla="*/ 102 w 108"/>
                <a:gd name="T55" fmla="*/ 104 h 142"/>
                <a:gd name="T56" fmla="*/ 102 w 108"/>
                <a:gd name="T57" fmla="*/ 80 h 142"/>
                <a:gd name="T58" fmla="*/ 84 w 108"/>
                <a:gd name="T59" fmla="*/ 80 h 142"/>
                <a:gd name="T60" fmla="*/ 88 w 108"/>
                <a:gd name="T61" fmla="*/ 58 h 142"/>
                <a:gd name="T62" fmla="*/ 108 w 108"/>
                <a:gd name="T63" fmla="*/ 58 h 142"/>
                <a:gd name="T64" fmla="*/ 108 w 108"/>
                <a:gd name="T65" fmla="*/ 36 h 142"/>
                <a:gd name="T66" fmla="*/ 90 w 108"/>
                <a:gd name="T67" fmla="*/ 36 h 142"/>
                <a:gd name="T68" fmla="*/ 96 w 108"/>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42">
                  <a:moveTo>
                    <a:pt x="66" y="58"/>
                  </a:moveTo>
                  <a:lnTo>
                    <a:pt x="66" y="58"/>
                  </a:lnTo>
                  <a:lnTo>
                    <a:pt x="62" y="80"/>
                  </a:lnTo>
                  <a:lnTo>
                    <a:pt x="44" y="80"/>
                  </a:lnTo>
                  <a:lnTo>
                    <a:pt x="46" y="58"/>
                  </a:lnTo>
                  <a:lnTo>
                    <a:pt x="66" y="58"/>
                  </a:lnTo>
                  <a:close/>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4" name="Freeform 2096"/>
            <p:cNvSpPr>
              <a:spLocks/>
            </p:cNvSpPr>
            <p:nvPr/>
          </p:nvSpPr>
          <p:spPr bwMode="auto">
            <a:xfrm>
              <a:off x="11665578" y="155575"/>
              <a:ext cx="35118" cy="34925"/>
            </a:xfrm>
            <a:custGeom>
              <a:avLst/>
              <a:gdLst>
                <a:gd name="T0" fmla="*/ 22 w 22"/>
                <a:gd name="T1" fmla="*/ 0 h 22"/>
                <a:gd name="T2" fmla="*/ 22 w 22"/>
                <a:gd name="T3" fmla="*/ 0 h 22"/>
                <a:gd name="T4" fmla="*/ 18 w 22"/>
                <a:gd name="T5" fmla="*/ 22 h 22"/>
                <a:gd name="T6" fmla="*/ 0 w 22"/>
                <a:gd name="T7" fmla="*/ 22 h 22"/>
                <a:gd name="T8" fmla="*/ 2 w 22"/>
                <a:gd name="T9" fmla="*/ 0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lnTo>
                    <a:pt x="22" y="0"/>
                  </a:lnTo>
                  <a:lnTo>
                    <a:pt x="18" y="22"/>
                  </a:lnTo>
                  <a:lnTo>
                    <a:pt x="0" y="22"/>
                  </a:lnTo>
                  <a:lnTo>
                    <a:pt x="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5" name="Freeform 2097"/>
            <p:cNvSpPr>
              <a:spLocks/>
            </p:cNvSpPr>
            <p:nvPr/>
          </p:nvSpPr>
          <p:spPr bwMode="auto">
            <a:xfrm>
              <a:off x="11595344" y="63500"/>
              <a:ext cx="172398" cy="225425"/>
            </a:xfrm>
            <a:custGeom>
              <a:avLst/>
              <a:gdLst>
                <a:gd name="T0" fmla="*/ 96 w 108"/>
                <a:gd name="T1" fmla="*/ 0 h 142"/>
                <a:gd name="T2" fmla="*/ 74 w 108"/>
                <a:gd name="T3" fmla="*/ 0 h 142"/>
                <a:gd name="T4" fmla="*/ 68 w 108"/>
                <a:gd name="T5" fmla="*/ 36 h 142"/>
                <a:gd name="T6" fmla="*/ 50 w 108"/>
                <a:gd name="T7" fmla="*/ 36 h 142"/>
                <a:gd name="T8" fmla="*/ 56 w 108"/>
                <a:gd name="T9" fmla="*/ 0 h 142"/>
                <a:gd name="T10" fmla="*/ 32 w 108"/>
                <a:gd name="T11" fmla="*/ 0 h 142"/>
                <a:gd name="T12" fmla="*/ 28 w 108"/>
                <a:gd name="T13" fmla="*/ 36 h 142"/>
                <a:gd name="T14" fmla="*/ 6 w 108"/>
                <a:gd name="T15" fmla="*/ 36 h 142"/>
                <a:gd name="T16" fmla="*/ 6 w 108"/>
                <a:gd name="T17" fmla="*/ 58 h 142"/>
                <a:gd name="T18" fmla="*/ 24 w 108"/>
                <a:gd name="T19" fmla="*/ 58 h 142"/>
                <a:gd name="T20" fmla="*/ 20 w 108"/>
                <a:gd name="T21" fmla="*/ 80 h 142"/>
                <a:gd name="T22" fmla="*/ 0 w 108"/>
                <a:gd name="T23" fmla="*/ 80 h 142"/>
                <a:gd name="T24" fmla="*/ 0 w 108"/>
                <a:gd name="T25" fmla="*/ 104 h 142"/>
                <a:gd name="T26" fmla="*/ 18 w 108"/>
                <a:gd name="T27" fmla="*/ 104 h 142"/>
                <a:gd name="T28" fmla="*/ 12 w 108"/>
                <a:gd name="T29" fmla="*/ 142 h 142"/>
                <a:gd name="T30" fmla="*/ 34 w 108"/>
                <a:gd name="T31" fmla="*/ 142 h 142"/>
                <a:gd name="T32" fmla="*/ 38 w 108"/>
                <a:gd name="T33" fmla="*/ 104 h 142"/>
                <a:gd name="T34" fmla="*/ 58 w 108"/>
                <a:gd name="T35" fmla="*/ 104 h 142"/>
                <a:gd name="T36" fmla="*/ 52 w 108"/>
                <a:gd name="T37" fmla="*/ 142 h 142"/>
                <a:gd name="T38" fmla="*/ 76 w 108"/>
                <a:gd name="T39" fmla="*/ 142 h 142"/>
                <a:gd name="T40" fmla="*/ 80 w 108"/>
                <a:gd name="T41" fmla="*/ 104 h 142"/>
                <a:gd name="T42" fmla="*/ 102 w 108"/>
                <a:gd name="T43" fmla="*/ 104 h 142"/>
                <a:gd name="T44" fmla="*/ 102 w 108"/>
                <a:gd name="T45" fmla="*/ 80 h 142"/>
                <a:gd name="T46" fmla="*/ 84 w 108"/>
                <a:gd name="T47" fmla="*/ 80 h 142"/>
                <a:gd name="T48" fmla="*/ 88 w 108"/>
                <a:gd name="T49" fmla="*/ 58 h 142"/>
                <a:gd name="T50" fmla="*/ 108 w 108"/>
                <a:gd name="T51" fmla="*/ 58 h 142"/>
                <a:gd name="T52" fmla="*/ 108 w 108"/>
                <a:gd name="T53" fmla="*/ 36 h 142"/>
                <a:gd name="T54" fmla="*/ 90 w 108"/>
                <a:gd name="T55" fmla="*/ 36 h 142"/>
                <a:gd name="T56" fmla="*/ 96 w 108"/>
                <a:gd name="T5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42">
                  <a:moveTo>
                    <a:pt x="96" y="0"/>
                  </a:moveTo>
                  <a:lnTo>
                    <a:pt x="74" y="0"/>
                  </a:lnTo>
                  <a:lnTo>
                    <a:pt x="68" y="36"/>
                  </a:lnTo>
                  <a:lnTo>
                    <a:pt x="50" y="36"/>
                  </a:lnTo>
                  <a:lnTo>
                    <a:pt x="56" y="0"/>
                  </a:lnTo>
                  <a:lnTo>
                    <a:pt x="32" y="0"/>
                  </a:lnTo>
                  <a:lnTo>
                    <a:pt x="28" y="36"/>
                  </a:lnTo>
                  <a:lnTo>
                    <a:pt x="6" y="36"/>
                  </a:lnTo>
                  <a:lnTo>
                    <a:pt x="6" y="58"/>
                  </a:lnTo>
                  <a:lnTo>
                    <a:pt x="24" y="58"/>
                  </a:lnTo>
                  <a:lnTo>
                    <a:pt x="20" y="80"/>
                  </a:lnTo>
                  <a:lnTo>
                    <a:pt x="0" y="80"/>
                  </a:lnTo>
                  <a:lnTo>
                    <a:pt x="0" y="104"/>
                  </a:lnTo>
                  <a:lnTo>
                    <a:pt x="18" y="104"/>
                  </a:lnTo>
                  <a:lnTo>
                    <a:pt x="12" y="142"/>
                  </a:lnTo>
                  <a:lnTo>
                    <a:pt x="34" y="142"/>
                  </a:lnTo>
                  <a:lnTo>
                    <a:pt x="38" y="104"/>
                  </a:lnTo>
                  <a:lnTo>
                    <a:pt x="58" y="104"/>
                  </a:lnTo>
                  <a:lnTo>
                    <a:pt x="52" y="142"/>
                  </a:lnTo>
                  <a:lnTo>
                    <a:pt x="76" y="142"/>
                  </a:lnTo>
                  <a:lnTo>
                    <a:pt x="80" y="104"/>
                  </a:lnTo>
                  <a:lnTo>
                    <a:pt x="102" y="104"/>
                  </a:lnTo>
                  <a:lnTo>
                    <a:pt x="102" y="80"/>
                  </a:lnTo>
                  <a:lnTo>
                    <a:pt x="84" y="80"/>
                  </a:lnTo>
                  <a:lnTo>
                    <a:pt x="88" y="58"/>
                  </a:lnTo>
                  <a:lnTo>
                    <a:pt x="108" y="58"/>
                  </a:lnTo>
                  <a:lnTo>
                    <a:pt x="108" y="36"/>
                  </a:lnTo>
                  <a:lnTo>
                    <a:pt x="90" y="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0" name="Freeform 2132"/>
            <p:cNvSpPr>
              <a:spLocks/>
            </p:cNvSpPr>
            <p:nvPr/>
          </p:nvSpPr>
          <p:spPr bwMode="auto">
            <a:xfrm>
              <a:off x="10104422" y="60325"/>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4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2 w 52"/>
                <a:gd name="T35" fmla="*/ 18 h 144"/>
                <a:gd name="T36" fmla="*/ 12 w 52"/>
                <a:gd name="T37" fmla="*/ 18 h 144"/>
                <a:gd name="T38" fmla="*/ 16 w 52"/>
                <a:gd name="T39" fmla="*/ 16 h 144"/>
                <a:gd name="T40" fmla="*/ 22 w 52"/>
                <a:gd name="T41" fmla="*/ 12 h 144"/>
                <a:gd name="T42" fmla="*/ 22 w 52"/>
                <a:gd name="T43" fmla="*/ 12 h 144"/>
                <a:gd name="T44" fmla="*/ 26 w 52"/>
                <a:gd name="T45" fmla="*/ 10 h 144"/>
                <a:gd name="T46" fmla="*/ 32 w 52"/>
                <a:gd name="T47" fmla="*/ 6 h 144"/>
                <a:gd name="T48" fmla="*/ 32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4" y="32"/>
                  </a:lnTo>
                  <a:lnTo>
                    <a:pt x="16" y="34"/>
                  </a:lnTo>
                  <a:lnTo>
                    <a:pt x="16" y="34"/>
                  </a:lnTo>
                  <a:lnTo>
                    <a:pt x="8" y="38"/>
                  </a:lnTo>
                  <a:lnTo>
                    <a:pt x="0" y="40"/>
                  </a:lnTo>
                  <a:lnTo>
                    <a:pt x="0" y="40"/>
                  </a:lnTo>
                  <a:lnTo>
                    <a:pt x="0" y="20"/>
                  </a:lnTo>
                  <a:lnTo>
                    <a:pt x="0" y="20"/>
                  </a:lnTo>
                  <a:lnTo>
                    <a:pt x="6" y="20"/>
                  </a:lnTo>
                  <a:lnTo>
                    <a:pt x="12" y="18"/>
                  </a:lnTo>
                  <a:lnTo>
                    <a:pt x="12" y="18"/>
                  </a:lnTo>
                  <a:lnTo>
                    <a:pt x="16" y="16"/>
                  </a:lnTo>
                  <a:lnTo>
                    <a:pt x="22" y="12"/>
                  </a:lnTo>
                  <a:lnTo>
                    <a:pt x="22" y="12"/>
                  </a:lnTo>
                  <a:lnTo>
                    <a:pt x="26" y="10"/>
                  </a:lnTo>
                  <a:lnTo>
                    <a:pt x="32" y="6"/>
                  </a:lnTo>
                  <a:lnTo>
                    <a:pt x="32" y="6"/>
                  </a:lnTo>
                  <a:lnTo>
                    <a:pt x="36" y="4"/>
                  </a:lnTo>
                  <a:lnTo>
                    <a:pt x="42" y="0"/>
                  </a:lnTo>
                  <a:lnTo>
                    <a:pt x="5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1" name="Freeform 2133"/>
            <p:cNvSpPr>
              <a:spLocks/>
            </p:cNvSpPr>
            <p:nvPr/>
          </p:nvSpPr>
          <p:spPr bwMode="auto">
            <a:xfrm>
              <a:off x="10251280" y="60325"/>
              <a:ext cx="86198" cy="228600"/>
            </a:xfrm>
            <a:custGeom>
              <a:avLst/>
              <a:gdLst>
                <a:gd name="T0" fmla="*/ 54 w 54"/>
                <a:gd name="T1" fmla="*/ 0 h 144"/>
                <a:gd name="T2" fmla="*/ 54 w 54"/>
                <a:gd name="T3" fmla="*/ 0 h 144"/>
                <a:gd name="T4" fmla="*/ 54 w 54"/>
                <a:gd name="T5" fmla="*/ 144 h 144"/>
                <a:gd name="T6" fmla="*/ 54 w 54"/>
                <a:gd name="T7" fmla="*/ 144 h 144"/>
                <a:gd name="T8" fmla="*/ 30 w 54"/>
                <a:gd name="T9" fmla="*/ 144 h 144"/>
                <a:gd name="T10" fmla="*/ 30 w 54"/>
                <a:gd name="T11" fmla="*/ 144 h 144"/>
                <a:gd name="T12" fmla="*/ 30 w 54"/>
                <a:gd name="T13" fmla="*/ 28 h 144"/>
                <a:gd name="T14" fmla="*/ 30 w 54"/>
                <a:gd name="T15" fmla="*/ 28 h 144"/>
                <a:gd name="T16" fmla="*/ 24 w 54"/>
                <a:gd name="T17" fmla="*/ 32 h 144"/>
                <a:gd name="T18" fmla="*/ 16 w 54"/>
                <a:gd name="T19" fmla="*/ 34 h 144"/>
                <a:gd name="T20" fmla="*/ 16 w 54"/>
                <a:gd name="T21" fmla="*/ 34 h 144"/>
                <a:gd name="T22" fmla="*/ 10 w 54"/>
                <a:gd name="T23" fmla="*/ 38 h 144"/>
                <a:gd name="T24" fmla="*/ 0 w 54"/>
                <a:gd name="T25" fmla="*/ 40 h 144"/>
                <a:gd name="T26" fmla="*/ 0 w 54"/>
                <a:gd name="T27" fmla="*/ 40 h 144"/>
                <a:gd name="T28" fmla="*/ 0 w 54"/>
                <a:gd name="T29" fmla="*/ 20 h 144"/>
                <a:gd name="T30" fmla="*/ 0 w 54"/>
                <a:gd name="T31" fmla="*/ 20 h 144"/>
                <a:gd name="T32" fmla="*/ 6 w 54"/>
                <a:gd name="T33" fmla="*/ 20 h 144"/>
                <a:gd name="T34" fmla="*/ 12 w 54"/>
                <a:gd name="T35" fmla="*/ 18 h 144"/>
                <a:gd name="T36" fmla="*/ 12 w 54"/>
                <a:gd name="T37" fmla="*/ 18 h 144"/>
                <a:gd name="T38" fmla="*/ 18 w 54"/>
                <a:gd name="T39" fmla="*/ 16 h 144"/>
                <a:gd name="T40" fmla="*/ 22 w 54"/>
                <a:gd name="T41" fmla="*/ 12 h 144"/>
                <a:gd name="T42" fmla="*/ 22 w 54"/>
                <a:gd name="T43" fmla="*/ 12 h 144"/>
                <a:gd name="T44" fmla="*/ 28 w 54"/>
                <a:gd name="T45" fmla="*/ 10 h 144"/>
                <a:gd name="T46" fmla="*/ 32 w 54"/>
                <a:gd name="T47" fmla="*/ 6 h 144"/>
                <a:gd name="T48" fmla="*/ 32 w 54"/>
                <a:gd name="T49" fmla="*/ 6 h 144"/>
                <a:gd name="T50" fmla="*/ 38 w 54"/>
                <a:gd name="T51" fmla="*/ 4 h 144"/>
                <a:gd name="T52" fmla="*/ 44 w 54"/>
                <a:gd name="T53" fmla="*/ 0 h 144"/>
                <a:gd name="T54" fmla="*/ 54 w 54"/>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44">
                  <a:moveTo>
                    <a:pt x="54" y="0"/>
                  </a:moveTo>
                  <a:lnTo>
                    <a:pt x="54" y="0"/>
                  </a:lnTo>
                  <a:lnTo>
                    <a:pt x="54" y="144"/>
                  </a:lnTo>
                  <a:lnTo>
                    <a:pt x="54" y="144"/>
                  </a:lnTo>
                  <a:lnTo>
                    <a:pt x="30" y="144"/>
                  </a:lnTo>
                  <a:lnTo>
                    <a:pt x="30" y="144"/>
                  </a:lnTo>
                  <a:lnTo>
                    <a:pt x="30" y="28"/>
                  </a:lnTo>
                  <a:lnTo>
                    <a:pt x="30" y="28"/>
                  </a:lnTo>
                  <a:lnTo>
                    <a:pt x="24" y="32"/>
                  </a:lnTo>
                  <a:lnTo>
                    <a:pt x="16" y="34"/>
                  </a:lnTo>
                  <a:lnTo>
                    <a:pt x="16" y="34"/>
                  </a:lnTo>
                  <a:lnTo>
                    <a:pt x="10" y="38"/>
                  </a:lnTo>
                  <a:lnTo>
                    <a:pt x="0" y="40"/>
                  </a:lnTo>
                  <a:lnTo>
                    <a:pt x="0" y="40"/>
                  </a:lnTo>
                  <a:lnTo>
                    <a:pt x="0" y="20"/>
                  </a:lnTo>
                  <a:lnTo>
                    <a:pt x="0" y="20"/>
                  </a:lnTo>
                  <a:lnTo>
                    <a:pt x="6" y="20"/>
                  </a:lnTo>
                  <a:lnTo>
                    <a:pt x="12" y="18"/>
                  </a:lnTo>
                  <a:lnTo>
                    <a:pt x="12" y="18"/>
                  </a:lnTo>
                  <a:lnTo>
                    <a:pt x="18" y="16"/>
                  </a:lnTo>
                  <a:lnTo>
                    <a:pt x="22" y="12"/>
                  </a:lnTo>
                  <a:lnTo>
                    <a:pt x="22" y="12"/>
                  </a:lnTo>
                  <a:lnTo>
                    <a:pt x="28" y="10"/>
                  </a:lnTo>
                  <a:lnTo>
                    <a:pt x="32" y="6"/>
                  </a:lnTo>
                  <a:lnTo>
                    <a:pt x="32" y="6"/>
                  </a:lnTo>
                  <a:lnTo>
                    <a:pt x="38" y="4"/>
                  </a:lnTo>
                  <a:lnTo>
                    <a:pt x="44" y="0"/>
                  </a:lnTo>
                  <a:lnTo>
                    <a:pt x="54"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2" name="Freeform 2134"/>
            <p:cNvSpPr>
              <a:spLocks/>
            </p:cNvSpPr>
            <p:nvPr/>
          </p:nvSpPr>
          <p:spPr bwMode="auto">
            <a:xfrm>
              <a:off x="10401331" y="60325"/>
              <a:ext cx="79814" cy="228600"/>
            </a:xfrm>
            <a:custGeom>
              <a:avLst/>
              <a:gdLst>
                <a:gd name="T0" fmla="*/ 50 w 50"/>
                <a:gd name="T1" fmla="*/ 0 h 144"/>
                <a:gd name="T2" fmla="*/ 50 w 50"/>
                <a:gd name="T3" fmla="*/ 0 h 144"/>
                <a:gd name="T4" fmla="*/ 50 w 50"/>
                <a:gd name="T5" fmla="*/ 144 h 144"/>
                <a:gd name="T6" fmla="*/ 50 w 50"/>
                <a:gd name="T7" fmla="*/ 144 h 144"/>
                <a:gd name="T8" fmla="*/ 28 w 50"/>
                <a:gd name="T9" fmla="*/ 144 h 144"/>
                <a:gd name="T10" fmla="*/ 28 w 50"/>
                <a:gd name="T11" fmla="*/ 144 h 144"/>
                <a:gd name="T12" fmla="*/ 28 w 50"/>
                <a:gd name="T13" fmla="*/ 28 h 144"/>
                <a:gd name="T14" fmla="*/ 28 w 50"/>
                <a:gd name="T15" fmla="*/ 28 h 144"/>
                <a:gd name="T16" fmla="*/ 22 w 50"/>
                <a:gd name="T17" fmla="*/ 32 h 144"/>
                <a:gd name="T18" fmla="*/ 16 w 50"/>
                <a:gd name="T19" fmla="*/ 34 h 144"/>
                <a:gd name="T20" fmla="*/ 16 w 50"/>
                <a:gd name="T21" fmla="*/ 34 h 144"/>
                <a:gd name="T22" fmla="*/ 0 w 50"/>
                <a:gd name="T23" fmla="*/ 40 h 144"/>
                <a:gd name="T24" fmla="*/ 0 w 50"/>
                <a:gd name="T25" fmla="*/ 40 h 144"/>
                <a:gd name="T26" fmla="*/ 0 w 50"/>
                <a:gd name="T27" fmla="*/ 20 h 144"/>
                <a:gd name="T28" fmla="*/ 0 w 50"/>
                <a:gd name="T29" fmla="*/ 20 h 144"/>
                <a:gd name="T30" fmla="*/ 10 w 50"/>
                <a:gd name="T31" fmla="*/ 16 h 144"/>
                <a:gd name="T32" fmla="*/ 10 w 50"/>
                <a:gd name="T33" fmla="*/ 16 h 144"/>
                <a:gd name="T34" fmla="*/ 22 w 50"/>
                <a:gd name="T35" fmla="*/ 12 h 144"/>
                <a:gd name="T36" fmla="*/ 22 w 50"/>
                <a:gd name="T37" fmla="*/ 12 h 144"/>
                <a:gd name="T38" fmla="*/ 26 w 50"/>
                <a:gd name="T39" fmla="*/ 10 h 144"/>
                <a:gd name="T40" fmla="*/ 30 w 50"/>
                <a:gd name="T41" fmla="*/ 6 h 144"/>
                <a:gd name="T42" fmla="*/ 30 w 50"/>
                <a:gd name="T43" fmla="*/ 6 h 144"/>
                <a:gd name="T44" fmla="*/ 36 w 50"/>
                <a:gd name="T45" fmla="*/ 4 h 144"/>
                <a:gd name="T46" fmla="*/ 42 w 50"/>
                <a:gd name="T47" fmla="*/ 0 h 144"/>
                <a:gd name="T48" fmla="*/ 50 w 50"/>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144">
                  <a:moveTo>
                    <a:pt x="50" y="0"/>
                  </a:moveTo>
                  <a:lnTo>
                    <a:pt x="50" y="0"/>
                  </a:lnTo>
                  <a:lnTo>
                    <a:pt x="50" y="144"/>
                  </a:lnTo>
                  <a:lnTo>
                    <a:pt x="50" y="144"/>
                  </a:lnTo>
                  <a:lnTo>
                    <a:pt x="28" y="144"/>
                  </a:lnTo>
                  <a:lnTo>
                    <a:pt x="28" y="144"/>
                  </a:lnTo>
                  <a:lnTo>
                    <a:pt x="28" y="28"/>
                  </a:lnTo>
                  <a:lnTo>
                    <a:pt x="28" y="28"/>
                  </a:lnTo>
                  <a:lnTo>
                    <a:pt x="22" y="32"/>
                  </a:lnTo>
                  <a:lnTo>
                    <a:pt x="16" y="34"/>
                  </a:lnTo>
                  <a:lnTo>
                    <a:pt x="16" y="34"/>
                  </a:lnTo>
                  <a:lnTo>
                    <a:pt x="0" y="40"/>
                  </a:lnTo>
                  <a:lnTo>
                    <a:pt x="0" y="40"/>
                  </a:lnTo>
                  <a:lnTo>
                    <a:pt x="0" y="20"/>
                  </a:lnTo>
                  <a:lnTo>
                    <a:pt x="0" y="20"/>
                  </a:lnTo>
                  <a:lnTo>
                    <a:pt x="10" y="16"/>
                  </a:lnTo>
                  <a:lnTo>
                    <a:pt x="10" y="16"/>
                  </a:lnTo>
                  <a:lnTo>
                    <a:pt x="22" y="12"/>
                  </a:lnTo>
                  <a:lnTo>
                    <a:pt x="22" y="12"/>
                  </a:lnTo>
                  <a:lnTo>
                    <a:pt x="26" y="10"/>
                  </a:lnTo>
                  <a:lnTo>
                    <a:pt x="30" y="6"/>
                  </a:lnTo>
                  <a:lnTo>
                    <a:pt x="30" y="6"/>
                  </a:lnTo>
                  <a:lnTo>
                    <a:pt x="36" y="4"/>
                  </a:lnTo>
                  <a:lnTo>
                    <a:pt x="42" y="0"/>
                  </a:lnTo>
                  <a:lnTo>
                    <a:pt x="5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3" name="Freeform 2135"/>
            <p:cNvSpPr>
              <a:spLocks/>
            </p:cNvSpPr>
            <p:nvPr/>
          </p:nvSpPr>
          <p:spPr bwMode="auto">
            <a:xfrm>
              <a:off x="6126526" y="57150"/>
              <a:ext cx="83007" cy="228600"/>
            </a:xfrm>
            <a:custGeom>
              <a:avLst/>
              <a:gdLst>
                <a:gd name="T0" fmla="*/ 52 w 52"/>
                <a:gd name="T1" fmla="*/ 0 h 144"/>
                <a:gd name="T2" fmla="*/ 52 w 52"/>
                <a:gd name="T3" fmla="*/ 0 h 144"/>
                <a:gd name="T4" fmla="*/ 52 w 52"/>
                <a:gd name="T5" fmla="*/ 144 h 144"/>
                <a:gd name="T6" fmla="*/ 52 w 52"/>
                <a:gd name="T7" fmla="*/ 144 h 144"/>
                <a:gd name="T8" fmla="*/ 30 w 52"/>
                <a:gd name="T9" fmla="*/ 144 h 144"/>
                <a:gd name="T10" fmla="*/ 30 w 52"/>
                <a:gd name="T11" fmla="*/ 144 h 144"/>
                <a:gd name="T12" fmla="*/ 30 w 52"/>
                <a:gd name="T13" fmla="*/ 28 h 144"/>
                <a:gd name="T14" fmla="*/ 30 w 52"/>
                <a:gd name="T15" fmla="*/ 28 h 144"/>
                <a:gd name="T16" fmla="*/ 22 w 52"/>
                <a:gd name="T17" fmla="*/ 32 h 144"/>
                <a:gd name="T18" fmla="*/ 16 w 52"/>
                <a:gd name="T19" fmla="*/ 34 h 144"/>
                <a:gd name="T20" fmla="*/ 16 w 52"/>
                <a:gd name="T21" fmla="*/ 34 h 144"/>
                <a:gd name="T22" fmla="*/ 8 w 52"/>
                <a:gd name="T23" fmla="*/ 38 h 144"/>
                <a:gd name="T24" fmla="*/ 0 w 52"/>
                <a:gd name="T25" fmla="*/ 40 h 144"/>
                <a:gd name="T26" fmla="*/ 0 w 52"/>
                <a:gd name="T27" fmla="*/ 40 h 144"/>
                <a:gd name="T28" fmla="*/ 0 w 52"/>
                <a:gd name="T29" fmla="*/ 20 h 144"/>
                <a:gd name="T30" fmla="*/ 0 w 52"/>
                <a:gd name="T31" fmla="*/ 20 h 144"/>
                <a:gd name="T32" fmla="*/ 6 w 52"/>
                <a:gd name="T33" fmla="*/ 20 h 144"/>
                <a:gd name="T34" fmla="*/ 10 w 52"/>
                <a:gd name="T35" fmla="*/ 18 h 144"/>
                <a:gd name="T36" fmla="*/ 10 w 52"/>
                <a:gd name="T37" fmla="*/ 18 h 144"/>
                <a:gd name="T38" fmla="*/ 16 w 52"/>
                <a:gd name="T39" fmla="*/ 16 h 144"/>
                <a:gd name="T40" fmla="*/ 20 w 52"/>
                <a:gd name="T41" fmla="*/ 12 h 144"/>
                <a:gd name="T42" fmla="*/ 20 w 52"/>
                <a:gd name="T43" fmla="*/ 12 h 144"/>
                <a:gd name="T44" fmla="*/ 26 w 52"/>
                <a:gd name="T45" fmla="*/ 10 h 144"/>
                <a:gd name="T46" fmla="*/ 30 w 52"/>
                <a:gd name="T47" fmla="*/ 6 h 144"/>
                <a:gd name="T48" fmla="*/ 30 w 52"/>
                <a:gd name="T49" fmla="*/ 6 h 144"/>
                <a:gd name="T50" fmla="*/ 36 w 52"/>
                <a:gd name="T51" fmla="*/ 4 h 144"/>
                <a:gd name="T52" fmla="*/ 42 w 52"/>
                <a:gd name="T53" fmla="*/ 0 h 144"/>
                <a:gd name="T54" fmla="*/ 52 w 52"/>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44">
                  <a:moveTo>
                    <a:pt x="52" y="0"/>
                  </a:moveTo>
                  <a:lnTo>
                    <a:pt x="52" y="0"/>
                  </a:lnTo>
                  <a:lnTo>
                    <a:pt x="52" y="144"/>
                  </a:lnTo>
                  <a:lnTo>
                    <a:pt x="52" y="144"/>
                  </a:lnTo>
                  <a:lnTo>
                    <a:pt x="30" y="144"/>
                  </a:lnTo>
                  <a:lnTo>
                    <a:pt x="30" y="144"/>
                  </a:lnTo>
                  <a:lnTo>
                    <a:pt x="30" y="28"/>
                  </a:lnTo>
                  <a:lnTo>
                    <a:pt x="30" y="28"/>
                  </a:lnTo>
                  <a:lnTo>
                    <a:pt x="22" y="32"/>
                  </a:lnTo>
                  <a:lnTo>
                    <a:pt x="16" y="34"/>
                  </a:lnTo>
                  <a:lnTo>
                    <a:pt x="16" y="34"/>
                  </a:lnTo>
                  <a:lnTo>
                    <a:pt x="8" y="38"/>
                  </a:lnTo>
                  <a:lnTo>
                    <a:pt x="0" y="40"/>
                  </a:lnTo>
                  <a:lnTo>
                    <a:pt x="0" y="40"/>
                  </a:lnTo>
                  <a:lnTo>
                    <a:pt x="0" y="20"/>
                  </a:lnTo>
                  <a:lnTo>
                    <a:pt x="0" y="20"/>
                  </a:lnTo>
                  <a:lnTo>
                    <a:pt x="6" y="20"/>
                  </a:lnTo>
                  <a:lnTo>
                    <a:pt x="10" y="18"/>
                  </a:lnTo>
                  <a:lnTo>
                    <a:pt x="10" y="18"/>
                  </a:lnTo>
                  <a:lnTo>
                    <a:pt x="16" y="16"/>
                  </a:lnTo>
                  <a:lnTo>
                    <a:pt x="20" y="12"/>
                  </a:lnTo>
                  <a:lnTo>
                    <a:pt x="20" y="12"/>
                  </a:lnTo>
                  <a:lnTo>
                    <a:pt x="26" y="10"/>
                  </a:lnTo>
                  <a:lnTo>
                    <a:pt x="30" y="6"/>
                  </a:lnTo>
                  <a:lnTo>
                    <a:pt x="30" y="6"/>
                  </a:lnTo>
                  <a:lnTo>
                    <a:pt x="36" y="4"/>
                  </a:lnTo>
                  <a:lnTo>
                    <a:pt x="42" y="0"/>
                  </a:lnTo>
                  <a:lnTo>
                    <a:pt x="52" y="0"/>
                  </a:lnTo>
                  <a:close/>
                </a:path>
              </a:pathLst>
            </a:custGeom>
            <a:solidFill>
              <a:srgbClr val="D8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73" name="Rectangle 1772"/>
          <p:cNvSpPr/>
          <p:nvPr userDrawn="1"/>
        </p:nvSpPr>
        <p:spPr bwMode="auto">
          <a:xfrm>
            <a:off x="0" y="0"/>
            <a:ext cx="12192000" cy="685800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50417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eft Blue">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5052060" cy="68580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srgbClr val="EDC30D"/>
              </a:solidFill>
              <a:effectLst/>
              <a:uLnTx/>
              <a:uFillTx/>
              <a:latin typeface="Segoe UI Light" panose="020B0502040204020203" pitchFamily="34" charset="0"/>
              <a:cs typeface="Segoe UI Light" panose="020B0502040204020203" pitchFamily="34" charset="0"/>
            </a:endParaRPr>
          </a:p>
        </p:txBody>
      </p:sp>
      <p:sp>
        <p:nvSpPr>
          <p:cNvPr id="12" name="Title 11"/>
          <p:cNvSpPr>
            <a:spLocks noGrp="1"/>
          </p:cNvSpPr>
          <p:nvPr>
            <p:ph type="title"/>
          </p:nvPr>
        </p:nvSpPr>
        <p:spPr>
          <a:xfrm>
            <a:off x="0" y="2715904"/>
            <a:ext cx="5052060" cy="2756848"/>
          </a:xfrm>
        </p:spPr>
        <p:txBody>
          <a:bodyPr lIns="228600" tIns="91440" rIns="228600" bIns="91440" anchor="t" anchorCtr="0">
            <a:no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855606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3829050" cy="68580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userDrawn="1"/>
        </p:nvSpPr>
        <p:spPr>
          <a:xfrm>
            <a:off x="11614912" y="0"/>
            <a:ext cx="577088" cy="3648075"/>
          </a:xfrm>
          <a:prstGeom prst="rect">
            <a:avLst/>
          </a:pr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userDrawn="1"/>
        </p:nvSpPr>
        <p:spPr>
          <a:xfrm>
            <a:off x="3829050" y="0"/>
            <a:ext cx="2313178"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6142228" y="0"/>
            <a:ext cx="290118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itle 1"/>
          <p:cNvSpPr>
            <a:spLocks noGrp="1"/>
          </p:cNvSpPr>
          <p:nvPr>
            <p:ph type="title"/>
          </p:nvPr>
        </p:nvSpPr>
        <p:spPr>
          <a:xfrm>
            <a:off x="90335" y="696405"/>
            <a:ext cx="5247692" cy="1351470"/>
          </a:xfrm>
        </p:spPr>
        <p:txBody>
          <a:bodyPr anchor="ctr">
            <a:normAutofit/>
          </a:bodyPr>
          <a:lstStyle/>
          <a:p>
            <a:pPr algn="ctr"/>
            <a:r>
              <a:rPr lang="en-US" sz="4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White</a:t>
            </a:r>
            <a:r>
              <a:rPr lang="en-US" sz="4000" dirty="0">
                <a:solidFill>
                  <a:schemeClr val="bg1"/>
                </a:solidFill>
              </a:rPr>
              <a:t> text on dark</a:t>
            </a:r>
          </a:p>
        </p:txBody>
      </p:sp>
      <p:sp>
        <p:nvSpPr>
          <p:cNvPr id="8" name="Rectangle 7"/>
          <p:cNvSpPr/>
          <p:nvPr userDrawn="1"/>
        </p:nvSpPr>
        <p:spPr>
          <a:xfrm>
            <a:off x="11614912" y="3648075"/>
            <a:ext cx="577088" cy="3209925"/>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Title 1"/>
          <p:cNvSpPr txBox="1">
            <a:spLocks/>
          </p:cNvSpPr>
          <p:nvPr userDrawn="1"/>
        </p:nvSpPr>
        <p:spPr>
          <a:xfrm>
            <a:off x="6798183" y="696405"/>
            <a:ext cx="3990594" cy="1351470"/>
          </a:xfrm>
          <a:prstGeom prst="rect">
            <a:avLst/>
          </a:prstGeom>
        </p:spPr>
        <p:txBody>
          <a:bodyPr vert="horz" lIns="91440" tIns="45720" rIns="91440" bIns="45720" rtlCol="0" anchor="ctr">
            <a:normAutofit/>
          </a:bodyPr>
          <a:lstStyle>
            <a:lvl1pPr algn="ctr">
              <a:lnSpc>
                <a:spcPct val="90000"/>
              </a:lnSpc>
              <a:spcBef>
                <a:spcPct val="0"/>
              </a:spcBef>
              <a:buNone/>
              <a:defRPr sz="40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000" b="0" i="0" u="none" strike="noStrike" kern="0" cap="none" spc="0" normalizeH="0" baseline="0" noProof="0" dirty="0">
                <a:ln>
                  <a:no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Blue</a:t>
            </a:r>
            <a:r>
              <a:rPr kumimoji="0" lang="en-US" sz="4000" b="0" i="0" u="none" strike="noStrike" kern="0" cap="none" spc="0" normalizeH="0" baseline="0" noProof="0" dirty="0">
                <a:ln>
                  <a:noFill/>
                </a:ln>
                <a:solidFill>
                  <a:srgbClr val="002050"/>
                </a:solidFill>
                <a:effectLst/>
                <a:uLnTx/>
                <a:uFillTx/>
                <a:latin typeface="Segoe UI Light" panose="020B0502040204020203" pitchFamily="34" charset="0"/>
                <a:ea typeface="+mj-ea"/>
                <a:cs typeface="Segoe UI Light" panose="020B0502040204020203" pitchFamily="34" charset="0"/>
              </a:rPr>
              <a:t> text on light</a:t>
            </a:r>
          </a:p>
        </p:txBody>
      </p:sp>
      <p:sp>
        <p:nvSpPr>
          <p:cNvPr id="10" name="Title 1"/>
          <p:cNvSpPr txBox="1">
            <a:spLocks/>
          </p:cNvSpPr>
          <p:nvPr userDrawn="1"/>
        </p:nvSpPr>
        <p:spPr>
          <a:xfrm rot="5400000">
            <a:off x="10545601" y="3244932"/>
            <a:ext cx="2777382" cy="638760"/>
          </a:xfrm>
          <a:prstGeom prst="rect">
            <a:avLst/>
          </a:prstGeom>
        </p:spPr>
        <p:txBody>
          <a:bodyPr vert="horz" lIns="91440" tIns="45720" rIns="91440" bIns="45720" rtlCol="0" anchor="ctr">
            <a:normAutofit fontScale="92500"/>
          </a:bodyPr>
          <a:lstStyle>
            <a:lvl1pPr algn="ctr">
              <a:lnSpc>
                <a:spcPct val="90000"/>
              </a:lnSpc>
              <a:spcBef>
                <a:spcPct val="0"/>
              </a:spcBef>
              <a:buNone/>
              <a:defRPr sz="40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Accent colors</a:t>
            </a:r>
          </a:p>
        </p:txBody>
      </p:sp>
    </p:spTree>
    <p:extLst>
      <p:ext uri="{BB962C8B-B14F-4D97-AF65-F5344CB8AC3E}">
        <p14:creationId xmlns:p14="http://schemas.microsoft.com/office/powerpoint/2010/main" val="1535695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91D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4482124"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1"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a:lnSpc>
                <a:spcPct val="90000"/>
              </a:lnSpc>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559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7"/>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endParaRPr lang="en-US" sz="1765" dirty="0"/>
          </a:p>
        </p:txBody>
      </p:sp>
      <p:sp>
        <p:nvSpPr>
          <p:cNvPr id="88" name="Freeform 17"/>
          <p:cNvSpPr>
            <a:spLocks/>
          </p:cNvSpPr>
          <p:nvPr userDrawn="1"/>
        </p:nvSpPr>
        <p:spPr bwMode="auto">
          <a:xfrm>
            <a:off x="5395670"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endParaRPr lang="en-US" sz="1765" dirty="0"/>
          </a:p>
        </p:txBody>
      </p:sp>
      <p:sp>
        <p:nvSpPr>
          <p:cNvPr id="89" name="Freeform 18"/>
          <p:cNvSpPr>
            <a:spLocks/>
          </p:cNvSpPr>
          <p:nvPr userDrawn="1"/>
        </p:nvSpPr>
        <p:spPr bwMode="auto">
          <a:xfrm flipH="1">
            <a:off x="8466236"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lvl="0"/>
            <a:endParaRPr lang="en-US" sz="1765" dirty="0"/>
          </a:p>
        </p:txBody>
      </p:sp>
      <p:sp>
        <p:nvSpPr>
          <p:cNvPr id="91" name="Freeform 20"/>
          <p:cNvSpPr>
            <a:spLocks noEditPoints="1"/>
          </p:cNvSpPr>
          <p:nvPr userDrawn="1"/>
        </p:nvSpPr>
        <p:spPr bwMode="auto">
          <a:xfrm>
            <a:off x="8105463" y="303198"/>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30" tIns="44814" rIns="89630" bIns="44814" numCol="1" anchor="t" anchorCtr="0" compatLnSpc="1">
            <a:prstTxWarp prst="textNoShape">
              <a:avLst/>
            </a:prstTxWarp>
          </a:bodyPr>
          <a:lstStyle/>
          <a:p>
            <a:endParaRPr lang="en-US" sz="1765" dirty="0"/>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 name="Freeform 6"/>
          <p:cNvSpPr>
            <a:spLocks/>
          </p:cNvSpPr>
          <p:nvPr userDrawn="1"/>
        </p:nvSpPr>
        <p:spPr bwMode="auto">
          <a:xfrm>
            <a:off x="8433554"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dirty="0"/>
          </a:p>
        </p:txBody>
      </p:sp>
      <p:sp>
        <p:nvSpPr>
          <p:cNvPr id="90" name="Freeform 19"/>
          <p:cNvSpPr>
            <a:spLocks/>
          </p:cNvSpPr>
          <p:nvPr userDrawn="1"/>
        </p:nvSpPr>
        <p:spPr bwMode="auto">
          <a:xfrm>
            <a:off x="8402429" y="5626800"/>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dirty="0"/>
          </a:p>
        </p:txBody>
      </p:sp>
      <p:grpSp>
        <p:nvGrpSpPr>
          <p:cNvPr id="103" name="Group 102"/>
          <p:cNvGrpSpPr/>
          <p:nvPr userDrawn="1"/>
        </p:nvGrpSpPr>
        <p:grpSpPr>
          <a:xfrm>
            <a:off x="0" y="4244615"/>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7" dirty="0"/>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a:solidFill>
                    <a:schemeClr val="tx1"/>
                  </a:solidFill>
                </a:endParaRPr>
              </a:p>
            </p:txBody>
          </p:sp>
        </p:grpSp>
      </p:grpSp>
      <p:sp>
        <p:nvSpPr>
          <p:cNvPr id="3" name="TextBox 2"/>
          <p:cNvSpPr txBox="1"/>
          <p:nvPr userDrawn="1"/>
        </p:nvSpPr>
        <p:spPr>
          <a:xfrm>
            <a:off x="10395243" y="5944038"/>
            <a:ext cx="1527455" cy="622056"/>
          </a:xfrm>
          <a:prstGeom prst="rect">
            <a:avLst/>
          </a:prstGeom>
          <a:noFill/>
        </p:spPr>
        <p:txBody>
          <a:bodyPr wrap="none" lIns="179259" tIns="143407" rIns="179259" bIns="143407"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2630585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3"/>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6" y="299808"/>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30"/>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41313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1821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743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26246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11492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875602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1586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7051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1848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83263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0672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5699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1"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6965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94492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5680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639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4354" y="195793"/>
            <a:ext cx="10515600" cy="690615"/>
          </a:xfrm>
        </p:spPr>
        <p:txBody>
          <a:bodyPr>
            <a:noAutofit/>
          </a:bodyPr>
          <a:lstStyle>
            <a:lvl1pPr>
              <a:defRPr>
                <a:solidFill>
                  <a:srgbClr val="002050"/>
                </a:solidFill>
              </a:defRPr>
            </a:lvl1pPr>
          </a:lstStyle>
          <a:p>
            <a:r>
              <a:rPr lang="en-US" dirty="0"/>
              <a:t>Title</a:t>
            </a:r>
            <a:br>
              <a:rPr lang="en-US" dirty="0"/>
            </a:br>
            <a:endParaRPr lang="en-US" dirty="0"/>
          </a:p>
        </p:txBody>
      </p:sp>
      <p:sp>
        <p:nvSpPr>
          <p:cNvPr id="8" name="Text Placeholder 7"/>
          <p:cNvSpPr>
            <a:spLocks noGrp="1"/>
          </p:cNvSpPr>
          <p:nvPr>
            <p:ph type="body" sz="quarter" idx="10" hasCustomPrompt="1"/>
          </p:nvPr>
        </p:nvSpPr>
        <p:spPr>
          <a:xfrm>
            <a:off x="204788" y="885825"/>
            <a:ext cx="10515600" cy="676275"/>
          </a:xfrm>
        </p:spPr>
        <p:txBody>
          <a:bodyPr/>
          <a:lstStyle>
            <a:lvl1pPr marL="0" indent="0">
              <a:buNone/>
              <a:defRPr>
                <a:solidFill>
                  <a:schemeClr val="tx2"/>
                </a:solidFill>
                <a:latin typeface="Segoe UI Light" panose="020B0502040204020203" pitchFamily="34" charset="0"/>
                <a:cs typeface="Segoe UI Light" panose="020B0502040204020203" pitchFamily="34" charset="0"/>
              </a:defRPr>
            </a:lvl1pPr>
          </a:lstStyle>
          <a:p>
            <a:pPr lvl="0"/>
            <a:r>
              <a:rPr lang="en-US" dirty="0"/>
              <a:t>Subtitle</a:t>
            </a:r>
          </a:p>
        </p:txBody>
      </p:sp>
    </p:spTree>
    <p:extLst>
      <p:ext uri="{BB962C8B-B14F-4D97-AF65-F5344CB8AC3E}">
        <p14:creationId xmlns:p14="http://schemas.microsoft.com/office/powerpoint/2010/main" val="746956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519739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257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109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61539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77550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6814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192">
              <a:defRPr/>
            </a:pPr>
            <a:r>
              <a:rPr lang="en-US" sz="882" dirty="0"/>
              <a:t>Microsoft Confidential</a:t>
            </a: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4099733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6/4/2017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702693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2"/>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2680747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dirty="0"/>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dirty="0"/>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dirty="0"/>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2638356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16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5091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260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8167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13278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72189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1959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949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8249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64746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9891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Gra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8508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0964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7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25206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2468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2403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408641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626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14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319787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148355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4560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183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dirty="0"/>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10442900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6/4/2017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127389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26677537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2192000" cy="2618152"/>
          </a:xfr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chemeClr val="bg1"/>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12325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Content">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0"/>
            <a:ext cx="12193200" cy="174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Text Placeholder 3"/>
          <p:cNvSpPr>
            <a:spLocks noGrp="1"/>
          </p:cNvSpPr>
          <p:nvPr>
            <p:ph type="body" sz="quarter" idx="10"/>
          </p:nvPr>
        </p:nvSpPr>
        <p:spPr>
          <a:xfrm>
            <a:off x="457200" y="1142365"/>
            <a:ext cx="11235373" cy="369888"/>
          </a:xfrm>
        </p:spPr>
        <p:txBody>
          <a:bodyPr>
            <a:noAutofit/>
          </a:bodyPr>
          <a:lstStyle>
            <a:lvl1pPr marL="0" indent="0">
              <a:buFontTx/>
              <a:buNone/>
              <a:defRPr sz="2400">
                <a:solidFill>
                  <a:schemeClr val="accent2"/>
                </a:solidFill>
              </a:defRPr>
            </a:lvl1pPr>
          </a:lstStyle>
          <a:p>
            <a:pPr lvl="0"/>
            <a:endParaRPr lang="en-AU" dirty="0"/>
          </a:p>
        </p:txBody>
      </p:sp>
      <p:sp>
        <p:nvSpPr>
          <p:cNvPr id="8" name="Content Placeholder 7"/>
          <p:cNvSpPr>
            <a:spLocks noGrp="1"/>
          </p:cNvSpPr>
          <p:nvPr>
            <p:ph sz="quarter" idx="11"/>
          </p:nvPr>
        </p:nvSpPr>
        <p:spPr>
          <a:xfrm>
            <a:off x="457200" y="2068513"/>
            <a:ext cx="11234738" cy="4789487"/>
          </a:xfrm>
        </p:spPr>
        <p:txBody>
          <a:bodyPr>
            <a:noAutofit/>
          </a:bodyPr>
          <a:lstStyle>
            <a:lvl1pPr>
              <a:defRPr>
                <a:solidFill>
                  <a:schemeClr val="accent1"/>
                </a:solidFill>
              </a:defRPr>
            </a:lvl1pPr>
            <a:lvl2pPr marL="446088" indent="-182563">
              <a:defRPr>
                <a:solidFill>
                  <a:schemeClr val="accent1"/>
                </a:solidFill>
              </a:defRPr>
            </a:lvl2pPr>
            <a:lvl3pPr marL="628650" indent="-182563">
              <a:defRPr>
                <a:solidFill>
                  <a:schemeClr val="accent1"/>
                </a:solidFill>
              </a:defRPr>
            </a:lvl3pPr>
            <a:lvl4pPr marL="811213" indent="-182563">
              <a:defRPr>
                <a:solidFill>
                  <a:schemeClr val="accent1"/>
                </a:solidFill>
              </a:defRPr>
            </a:lvl4pPr>
            <a:lvl5pPr marL="982663" indent="-171450">
              <a:defRPr>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Text Placeholder 3"/>
          <p:cNvSpPr>
            <a:spLocks noGrp="1"/>
          </p:cNvSpPr>
          <p:nvPr>
            <p:ph type="body" sz="quarter" idx="12"/>
          </p:nvPr>
        </p:nvSpPr>
        <p:spPr>
          <a:xfrm>
            <a:off x="457200" y="386239"/>
            <a:ext cx="11235373" cy="756126"/>
          </a:xfrm>
        </p:spPr>
        <p:txBody>
          <a:bodyPr>
            <a:noAutofit/>
          </a:bodyPr>
          <a:lstStyle>
            <a:lvl1pPr marL="0" indent="0">
              <a:buFontTx/>
              <a:buNone/>
              <a:defRPr sz="4800">
                <a:solidFill>
                  <a:schemeClr val="bg1"/>
                </a:solidFill>
                <a:latin typeface="+mj-lt"/>
              </a:defRPr>
            </a:lvl1pPr>
          </a:lstStyle>
          <a:p>
            <a:pPr lvl="0"/>
            <a:endParaRPr lang="en-AU" dirty="0"/>
          </a:p>
        </p:txBody>
      </p:sp>
    </p:spTree>
    <p:extLst>
      <p:ext uri="{BB962C8B-B14F-4D97-AF65-F5344CB8AC3E}">
        <p14:creationId xmlns:p14="http://schemas.microsoft.com/office/powerpoint/2010/main" val="2869005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Content">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0"/>
            <a:ext cx="12193200" cy="174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Text Placeholder 3"/>
          <p:cNvSpPr>
            <a:spLocks noGrp="1"/>
          </p:cNvSpPr>
          <p:nvPr>
            <p:ph type="body" sz="quarter" idx="10"/>
          </p:nvPr>
        </p:nvSpPr>
        <p:spPr>
          <a:xfrm>
            <a:off x="457200" y="1142365"/>
            <a:ext cx="11235373" cy="369888"/>
          </a:xfrm>
        </p:spPr>
        <p:txBody>
          <a:bodyPr>
            <a:noAutofit/>
          </a:bodyPr>
          <a:lstStyle>
            <a:lvl1pPr marL="0" indent="0">
              <a:buFontTx/>
              <a:buNone/>
              <a:defRPr sz="2400">
                <a:solidFill>
                  <a:schemeClr val="accent2"/>
                </a:solidFill>
              </a:defRPr>
            </a:lvl1pPr>
          </a:lstStyle>
          <a:p>
            <a:pPr lvl="0"/>
            <a:endParaRPr lang="en-AU" dirty="0"/>
          </a:p>
        </p:txBody>
      </p:sp>
      <p:sp>
        <p:nvSpPr>
          <p:cNvPr id="12" name="Text Placeholder 3"/>
          <p:cNvSpPr>
            <a:spLocks noGrp="1"/>
          </p:cNvSpPr>
          <p:nvPr>
            <p:ph type="body" sz="quarter" idx="12"/>
          </p:nvPr>
        </p:nvSpPr>
        <p:spPr>
          <a:xfrm>
            <a:off x="457200" y="386239"/>
            <a:ext cx="11235373" cy="756126"/>
          </a:xfrm>
        </p:spPr>
        <p:txBody>
          <a:bodyPr>
            <a:noAutofit/>
          </a:bodyPr>
          <a:lstStyle>
            <a:lvl1pPr marL="0" indent="0">
              <a:buFontTx/>
              <a:buNone/>
              <a:defRPr sz="4800">
                <a:solidFill>
                  <a:schemeClr val="bg1"/>
                </a:solidFill>
                <a:latin typeface="+mj-lt"/>
              </a:defRPr>
            </a:lvl1pPr>
          </a:lstStyle>
          <a:p>
            <a:pPr lvl="0"/>
            <a:endParaRPr lang="en-AU" dirty="0"/>
          </a:p>
        </p:txBody>
      </p:sp>
    </p:spTree>
    <p:extLst>
      <p:ext uri="{BB962C8B-B14F-4D97-AF65-F5344CB8AC3E}">
        <p14:creationId xmlns:p14="http://schemas.microsoft.com/office/powerpoint/2010/main" val="2573919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theme" Target="../theme/theme3.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4354" y="195793"/>
            <a:ext cx="10515600" cy="849236"/>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04354" y="1656292"/>
            <a:ext cx="10515600"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259288" y="2932713"/>
            <a:ext cx="6724751" cy="859326"/>
          </a:xfrm>
          <a:prstGeom prst="rect">
            <a:avLst/>
          </a:prstGeom>
        </p:spPr>
      </p:pic>
      <p:pic>
        <p:nvPicPr>
          <p:cNvPr id="9" name="Picture 8" descr="https://upload.wikimedia.org/wikipedia/commons/thumb/9/96/Microsoft_logo_(2012).svg/2000px-Microsoft_logo_(2012).svg.png"/>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1954982" y="-401216"/>
            <a:ext cx="1143000" cy="246380"/>
          </a:xfrm>
          <a:prstGeom prst="rect">
            <a:avLst/>
          </a:prstGeom>
          <a:noFill/>
          <a:extLst/>
        </p:spPr>
      </p:pic>
    </p:spTree>
    <p:extLst>
      <p:ext uri="{BB962C8B-B14F-4D97-AF65-F5344CB8AC3E}">
        <p14:creationId xmlns:p14="http://schemas.microsoft.com/office/powerpoint/2010/main" val="292731895"/>
      </p:ext>
    </p:extLst>
  </p:cSld>
  <p:clrMap bg1="lt1" tx1="dk1" bg2="lt2" tx2="dk2" accent1="accent1" accent2="accent2" accent3="accent3" accent4="accent4" accent5="accent5" accent6="accent6" hlink="hlink" folHlink="folHlink"/>
  <p:sldLayoutIdLst>
    <p:sldLayoutId id="2147483691" r:id="rId1"/>
    <p:sldLayoutId id="2147483693" r:id="rId2"/>
    <p:sldLayoutId id="2147483696" r:id="rId3"/>
    <p:sldLayoutId id="2147483697" r:id="rId4"/>
    <p:sldLayoutId id="2147483726" r:id="rId5"/>
    <p:sldLayoutId id="2147483702" r:id="rId6"/>
    <p:sldLayoutId id="2147483727" r:id="rId7"/>
    <p:sldLayoutId id="2147483731" r:id="rId8"/>
    <p:sldLayoutId id="2147483732" r:id="rId9"/>
    <p:sldLayoutId id="2147483722" r:id="rId10"/>
    <p:sldLayoutId id="2147483725" r:id="rId11"/>
    <p:sldLayoutId id="2147483729" r:id="rId12"/>
    <p:sldLayoutId id="2147483730" r:id="rId13"/>
  </p:sldLayoutIdLst>
  <p:txStyles>
    <p:titleStyle>
      <a:lvl1pPr algn="l" defTabSz="914400" rtl="0" eaLnBrk="1" latinLnBrk="0" hangingPunct="1">
        <a:lnSpc>
          <a:spcPct val="90000"/>
        </a:lnSpc>
        <a:spcBef>
          <a:spcPct val="0"/>
        </a:spcBef>
        <a:buNone/>
        <a:defRPr sz="5400" kern="1200">
          <a:solidFill>
            <a:srgbClr val="52525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25" y="-8232"/>
            <a:ext cx="941530" cy="5662634"/>
            <a:chOff x="12614198" y="-8396"/>
            <a:chExt cx="960410" cy="5775362"/>
          </a:xfrm>
        </p:grpSpPr>
        <p:grpSp>
          <p:nvGrpSpPr>
            <p:cNvPr id="37" name="Group 36"/>
            <p:cNvGrpSpPr/>
            <p:nvPr userDrawn="1"/>
          </p:nvGrpSpPr>
          <p:grpSpPr>
            <a:xfrm>
              <a:off x="12614198" y="-8396"/>
              <a:ext cx="960410" cy="5724185"/>
              <a:chOff x="12614198" y="-8396"/>
              <a:chExt cx="960410" cy="5724185"/>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3927"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3927"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312995358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77937432"/>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Microsoft/powerbi-visuals-utils-" TargetMode="Externa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aka.ms/pbivizstart" TargetMode="External"/><Relationship Id="rId2" Type="http://schemas.openxmlformats.org/officeDocument/2006/relationships/hyperlink" Target="https://visuals.powerbi.com/" TargetMode="External"/><Relationship Id="rId1" Type="http://schemas.openxmlformats.org/officeDocument/2006/relationships/slideLayout" Target="../slideLayouts/slideLayout8.xml"/><Relationship Id="rId6" Type="http://schemas.openxmlformats.org/officeDocument/2006/relationships/hyperlink" Target="https://github.com/Microsoft/PowerBI-visuals/blob/master/Tutorial/SubmittingToGallery.md" TargetMode="External"/><Relationship Id="rId5" Type="http://schemas.openxmlformats.org/officeDocument/2006/relationships/hyperlink" Target="https://github.com/Microsoft/PowerBI-visuals-tools" TargetMode="External"/><Relationship Id="rId4" Type="http://schemas.openxmlformats.org/officeDocument/2006/relationships/hyperlink" Target="https://github.com/Microsoft/PowerBI-visuals"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Microsoft/PowerBI-visuals#building-r-powered-custom-visual-corrplot"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928183" y="2860481"/>
            <a:ext cx="8791770" cy="849236"/>
          </a:xfrm>
        </p:spPr>
        <p:txBody>
          <a:bodyPr>
            <a:noAutofit/>
          </a:bodyPr>
          <a:lstStyle/>
          <a:p>
            <a:r>
              <a:rPr lang="en-US" sz="4800" noProof="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Power BI </a:t>
            </a:r>
            <a:r>
              <a:rPr lang="en-US" sz="4800" noProof="0" dirty="0">
                <a:solidFill>
                  <a:schemeClr val="bg1"/>
                </a:solidFill>
                <a:latin typeface="Segoe UI Semibold" panose="020B0702040204020203" pitchFamily="34" charset="0"/>
                <a:cs typeface="Segoe UI Semibold" panose="020B0702040204020203" pitchFamily="34" charset="0"/>
              </a:rPr>
              <a:t>Dev in a Day</a:t>
            </a:r>
            <a:endParaRPr lang="en-US" sz="4800" noProof="0" dirty="0">
              <a:solidFill>
                <a:schemeClr val="bg1"/>
              </a:solidFill>
            </a:endParaRPr>
          </a:p>
        </p:txBody>
      </p:sp>
      <p:sp>
        <p:nvSpPr>
          <p:cNvPr id="8" name="Subtitle 2"/>
          <p:cNvSpPr>
            <a:spLocks noGrp="1"/>
          </p:cNvSpPr>
          <p:nvPr>
            <p:ph type="subTitle" idx="4294967295"/>
          </p:nvPr>
        </p:nvSpPr>
        <p:spPr>
          <a:xfrm>
            <a:off x="1928183" y="3622168"/>
            <a:ext cx="8674100" cy="407222"/>
          </a:xfrm>
        </p:spPr>
        <p:txBody>
          <a:bodyPr>
            <a:normAutofit/>
          </a:bodyPr>
          <a:lstStyle/>
          <a:p>
            <a:pPr marL="0" indent="0" algn="l">
              <a:buNone/>
            </a:pPr>
            <a:r>
              <a:rPr lang="en-US" sz="2000" noProof="0" dirty="0">
                <a:solidFill>
                  <a:schemeClr val="bg1"/>
                </a:solidFill>
                <a:latin typeface="Segoe UI Light" panose="020B0502040204020203" pitchFamily="34" charset="0"/>
                <a:cs typeface="Segoe UI Light" panose="020B0502040204020203" pitchFamily="34" charset="0"/>
              </a:rPr>
              <a:t>February 2017 update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19"/>
          <p:cNvSpPr/>
          <p:nvPr/>
        </p:nvSpPr>
        <p:spPr>
          <a:xfrm>
            <a:off x="609108" y="2971580"/>
            <a:ext cx="1120645" cy="84608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bg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1928183" y="2250012"/>
            <a:ext cx="2991055" cy="584775"/>
          </a:xfrm>
          <a:prstGeom prst="rect">
            <a:avLst/>
          </a:prstGeom>
          <a:noFill/>
        </p:spPr>
        <p:txBody>
          <a:bodyPr wrap="square" lIns="91440" tIns="45720" rIns="91440" bIns="45720">
            <a:spAutoFit/>
          </a:bodyPr>
          <a:lstStyle/>
          <a:p>
            <a:r>
              <a:rPr lang="en-US" sz="3200" b="1" cap="none" spc="0" dirty="0">
                <a:ln w="12700">
                  <a:solidFill>
                    <a:schemeClr val="accent3">
                      <a:lumMod val="50000"/>
                    </a:schemeClr>
                  </a:solidFill>
                  <a:prstDash val="solid"/>
                </a:ln>
                <a:solidFill>
                  <a:srgbClr val="FF0000"/>
                </a:solidFill>
                <a:effectLst>
                  <a:innerShdw blurRad="177800">
                    <a:schemeClr val="accent3">
                      <a:lumMod val="50000"/>
                    </a:schemeClr>
                  </a:innerShdw>
                </a:effectLst>
              </a:rPr>
              <a:t>DRAFT ONLY</a:t>
            </a:r>
          </a:p>
        </p:txBody>
      </p:sp>
      <p:sp>
        <p:nvSpPr>
          <p:cNvPr id="10" name="Subtitle 2"/>
          <p:cNvSpPr txBox="1">
            <a:spLocks/>
          </p:cNvSpPr>
          <p:nvPr/>
        </p:nvSpPr>
        <p:spPr>
          <a:xfrm>
            <a:off x="1928183" y="4994325"/>
            <a:ext cx="8674100" cy="407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latin typeface="Segoe UI Light" panose="020B0502040204020203" pitchFamily="34" charset="0"/>
                <a:cs typeface="Segoe UI Light" panose="020B0502040204020203" pitchFamily="34" charset="0"/>
              </a:rPr>
              <a:t>&lt;Insert Speaker Name&gt;</a:t>
            </a:r>
          </a:p>
        </p:txBody>
      </p:sp>
    </p:spTree>
    <p:extLst>
      <p:ext uri="{BB962C8B-B14F-4D97-AF65-F5344CB8AC3E}">
        <p14:creationId xmlns:p14="http://schemas.microsoft.com/office/powerpoint/2010/main" val="97568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Power BI Custom Visual Tool</a:t>
            </a:r>
          </a:p>
        </p:txBody>
      </p:sp>
      <p:sp>
        <p:nvSpPr>
          <p:cNvPr id="4" name="Content Placeholder 3"/>
          <p:cNvSpPr>
            <a:spLocks noGrp="1"/>
          </p:cNvSpPr>
          <p:nvPr>
            <p:ph sz="quarter" idx="11"/>
          </p:nvPr>
        </p:nvSpPr>
        <p:spPr>
          <a:xfrm>
            <a:off x="7303910" y="2068513"/>
            <a:ext cx="4388027" cy="4789487"/>
          </a:xfrm>
        </p:spPr>
        <p:txBody>
          <a:bodyPr/>
          <a:lstStyle/>
          <a:p>
            <a:r>
              <a:rPr lang="en-US" noProof="0" dirty="0"/>
              <a:t>Commands include:</a:t>
            </a:r>
          </a:p>
          <a:p>
            <a:pPr lvl="1"/>
            <a:r>
              <a:rPr lang="en-US" noProof="0" dirty="0"/>
              <a:t>New</a:t>
            </a:r>
          </a:p>
          <a:p>
            <a:pPr lvl="1"/>
            <a:r>
              <a:rPr lang="en-US" noProof="0" dirty="0"/>
              <a:t>Info</a:t>
            </a:r>
          </a:p>
          <a:p>
            <a:pPr lvl="1"/>
            <a:r>
              <a:rPr lang="en-US" noProof="0" dirty="0"/>
              <a:t>Package</a:t>
            </a:r>
          </a:p>
          <a:p>
            <a:pPr lvl="1"/>
            <a:r>
              <a:rPr lang="en-US" noProof="0" dirty="0"/>
              <a:t>Update</a:t>
            </a:r>
          </a:p>
          <a:p>
            <a:pPr lvl="1"/>
            <a:r>
              <a:rPr lang="en-US" noProof="0" dirty="0"/>
              <a:t>Help</a:t>
            </a:r>
          </a:p>
          <a:p>
            <a:r>
              <a:rPr lang="en-US" noProof="0" dirty="0"/>
              <a:t>An option assists installing a localhost certificate which supports testing</a:t>
            </a:r>
          </a:p>
        </p:txBody>
      </p:sp>
      <p:sp>
        <p:nvSpPr>
          <p:cNvPr id="7" name="Text Placeholder 6"/>
          <p:cNvSpPr>
            <a:spLocks noGrp="1"/>
          </p:cNvSpPr>
          <p:nvPr>
            <p:ph type="body" sz="quarter" idx="12"/>
          </p:nvPr>
        </p:nvSpPr>
        <p:spPr/>
        <p:txBody>
          <a:bodyPr/>
          <a:lstStyle/>
          <a:p>
            <a:r>
              <a:rPr lang="en-US" noProof="0" dirty="0"/>
              <a:t>Core concepts</a:t>
            </a:r>
          </a:p>
        </p:txBody>
      </p:sp>
      <p:pic>
        <p:nvPicPr>
          <p:cNvPr id="2" name="Picture 1"/>
          <p:cNvPicPr>
            <a:picLocks noChangeAspect="1"/>
          </p:cNvPicPr>
          <p:nvPr/>
        </p:nvPicPr>
        <p:blipFill>
          <a:blip r:embed="rId3"/>
          <a:stretch>
            <a:fillRect/>
          </a:stretch>
        </p:blipFill>
        <p:spPr>
          <a:xfrm>
            <a:off x="593127" y="2068513"/>
            <a:ext cx="6522853" cy="4298420"/>
          </a:xfrm>
          <a:prstGeom prst="rect">
            <a:avLst/>
          </a:prstGeom>
        </p:spPr>
      </p:pic>
    </p:spTree>
    <p:extLst>
      <p:ext uri="{BB962C8B-B14F-4D97-AF65-F5344CB8AC3E}">
        <p14:creationId xmlns:p14="http://schemas.microsoft.com/office/powerpoint/2010/main" val="320040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noProof="0" dirty="0"/>
              <a:t>Development lifecycle</a:t>
            </a:r>
          </a:p>
        </p:txBody>
      </p:sp>
      <p:sp>
        <p:nvSpPr>
          <p:cNvPr id="6" name="Text Placeholder 5"/>
          <p:cNvSpPr>
            <a:spLocks noGrp="1"/>
          </p:cNvSpPr>
          <p:nvPr>
            <p:ph type="body" sz="quarter" idx="12"/>
          </p:nvPr>
        </p:nvSpPr>
        <p:spPr/>
        <p:txBody>
          <a:bodyPr/>
          <a:lstStyle/>
          <a:p>
            <a:r>
              <a:rPr lang="en-US" noProof="0" dirty="0"/>
              <a:t>Core concepts</a:t>
            </a:r>
          </a:p>
        </p:txBody>
      </p:sp>
      <p:graphicFrame>
        <p:nvGraphicFramePr>
          <p:cNvPr id="7" name="Diagram 6"/>
          <p:cNvGraphicFramePr/>
          <p:nvPr>
            <p:extLst/>
          </p:nvPr>
        </p:nvGraphicFramePr>
        <p:xfrm>
          <a:off x="1729245" y="3582628"/>
          <a:ext cx="7493589" cy="118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n 7"/>
          <p:cNvSpPr/>
          <p:nvPr/>
        </p:nvSpPr>
        <p:spPr bwMode="auto">
          <a:xfrm>
            <a:off x="9537106" y="3756832"/>
            <a:ext cx="1020726" cy="769092"/>
          </a:xfrm>
          <a:prstGeom prst="can">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Gallery</a:t>
            </a:r>
          </a:p>
        </p:txBody>
      </p:sp>
      <p:sp>
        <p:nvSpPr>
          <p:cNvPr id="22" name="TextBox 21"/>
          <p:cNvSpPr txBox="1"/>
          <p:nvPr/>
        </p:nvSpPr>
        <p:spPr>
          <a:xfrm>
            <a:off x="6383088" y="322607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24" name="TextBox 23"/>
          <p:cNvSpPr txBox="1"/>
          <p:nvPr/>
        </p:nvSpPr>
        <p:spPr>
          <a:xfrm>
            <a:off x="4878285" y="449572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grpSp>
        <p:nvGrpSpPr>
          <p:cNvPr id="34" name="Group 33"/>
          <p:cNvGrpSpPr/>
          <p:nvPr/>
        </p:nvGrpSpPr>
        <p:grpSpPr>
          <a:xfrm>
            <a:off x="2787504" y="4498746"/>
            <a:ext cx="2497469" cy="1303764"/>
            <a:chOff x="2787504" y="4498746"/>
            <a:chExt cx="2497469" cy="1303764"/>
          </a:xfrm>
        </p:grpSpPr>
        <p:sp>
          <p:nvSpPr>
            <p:cNvPr id="10" name="Rectangle 9"/>
            <p:cNvSpPr/>
            <p:nvPr/>
          </p:nvSpPr>
          <p:spPr bwMode="auto">
            <a:xfrm>
              <a:off x="2787504" y="5122026"/>
              <a:ext cx="2497469" cy="68048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Visual API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(versioned)</a:t>
              </a:r>
            </a:p>
          </p:txBody>
        </p:sp>
        <p:cxnSp>
          <p:nvCxnSpPr>
            <p:cNvPr id="11" name="Straight Arrow Connector 10"/>
            <p:cNvCxnSpPr>
              <a:endCxn id="10" idx="0"/>
            </p:cNvCxnSpPr>
            <p:nvPr/>
          </p:nvCxnSpPr>
          <p:spPr>
            <a:xfrm>
              <a:off x="4036238" y="4498746"/>
              <a:ext cx="1" cy="623280"/>
            </a:xfrm>
            <a:prstGeom prst="straightConnector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2535865" y="2315568"/>
            <a:ext cx="4416065" cy="1545466"/>
            <a:chOff x="2535865" y="2315568"/>
            <a:chExt cx="4416065" cy="1545466"/>
          </a:xfrm>
        </p:grpSpPr>
        <p:sp>
          <p:nvSpPr>
            <p:cNvPr id="20" name="TextBox 19"/>
            <p:cNvSpPr txBox="1"/>
            <p:nvPr/>
          </p:nvSpPr>
          <p:spPr>
            <a:xfrm>
              <a:off x="4873260" y="3226081"/>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9" name="Rectangle 8"/>
            <p:cNvSpPr/>
            <p:nvPr/>
          </p:nvSpPr>
          <p:spPr bwMode="auto">
            <a:xfrm>
              <a:off x="3254746" y="2315568"/>
              <a:ext cx="2497469" cy="680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effectLst/>
                  <a:uLnTx/>
                  <a:uFillTx/>
                  <a:latin typeface="Segoe UI"/>
                  <a:ea typeface="Segoe UI" pitchFamily="34" charset="0"/>
                  <a:cs typeface="Segoe UI" pitchFamily="34" charset="0"/>
                </a:rPr>
                <a:t>Custom Visual Tool</a:t>
              </a:r>
            </a:p>
          </p:txBody>
        </p:sp>
        <p:cxnSp>
          <p:nvCxnSpPr>
            <p:cNvPr id="19" name="Straight Arrow Connector 50"/>
            <p:cNvCxnSpPr>
              <a:endCxn id="9" idx="2"/>
            </p:cNvCxnSpPr>
            <p:nvPr/>
          </p:nvCxnSpPr>
          <p:spPr>
            <a:xfrm rot="5400000" flipH="1" flipV="1">
              <a:off x="3087182" y="2444735"/>
              <a:ext cx="864982" cy="1967616"/>
            </a:xfrm>
            <a:prstGeom prst="bentConnector3">
              <a:avLst>
                <a:gd name="adj1" fmla="val 48830"/>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50"/>
            <p:cNvCxnSpPr>
              <a:stCxn id="20" idx="2"/>
              <a:endCxn id="9" idx="2"/>
            </p:cNvCxnSpPr>
            <p:nvPr/>
          </p:nvCxnSpPr>
          <p:spPr>
            <a:xfrm rot="5400000" flipH="1">
              <a:off x="4543845" y="2955689"/>
              <a:ext cx="857893" cy="938621"/>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50"/>
            <p:cNvCxnSpPr>
              <a:stCxn id="22" idx="2"/>
              <a:endCxn id="9" idx="2"/>
            </p:cNvCxnSpPr>
            <p:nvPr/>
          </p:nvCxnSpPr>
          <p:spPr>
            <a:xfrm rot="5400000" flipH="1">
              <a:off x="5298760" y="2200774"/>
              <a:ext cx="857891" cy="2448449"/>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447126" y="4495729"/>
            <a:ext cx="2802558" cy="1306781"/>
            <a:chOff x="5447126" y="4495729"/>
            <a:chExt cx="2802558" cy="1306781"/>
          </a:xfrm>
        </p:grpSpPr>
        <p:cxnSp>
          <p:nvCxnSpPr>
            <p:cNvPr id="25" name="Straight Arrow Connector 50"/>
            <p:cNvCxnSpPr>
              <a:stCxn id="24" idx="0"/>
              <a:endCxn id="12" idx="0"/>
            </p:cNvCxnSpPr>
            <p:nvPr/>
          </p:nvCxnSpPr>
          <p:spPr>
            <a:xfrm rot="16200000" flipH="1">
              <a:off x="5910889" y="4031966"/>
              <a:ext cx="626297" cy="1553823"/>
            </a:xfrm>
            <a:prstGeom prst="bentConnector3">
              <a:avLst>
                <a:gd name="adj1" fmla="val 44612"/>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752215" y="5122026"/>
              <a:ext cx="2497469" cy="680484"/>
              <a:chOff x="5752215" y="5122026"/>
              <a:chExt cx="2497469" cy="680484"/>
            </a:xfrm>
          </p:grpSpPr>
          <p:sp>
            <p:nvSpPr>
              <p:cNvPr id="12" name="Rectangle 11"/>
              <p:cNvSpPr/>
              <p:nvPr/>
            </p:nvSpPr>
            <p:spPr bwMode="auto">
              <a:xfrm>
                <a:off x="5752215" y="5122026"/>
                <a:ext cx="2497469" cy="680484"/>
              </a:xfrm>
              <a:prstGeom prst="rect">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a:ea typeface="Segoe UI" pitchFamily="34" charset="0"/>
                    <a:cs typeface="Segoe UI" pitchFamily="34" charset="0"/>
                  </a:rPr>
                  <a:t>PowerBI.com</a:t>
                </a:r>
              </a:p>
            </p:txBody>
          </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87465" y="5287542"/>
                <a:ext cx="465164" cy="349451"/>
              </a:xfrm>
              <a:prstGeom prst="rect">
                <a:avLst/>
              </a:prstGeom>
            </p:spPr>
          </p:pic>
        </p:grpSp>
      </p:grpSp>
      <p:grpSp>
        <p:nvGrpSpPr>
          <p:cNvPr id="28" name="Group 27"/>
          <p:cNvGrpSpPr/>
          <p:nvPr/>
        </p:nvGrpSpPr>
        <p:grpSpPr>
          <a:xfrm>
            <a:off x="275240" y="3687671"/>
            <a:ext cx="1366322" cy="1361707"/>
            <a:chOff x="275240" y="3687671"/>
            <a:chExt cx="1366322" cy="1361707"/>
          </a:xfrm>
        </p:grpSpPr>
        <p:sp>
          <p:nvSpPr>
            <p:cNvPr id="15" name="TextBox 14"/>
            <p:cNvSpPr txBox="1"/>
            <p:nvPr/>
          </p:nvSpPr>
          <p:spPr>
            <a:xfrm>
              <a:off x="275240" y="4532313"/>
              <a:ext cx="136632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mj-lt"/>
                </a:rPr>
                <a:t>Developer</a:t>
              </a:r>
            </a:p>
          </p:txBody>
        </p:sp>
        <p:sp>
          <p:nvSpPr>
            <p:cNvPr id="27" name="Freeform 26"/>
            <p:cNvSpPr/>
            <p:nvPr/>
          </p:nvSpPr>
          <p:spPr>
            <a:xfrm>
              <a:off x="604423" y="3687671"/>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grpSp>
        <p:nvGrpSpPr>
          <p:cNvPr id="30" name="Group 29"/>
          <p:cNvGrpSpPr/>
          <p:nvPr/>
        </p:nvGrpSpPr>
        <p:grpSpPr>
          <a:xfrm>
            <a:off x="10669811" y="3798782"/>
            <a:ext cx="1357789" cy="1250596"/>
            <a:chOff x="10632268" y="3687671"/>
            <a:chExt cx="1357789" cy="1250596"/>
          </a:xfrm>
        </p:grpSpPr>
        <p:sp>
          <p:nvSpPr>
            <p:cNvPr id="18" name="TextBox 17"/>
            <p:cNvSpPr txBox="1"/>
            <p:nvPr/>
          </p:nvSpPr>
          <p:spPr>
            <a:xfrm>
              <a:off x="10632268" y="4421202"/>
              <a:ext cx="1357789" cy="5170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dirty="0"/>
                <a:t>End user</a:t>
              </a:r>
            </a:p>
          </p:txBody>
        </p:sp>
        <p:sp>
          <p:nvSpPr>
            <p:cNvPr id="29" name="Freeform 35"/>
            <p:cNvSpPr/>
            <p:nvPr/>
          </p:nvSpPr>
          <p:spPr>
            <a:xfrm>
              <a:off x="10989876" y="3687671"/>
              <a:ext cx="642575" cy="733531"/>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defRPr/>
              </a:pPr>
              <a:endParaRPr lang="en-US" kern="0" dirty="0">
                <a:solidFill>
                  <a:prstClr val="black"/>
                </a:solidFill>
              </a:endParaRPr>
            </a:p>
          </p:txBody>
        </p:sp>
      </p:grpSp>
      <p:sp>
        <p:nvSpPr>
          <p:cNvPr id="32" name="TextBox 31"/>
          <p:cNvSpPr txBox="1"/>
          <p:nvPr/>
        </p:nvSpPr>
        <p:spPr>
          <a:xfrm>
            <a:off x="7607174" y="4432486"/>
            <a:ext cx="1357789"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sz="1400" b="0" dirty="0">
                <a:latin typeface="+mn-lt"/>
              </a:rPr>
              <a:t>Optional</a:t>
            </a:r>
          </a:p>
        </p:txBody>
      </p:sp>
    </p:spTree>
    <p:extLst>
      <p:ext uri="{BB962C8B-B14F-4D97-AF65-F5344CB8AC3E}">
        <p14:creationId xmlns:p14="http://schemas.microsoft.com/office/powerpoint/2010/main" val="131907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graphicEl>
                                              <a:dgm id="{4ADBD504-2C77-49B1-8B61-5DAEA14BB47D}"/>
                                            </p:graphicEl>
                                          </p:spTgt>
                                        </p:tgtEl>
                                        <p:attrNameLst>
                                          <p:attrName>style.visibility</p:attrName>
                                        </p:attrNameLst>
                                      </p:cBhvr>
                                      <p:to>
                                        <p:strVal val="visible"/>
                                      </p:to>
                                    </p:set>
                                    <p:animEffect transition="in" filter="fade">
                                      <p:cBhvr>
                                        <p:cTn id="11" dur="500"/>
                                        <p:tgtEl>
                                          <p:spTgt spid="7">
                                            <p:graphicEl>
                                              <a:dgm id="{4ADBD504-2C77-49B1-8B61-5DAEA14BB47D}"/>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graphicEl>
                                              <a:dgm id="{E9FEDD4B-F4D1-43C4-8EC4-6C4D7A3FCE61}"/>
                                            </p:graphicEl>
                                          </p:spTgt>
                                        </p:tgtEl>
                                        <p:attrNameLst>
                                          <p:attrName>style.visibility</p:attrName>
                                        </p:attrNameLst>
                                      </p:cBhvr>
                                      <p:to>
                                        <p:strVal val="visible"/>
                                      </p:to>
                                    </p:set>
                                    <p:animEffect transition="in" filter="fade">
                                      <p:cBhvr>
                                        <p:cTn id="15" dur="500"/>
                                        <p:tgtEl>
                                          <p:spTgt spid="7">
                                            <p:graphicEl>
                                              <a:dgm id="{E9FEDD4B-F4D1-43C4-8EC4-6C4D7A3FCE61}"/>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graphicEl>
                                              <a:dgm id="{5A055868-D59D-427C-85E1-408B6557907A}"/>
                                            </p:graphicEl>
                                          </p:spTgt>
                                        </p:tgtEl>
                                        <p:attrNameLst>
                                          <p:attrName>style.visibility</p:attrName>
                                        </p:attrNameLst>
                                      </p:cBhvr>
                                      <p:to>
                                        <p:strVal val="visible"/>
                                      </p:to>
                                    </p:set>
                                    <p:animEffect transition="in" filter="fade">
                                      <p:cBhvr>
                                        <p:cTn id="19" dur="500"/>
                                        <p:tgtEl>
                                          <p:spTgt spid="7">
                                            <p:graphicEl>
                                              <a:dgm id="{5A055868-D59D-427C-85E1-408B6557907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graphicEl>
                                              <a:dgm id="{861BC70F-5C08-4ECF-B187-686BC8C4F5A2}"/>
                                            </p:graphicEl>
                                          </p:spTgt>
                                        </p:tgtEl>
                                        <p:attrNameLst>
                                          <p:attrName>style.visibility</p:attrName>
                                        </p:attrNameLst>
                                      </p:cBhvr>
                                      <p:to>
                                        <p:strVal val="visible"/>
                                      </p:to>
                                    </p:set>
                                    <p:animEffect transition="in" filter="fade">
                                      <p:cBhvr>
                                        <p:cTn id="23" dur="500"/>
                                        <p:tgtEl>
                                          <p:spTgt spid="7">
                                            <p:graphicEl>
                                              <a:dgm id="{861BC70F-5C08-4ECF-B187-686BC8C4F5A2}"/>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graphicEl>
                                              <a:dgm id="{BDB8AEAA-EABC-4A4A-9B31-F70E29430D73}"/>
                                            </p:graphicEl>
                                          </p:spTgt>
                                        </p:tgtEl>
                                        <p:attrNameLst>
                                          <p:attrName>style.visibility</p:attrName>
                                        </p:attrNameLst>
                                      </p:cBhvr>
                                      <p:to>
                                        <p:strVal val="visible"/>
                                      </p:to>
                                    </p:set>
                                    <p:animEffect transition="in" filter="fade">
                                      <p:cBhvr>
                                        <p:cTn id="27" dur="500"/>
                                        <p:tgtEl>
                                          <p:spTgt spid="7">
                                            <p:graphicEl>
                                              <a:dgm id="{BDB8AEAA-EABC-4A4A-9B31-F70E29430D73}"/>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10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10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10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AU" dirty="0"/>
          </a:p>
        </p:txBody>
      </p:sp>
      <p:sp>
        <p:nvSpPr>
          <p:cNvPr id="4" name="Content Placeholder 3"/>
          <p:cNvSpPr>
            <a:spLocks noGrp="1"/>
          </p:cNvSpPr>
          <p:nvPr>
            <p:ph sz="quarter" idx="11"/>
          </p:nvPr>
        </p:nvSpPr>
        <p:spPr/>
        <p:txBody>
          <a:bodyPr/>
          <a:lstStyle/>
          <a:p>
            <a:pPr marL="0" indent="0">
              <a:spcAft>
                <a:spcPts val="1200"/>
              </a:spcAft>
              <a:buNone/>
            </a:pPr>
            <a:r>
              <a:rPr lang="en-US" noProof="0" dirty="0"/>
              <a:t>The development lifecycle consists of the following phases:</a:t>
            </a:r>
          </a:p>
          <a:p>
            <a:pPr marL="542925" indent="-514350">
              <a:buFont typeface="+mj-lt"/>
              <a:buAutoNum type="arabicPeriod"/>
            </a:pPr>
            <a:r>
              <a:rPr lang="en-US" noProof="0" dirty="0"/>
              <a:t>Creation</a:t>
            </a:r>
          </a:p>
          <a:p>
            <a:pPr marL="542925" indent="-514350">
              <a:buFont typeface="+mj-lt"/>
              <a:buAutoNum type="arabicPeriod"/>
            </a:pPr>
            <a:r>
              <a:rPr lang="en-US" noProof="0" dirty="0"/>
              <a:t>Coding</a:t>
            </a:r>
          </a:p>
          <a:p>
            <a:pPr marL="542925" indent="-514350">
              <a:buFont typeface="+mj-lt"/>
              <a:buAutoNum type="arabicPeriod"/>
            </a:pPr>
            <a:r>
              <a:rPr lang="en-US" noProof="0" dirty="0"/>
              <a:t>Testing</a:t>
            </a:r>
          </a:p>
          <a:p>
            <a:pPr marL="542925" indent="-514350">
              <a:buFont typeface="+mj-lt"/>
              <a:buAutoNum type="arabicPeriod"/>
            </a:pPr>
            <a:r>
              <a:rPr lang="en-US" noProof="0" dirty="0"/>
              <a:t>Packaging</a:t>
            </a:r>
          </a:p>
          <a:p>
            <a:pPr marL="542925" indent="-514350">
              <a:buFont typeface="+mj-lt"/>
              <a:buAutoNum type="arabicPeriod"/>
            </a:pPr>
            <a:r>
              <a:rPr lang="en-US" noProof="0" dirty="0"/>
              <a:t>Submission</a:t>
            </a:r>
          </a:p>
          <a:p>
            <a:endParaRPr lang="en-US" noProof="0" dirty="0"/>
          </a:p>
        </p:txBody>
      </p:sp>
      <p:sp>
        <p:nvSpPr>
          <p:cNvPr id="7" name="Text Placeholder 6"/>
          <p:cNvSpPr>
            <a:spLocks noGrp="1"/>
          </p:cNvSpPr>
          <p:nvPr>
            <p:ph type="body" sz="quarter" idx="12"/>
          </p:nvPr>
        </p:nvSpPr>
        <p:spPr/>
        <p:txBody>
          <a:bodyPr/>
          <a:lstStyle/>
          <a:p>
            <a:r>
              <a:rPr lang="en-US" noProof="0" dirty="0"/>
              <a:t>Development lifecycle</a:t>
            </a:r>
          </a:p>
        </p:txBody>
      </p:sp>
    </p:spTree>
    <p:extLst>
      <p:ext uri="{BB962C8B-B14F-4D97-AF65-F5344CB8AC3E}">
        <p14:creationId xmlns:p14="http://schemas.microsoft.com/office/powerpoint/2010/main" val="108712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noProof="0" dirty="0"/>
              <a:t>1 – Creation</a:t>
            </a:r>
          </a:p>
        </p:txBody>
      </p:sp>
      <p:sp>
        <p:nvSpPr>
          <p:cNvPr id="6" name="Text Placeholder 5"/>
          <p:cNvSpPr>
            <a:spLocks noGrp="1"/>
          </p:cNvSpPr>
          <p:nvPr>
            <p:ph type="body" sz="quarter" idx="12"/>
          </p:nvPr>
        </p:nvSpPr>
        <p:spPr/>
        <p:txBody>
          <a:bodyPr/>
          <a:lstStyle/>
          <a:p>
            <a:r>
              <a:rPr lang="en-US" noProof="0" dirty="0"/>
              <a:t>Development lifecycle</a:t>
            </a:r>
          </a:p>
        </p:txBody>
      </p:sp>
      <p:grpSp>
        <p:nvGrpSpPr>
          <p:cNvPr id="13" name="Group 12"/>
          <p:cNvGrpSpPr/>
          <p:nvPr/>
        </p:nvGrpSpPr>
        <p:grpSpPr>
          <a:xfrm>
            <a:off x="275240" y="2315568"/>
            <a:ext cx="11752360" cy="3486942"/>
            <a:chOff x="275240" y="2315568"/>
            <a:chExt cx="11752360" cy="3486942"/>
          </a:xfrm>
        </p:grpSpPr>
        <p:graphicFrame>
          <p:nvGraphicFramePr>
            <p:cNvPr id="7" name="Diagram 6"/>
            <p:cNvGraphicFramePr/>
            <p:nvPr>
              <p:extLst>
                <p:ext uri="{D42A27DB-BD31-4B8C-83A1-F6EECF244321}">
                  <p14:modId xmlns:p14="http://schemas.microsoft.com/office/powerpoint/2010/main" val="2394800174"/>
                </p:ext>
              </p:extLst>
            </p:nvPr>
          </p:nvGraphicFramePr>
          <p:xfrm>
            <a:off x="1729245" y="3582628"/>
            <a:ext cx="7493589" cy="118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n 7"/>
            <p:cNvSpPr/>
            <p:nvPr/>
          </p:nvSpPr>
          <p:spPr bwMode="auto">
            <a:xfrm>
              <a:off x="9537106" y="3756832"/>
              <a:ext cx="1020726" cy="769092"/>
            </a:xfrm>
            <a:prstGeom prst="can">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Gallery</a:t>
              </a:r>
            </a:p>
          </p:txBody>
        </p:sp>
        <p:sp>
          <p:nvSpPr>
            <p:cNvPr id="22" name="TextBox 21"/>
            <p:cNvSpPr txBox="1"/>
            <p:nvPr/>
          </p:nvSpPr>
          <p:spPr>
            <a:xfrm>
              <a:off x="6383088" y="322607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24" name="TextBox 23"/>
            <p:cNvSpPr txBox="1"/>
            <p:nvPr/>
          </p:nvSpPr>
          <p:spPr>
            <a:xfrm>
              <a:off x="4878285" y="449572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grpSp>
          <p:nvGrpSpPr>
            <p:cNvPr id="34" name="Group 33"/>
            <p:cNvGrpSpPr/>
            <p:nvPr/>
          </p:nvGrpSpPr>
          <p:grpSpPr>
            <a:xfrm>
              <a:off x="2787504" y="4498746"/>
              <a:ext cx="2497469" cy="1303764"/>
              <a:chOff x="2787504" y="4498746"/>
              <a:chExt cx="2497469" cy="1303764"/>
            </a:xfrm>
          </p:grpSpPr>
          <p:sp>
            <p:nvSpPr>
              <p:cNvPr id="10" name="Rectangle 9"/>
              <p:cNvSpPr/>
              <p:nvPr/>
            </p:nvSpPr>
            <p:spPr bwMode="auto">
              <a:xfrm>
                <a:off x="2787504" y="5122026"/>
                <a:ext cx="2497469" cy="68048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Visual API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(versioned)</a:t>
                </a:r>
              </a:p>
            </p:txBody>
          </p:sp>
          <p:cxnSp>
            <p:nvCxnSpPr>
              <p:cNvPr id="11" name="Straight Arrow Connector 10"/>
              <p:cNvCxnSpPr>
                <a:endCxn id="10" idx="0"/>
              </p:cNvCxnSpPr>
              <p:nvPr/>
            </p:nvCxnSpPr>
            <p:spPr>
              <a:xfrm>
                <a:off x="4036238" y="4498746"/>
                <a:ext cx="1" cy="623280"/>
              </a:xfrm>
              <a:prstGeom prst="straightConnector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2535865" y="2315568"/>
              <a:ext cx="4416065" cy="1545466"/>
              <a:chOff x="2535865" y="2315568"/>
              <a:chExt cx="4416065" cy="1545466"/>
            </a:xfrm>
          </p:grpSpPr>
          <p:sp>
            <p:nvSpPr>
              <p:cNvPr id="20" name="TextBox 19"/>
              <p:cNvSpPr txBox="1"/>
              <p:nvPr/>
            </p:nvSpPr>
            <p:spPr>
              <a:xfrm>
                <a:off x="4873260" y="3226081"/>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9" name="Rectangle 8"/>
              <p:cNvSpPr/>
              <p:nvPr/>
            </p:nvSpPr>
            <p:spPr bwMode="auto">
              <a:xfrm>
                <a:off x="3254746" y="2315568"/>
                <a:ext cx="2497469" cy="680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effectLst/>
                    <a:uLnTx/>
                    <a:uFillTx/>
                    <a:latin typeface="Segoe UI"/>
                    <a:ea typeface="Segoe UI" pitchFamily="34" charset="0"/>
                    <a:cs typeface="Segoe UI" pitchFamily="34" charset="0"/>
                  </a:rPr>
                  <a:t>Custom Visual Tool</a:t>
                </a:r>
              </a:p>
            </p:txBody>
          </p:sp>
          <p:cxnSp>
            <p:nvCxnSpPr>
              <p:cNvPr id="19" name="Straight Arrow Connector 50"/>
              <p:cNvCxnSpPr>
                <a:endCxn id="9" idx="2"/>
              </p:cNvCxnSpPr>
              <p:nvPr/>
            </p:nvCxnSpPr>
            <p:spPr>
              <a:xfrm rot="5400000" flipH="1" flipV="1">
                <a:off x="3087182" y="2444735"/>
                <a:ext cx="864982" cy="1967616"/>
              </a:xfrm>
              <a:prstGeom prst="bentConnector3">
                <a:avLst>
                  <a:gd name="adj1" fmla="val 48830"/>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50"/>
              <p:cNvCxnSpPr>
                <a:stCxn id="20" idx="2"/>
                <a:endCxn id="9" idx="2"/>
              </p:cNvCxnSpPr>
              <p:nvPr/>
            </p:nvCxnSpPr>
            <p:spPr>
              <a:xfrm rot="5400000" flipH="1">
                <a:off x="4543845" y="2955689"/>
                <a:ext cx="857893" cy="938621"/>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50"/>
              <p:cNvCxnSpPr>
                <a:stCxn id="22" idx="2"/>
                <a:endCxn id="9" idx="2"/>
              </p:cNvCxnSpPr>
              <p:nvPr/>
            </p:nvCxnSpPr>
            <p:spPr>
              <a:xfrm rot="5400000" flipH="1">
                <a:off x="5298760" y="2200774"/>
                <a:ext cx="857891" cy="2448449"/>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447126" y="4495729"/>
              <a:ext cx="2802558" cy="1306781"/>
              <a:chOff x="5447126" y="4495729"/>
              <a:chExt cx="2802558" cy="1306781"/>
            </a:xfrm>
          </p:grpSpPr>
          <p:cxnSp>
            <p:nvCxnSpPr>
              <p:cNvPr id="25" name="Straight Arrow Connector 50"/>
              <p:cNvCxnSpPr>
                <a:stCxn id="24" idx="0"/>
                <a:endCxn id="12" idx="0"/>
              </p:cNvCxnSpPr>
              <p:nvPr/>
            </p:nvCxnSpPr>
            <p:spPr>
              <a:xfrm rot="16200000" flipH="1">
                <a:off x="5910889" y="4031966"/>
                <a:ext cx="626297" cy="1553823"/>
              </a:xfrm>
              <a:prstGeom prst="bentConnector3">
                <a:avLst>
                  <a:gd name="adj1" fmla="val 44612"/>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752215" y="5122026"/>
                <a:ext cx="2497469" cy="680484"/>
                <a:chOff x="5752215" y="5122026"/>
                <a:chExt cx="2497469" cy="680484"/>
              </a:xfrm>
            </p:grpSpPr>
            <p:sp>
              <p:nvSpPr>
                <p:cNvPr id="12" name="Rectangle 11"/>
                <p:cNvSpPr/>
                <p:nvPr/>
              </p:nvSpPr>
              <p:spPr bwMode="auto">
                <a:xfrm>
                  <a:off x="5752215" y="5122026"/>
                  <a:ext cx="2497469" cy="680484"/>
                </a:xfrm>
                <a:prstGeom prst="rect">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a:ea typeface="Segoe UI" pitchFamily="34" charset="0"/>
                      <a:cs typeface="Segoe UI" pitchFamily="34" charset="0"/>
                    </a:rPr>
                    <a:t>PowerBI.com</a:t>
                  </a:r>
                </a:p>
              </p:txBody>
            </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87465" y="5287542"/>
                  <a:ext cx="465164" cy="349451"/>
                </a:xfrm>
                <a:prstGeom prst="rect">
                  <a:avLst/>
                </a:prstGeom>
              </p:spPr>
            </p:pic>
          </p:grpSp>
        </p:grpSp>
        <p:grpSp>
          <p:nvGrpSpPr>
            <p:cNvPr id="28" name="Group 27"/>
            <p:cNvGrpSpPr/>
            <p:nvPr/>
          </p:nvGrpSpPr>
          <p:grpSpPr>
            <a:xfrm>
              <a:off x="275240" y="3687671"/>
              <a:ext cx="1366322" cy="1361707"/>
              <a:chOff x="275240" y="3687671"/>
              <a:chExt cx="1366322" cy="1361707"/>
            </a:xfrm>
          </p:grpSpPr>
          <p:sp>
            <p:nvSpPr>
              <p:cNvPr id="15" name="TextBox 14"/>
              <p:cNvSpPr txBox="1"/>
              <p:nvPr/>
            </p:nvSpPr>
            <p:spPr>
              <a:xfrm>
                <a:off x="275240" y="4532313"/>
                <a:ext cx="136632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mj-lt"/>
                  </a:rPr>
                  <a:t>Developer</a:t>
                </a:r>
              </a:p>
            </p:txBody>
          </p:sp>
          <p:sp>
            <p:nvSpPr>
              <p:cNvPr id="27" name="Freeform 26"/>
              <p:cNvSpPr/>
              <p:nvPr/>
            </p:nvSpPr>
            <p:spPr>
              <a:xfrm>
                <a:off x="604423" y="3687671"/>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grpSp>
          <p:nvGrpSpPr>
            <p:cNvPr id="30" name="Group 29"/>
            <p:cNvGrpSpPr/>
            <p:nvPr/>
          </p:nvGrpSpPr>
          <p:grpSpPr>
            <a:xfrm>
              <a:off x="10669811" y="3798782"/>
              <a:ext cx="1357789" cy="1250596"/>
              <a:chOff x="10632268" y="3687671"/>
              <a:chExt cx="1357789" cy="1250596"/>
            </a:xfrm>
          </p:grpSpPr>
          <p:sp>
            <p:nvSpPr>
              <p:cNvPr id="18" name="TextBox 17"/>
              <p:cNvSpPr txBox="1"/>
              <p:nvPr/>
            </p:nvSpPr>
            <p:spPr>
              <a:xfrm>
                <a:off x="10632268" y="4421202"/>
                <a:ext cx="1357789" cy="5170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dirty="0"/>
                  <a:t>End user</a:t>
                </a:r>
              </a:p>
            </p:txBody>
          </p:sp>
          <p:sp>
            <p:nvSpPr>
              <p:cNvPr id="29" name="Freeform 35"/>
              <p:cNvSpPr/>
              <p:nvPr/>
            </p:nvSpPr>
            <p:spPr>
              <a:xfrm>
                <a:off x="10989876" y="3687671"/>
                <a:ext cx="642575" cy="733531"/>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defRPr/>
                </a:pPr>
                <a:endParaRPr lang="en-US" kern="0" dirty="0">
                  <a:solidFill>
                    <a:prstClr val="black"/>
                  </a:solidFill>
                </a:endParaRPr>
              </a:p>
            </p:txBody>
          </p:sp>
        </p:grpSp>
        <p:sp>
          <p:nvSpPr>
            <p:cNvPr id="32" name="TextBox 31"/>
            <p:cNvSpPr txBox="1"/>
            <p:nvPr/>
          </p:nvSpPr>
          <p:spPr>
            <a:xfrm>
              <a:off x="7607174" y="4432486"/>
              <a:ext cx="1357789"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sz="1400" b="0" dirty="0">
                  <a:latin typeface="+mn-lt"/>
                </a:rPr>
                <a:t>Optional</a:t>
              </a:r>
            </a:p>
          </p:txBody>
        </p:sp>
      </p:grpSp>
      <p:sp>
        <p:nvSpPr>
          <p:cNvPr id="14" name="Rounded Rectangle 13"/>
          <p:cNvSpPr/>
          <p:nvPr/>
        </p:nvSpPr>
        <p:spPr>
          <a:xfrm>
            <a:off x="1629205" y="3719761"/>
            <a:ext cx="1830687" cy="889309"/>
          </a:xfrm>
          <a:prstGeom prst="roundRect">
            <a:avLst/>
          </a:prstGeom>
          <a:solidFill>
            <a:schemeClr val="accent3">
              <a:alpha val="25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2571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1 – Creation</a:t>
            </a:r>
          </a:p>
        </p:txBody>
      </p:sp>
      <p:sp>
        <p:nvSpPr>
          <p:cNvPr id="4" name="Content Placeholder 3"/>
          <p:cNvSpPr>
            <a:spLocks noGrp="1"/>
          </p:cNvSpPr>
          <p:nvPr>
            <p:ph sz="quarter" idx="11"/>
          </p:nvPr>
        </p:nvSpPr>
        <p:spPr/>
        <p:txBody>
          <a:bodyPr/>
          <a:lstStyle/>
          <a:p>
            <a:r>
              <a:rPr lang="en-US" noProof="0" dirty="0"/>
              <a:t>A custom visual project is created with a single command</a:t>
            </a:r>
          </a:p>
          <a:p>
            <a:endParaRPr lang="en-US" noProof="0" dirty="0"/>
          </a:p>
          <a:p>
            <a:endParaRPr lang="en-US" noProof="0" dirty="0"/>
          </a:p>
          <a:p>
            <a:r>
              <a:rPr lang="en-US" noProof="0" dirty="0"/>
              <a:t>The command creates a new folder, and generates a basic starter template</a:t>
            </a:r>
          </a:p>
          <a:p>
            <a:r>
              <a:rPr lang="en-US" noProof="0" dirty="0"/>
              <a:t>The project structure includes many folders and files</a:t>
            </a:r>
          </a:p>
          <a:p>
            <a:r>
              <a:rPr lang="en-US" noProof="0" dirty="0"/>
              <a:t>Versioned API type definitions and JSON schemas are copied into the project directory</a:t>
            </a:r>
          </a:p>
          <a:p>
            <a:endParaRPr lang="en-US" noProof="0" dirty="0"/>
          </a:p>
        </p:txBody>
      </p:sp>
      <p:sp>
        <p:nvSpPr>
          <p:cNvPr id="7" name="Text Placeholder 6"/>
          <p:cNvSpPr>
            <a:spLocks noGrp="1"/>
          </p:cNvSpPr>
          <p:nvPr>
            <p:ph type="body" sz="quarter" idx="12"/>
          </p:nvPr>
        </p:nvSpPr>
        <p:spPr/>
        <p:txBody>
          <a:bodyPr/>
          <a:lstStyle/>
          <a:p>
            <a:r>
              <a:rPr lang="en-US" noProof="0" dirty="0"/>
              <a:t>Development lifecycle</a:t>
            </a:r>
          </a:p>
        </p:txBody>
      </p:sp>
      <p:sp>
        <p:nvSpPr>
          <p:cNvPr id="3" name="TextBox 2"/>
          <p:cNvSpPr txBox="1"/>
          <p:nvPr/>
        </p:nvSpPr>
        <p:spPr>
          <a:xfrm>
            <a:off x="778932" y="2686756"/>
            <a:ext cx="10913005" cy="732848"/>
          </a:xfrm>
          <a:prstGeom prst="rect">
            <a:avLst/>
          </a:prstGeom>
          <a:solidFill>
            <a:schemeClr val="bg2"/>
          </a:solidFill>
          <a:ln>
            <a:solidFill>
              <a:schemeClr val="bg1">
                <a:lumMod val="50000"/>
              </a:schemeClr>
            </a:solidFill>
          </a:ln>
        </p:spPr>
        <p:txBody>
          <a:bodyPr wrap="square" lIns="180000" tIns="180000" rIns="180000" bIns="180000" rtlCol="0">
            <a:spAutoFit/>
          </a:bodyPr>
          <a:lstStyle/>
          <a:p>
            <a:r>
              <a:rPr lang="en-AU" sz="2400" dirty="0">
                <a:latin typeface="Consolas" panose="020B0609020204030204" pitchFamily="49" charset="0"/>
              </a:rPr>
              <a:t>pbiviz new &lt;CustomVisualName&gt;</a:t>
            </a:r>
          </a:p>
        </p:txBody>
      </p:sp>
    </p:spTree>
    <p:extLst>
      <p:ext uri="{BB962C8B-B14F-4D97-AF65-F5344CB8AC3E}">
        <p14:creationId xmlns:p14="http://schemas.microsoft.com/office/powerpoint/2010/main" val="379908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1 – Creation: Project structure</a:t>
            </a:r>
          </a:p>
        </p:txBody>
      </p:sp>
      <p:sp>
        <p:nvSpPr>
          <p:cNvPr id="7" name="Text Placeholder 6"/>
          <p:cNvSpPr>
            <a:spLocks noGrp="1"/>
          </p:cNvSpPr>
          <p:nvPr>
            <p:ph type="body" sz="quarter" idx="12"/>
          </p:nvPr>
        </p:nvSpPr>
        <p:spPr/>
        <p:txBody>
          <a:bodyPr/>
          <a:lstStyle/>
          <a:p>
            <a:r>
              <a:rPr lang="en-US" noProof="0" dirty="0"/>
              <a:t>Development lifecycle</a:t>
            </a:r>
          </a:p>
        </p:txBody>
      </p:sp>
      <p:graphicFrame>
        <p:nvGraphicFramePr>
          <p:cNvPr id="8" name="Content Placeholder 3"/>
          <p:cNvGraphicFramePr>
            <a:graphicFrameLocks/>
          </p:cNvGraphicFramePr>
          <p:nvPr>
            <p:extLst>
              <p:ext uri="{D42A27DB-BD31-4B8C-83A1-F6EECF244321}">
                <p14:modId xmlns:p14="http://schemas.microsoft.com/office/powerpoint/2010/main" val="3410422601"/>
              </p:ext>
            </p:extLst>
          </p:nvPr>
        </p:nvGraphicFramePr>
        <p:xfrm>
          <a:off x="1042864" y="2234511"/>
          <a:ext cx="10515600" cy="3876040"/>
        </p:xfrm>
        <a:graphic>
          <a:graphicData uri="http://schemas.openxmlformats.org/drawingml/2006/table">
            <a:tbl>
              <a:tblPr firstRow="1" bandRow="1">
                <a:tableStyleId>{5C22544A-7EE6-4342-B048-85BDC9FD1C3A}</a:tableStyleId>
              </a:tblPr>
              <a:tblGrid>
                <a:gridCol w="2197047">
                  <a:extLst>
                    <a:ext uri="{9D8B030D-6E8A-4147-A177-3AD203B41FA5}">
                      <a16:colId xmlns:a16="http://schemas.microsoft.com/office/drawing/2014/main" val="2838923812"/>
                    </a:ext>
                  </a:extLst>
                </a:gridCol>
                <a:gridCol w="8318553">
                  <a:extLst>
                    <a:ext uri="{9D8B030D-6E8A-4147-A177-3AD203B41FA5}">
                      <a16:colId xmlns:a16="http://schemas.microsoft.com/office/drawing/2014/main" val="550852665"/>
                    </a:ext>
                  </a:extLst>
                </a:gridCol>
              </a:tblGrid>
              <a:tr h="370840">
                <a:tc>
                  <a:txBody>
                    <a:bodyPr/>
                    <a:lstStyle/>
                    <a:p>
                      <a:r>
                        <a:rPr lang="en-AU" dirty="0">
                          <a:solidFill>
                            <a:schemeClr val="bg1"/>
                          </a:solidFill>
                        </a:rPr>
                        <a:t>Project item</a:t>
                      </a:r>
                    </a:p>
                  </a:txBody>
                  <a:tcPr/>
                </a:tc>
                <a:tc>
                  <a:txBody>
                    <a:bodyPr/>
                    <a:lstStyle/>
                    <a:p>
                      <a:r>
                        <a:rPr lang="en-AU" dirty="0">
                          <a:solidFill>
                            <a:schemeClr val="bg1"/>
                          </a:solidFill>
                        </a:rPr>
                        <a:t>Description</a:t>
                      </a:r>
                    </a:p>
                  </a:txBody>
                  <a:tcPr/>
                </a:tc>
                <a:extLst>
                  <a:ext uri="{0D108BD9-81ED-4DB2-BD59-A6C34878D82A}">
                    <a16:rowId xmlns:a16="http://schemas.microsoft.com/office/drawing/2014/main" val="4021492394"/>
                  </a:ext>
                </a:extLst>
              </a:tr>
              <a:tr h="370840">
                <a:tc>
                  <a:txBody>
                    <a:bodyPr/>
                    <a:lstStyle/>
                    <a:p>
                      <a:r>
                        <a:rPr lang="en-AU" dirty="0">
                          <a:solidFill>
                            <a:schemeClr val="accent1"/>
                          </a:solidFill>
                        </a:rPr>
                        <a:t>assets/</a:t>
                      </a:r>
                    </a:p>
                  </a:txBody>
                  <a:tcPr/>
                </a:tc>
                <a:tc>
                  <a:txBody>
                    <a:bodyPr/>
                    <a:lstStyle/>
                    <a:p>
                      <a:r>
                        <a:rPr lang="en-AU" dirty="0">
                          <a:solidFill>
                            <a:schemeClr val="accent1"/>
                          </a:solidFill>
                        </a:rPr>
                        <a:t>Folder</a:t>
                      </a:r>
                      <a:r>
                        <a:rPr lang="en-AU" baseline="0" dirty="0">
                          <a:solidFill>
                            <a:schemeClr val="accent1"/>
                          </a:solidFill>
                        </a:rPr>
                        <a:t> for</a:t>
                      </a:r>
                      <a:r>
                        <a:rPr lang="en-AU" dirty="0">
                          <a:solidFill>
                            <a:schemeClr val="accent1"/>
                          </a:solidFill>
                        </a:rPr>
                        <a:t> visual assets (visual icon,</a:t>
                      </a:r>
                      <a:r>
                        <a:rPr lang="en-AU" baseline="0" dirty="0">
                          <a:solidFill>
                            <a:schemeClr val="accent1"/>
                          </a:solidFill>
                        </a:rPr>
                        <a:t> etc.)</a:t>
                      </a:r>
                      <a:endParaRPr lang="en-AU" dirty="0">
                        <a:solidFill>
                          <a:schemeClr val="accent1"/>
                        </a:solidFill>
                      </a:endParaRPr>
                    </a:p>
                  </a:txBody>
                  <a:tcPr/>
                </a:tc>
                <a:extLst>
                  <a:ext uri="{0D108BD9-81ED-4DB2-BD59-A6C34878D82A}">
                    <a16:rowId xmlns:a16="http://schemas.microsoft.com/office/drawing/2014/main" val="83842945"/>
                  </a:ext>
                </a:extLst>
              </a:tr>
              <a:tr h="370840">
                <a:tc>
                  <a:txBody>
                    <a:bodyPr/>
                    <a:lstStyle/>
                    <a:p>
                      <a:r>
                        <a:rPr lang="en-AU" dirty="0">
                          <a:solidFill>
                            <a:schemeClr val="accent1"/>
                          </a:solidFill>
                        </a:rPr>
                        <a:t>dist/</a:t>
                      </a:r>
                    </a:p>
                  </a:txBody>
                  <a:tcPr/>
                </a:tc>
                <a:tc>
                  <a:txBody>
                    <a:bodyPr/>
                    <a:lstStyle/>
                    <a:p>
                      <a:r>
                        <a:rPr lang="en-AU" dirty="0">
                          <a:solidFill>
                            <a:schemeClr val="accent1"/>
                          </a:solidFill>
                        </a:rPr>
                        <a:t>Folder where the pbiviz file will be generated</a:t>
                      </a:r>
                    </a:p>
                  </a:txBody>
                  <a:tcPr/>
                </a:tc>
                <a:extLst>
                  <a:ext uri="{0D108BD9-81ED-4DB2-BD59-A6C34878D82A}">
                    <a16:rowId xmlns:a16="http://schemas.microsoft.com/office/drawing/2014/main" val="2623976730"/>
                  </a:ext>
                </a:extLst>
              </a:tr>
              <a:tr h="370840">
                <a:tc>
                  <a:txBody>
                    <a:bodyPr/>
                    <a:lstStyle/>
                    <a:p>
                      <a:r>
                        <a:rPr lang="en-AU" dirty="0">
                          <a:solidFill>
                            <a:schemeClr val="accent1"/>
                          </a:solidFill>
                        </a:rPr>
                        <a:t>src/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accent1"/>
                          </a:solidFill>
                        </a:rPr>
                        <a:t>Folder for TypeScript code for the visual</a:t>
                      </a:r>
                    </a:p>
                  </a:txBody>
                  <a:tcPr/>
                </a:tc>
                <a:extLst>
                  <a:ext uri="{0D108BD9-81ED-4DB2-BD59-A6C34878D82A}">
                    <a16:rowId xmlns:a16="http://schemas.microsoft.com/office/drawing/2014/main" val="3177849113"/>
                  </a:ext>
                </a:extLst>
              </a:tr>
              <a:tr h="370840">
                <a:tc>
                  <a:txBody>
                    <a:bodyPr/>
                    <a:lstStyle/>
                    <a:p>
                      <a:r>
                        <a:rPr lang="en-AU" dirty="0">
                          <a:solidFill>
                            <a:schemeClr val="accent1"/>
                          </a:solidFill>
                        </a:rPr>
                        <a:t>style/</a:t>
                      </a:r>
                    </a:p>
                  </a:txBody>
                  <a:tcPr/>
                </a:tc>
                <a:tc>
                  <a:txBody>
                    <a:bodyPr/>
                    <a:lstStyle/>
                    <a:p>
                      <a:r>
                        <a:rPr lang="en-AU" dirty="0">
                          <a:solidFill>
                            <a:schemeClr val="accent1"/>
                          </a:solidFill>
                        </a:rPr>
                        <a:t>Folder for Less styles</a:t>
                      </a:r>
                    </a:p>
                  </a:txBody>
                  <a:tcPr/>
                </a:tc>
                <a:extLst>
                  <a:ext uri="{0D108BD9-81ED-4DB2-BD59-A6C34878D82A}">
                    <a16:rowId xmlns:a16="http://schemas.microsoft.com/office/drawing/2014/main" val="288462281"/>
                  </a:ext>
                </a:extLst>
              </a:tr>
              <a:tr h="370840">
                <a:tc>
                  <a:txBody>
                    <a:bodyPr/>
                    <a:lstStyle/>
                    <a:p>
                      <a:r>
                        <a:rPr lang="nn-NO" dirty="0">
                          <a:solidFill>
                            <a:schemeClr val="accent1"/>
                          </a:solidFill>
                        </a:rPr>
                        <a:t>capabilities.json</a:t>
                      </a:r>
                      <a:endParaRPr lang="en-AU" dirty="0">
                        <a:solidFill>
                          <a:schemeClr val="accent1"/>
                        </a:solidFill>
                      </a:endParaRPr>
                    </a:p>
                  </a:txBody>
                  <a:tcPr/>
                </a:tc>
                <a:tc>
                  <a:txBody>
                    <a:bodyPr/>
                    <a:lstStyle/>
                    <a:p>
                      <a:r>
                        <a:rPr lang="en-AU" dirty="0">
                          <a:solidFill>
                            <a:schemeClr val="accent1"/>
                          </a:solidFill>
                        </a:rPr>
                        <a:t>File used to define the visual capabilities (data</a:t>
                      </a:r>
                      <a:r>
                        <a:rPr lang="en-AU" baseline="0" dirty="0">
                          <a:solidFill>
                            <a:schemeClr val="accent1"/>
                          </a:solidFill>
                        </a:rPr>
                        <a:t> roles, data view mappings, and options)</a:t>
                      </a:r>
                      <a:endParaRPr lang="en-AU" dirty="0">
                        <a:solidFill>
                          <a:schemeClr val="accent1"/>
                        </a:solidFill>
                      </a:endParaRPr>
                    </a:p>
                  </a:txBody>
                  <a:tcPr/>
                </a:tc>
                <a:extLst>
                  <a:ext uri="{0D108BD9-81ED-4DB2-BD59-A6C34878D82A}">
                    <a16:rowId xmlns:a16="http://schemas.microsoft.com/office/drawing/2014/main" val="1589801117"/>
                  </a:ext>
                </a:extLst>
              </a:tr>
              <a:tr h="370840">
                <a:tc>
                  <a:txBody>
                    <a:bodyPr/>
                    <a:lstStyle/>
                    <a:p>
                      <a:r>
                        <a:rPr lang="en-AU" dirty="0">
                          <a:solidFill>
                            <a:schemeClr val="accent1"/>
                          </a:solidFill>
                        </a:rPr>
                        <a:t>package.json</a:t>
                      </a:r>
                    </a:p>
                  </a:txBody>
                  <a:tcPr/>
                </a:tc>
                <a:tc>
                  <a:txBody>
                    <a:bodyPr/>
                    <a:lstStyle/>
                    <a:p>
                      <a:r>
                        <a:rPr lang="en-AU" dirty="0">
                          <a:solidFill>
                            <a:schemeClr val="accent1"/>
                          </a:solidFill>
                        </a:rPr>
                        <a:t>File used by</a:t>
                      </a:r>
                      <a:r>
                        <a:rPr lang="en-AU" baseline="0" dirty="0">
                          <a:solidFill>
                            <a:schemeClr val="accent1"/>
                          </a:solidFill>
                        </a:rPr>
                        <a:t> npm to manage modules</a:t>
                      </a:r>
                      <a:endParaRPr lang="en-AU" dirty="0">
                        <a:solidFill>
                          <a:schemeClr val="accent1"/>
                        </a:solidFill>
                      </a:endParaRPr>
                    </a:p>
                  </a:txBody>
                  <a:tcPr/>
                </a:tc>
                <a:extLst>
                  <a:ext uri="{0D108BD9-81ED-4DB2-BD59-A6C34878D82A}">
                    <a16:rowId xmlns:a16="http://schemas.microsoft.com/office/drawing/2014/main" val="2248206589"/>
                  </a:ext>
                </a:extLst>
              </a:tr>
              <a:tr h="370840">
                <a:tc>
                  <a:txBody>
                    <a:bodyPr/>
                    <a:lstStyle/>
                    <a:p>
                      <a:r>
                        <a:rPr lang="en-AU" dirty="0">
                          <a:solidFill>
                            <a:schemeClr val="accent1"/>
                          </a:solidFill>
                        </a:rPr>
                        <a:t>pbiviz.json</a:t>
                      </a:r>
                    </a:p>
                  </a:txBody>
                  <a:tcPr/>
                </a:tc>
                <a:tc>
                  <a:txBody>
                    <a:bodyPr/>
                    <a:lstStyle/>
                    <a:p>
                      <a:r>
                        <a:rPr lang="en-AU" dirty="0">
                          <a:solidFill>
                            <a:schemeClr val="accent1"/>
                          </a:solidFill>
                        </a:rPr>
                        <a:t>Main configuration file for the visual</a:t>
                      </a:r>
                    </a:p>
                  </a:txBody>
                  <a:tcPr/>
                </a:tc>
                <a:extLst>
                  <a:ext uri="{0D108BD9-81ED-4DB2-BD59-A6C34878D82A}">
                    <a16:rowId xmlns:a16="http://schemas.microsoft.com/office/drawing/2014/main" val="2984203194"/>
                  </a:ext>
                </a:extLst>
              </a:tr>
              <a:tr h="370840">
                <a:tc>
                  <a:txBody>
                    <a:bodyPr/>
                    <a:lstStyle/>
                    <a:p>
                      <a:r>
                        <a:rPr lang="en-AU" dirty="0">
                          <a:solidFill>
                            <a:schemeClr val="accent1"/>
                          </a:solidFill>
                        </a:rPr>
                        <a:t>tsconfig.json</a:t>
                      </a:r>
                    </a:p>
                  </a:txBody>
                  <a:tcPr/>
                </a:tc>
                <a:tc>
                  <a:txBody>
                    <a:bodyPr/>
                    <a:lstStyle/>
                    <a:p>
                      <a:r>
                        <a:rPr lang="en-AU" dirty="0">
                          <a:solidFill>
                            <a:schemeClr val="accent1"/>
                          </a:solidFill>
                        </a:rPr>
                        <a:t>File used for TypeScript compiler</a:t>
                      </a:r>
                      <a:r>
                        <a:rPr lang="en-AU" baseline="0" dirty="0">
                          <a:solidFill>
                            <a:schemeClr val="accent1"/>
                          </a:solidFill>
                        </a:rPr>
                        <a:t> settings. All file dependencies must be registered in this file.</a:t>
                      </a:r>
                      <a:endParaRPr lang="en-AU" dirty="0">
                        <a:solidFill>
                          <a:schemeClr val="accent1"/>
                        </a:solidFill>
                      </a:endParaRPr>
                    </a:p>
                  </a:txBody>
                  <a:tcPr/>
                </a:tc>
                <a:extLst>
                  <a:ext uri="{0D108BD9-81ED-4DB2-BD59-A6C34878D82A}">
                    <a16:rowId xmlns:a16="http://schemas.microsoft.com/office/drawing/2014/main" val="2011853215"/>
                  </a:ext>
                </a:extLst>
              </a:tr>
            </a:tbl>
          </a:graphicData>
        </a:graphic>
      </p:graphicFrame>
    </p:spTree>
    <p:extLst>
      <p:ext uri="{BB962C8B-B14F-4D97-AF65-F5344CB8AC3E}">
        <p14:creationId xmlns:p14="http://schemas.microsoft.com/office/powerpoint/2010/main" val="98101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noProof="0" dirty="0"/>
              <a:t>2 – Coding</a:t>
            </a:r>
          </a:p>
        </p:txBody>
      </p:sp>
      <p:sp>
        <p:nvSpPr>
          <p:cNvPr id="6" name="Text Placeholder 5"/>
          <p:cNvSpPr>
            <a:spLocks noGrp="1"/>
          </p:cNvSpPr>
          <p:nvPr>
            <p:ph type="body" sz="quarter" idx="12"/>
          </p:nvPr>
        </p:nvSpPr>
        <p:spPr/>
        <p:txBody>
          <a:bodyPr/>
          <a:lstStyle/>
          <a:p>
            <a:r>
              <a:rPr lang="en-US" noProof="0" dirty="0"/>
              <a:t>Development lifecycle</a:t>
            </a:r>
          </a:p>
        </p:txBody>
      </p:sp>
      <p:grpSp>
        <p:nvGrpSpPr>
          <p:cNvPr id="13" name="Group 12"/>
          <p:cNvGrpSpPr/>
          <p:nvPr/>
        </p:nvGrpSpPr>
        <p:grpSpPr>
          <a:xfrm>
            <a:off x="275240" y="2315568"/>
            <a:ext cx="11752360" cy="3486942"/>
            <a:chOff x="275240" y="2315568"/>
            <a:chExt cx="11752360" cy="3486942"/>
          </a:xfrm>
        </p:grpSpPr>
        <p:graphicFrame>
          <p:nvGraphicFramePr>
            <p:cNvPr id="7" name="Diagram 6"/>
            <p:cNvGraphicFramePr/>
            <p:nvPr>
              <p:extLst/>
            </p:nvPr>
          </p:nvGraphicFramePr>
          <p:xfrm>
            <a:off x="1729245" y="3582628"/>
            <a:ext cx="7493589" cy="118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n 7"/>
            <p:cNvSpPr/>
            <p:nvPr/>
          </p:nvSpPr>
          <p:spPr bwMode="auto">
            <a:xfrm>
              <a:off x="9537106" y="3756832"/>
              <a:ext cx="1020726" cy="769092"/>
            </a:xfrm>
            <a:prstGeom prst="can">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Gallery</a:t>
              </a:r>
            </a:p>
          </p:txBody>
        </p:sp>
        <p:sp>
          <p:nvSpPr>
            <p:cNvPr id="22" name="TextBox 21"/>
            <p:cNvSpPr txBox="1"/>
            <p:nvPr/>
          </p:nvSpPr>
          <p:spPr>
            <a:xfrm>
              <a:off x="6383088" y="322607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24" name="TextBox 23"/>
            <p:cNvSpPr txBox="1"/>
            <p:nvPr/>
          </p:nvSpPr>
          <p:spPr>
            <a:xfrm>
              <a:off x="4878285" y="449572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grpSp>
          <p:nvGrpSpPr>
            <p:cNvPr id="34" name="Group 33"/>
            <p:cNvGrpSpPr/>
            <p:nvPr/>
          </p:nvGrpSpPr>
          <p:grpSpPr>
            <a:xfrm>
              <a:off x="2787504" y="4498746"/>
              <a:ext cx="2497469" cy="1303764"/>
              <a:chOff x="2787504" y="4498746"/>
              <a:chExt cx="2497469" cy="1303764"/>
            </a:xfrm>
          </p:grpSpPr>
          <p:sp>
            <p:nvSpPr>
              <p:cNvPr id="10" name="Rectangle 9"/>
              <p:cNvSpPr/>
              <p:nvPr/>
            </p:nvSpPr>
            <p:spPr bwMode="auto">
              <a:xfrm>
                <a:off x="2787504" y="5122026"/>
                <a:ext cx="2497469" cy="68048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Visual API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(versioned)</a:t>
                </a:r>
              </a:p>
            </p:txBody>
          </p:sp>
          <p:cxnSp>
            <p:nvCxnSpPr>
              <p:cNvPr id="11" name="Straight Arrow Connector 10"/>
              <p:cNvCxnSpPr>
                <a:endCxn id="10" idx="0"/>
              </p:cNvCxnSpPr>
              <p:nvPr/>
            </p:nvCxnSpPr>
            <p:spPr>
              <a:xfrm>
                <a:off x="4036238" y="4498746"/>
                <a:ext cx="1" cy="623280"/>
              </a:xfrm>
              <a:prstGeom prst="straightConnector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2535865" y="2315568"/>
              <a:ext cx="4416065" cy="1545466"/>
              <a:chOff x="2535865" y="2315568"/>
              <a:chExt cx="4416065" cy="1545466"/>
            </a:xfrm>
          </p:grpSpPr>
          <p:sp>
            <p:nvSpPr>
              <p:cNvPr id="20" name="TextBox 19"/>
              <p:cNvSpPr txBox="1"/>
              <p:nvPr/>
            </p:nvSpPr>
            <p:spPr>
              <a:xfrm>
                <a:off x="4873260" y="3226081"/>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9" name="Rectangle 8"/>
              <p:cNvSpPr/>
              <p:nvPr/>
            </p:nvSpPr>
            <p:spPr bwMode="auto">
              <a:xfrm>
                <a:off x="3254746" y="2315568"/>
                <a:ext cx="2497469" cy="680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effectLst/>
                    <a:uLnTx/>
                    <a:uFillTx/>
                    <a:latin typeface="Segoe UI"/>
                    <a:ea typeface="Segoe UI" pitchFamily="34" charset="0"/>
                    <a:cs typeface="Segoe UI" pitchFamily="34" charset="0"/>
                  </a:rPr>
                  <a:t>Custom Visual Tool</a:t>
                </a:r>
              </a:p>
            </p:txBody>
          </p:sp>
          <p:cxnSp>
            <p:nvCxnSpPr>
              <p:cNvPr id="19" name="Straight Arrow Connector 50"/>
              <p:cNvCxnSpPr>
                <a:endCxn id="9" idx="2"/>
              </p:cNvCxnSpPr>
              <p:nvPr/>
            </p:nvCxnSpPr>
            <p:spPr>
              <a:xfrm rot="5400000" flipH="1" flipV="1">
                <a:off x="3087182" y="2444735"/>
                <a:ext cx="864982" cy="1967616"/>
              </a:xfrm>
              <a:prstGeom prst="bentConnector3">
                <a:avLst>
                  <a:gd name="adj1" fmla="val 48830"/>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50"/>
              <p:cNvCxnSpPr>
                <a:stCxn id="20" idx="2"/>
                <a:endCxn id="9" idx="2"/>
              </p:cNvCxnSpPr>
              <p:nvPr/>
            </p:nvCxnSpPr>
            <p:spPr>
              <a:xfrm rot="5400000" flipH="1">
                <a:off x="4543845" y="2955689"/>
                <a:ext cx="857893" cy="938621"/>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50"/>
              <p:cNvCxnSpPr>
                <a:stCxn id="22" idx="2"/>
                <a:endCxn id="9" idx="2"/>
              </p:cNvCxnSpPr>
              <p:nvPr/>
            </p:nvCxnSpPr>
            <p:spPr>
              <a:xfrm rot="5400000" flipH="1">
                <a:off x="5298760" y="2200774"/>
                <a:ext cx="857891" cy="2448449"/>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447126" y="4495729"/>
              <a:ext cx="2802558" cy="1306781"/>
              <a:chOff x="5447126" y="4495729"/>
              <a:chExt cx="2802558" cy="1306781"/>
            </a:xfrm>
          </p:grpSpPr>
          <p:cxnSp>
            <p:nvCxnSpPr>
              <p:cNvPr id="25" name="Straight Arrow Connector 50"/>
              <p:cNvCxnSpPr>
                <a:stCxn id="24" idx="0"/>
                <a:endCxn id="12" idx="0"/>
              </p:cNvCxnSpPr>
              <p:nvPr/>
            </p:nvCxnSpPr>
            <p:spPr>
              <a:xfrm rot="16200000" flipH="1">
                <a:off x="5910889" y="4031966"/>
                <a:ext cx="626297" cy="1553823"/>
              </a:xfrm>
              <a:prstGeom prst="bentConnector3">
                <a:avLst>
                  <a:gd name="adj1" fmla="val 44612"/>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752215" y="5122026"/>
                <a:ext cx="2497469" cy="680484"/>
                <a:chOff x="5752215" y="5122026"/>
                <a:chExt cx="2497469" cy="680484"/>
              </a:xfrm>
            </p:grpSpPr>
            <p:sp>
              <p:nvSpPr>
                <p:cNvPr id="12" name="Rectangle 11"/>
                <p:cNvSpPr/>
                <p:nvPr/>
              </p:nvSpPr>
              <p:spPr bwMode="auto">
                <a:xfrm>
                  <a:off x="5752215" y="5122026"/>
                  <a:ext cx="2497469" cy="680484"/>
                </a:xfrm>
                <a:prstGeom prst="rect">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a:ea typeface="Segoe UI" pitchFamily="34" charset="0"/>
                      <a:cs typeface="Segoe UI" pitchFamily="34" charset="0"/>
                    </a:rPr>
                    <a:t>PowerBI.com</a:t>
                  </a:r>
                </a:p>
              </p:txBody>
            </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87465" y="5287542"/>
                  <a:ext cx="465164" cy="349451"/>
                </a:xfrm>
                <a:prstGeom prst="rect">
                  <a:avLst/>
                </a:prstGeom>
              </p:spPr>
            </p:pic>
          </p:grpSp>
        </p:grpSp>
        <p:grpSp>
          <p:nvGrpSpPr>
            <p:cNvPr id="28" name="Group 27"/>
            <p:cNvGrpSpPr/>
            <p:nvPr/>
          </p:nvGrpSpPr>
          <p:grpSpPr>
            <a:xfrm>
              <a:off x="275240" y="3687671"/>
              <a:ext cx="1366322" cy="1361707"/>
              <a:chOff x="275240" y="3687671"/>
              <a:chExt cx="1366322" cy="1361707"/>
            </a:xfrm>
          </p:grpSpPr>
          <p:sp>
            <p:nvSpPr>
              <p:cNvPr id="15" name="TextBox 14"/>
              <p:cNvSpPr txBox="1"/>
              <p:nvPr/>
            </p:nvSpPr>
            <p:spPr>
              <a:xfrm>
                <a:off x="275240" y="4532313"/>
                <a:ext cx="136632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mj-lt"/>
                  </a:rPr>
                  <a:t>Developer</a:t>
                </a:r>
              </a:p>
            </p:txBody>
          </p:sp>
          <p:sp>
            <p:nvSpPr>
              <p:cNvPr id="27" name="Freeform 26"/>
              <p:cNvSpPr/>
              <p:nvPr/>
            </p:nvSpPr>
            <p:spPr>
              <a:xfrm>
                <a:off x="604423" y="3687671"/>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grpSp>
          <p:nvGrpSpPr>
            <p:cNvPr id="30" name="Group 29"/>
            <p:cNvGrpSpPr/>
            <p:nvPr/>
          </p:nvGrpSpPr>
          <p:grpSpPr>
            <a:xfrm>
              <a:off x="10669811" y="3798782"/>
              <a:ext cx="1357789" cy="1250596"/>
              <a:chOff x="10632268" y="3687671"/>
              <a:chExt cx="1357789" cy="1250596"/>
            </a:xfrm>
          </p:grpSpPr>
          <p:sp>
            <p:nvSpPr>
              <p:cNvPr id="18" name="TextBox 17"/>
              <p:cNvSpPr txBox="1"/>
              <p:nvPr/>
            </p:nvSpPr>
            <p:spPr>
              <a:xfrm>
                <a:off x="10632268" y="4421202"/>
                <a:ext cx="1357789" cy="5170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dirty="0"/>
                  <a:t>End user</a:t>
                </a:r>
              </a:p>
            </p:txBody>
          </p:sp>
          <p:sp>
            <p:nvSpPr>
              <p:cNvPr id="29" name="Freeform 35"/>
              <p:cNvSpPr/>
              <p:nvPr/>
            </p:nvSpPr>
            <p:spPr>
              <a:xfrm>
                <a:off x="10989876" y="3687671"/>
                <a:ext cx="642575" cy="733531"/>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defRPr/>
                </a:pPr>
                <a:endParaRPr lang="en-US" kern="0" dirty="0">
                  <a:solidFill>
                    <a:prstClr val="black"/>
                  </a:solidFill>
                </a:endParaRPr>
              </a:p>
            </p:txBody>
          </p:sp>
        </p:grpSp>
        <p:sp>
          <p:nvSpPr>
            <p:cNvPr id="32" name="TextBox 31"/>
            <p:cNvSpPr txBox="1"/>
            <p:nvPr/>
          </p:nvSpPr>
          <p:spPr>
            <a:xfrm>
              <a:off x="7607174" y="4432486"/>
              <a:ext cx="1357789"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sz="1400" b="0" dirty="0">
                  <a:latin typeface="+mn-lt"/>
                </a:rPr>
                <a:t>Optional</a:t>
              </a:r>
            </a:p>
          </p:txBody>
        </p:sp>
      </p:grpSp>
      <p:sp>
        <p:nvSpPr>
          <p:cNvPr id="14" name="Rounded Rectangle 13"/>
          <p:cNvSpPr/>
          <p:nvPr/>
        </p:nvSpPr>
        <p:spPr>
          <a:xfrm>
            <a:off x="1629205" y="3719761"/>
            <a:ext cx="1830687" cy="889309"/>
          </a:xfrm>
          <a:prstGeom prst="roundRect">
            <a:avLst/>
          </a:prstGeom>
          <a:solidFill>
            <a:schemeClr val="accent3">
              <a:alpha val="25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7620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500"/>
                                  </p:stCondLst>
                                  <p:childTnLst>
                                    <p:animMotion origin="layout" path="M -3.75E-6 4.07407E-6 L 0.12253 4.07407E-6 " pathEditMode="relative" rAng="0" ptsTypes="AA">
                                      <p:cBhvr>
                                        <p:cTn id="6" dur="2000" fill="hold"/>
                                        <p:tgtEl>
                                          <p:spTgt spid="14"/>
                                        </p:tgtEl>
                                        <p:attrNameLst>
                                          <p:attrName>ppt_x</p:attrName>
                                          <p:attrName>ppt_y</p:attrName>
                                        </p:attrNameLst>
                                      </p:cBhvr>
                                      <p:rCtr x="61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2 – Coding</a:t>
            </a:r>
          </a:p>
        </p:txBody>
      </p:sp>
      <p:sp>
        <p:nvSpPr>
          <p:cNvPr id="4" name="Content Placeholder 3"/>
          <p:cNvSpPr>
            <a:spLocks noGrp="1"/>
          </p:cNvSpPr>
          <p:nvPr>
            <p:ph sz="quarter" idx="11"/>
          </p:nvPr>
        </p:nvSpPr>
        <p:spPr/>
        <p:txBody>
          <a:bodyPr/>
          <a:lstStyle/>
          <a:p>
            <a:r>
              <a:rPr lang="en-US" noProof="0" dirty="0"/>
              <a:t>The developer codes the custom visual capabilities, and visual logic and behavior</a:t>
            </a:r>
          </a:p>
          <a:p>
            <a:r>
              <a:rPr lang="en-US" noProof="0" dirty="0"/>
              <a:t>The custom visual declares its capabilities in the </a:t>
            </a:r>
            <a:r>
              <a:rPr lang="en-US" b="1" noProof="0" dirty="0"/>
              <a:t>capabilities.json</a:t>
            </a:r>
            <a:r>
              <a:rPr lang="en-US" noProof="0" dirty="0"/>
              <a:t> file</a:t>
            </a:r>
          </a:p>
          <a:p>
            <a:r>
              <a:rPr lang="en-US" noProof="0" dirty="0"/>
              <a:t>Capabilities declares functionality, including the user interface</a:t>
            </a:r>
          </a:p>
          <a:p>
            <a:pPr lvl="1"/>
            <a:r>
              <a:rPr lang="en-US" noProof="0" dirty="0"/>
              <a:t>The two most important are </a:t>
            </a:r>
            <a:r>
              <a:rPr lang="en-US" b="1" noProof="0" dirty="0"/>
              <a:t>dataRoles</a:t>
            </a:r>
            <a:r>
              <a:rPr lang="en-US" noProof="0" dirty="0"/>
              <a:t> and </a:t>
            </a:r>
            <a:r>
              <a:rPr lang="en-US" b="1" noProof="0" dirty="0"/>
              <a:t>dataViewMappings</a:t>
            </a:r>
          </a:p>
        </p:txBody>
      </p:sp>
      <p:sp>
        <p:nvSpPr>
          <p:cNvPr id="7" name="Text Placeholder 6"/>
          <p:cNvSpPr>
            <a:spLocks noGrp="1"/>
          </p:cNvSpPr>
          <p:nvPr>
            <p:ph type="body" sz="quarter" idx="12"/>
          </p:nvPr>
        </p:nvSpPr>
        <p:spPr/>
        <p:txBody>
          <a:bodyPr/>
          <a:lstStyle/>
          <a:p>
            <a:r>
              <a:rPr lang="en-US" noProof="0" dirty="0"/>
              <a:t>Development lifecycle</a:t>
            </a:r>
          </a:p>
        </p:txBody>
      </p:sp>
    </p:spTree>
    <p:extLst>
      <p:ext uri="{BB962C8B-B14F-4D97-AF65-F5344CB8AC3E}">
        <p14:creationId xmlns:p14="http://schemas.microsoft.com/office/powerpoint/2010/main" val="339750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2 – Coding: Capabilities</a:t>
            </a:r>
          </a:p>
        </p:txBody>
      </p:sp>
      <p:sp>
        <p:nvSpPr>
          <p:cNvPr id="7" name="Text Placeholder 6"/>
          <p:cNvSpPr>
            <a:spLocks noGrp="1"/>
          </p:cNvSpPr>
          <p:nvPr>
            <p:ph type="body" sz="quarter" idx="12"/>
          </p:nvPr>
        </p:nvSpPr>
        <p:spPr/>
        <p:txBody>
          <a:bodyPr/>
          <a:lstStyle/>
          <a:p>
            <a:r>
              <a:rPr lang="en-US" noProof="0" dirty="0"/>
              <a:t>Development lifecycle</a:t>
            </a:r>
          </a:p>
        </p:txBody>
      </p:sp>
      <p:graphicFrame>
        <p:nvGraphicFramePr>
          <p:cNvPr id="5" name="Content Placeholder 3"/>
          <p:cNvGraphicFramePr>
            <a:graphicFrameLocks/>
          </p:cNvGraphicFramePr>
          <p:nvPr>
            <p:extLst>
              <p:ext uri="{D42A27DB-BD31-4B8C-83A1-F6EECF244321}">
                <p14:modId xmlns:p14="http://schemas.microsoft.com/office/powerpoint/2010/main" val="716357710"/>
              </p:ext>
            </p:extLst>
          </p:nvPr>
        </p:nvGraphicFramePr>
        <p:xfrm>
          <a:off x="457199" y="2268379"/>
          <a:ext cx="11235373" cy="2768600"/>
        </p:xfrm>
        <a:graphic>
          <a:graphicData uri="http://schemas.openxmlformats.org/drawingml/2006/table">
            <a:tbl>
              <a:tblPr firstRow="1" bandRow="1">
                <a:tableStyleId>{5C22544A-7EE6-4342-B048-85BDC9FD1C3A}</a:tableStyleId>
              </a:tblPr>
              <a:tblGrid>
                <a:gridCol w="2379364">
                  <a:extLst>
                    <a:ext uri="{9D8B030D-6E8A-4147-A177-3AD203B41FA5}">
                      <a16:colId xmlns:a16="http://schemas.microsoft.com/office/drawing/2014/main" val="2838923812"/>
                    </a:ext>
                  </a:extLst>
                </a:gridCol>
                <a:gridCol w="8856009">
                  <a:extLst>
                    <a:ext uri="{9D8B030D-6E8A-4147-A177-3AD203B41FA5}">
                      <a16:colId xmlns:a16="http://schemas.microsoft.com/office/drawing/2014/main" val="550852665"/>
                    </a:ext>
                  </a:extLst>
                </a:gridCol>
              </a:tblGrid>
              <a:tr h="370840">
                <a:tc>
                  <a:txBody>
                    <a:bodyPr/>
                    <a:lstStyle/>
                    <a:p>
                      <a:r>
                        <a:rPr lang="en-AU" dirty="0">
                          <a:solidFill>
                            <a:schemeClr val="bg1"/>
                          </a:solidFill>
                        </a:rPr>
                        <a:t>Capability</a:t>
                      </a:r>
                    </a:p>
                  </a:txBody>
                  <a:tcPr/>
                </a:tc>
                <a:tc>
                  <a:txBody>
                    <a:bodyPr/>
                    <a:lstStyle/>
                    <a:p>
                      <a:r>
                        <a:rPr lang="en-AU" dirty="0">
                          <a:solidFill>
                            <a:schemeClr val="bg1"/>
                          </a:solidFill>
                        </a:rPr>
                        <a:t>Description</a:t>
                      </a:r>
                    </a:p>
                  </a:txBody>
                  <a:tcPr/>
                </a:tc>
                <a:extLst>
                  <a:ext uri="{0D108BD9-81ED-4DB2-BD59-A6C34878D82A}">
                    <a16:rowId xmlns:a16="http://schemas.microsoft.com/office/drawing/2014/main" val="4021492394"/>
                  </a:ext>
                </a:extLst>
              </a:tr>
              <a:tr h="370840">
                <a:tc>
                  <a:txBody>
                    <a:bodyPr/>
                    <a:lstStyle/>
                    <a:p>
                      <a:r>
                        <a:rPr lang="en-AU" dirty="0">
                          <a:solidFill>
                            <a:schemeClr val="accent1"/>
                          </a:solidFill>
                        </a:rPr>
                        <a:t>dataRoles</a:t>
                      </a:r>
                    </a:p>
                  </a:txBody>
                  <a:tcPr/>
                </a:tc>
                <a:tc>
                  <a:txBody>
                    <a:bodyPr/>
                    <a:lstStyle/>
                    <a:p>
                      <a:r>
                        <a:rPr lang="en-AU" dirty="0">
                          <a:solidFill>
                            <a:schemeClr val="accent1"/>
                          </a:solidFill>
                        </a:rPr>
                        <a:t>Describes the fields,</a:t>
                      </a:r>
                      <a:r>
                        <a:rPr lang="en-AU" baseline="0" dirty="0">
                          <a:solidFill>
                            <a:schemeClr val="accent1"/>
                          </a:solidFill>
                        </a:rPr>
                        <a:t> and field types (measure, category, or both)</a:t>
                      </a:r>
                      <a:endParaRPr lang="en-AU" dirty="0">
                        <a:solidFill>
                          <a:schemeClr val="accent1"/>
                        </a:solidFill>
                      </a:endParaRPr>
                    </a:p>
                  </a:txBody>
                  <a:tcPr/>
                </a:tc>
                <a:extLst>
                  <a:ext uri="{0D108BD9-81ED-4DB2-BD59-A6C34878D82A}">
                    <a16:rowId xmlns:a16="http://schemas.microsoft.com/office/drawing/2014/main" val="83842945"/>
                  </a:ext>
                </a:extLst>
              </a:tr>
              <a:tr h="370840">
                <a:tc>
                  <a:txBody>
                    <a:bodyPr/>
                    <a:lstStyle/>
                    <a:p>
                      <a:r>
                        <a:rPr lang="en-AU" dirty="0">
                          <a:solidFill>
                            <a:schemeClr val="accent1"/>
                          </a:solidFill>
                        </a:rPr>
                        <a:t>dataViewMappings</a:t>
                      </a:r>
                    </a:p>
                  </a:txBody>
                  <a:tcPr/>
                </a:tc>
                <a:tc>
                  <a:txBody>
                    <a:bodyPr/>
                    <a:lstStyle/>
                    <a:p>
                      <a:r>
                        <a:rPr lang="en-AU" dirty="0">
                          <a:solidFill>
                            <a:schemeClr val="accent1"/>
                          </a:solidFill>
                        </a:rPr>
                        <a:t>Describes how the data roles relate to each other, and allows specifying conditional requirements for the them.</a:t>
                      </a:r>
                      <a:r>
                        <a:rPr lang="en-AU" baseline="0" dirty="0">
                          <a:solidFill>
                            <a:schemeClr val="accent1"/>
                          </a:solidFill>
                        </a:rPr>
                        <a:t> </a:t>
                      </a:r>
                      <a:r>
                        <a:rPr lang="en-AU" dirty="0">
                          <a:solidFill>
                            <a:schemeClr val="accent1"/>
                          </a:solidFill>
                        </a:rPr>
                        <a:t>Most visuals provide a single mapping, but it is possible to provide multiple </a:t>
                      </a:r>
                      <a:r>
                        <a:rPr lang="en-AU" b="1" dirty="0">
                          <a:solidFill>
                            <a:schemeClr val="accent1"/>
                          </a:solidFill>
                        </a:rPr>
                        <a:t>dataViewMappings</a:t>
                      </a:r>
                      <a:r>
                        <a:rPr lang="en-AU" dirty="0">
                          <a:solidFill>
                            <a:schemeClr val="accent1"/>
                          </a:solidFill>
                        </a:rPr>
                        <a:t>. Each valid mapping will produce a dataview.</a:t>
                      </a:r>
                    </a:p>
                  </a:txBody>
                  <a:tcPr/>
                </a:tc>
                <a:extLst>
                  <a:ext uri="{0D108BD9-81ED-4DB2-BD59-A6C34878D82A}">
                    <a16:rowId xmlns:a16="http://schemas.microsoft.com/office/drawing/2014/main" val="2623976730"/>
                  </a:ext>
                </a:extLst>
              </a:tr>
              <a:tr h="370840">
                <a:tc>
                  <a:txBody>
                    <a:bodyPr/>
                    <a:lstStyle/>
                    <a:p>
                      <a:r>
                        <a:rPr lang="en-AU" dirty="0">
                          <a:solidFill>
                            <a:schemeClr val="accent1"/>
                          </a:solidFill>
                        </a:rPr>
                        <a:t>objects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accent1"/>
                          </a:solidFill>
                        </a:rPr>
                        <a:t>Describes customizable formatting properties</a:t>
                      </a:r>
                    </a:p>
                  </a:txBody>
                  <a:tcPr/>
                </a:tc>
                <a:extLst>
                  <a:ext uri="{0D108BD9-81ED-4DB2-BD59-A6C34878D82A}">
                    <a16:rowId xmlns:a16="http://schemas.microsoft.com/office/drawing/2014/main" val="3177849113"/>
                  </a:ext>
                </a:extLst>
              </a:tr>
              <a:tr h="370840">
                <a:tc>
                  <a:txBody>
                    <a:bodyPr/>
                    <a:lstStyle/>
                    <a:p>
                      <a:r>
                        <a:rPr lang="en-AU" dirty="0">
                          <a:solidFill>
                            <a:schemeClr val="accent1"/>
                          </a:solidFill>
                        </a:rPr>
                        <a:t>supportsHighlight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accent1"/>
                          </a:solidFill>
                        </a:rPr>
                        <a:t>Describes whether</a:t>
                      </a:r>
                      <a:r>
                        <a:rPr lang="en-AU" baseline="0" dirty="0">
                          <a:solidFill>
                            <a:schemeClr val="accent1"/>
                          </a:solidFill>
                        </a:rPr>
                        <a:t> to allow</a:t>
                      </a:r>
                      <a:r>
                        <a:rPr lang="en-AU" dirty="0">
                          <a:solidFill>
                            <a:schemeClr val="accent1"/>
                          </a:solidFill>
                        </a:rPr>
                        <a:t> handling partial highlighting (true/false) </a:t>
                      </a:r>
                    </a:p>
                  </a:txBody>
                  <a:tcPr/>
                </a:tc>
                <a:extLst>
                  <a:ext uri="{0D108BD9-81ED-4DB2-BD59-A6C34878D82A}">
                    <a16:rowId xmlns:a16="http://schemas.microsoft.com/office/drawing/2014/main" val="625678545"/>
                  </a:ext>
                </a:extLst>
              </a:tr>
              <a:tr h="370840">
                <a:tc>
                  <a:txBody>
                    <a:bodyPr/>
                    <a:lstStyle/>
                    <a:p>
                      <a:r>
                        <a:rPr lang="en-AU" dirty="0">
                          <a:solidFill>
                            <a:schemeClr val="accent1"/>
                          </a:solidFill>
                        </a:rPr>
                        <a:t>sorting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accent1"/>
                          </a:solidFill>
                        </a:rPr>
                        <a:t>Describes that sorting can be implemented</a:t>
                      </a:r>
                    </a:p>
                  </a:txBody>
                  <a:tcPr/>
                </a:tc>
                <a:extLst>
                  <a:ext uri="{0D108BD9-81ED-4DB2-BD59-A6C34878D82A}">
                    <a16:rowId xmlns:a16="http://schemas.microsoft.com/office/drawing/2014/main" val="3037928554"/>
                  </a:ext>
                </a:extLst>
              </a:tr>
            </a:tbl>
          </a:graphicData>
        </a:graphic>
      </p:graphicFrame>
    </p:spTree>
    <p:extLst>
      <p:ext uri="{BB962C8B-B14F-4D97-AF65-F5344CB8AC3E}">
        <p14:creationId xmlns:p14="http://schemas.microsoft.com/office/powerpoint/2010/main" val="239944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2 – Coding: Capabilities: Data roles</a:t>
            </a:r>
          </a:p>
        </p:txBody>
      </p:sp>
      <p:sp>
        <p:nvSpPr>
          <p:cNvPr id="7" name="Text Placeholder 6"/>
          <p:cNvSpPr>
            <a:spLocks noGrp="1"/>
          </p:cNvSpPr>
          <p:nvPr>
            <p:ph type="body" sz="quarter" idx="12"/>
          </p:nvPr>
        </p:nvSpPr>
        <p:spPr/>
        <p:txBody>
          <a:bodyPr/>
          <a:lstStyle/>
          <a:p>
            <a:r>
              <a:rPr lang="en-US" noProof="0" dirty="0"/>
              <a:t>Development lifecycle</a:t>
            </a:r>
          </a:p>
        </p:txBody>
      </p:sp>
      <p:pic>
        <p:nvPicPr>
          <p:cNvPr id="8" name="Picture 7"/>
          <p:cNvPicPr>
            <a:picLocks noChangeAspect="1"/>
          </p:cNvPicPr>
          <p:nvPr/>
        </p:nvPicPr>
        <p:blipFill>
          <a:blip r:embed="rId3"/>
          <a:stretch>
            <a:fillRect/>
          </a:stretch>
        </p:blipFill>
        <p:spPr>
          <a:xfrm>
            <a:off x="1660505" y="3184083"/>
            <a:ext cx="3057952" cy="2210108"/>
          </a:xfrm>
          <a:prstGeom prst="rect">
            <a:avLst/>
          </a:prstGeom>
          <a:ln>
            <a:solidFill>
              <a:schemeClr val="bg1">
                <a:lumMod val="50000"/>
              </a:schemeClr>
            </a:solidFill>
          </a:ln>
          <a:effectLst/>
        </p:spPr>
      </p:pic>
      <p:sp>
        <p:nvSpPr>
          <p:cNvPr id="9" name="Right Arrow 8"/>
          <p:cNvSpPr/>
          <p:nvPr/>
        </p:nvSpPr>
        <p:spPr>
          <a:xfrm>
            <a:off x="5219938" y="4026262"/>
            <a:ext cx="1658953" cy="5257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4"/>
          <a:stretch>
            <a:fillRect/>
          </a:stretch>
        </p:blipFill>
        <p:spPr>
          <a:xfrm>
            <a:off x="7380372" y="3126985"/>
            <a:ext cx="2600550" cy="2324301"/>
          </a:xfrm>
          <a:prstGeom prst="rect">
            <a:avLst/>
          </a:prstGeom>
        </p:spPr>
      </p:pic>
    </p:spTree>
    <p:extLst>
      <p:ext uri="{BB962C8B-B14F-4D97-AF65-F5344CB8AC3E}">
        <p14:creationId xmlns:p14="http://schemas.microsoft.com/office/powerpoint/2010/main" val="162185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45819" y="2197830"/>
            <a:ext cx="10561321" cy="1329595"/>
          </a:xfrm>
          <a:prstGeom prst="rect">
            <a:avLst/>
          </a:prstGeom>
          <a:ln>
            <a:noFill/>
          </a:ln>
        </p:spPr>
        <p:txBody>
          <a:bodyPr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00000" indent="-900000"/>
            <a:r>
              <a:rPr lang="en-AU" sz="4800" dirty="0">
                <a:solidFill>
                  <a:schemeClr val="bg1"/>
                </a:solidFill>
                <a:latin typeface="Segoe UI Light" panose="020B0502040204020203" pitchFamily="34" charset="0"/>
                <a:cs typeface="Segoe UI Light" panose="020B0502040204020203" pitchFamily="34" charset="0"/>
              </a:rPr>
              <a:t>3 »	Developing Power BI custom visuals</a:t>
            </a:r>
          </a:p>
          <a:p>
            <a:pPr marL="900000" indent="-900000"/>
            <a:endParaRPr lang="en-AU" sz="4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908595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2 – Coding: Capabilities: Objects</a:t>
            </a:r>
          </a:p>
        </p:txBody>
      </p:sp>
      <p:sp>
        <p:nvSpPr>
          <p:cNvPr id="7" name="Text Placeholder 6"/>
          <p:cNvSpPr>
            <a:spLocks noGrp="1"/>
          </p:cNvSpPr>
          <p:nvPr>
            <p:ph type="body" sz="quarter" idx="12"/>
          </p:nvPr>
        </p:nvSpPr>
        <p:spPr/>
        <p:txBody>
          <a:bodyPr/>
          <a:lstStyle/>
          <a:p>
            <a:r>
              <a:rPr lang="en-US" noProof="0" dirty="0"/>
              <a:t>Development lifecycle</a:t>
            </a:r>
          </a:p>
        </p:txBody>
      </p:sp>
      <p:pic>
        <p:nvPicPr>
          <p:cNvPr id="10" name="Picture 9"/>
          <p:cNvPicPr>
            <a:picLocks noChangeAspect="1"/>
          </p:cNvPicPr>
          <p:nvPr/>
        </p:nvPicPr>
        <p:blipFill>
          <a:blip r:embed="rId3"/>
          <a:stretch>
            <a:fillRect/>
          </a:stretch>
        </p:blipFill>
        <p:spPr>
          <a:xfrm>
            <a:off x="1366429" y="3348091"/>
            <a:ext cx="3438525" cy="1857375"/>
          </a:xfrm>
          <a:prstGeom prst="rect">
            <a:avLst/>
          </a:prstGeom>
          <a:ln>
            <a:solidFill>
              <a:schemeClr val="bg1">
                <a:lumMod val="50000"/>
              </a:schemeClr>
            </a:solidFill>
          </a:ln>
          <a:effectLst/>
        </p:spPr>
      </p:pic>
      <p:pic>
        <p:nvPicPr>
          <p:cNvPr id="3" name="Picture 2"/>
          <p:cNvPicPr>
            <a:picLocks noChangeAspect="1"/>
          </p:cNvPicPr>
          <p:nvPr/>
        </p:nvPicPr>
        <p:blipFill>
          <a:blip r:embed="rId4"/>
          <a:stretch>
            <a:fillRect/>
          </a:stretch>
        </p:blipFill>
        <p:spPr>
          <a:xfrm>
            <a:off x="7293875" y="3771909"/>
            <a:ext cx="2600550" cy="1009738"/>
          </a:xfrm>
          <a:prstGeom prst="rect">
            <a:avLst/>
          </a:prstGeom>
        </p:spPr>
      </p:pic>
      <p:sp>
        <p:nvSpPr>
          <p:cNvPr id="11" name="Right Arrow 10"/>
          <p:cNvSpPr/>
          <p:nvPr/>
        </p:nvSpPr>
        <p:spPr>
          <a:xfrm>
            <a:off x="5219938" y="4026262"/>
            <a:ext cx="1658953" cy="5257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4651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2 – Coding: Capabilities: Dataview</a:t>
            </a:r>
          </a:p>
        </p:txBody>
      </p:sp>
      <p:sp>
        <p:nvSpPr>
          <p:cNvPr id="7" name="Text Placeholder 6"/>
          <p:cNvSpPr>
            <a:spLocks noGrp="1"/>
          </p:cNvSpPr>
          <p:nvPr>
            <p:ph type="body" sz="quarter" idx="12"/>
          </p:nvPr>
        </p:nvSpPr>
        <p:spPr/>
        <p:txBody>
          <a:bodyPr/>
          <a:lstStyle/>
          <a:p>
            <a:r>
              <a:rPr lang="en-US" noProof="0" dirty="0"/>
              <a:t>Development lifecycle</a:t>
            </a:r>
          </a:p>
        </p:txBody>
      </p:sp>
      <p:pic>
        <p:nvPicPr>
          <p:cNvPr id="8" name="Picture 7"/>
          <p:cNvPicPr>
            <a:picLocks noChangeAspect="1"/>
          </p:cNvPicPr>
          <p:nvPr/>
        </p:nvPicPr>
        <p:blipFill>
          <a:blip r:embed="rId3"/>
          <a:stretch>
            <a:fillRect/>
          </a:stretch>
        </p:blipFill>
        <p:spPr>
          <a:xfrm>
            <a:off x="8925504" y="2268379"/>
            <a:ext cx="2767069" cy="4258658"/>
          </a:xfrm>
          <a:prstGeom prst="rect">
            <a:avLst/>
          </a:prstGeom>
          <a:ln>
            <a:solidFill>
              <a:schemeClr val="bg1">
                <a:lumMod val="50000"/>
              </a:schemeClr>
            </a:solidFill>
          </a:ln>
          <a:effectLst/>
        </p:spPr>
      </p:pic>
      <p:pic>
        <p:nvPicPr>
          <p:cNvPr id="9" name="Picture 8"/>
          <p:cNvPicPr>
            <a:picLocks noChangeAspect="1"/>
          </p:cNvPicPr>
          <p:nvPr/>
        </p:nvPicPr>
        <p:blipFill>
          <a:blip r:embed="rId4"/>
          <a:stretch>
            <a:fillRect/>
          </a:stretch>
        </p:blipFill>
        <p:spPr>
          <a:xfrm>
            <a:off x="589424" y="2496310"/>
            <a:ext cx="3057952" cy="2210108"/>
          </a:xfrm>
          <a:prstGeom prst="rect">
            <a:avLst/>
          </a:prstGeom>
          <a:ln>
            <a:solidFill>
              <a:schemeClr val="bg1">
                <a:lumMod val="50000"/>
              </a:schemeClr>
            </a:solidFill>
          </a:ln>
          <a:effectLst/>
        </p:spPr>
      </p:pic>
      <p:pic>
        <p:nvPicPr>
          <p:cNvPr id="12" name="Picture 11"/>
          <p:cNvPicPr>
            <a:picLocks noChangeAspect="1"/>
          </p:cNvPicPr>
          <p:nvPr/>
        </p:nvPicPr>
        <p:blipFill>
          <a:blip r:embed="rId5"/>
          <a:stretch>
            <a:fillRect/>
          </a:stretch>
        </p:blipFill>
        <p:spPr>
          <a:xfrm>
            <a:off x="4494060" y="2496310"/>
            <a:ext cx="3371850" cy="3838575"/>
          </a:xfrm>
          <a:prstGeom prst="rect">
            <a:avLst/>
          </a:prstGeom>
          <a:ln>
            <a:solidFill>
              <a:schemeClr val="bg1">
                <a:lumMod val="50000"/>
              </a:schemeClr>
            </a:solidFill>
          </a:ln>
          <a:effectLst/>
        </p:spPr>
      </p:pic>
      <p:sp>
        <p:nvSpPr>
          <p:cNvPr id="13" name="Plus Sign 8"/>
          <p:cNvSpPr/>
          <p:nvPr/>
        </p:nvSpPr>
        <p:spPr bwMode="auto">
          <a:xfrm>
            <a:off x="3842150" y="3247057"/>
            <a:ext cx="457135" cy="457135"/>
          </a:xfrm>
          <a:prstGeom prst="mathPlus">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Equals 13"/>
          <p:cNvSpPr/>
          <p:nvPr/>
        </p:nvSpPr>
        <p:spPr bwMode="auto">
          <a:xfrm>
            <a:off x="8167139" y="3247057"/>
            <a:ext cx="457135" cy="457135"/>
          </a:xfrm>
          <a:prstGeom prst="mathEqual">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89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2 – Coding: Languages</a:t>
            </a:r>
          </a:p>
        </p:txBody>
      </p:sp>
      <p:sp>
        <p:nvSpPr>
          <p:cNvPr id="4" name="Content Placeholder 3"/>
          <p:cNvSpPr>
            <a:spLocks noGrp="1"/>
          </p:cNvSpPr>
          <p:nvPr>
            <p:ph sz="quarter" idx="11"/>
          </p:nvPr>
        </p:nvSpPr>
        <p:spPr/>
        <p:txBody>
          <a:bodyPr/>
          <a:lstStyle/>
          <a:p>
            <a:r>
              <a:rPr lang="en-US" noProof="0" dirty="0"/>
              <a:t>Custom visual code must be written in TypeScript</a:t>
            </a:r>
          </a:p>
          <a:p>
            <a:pPr lvl="1"/>
            <a:r>
              <a:rPr lang="en-US" noProof="0" dirty="0"/>
              <a:t>All TypeScript files should be stored in the </a:t>
            </a:r>
            <a:r>
              <a:rPr lang="en-US" b="1" noProof="0" dirty="0"/>
              <a:t>src/ </a:t>
            </a:r>
            <a:r>
              <a:rPr lang="en-US" noProof="0" dirty="0"/>
              <a:t>folder, and added to the files array in the </a:t>
            </a:r>
            <a:r>
              <a:rPr lang="en-US" b="1" noProof="0" dirty="0"/>
              <a:t>tsconfig.json</a:t>
            </a:r>
            <a:r>
              <a:rPr lang="en-US" noProof="0" dirty="0"/>
              <a:t> file</a:t>
            </a:r>
          </a:p>
          <a:p>
            <a:pPr lvl="1"/>
            <a:r>
              <a:rPr lang="en-US" noProof="0" dirty="0"/>
              <a:t>When the visual is built, all TypeScript files are compiled into a single JavaScript file</a:t>
            </a:r>
          </a:p>
          <a:p>
            <a:r>
              <a:rPr lang="en-US" noProof="0" dirty="0"/>
              <a:t>Custom visual styling is handled by using CSS</a:t>
            </a:r>
          </a:p>
          <a:p>
            <a:pPr lvl="1"/>
            <a:r>
              <a:rPr lang="en-US" noProof="0" dirty="0"/>
              <a:t>The Less compiler is used, supporting advanced features including nesting, variables, mixins and conditional loops</a:t>
            </a:r>
          </a:p>
          <a:p>
            <a:pPr lvl="1"/>
            <a:r>
              <a:rPr lang="en-US" noProof="0" dirty="0"/>
              <a:t>All Less files should be stored in the </a:t>
            </a:r>
            <a:r>
              <a:rPr lang="en-US" b="1" noProof="0" dirty="0"/>
              <a:t>style/ </a:t>
            </a:r>
            <a:r>
              <a:rPr lang="en-US" noProof="0" dirty="0"/>
              <a:t>folder</a:t>
            </a:r>
          </a:p>
          <a:p>
            <a:r>
              <a:rPr lang="en-US" noProof="0" dirty="0"/>
              <a:t>There is no need (nor ability) to define the data retrieval logic</a:t>
            </a:r>
          </a:p>
          <a:p>
            <a:pPr lvl="1"/>
            <a:r>
              <a:rPr lang="en-US" noProof="0" dirty="0"/>
              <a:t>The </a:t>
            </a:r>
            <a:r>
              <a:rPr lang="en-US" b="1" noProof="0" dirty="0"/>
              <a:t>dataRoles</a:t>
            </a:r>
            <a:r>
              <a:rPr lang="en-US" noProof="0" dirty="0"/>
              <a:t> and </a:t>
            </a:r>
            <a:r>
              <a:rPr lang="en-US" b="1" noProof="0" dirty="0"/>
              <a:t>dataViewMappings</a:t>
            </a:r>
            <a:r>
              <a:rPr lang="en-US" noProof="0" dirty="0"/>
              <a:t> enable Power BI to retrieve/filter data</a:t>
            </a:r>
          </a:p>
        </p:txBody>
      </p:sp>
      <p:sp>
        <p:nvSpPr>
          <p:cNvPr id="7" name="Text Placeholder 6"/>
          <p:cNvSpPr>
            <a:spLocks noGrp="1"/>
          </p:cNvSpPr>
          <p:nvPr>
            <p:ph type="body" sz="quarter" idx="12"/>
          </p:nvPr>
        </p:nvSpPr>
        <p:spPr/>
        <p:txBody>
          <a:bodyPr/>
          <a:lstStyle/>
          <a:p>
            <a:r>
              <a:rPr lang="en-US" noProof="0" dirty="0"/>
              <a:t>Development lifecycle</a:t>
            </a:r>
          </a:p>
        </p:txBody>
      </p:sp>
    </p:spTree>
    <p:extLst>
      <p:ext uri="{BB962C8B-B14F-4D97-AF65-F5344CB8AC3E}">
        <p14:creationId xmlns:p14="http://schemas.microsoft.com/office/powerpoint/2010/main" val="268661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noProof="0" dirty="0"/>
              <a:t>2 – Coding: Visual lifecycle</a:t>
            </a:r>
          </a:p>
        </p:txBody>
      </p:sp>
      <p:sp>
        <p:nvSpPr>
          <p:cNvPr id="4" name="Content Placeholder 3"/>
          <p:cNvSpPr>
            <a:spLocks noGrp="1"/>
          </p:cNvSpPr>
          <p:nvPr>
            <p:ph sz="quarter" idx="11"/>
          </p:nvPr>
        </p:nvSpPr>
        <p:spPr/>
        <p:txBody>
          <a:bodyPr/>
          <a:lstStyle/>
          <a:p>
            <a:r>
              <a:rPr lang="en-US" noProof="0" dirty="0"/>
              <a:t>The visual lifecycle includes three phases</a:t>
            </a:r>
          </a:p>
          <a:p>
            <a:endParaRPr lang="en-US" noProof="0" dirty="0"/>
          </a:p>
          <a:p>
            <a:endParaRPr lang="en-US" noProof="0" dirty="0"/>
          </a:p>
          <a:p>
            <a:endParaRPr lang="en-US" noProof="0" dirty="0"/>
          </a:p>
          <a:p>
            <a:endParaRPr lang="en-US" noProof="0" dirty="0"/>
          </a:p>
          <a:p>
            <a:endParaRPr lang="en-US" noProof="0" dirty="0"/>
          </a:p>
          <a:p>
            <a:r>
              <a:rPr lang="en-US" noProof="0" dirty="0"/>
              <a:t>Power BI continually draws the visual over and over again, typically in response to new data and visual resizing</a:t>
            </a:r>
          </a:p>
          <a:p>
            <a:endParaRPr lang="en-US" noProof="0" dirty="0"/>
          </a:p>
        </p:txBody>
      </p:sp>
      <p:sp>
        <p:nvSpPr>
          <p:cNvPr id="3" name="Text Placeholder 2"/>
          <p:cNvSpPr>
            <a:spLocks noGrp="1"/>
          </p:cNvSpPr>
          <p:nvPr>
            <p:ph type="body" sz="quarter" idx="12"/>
          </p:nvPr>
        </p:nvSpPr>
        <p:spPr/>
        <p:txBody>
          <a:bodyPr/>
          <a:lstStyle/>
          <a:p>
            <a:r>
              <a:rPr lang="en-US" noProof="0" dirty="0"/>
              <a:t>Development lifecycle</a:t>
            </a:r>
          </a:p>
        </p:txBody>
      </p:sp>
      <p:graphicFrame>
        <p:nvGraphicFramePr>
          <p:cNvPr id="6" name="Diagram 5"/>
          <p:cNvGraphicFramePr/>
          <p:nvPr>
            <p:extLst>
              <p:ext uri="{D42A27DB-BD31-4B8C-83A1-F6EECF244321}">
                <p14:modId xmlns:p14="http://schemas.microsoft.com/office/powerpoint/2010/main" val="2627766594"/>
              </p:ext>
            </p:extLst>
          </p:nvPr>
        </p:nvGraphicFramePr>
        <p:xfrm>
          <a:off x="2010569" y="2675467"/>
          <a:ext cx="8128000" cy="2063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Freeform 30"/>
          <p:cNvSpPr>
            <a:spLocks noChangeAspect="1"/>
          </p:cNvSpPr>
          <p:nvPr/>
        </p:nvSpPr>
        <p:spPr bwMode="auto">
          <a:xfrm>
            <a:off x="5872162" y="4543248"/>
            <a:ext cx="404813" cy="390525"/>
          </a:xfrm>
          <a:custGeom>
            <a:avLst/>
            <a:gdLst>
              <a:gd name="T0" fmla="*/ 28 w 108"/>
              <a:gd name="T1" fmla="*/ 36 h 104"/>
              <a:gd name="T2" fmla="*/ 15 w 108"/>
              <a:gd name="T3" fmla="*/ 36 h 104"/>
              <a:gd name="T4" fmla="*/ 56 w 108"/>
              <a:gd name="T5" fmla="*/ 8 h 104"/>
              <a:gd name="T6" fmla="*/ 100 w 108"/>
              <a:gd name="T7" fmla="*/ 52 h 104"/>
              <a:gd name="T8" fmla="*/ 56 w 108"/>
              <a:gd name="T9" fmla="*/ 96 h 104"/>
              <a:gd name="T10" fmla="*/ 12 w 108"/>
              <a:gd name="T11" fmla="*/ 52 h 104"/>
              <a:gd name="T12" fmla="*/ 4 w 108"/>
              <a:gd name="T13" fmla="*/ 52 h 104"/>
              <a:gd name="T14" fmla="*/ 56 w 108"/>
              <a:gd name="T15" fmla="*/ 104 h 104"/>
              <a:gd name="T16" fmla="*/ 108 w 108"/>
              <a:gd name="T17" fmla="*/ 52 h 104"/>
              <a:gd name="T18" fmla="*/ 56 w 108"/>
              <a:gd name="T19" fmla="*/ 0 h 104"/>
              <a:gd name="T20" fmla="*/ 8 w 108"/>
              <a:gd name="T21" fmla="*/ 32 h 104"/>
              <a:gd name="T22" fmla="*/ 8 w 108"/>
              <a:gd name="T23" fmla="*/ 16 h 104"/>
              <a:gd name="T24" fmla="*/ 0 w 108"/>
              <a:gd name="T25" fmla="*/ 16 h 104"/>
              <a:gd name="T26" fmla="*/ 0 w 108"/>
              <a:gd name="T27" fmla="*/ 44 h 104"/>
              <a:gd name="T28" fmla="*/ 28 w 108"/>
              <a:gd name="T29" fmla="*/ 44 h 104"/>
              <a:gd name="T30" fmla="*/ 28 w 108"/>
              <a:gd name="T31"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04">
                <a:moveTo>
                  <a:pt x="28" y="36"/>
                </a:moveTo>
                <a:cubicBezTo>
                  <a:pt x="15" y="36"/>
                  <a:pt x="15" y="36"/>
                  <a:pt x="15" y="36"/>
                </a:cubicBezTo>
                <a:cubicBezTo>
                  <a:pt x="21" y="19"/>
                  <a:pt x="37" y="8"/>
                  <a:pt x="56" y="8"/>
                </a:cubicBezTo>
                <a:cubicBezTo>
                  <a:pt x="80" y="8"/>
                  <a:pt x="100" y="27"/>
                  <a:pt x="100" y="52"/>
                </a:cubicBezTo>
                <a:cubicBezTo>
                  <a:pt x="100" y="76"/>
                  <a:pt x="80" y="96"/>
                  <a:pt x="56" y="96"/>
                </a:cubicBezTo>
                <a:cubicBezTo>
                  <a:pt x="31" y="96"/>
                  <a:pt x="12" y="76"/>
                  <a:pt x="12" y="52"/>
                </a:cubicBezTo>
                <a:cubicBezTo>
                  <a:pt x="4" y="52"/>
                  <a:pt x="4" y="52"/>
                  <a:pt x="4" y="52"/>
                </a:cubicBezTo>
                <a:cubicBezTo>
                  <a:pt x="4" y="80"/>
                  <a:pt x="27" y="104"/>
                  <a:pt x="56" y="104"/>
                </a:cubicBezTo>
                <a:cubicBezTo>
                  <a:pt x="84" y="104"/>
                  <a:pt x="108" y="80"/>
                  <a:pt x="108" y="52"/>
                </a:cubicBezTo>
                <a:cubicBezTo>
                  <a:pt x="108" y="23"/>
                  <a:pt x="84" y="0"/>
                  <a:pt x="56" y="0"/>
                </a:cubicBezTo>
                <a:cubicBezTo>
                  <a:pt x="34" y="0"/>
                  <a:pt x="16" y="13"/>
                  <a:pt x="8" y="32"/>
                </a:cubicBezTo>
                <a:cubicBezTo>
                  <a:pt x="8" y="16"/>
                  <a:pt x="8" y="16"/>
                  <a:pt x="8" y="16"/>
                </a:cubicBezTo>
                <a:cubicBezTo>
                  <a:pt x="0" y="16"/>
                  <a:pt x="0" y="16"/>
                  <a:pt x="0" y="16"/>
                </a:cubicBezTo>
                <a:cubicBezTo>
                  <a:pt x="0" y="44"/>
                  <a:pt x="0" y="44"/>
                  <a:pt x="0" y="44"/>
                </a:cubicBezTo>
                <a:cubicBezTo>
                  <a:pt x="28" y="44"/>
                  <a:pt x="28" y="44"/>
                  <a:pt x="28" y="44"/>
                </a:cubicBezTo>
                <a:lnTo>
                  <a:pt x="28" y="36"/>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9934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9811F7B-7749-4BC9-8CF9-469908048633}"/>
                                                </p:graphicEl>
                                              </p:spTgt>
                                            </p:tgtEl>
                                            <p:attrNameLst>
                                              <p:attrName>style.visibility</p:attrName>
                                            </p:attrNameLst>
                                          </p:cBhvr>
                                          <p:to>
                                            <p:strVal val="visible"/>
                                          </p:to>
                                        </p:set>
                                        <p:animEffect transition="in" filter="fade">
                                          <p:cBhvr>
                                            <p:cTn id="7" dur="500"/>
                                            <p:tgtEl>
                                              <p:spTgt spid="6">
                                                <p:graphicEl>
                                                  <a:dgm id="{A9811F7B-7749-4BC9-8CF9-469908048633}"/>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graphicEl>
                                                  <a:dgm id="{65202556-09F6-4B95-9FC5-1F428D9DE14F}"/>
                                                </p:graphicEl>
                                              </p:spTgt>
                                            </p:tgtEl>
                                            <p:attrNameLst>
                                              <p:attrName>style.visibility</p:attrName>
                                            </p:attrNameLst>
                                          </p:cBhvr>
                                          <p:to>
                                            <p:strVal val="visible"/>
                                          </p:to>
                                        </p:set>
                                        <p:animEffect transition="in" filter="fade">
                                          <p:cBhvr>
                                            <p:cTn id="11" dur="500"/>
                                            <p:tgtEl>
                                              <p:spTgt spid="6">
                                                <p:graphicEl>
                                                  <a:dgm id="{65202556-09F6-4B95-9FC5-1F428D9DE14F}"/>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graphicEl>
                                                  <a:dgm id="{21DF6EDC-D3DE-4EE2-A7D9-2385181C7687}"/>
                                                </p:graphicEl>
                                              </p:spTgt>
                                            </p:tgtEl>
                                            <p:attrNameLst>
                                              <p:attrName>style.visibility</p:attrName>
                                            </p:attrNameLst>
                                          </p:cBhvr>
                                          <p:to>
                                            <p:strVal val="visible"/>
                                          </p:to>
                                        </p:set>
                                        <p:animEffect transition="in" filter="fade">
                                          <p:cBhvr>
                                            <p:cTn id="14" dur="500"/>
                                            <p:tgtEl>
                                              <p:spTgt spid="6">
                                                <p:graphicEl>
                                                  <a:dgm id="{21DF6EDC-D3DE-4EE2-A7D9-2385181C7687}"/>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graphicEl>
                                                  <a:dgm id="{6E73A916-0283-464F-8490-F32007DA4FCB}"/>
                                                </p:graphicEl>
                                              </p:spTgt>
                                            </p:tgtEl>
                                            <p:attrNameLst>
                                              <p:attrName>style.visibility</p:attrName>
                                            </p:attrNameLst>
                                          </p:cBhvr>
                                          <p:to>
                                            <p:strVal val="visible"/>
                                          </p:to>
                                        </p:set>
                                        <p:animEffect transition="in" filter="fade">
                                          <p:cBhvr>
                                            <p:cTn id="18" dur="500"/>
                                            <p:tgtEl>
                                              <p:spTgt spid="6">
                                                <p:graphicEl>
                                                  <a:dgm id="{6E73A916-0283-464F-8490-F32007DA4FC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4E58E2BE-2297-4289-81B9-474FD72605CE}"/>
                                                </p:graphicEl>
                                              </p:spTgt>
                                            </p:tgtEl>
                                            <p:attrNameLst>
                                              <p:attrName>style.visibility</p:attrName>
                                            </p:attrNameLst>
                                          </p:cBhvr>
                                          <p:to>
                                            <p:strVal val="visible"/>
                                          </p:to>
                                        </p:set>
                                        <p:animEffect transition="in" filter="fade">
                                          <p:cBhvr>
                                            <p:cTn id="21" dur="500"/>
                                            <p:tgtEl>
                                              <p:spTgt spid="6">
                                                <p:graphicEl>
                                                  <a:dgm id="{4E58E2BE-2297-4289-81B9-474FD72605CE}"/>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par>
                              <p:cTn id="27" fill="hold">
                                <p:stCondLst>
                                  <p:cond delay="500"/>
                                </p:stCondLst>
                                <p:childTnLst>
                                  <p:par>
                                    <p:cTn id="28" presetID="10" presetClass="entr" presetSubtype="0" fill="hold" grpId="1"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childTnLst>
                                    </p:cTn>
                                  </p:par>
                                  <p:par>
                                    <p:cTn id="31" presetID="8" presetClass="emph" presetSubtype="0" repeatCount="indefinite" fill="hold" grpId="0" nodeType="withEffect" p14:presetBounceEnd="50000">
                                      <p:stCondLst>
                                        <p:cond delay="0"/>
                                      </p:stCondLst>
                                      <p:childTnLst>
                                        <p:animRot by="-21600000" p14:bounceEnd="50000">
                                          <p:cBhvr>
                                            <p:cTn id="32"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12" grpId="0" animBg="1"/>
          <p:bldP spid="12"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9811F7B-7749-4BC9-8CF9-469908048633}"/>
                                                </p:graphicEl>
                                              </p:spTgt>
                                            </p:tgtEl>
                                            <p:attrNameLst>
                                              <p:attrName>style.visibility</p:attrName>
                                            </p:attrNameLst>
                                          </p:cBhvr>
                                          <p:to>
                                            <p:strVal val="visible"/>
                                          </p:to>
                                        </p:set>
                                        <p:animEffect transition="in" filter="fade">
                                          <p:cBhvr>
                                            <p:cTn id="7" dur="500"/>
                                            <p:tgtEl>
                                              <p:spTgt spid="6">
                                                <p:graphicEl>
                                                  <a:dgm id="{A9811F7B-7749-4BC9-8CF9-469908048633}"/>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graphicEl>
                                                  <a:dgm id="{65202556-09F6-4B95-9FC5-1F428D9DE14F}"/>
                                                </p:graphicEl>
                                              </p:spTgt>
                                            </p:tgtEl>
                                            <p:attrNameLst>
                                              <p:attrName>style.visibility</p:attrName>
                                            </p:attrNameLst>
                                          </p:cBhvr>
                                          <p:to>
                                            <p:strVal val="visible"/>
                                          </p:to>
                                        </p:set>
                                        <p:animEffect transition="in" filter="fade">
                                          <p:cBhvr>
                                            <p:cTn id="11" dur="500"/>
                                            <p:tgtEl>
                                              <p:spTgt spid="6">
                                                <p:graphicEl>
                                                  <a:dgm id="{65202556-09F6-4B95-9FC5-1F428D9DE14F}"/>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graphicEl>
                                                  <a:dgm id="{21DF6EDC-D3DE-4EE2-A7D9-2385181C7687}"/>
                                                </p:graphicEl>
                                              </p:spTgt>
                                            </p:tgtEl>
                                            <p:attrNameLst>
                                              <p:attrName>style.visibility</p:attrName>
                                            </p:attrNameLst>
                                          </p:cBhvr>
                                          <p:to>
                                            <p:strVal val="visible"/>
                                          </p:to>
                                        </p:set>
                                        <p:animEffect transition="in" filter="fade">
                                          <p:cBhvr>
                                            <p:cTn id="14" dur="500"/>
                                            <p:tgtEl>
                                              <p:spTgt spid="6">
                                                <p:graphicEl>
                                                  <a:dgm id="{21DF6EDC-D3DE-4EE2-A7D9-2385181C7687}"/>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graphicEl>
                                                  <a:dgm id="{6E73A916-0283-464F-8490-F32007DA4FCB}"/>
                                                </p:graphicEl>
                                              </p:spTgt>
                                            </p:tgtEl>
                                            <p:attrNameLst>
                                              <p:attrName>style.visibility</p:attrName>
                                            </p:attrNameLst>
                                          </p:cBhvr>
                                          <p:to>
                                            <p:strVal val="visible"/>
                                          </p:to>
                                        </p:set>
                                        <p:animEffect transition="in" filter="fade">
                                          <p:cBhvr>
                                            <p:cTn id="18" dur="500"/>
                                            <p:tgtEl>
                                              <p:spTgt spid="6">
                                                <p:graphicEl>
                                                  <a:dgm id="{6E73A916-0283-464F-8490-F32007DA4FC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4E58E2BE-2297-4289-81B9-474FD72605CE}"/>
                                                </p:graphicEl>
                                              </p:spTgt>
                                            </p:tgtEl>
                                            <p:attrNameLst>
                                              <p:attrName>style.visibility</p:attrName>
                                            </p:attrNameLst>
                                          </p:cBhvr>
                                          <p:to>
                                            <p:strVal val="visible"/>
                                          </p:to>
                                        </p:set>
                                        <p:animEffect transition="in" filter="fade">
                                          <p:cBhvr>
                                            <p:cTn id="21" dur="500"/>
                                            <p:tgtEl>
                                              <p:spTgt spid="6">
                                                <p:graphicEl>
                                                  <a:dgm id="{4E58E2BE-2297-4289-81B9-474FD72605CE}"/>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par>
                              <p:cTn id="27" fill="hold">
                                <p:stCondLst>
                                  <p:cond delay="500"/>
                                </p:stCondLst>
                                <p:childTnLst>
                                  <p:par>
                                    <p:cTn id="28" presetID="10" presetClass="entr" presetSubtype="0" fill="hold" grpId="1"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childTnLst>
                                    </p:cTn>
                                  </p:par>
                                  <p:par>
                                    <p:cTn id="31" presetID="8" presetClass="emph" presetSubtype="0" repeatCount="indefinite" fill="hold" grpId="0" nodeType="withEffect">
                                      <p:stCondLst>
                                        <p:cond delay="0"/>
                                      </p:stCondLst>
                                      <p:childTnLst>
                                        <p:animRot by="-21600000">
                                          <p:cBhvr>
                                            <p:cTn id="32"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12" grpId="0" animBg="1"/>
          <p:bldP spid="12" grpId="1"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2 – Coding: Visual</a:t>
            </a:r>
          </a:p>
        </p:txBody>
      </p:sp>
      <p:sp>
        <p:nvSpPr>
          <p:cNvPr id="4" name="Content Placeholder 3"/>
          <p:cNvSpPr>
            <a:spLocks noGrp="1"/>
          </p:cNvSpPr>
          <p:nvPr>
            <p:ph sz="quarter" idx="11"/>
          </p:nvPr>
        </p:nvSpPr>
        <p:spPr/>
        <p:txBody>
          <a:bodyPr/>
          <a:lstStyle/>
          <a:p>
            <a:r>
              <a:rPr lang="en-US" noProof="0" dirty="0"/>
              <a:t>The visual is developed in a single class which implements </a:t>
            </a:r>
            <a:r>
              <a:rPr lang="en-US" b="1" noProof="0" dirty="0"/>
              <a:t>IVisual</a:t>
            </a:r>
          </a:p>
          <a:p>
            <a:endParaRPr lang="en-US" noProof="0" dirty="0"/>
          </a:p>
        </p:txBody>
      </p:sp>
      <p:sp>
        <p:nvSpPr>
          <p:cNvPr id="7" name="Text Placeholder 6"/>
          <p:cNvSpPr>
            <a:spLocks noGrp="1"/>
          </p:cNvSpPr>
          <p:nvPr>
            <p:ph type="body" sz="quarter" idx="12"/>
          </p:nvPr>
        </p:nvSpPr>
        <p:spPr/>
        <p:txBody>
          <a:bodyPr/>
          <a:lstStyle/>
          <a:p>
            <a:r>
              <a:rPr lang="en-US" noProof="0" dirty="0"/>
              <a:t>Development lifecycle</a:t>
            </a:r>
          </a:p>
        </p:txBody>
      </p:sp>
      <p:pic>
        <p:nvPicPr>
          <p:cNvPr id="3" name="Picture 2"/>
          <p:cNvPicPr>
            <a:picLocks noChangeAspect="1"/>
          </p:cNvPicPr>
          <p:nvPr/>
        </p:nvPicPr>
        <p:blipFill>
          <a:blip r:embed="rId3"/>
          <a:stretch>
            <a:fillRect/>
          </a:stretch>
        </p:blipFill>
        <p:spPr>
          <a:xfrm>
            <a:off x="457200" y="2847076"/>
            <a:ext cx="11234738" cy="3269416"/>
          </a:xfrm>
          <a:prstGeom prst="rect">
            <a:avLst/>
          </a:prstGeom>
        </p:spPr>
      </p:pic>
    </p:spTree>
    <p:extLst>
      <p:ext uri="{BB962C8B-B14F-4D97-AF65-F5344CB8AC3E}">
        <p14:creationId xmlns:p14="http://schemas.microsoft.com/office/powerpoint/2010/main" val="48164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2 – Coding: Visual: Methods</a:t>
            </a:r>
          </a:p>
        </p:txBody>
      </p:sp>
      <p:sp>
        <p:nvSpPr>
          <p:cNvPr id="4" name="Content Placeholder 3"/>
          <p:cNvSpPr>
            <a:spLocks noGrp="1"/>
          </p:cNvSpPr>
          <p:nvPr>
            <p:ph sz="quarter" idx="11"/>
          </p:nvPr>
        </p:nvSpPr>
        <p:spPr/>
        <p:txBody>
          <a:bodyPr/>
          <a:lstStyle/>
          <a:p>
            <a:r>
              <a:rPr lang="en-US" noProof="0" dirty="0"/>
              <a:t>The constructor can be used to initialize the visual state</a:t>
            </a:r>
          </a:p>
          <a:p>
            <a:r>
              <a:rPr lang="en-US" noProof="0" dirty="0"/>
              <a:t>The </a:t>
            </a:r>
            <a:r>
              <a:rPr lang="en-US" b="1" noProof="0" dirty="0"/>
              <a:t>IVisual</a:t>
            </a:r>
            <a:r>
              <a:rPr lang="en-US" noProof="0" dirty="0"/>
              <a:t> interface defines the following methods:</a:t>
            </a:r>
          </a:p>
        </p:txBody>
      </p:sp>
      <p:sp>
        <p:nvSpPr>
          <p:cNvPr id="7" name="Text Placeholder 6"/>
          <p:cNvSpPr>
            <a:spLocks noGrp="1"/>
          </p:cNvSpPr>
          <p:nvPr>
            <p:ph type="body" sz="quarter" idx="12"/>
          </p:nvPr>
        </p:nvSpPr>
        <p:spPr/>
        <p:txBody>
          <a:bodyPr/>
          <a:lstStyle/>
          <a:p>
            <a:r>
              <a:rPr lang="en-US" noProof="0" dirty="0"/>
              <a:t>Development lifecycle</a:t>
            </a:r>
          </a:p>
        </p:txBody>
      </p:sp>
      <p:graphicFrame>
        <p:nvGraphicFramePr>
          <p:cNvPr id="8" name="Content Placeholder 3"/>
          <p:cNvGraphicFramePr>
            <a:graphicFrameLocks/>
          </p:cNvGraphicFramePr>
          <p:nvPr>
            <p:extLst>
              <p:ext uri="{D42A27DB-BD31-4B8C-83A1-F6EECF244321}">
                <p14:modId xmlns:p14="http://schemas.microsoft.com/office/powerpoint/2010/main" val="3528171949"/>
              </p:ext>
            </p:extLst>
          </p:nvPr>
        </p:nvGraphicFramePr>
        <p:xfrm>
          <a:off x="782902" y="3160200"/>
          <a:ext cx="10909036" cy="2839720"/>
        </p:xfrm>
        <a:graphic>
          <a:graphicData uri="http://schemas.openxmlformats.org/drawingml/2006/table">
            <a:tbl>
              <a:tblPr firstRow="1" bandRow="1">
                <a:tableStyleId>{5C22544A-7EE6-4342-B048-85BDC9FD1C3A}</a:tableStyleId>
              </a:tblPr>
              <a:tblGrid>
                <a:gridCol w="2976298">
                  <a:extLst>
                    <a:ext uri="{9D8B030D-6E8A-4147-A177-3AD203B41FA5}">
                      <a16:colId xmlns:a16="http://schemas.microsoft.com/office/drawing/2014/main" val="2838923812"/>
                    </a:ext>
                  </a:extLst>
                </a:gridCol>
                <a:gridCol w="7932738">
                  <a:extLst>
                    <a:ext uri="{9D8B030D-6E8A-4147-A177-3AD203B41FA5}">
                      <a16:colId xmlns:a16="http://schemas.microsoft.com/office/drawing/2014/main" val="550852665"/>
                    </a:ext>
                  </a:extLst>
                </a:gridCol>
              </a:tblGrid>
              <a:tr h="370840">
                <a:tc>
                  <a:txBody>
                    <a:bodyPr/>
                    <a:lstStyle/>
                    <a:p>
                      <a:r>
                        <a:rPr lang="en-AU" dirty="0">
                          <a:solidFill>
                            <a:schemeClr val="bg1"/>
                          </a:solidFill>
                        </a:rPr>
                        <a:t>Method</a:t>
                      </a:r>
                    </a:p>
                  </a:txBody>
                  <a:tcPr/>
                </a:tc>
                <a:tc>
                  <a:txBody>
                    <a:bodyPr/>
                    <a:lstStyle/>
                    <a:p>
                      <a:r>
                        <a:rPr lang="en-AU" dirty="0">
                          <a:solidFill>
                            <a:schemeClr val="bg1"/>
                          </a:solidFill>
                        </a:rPr>
                        <a:t>Description</a:t>
                      </a:r>
                    </a:p>
                  </a:txBody>
                  <a:tcPr/>
                </a:tc>
                <a:extLst>
                  <a:ext uri="{0D108BD9-81ED-4DB2-BD59-A6C34878D82A}">
                    <a16:rowId xmlns:a16="http://schemas.microsoft.com/office/drawing/2014/main" val="4021492394"/>
                  </a:ext>
                </a:extLst>
              </a:tr>
              <a:tr h="370840">
                <a:tc>
                  <a:txBody>
                    <a:bodyPr/>
                    <a:lstStyle/>
                    <a:p>
                      <a:r>
                        <a:rPr lang="en-AU" dirty="0">
                          <a:solidFill>
                            <a:schemeClr val="accent1"/>
                          </a:solidFill>
                        </a:rPr>
                        <a:t>update</a:t>
                      </a:r>
                    </a:p>
                  </a:txBody>
                  <a:tcPr/>
                </a:tc>
                <a:tc>
                  <a:txBody>
                    <a:bodyPr/>
                    <a:lstStyle/>
                    <a:p>
                      <a:r>
                        <a:rPr lang="en-AU" dirty="0">
                          <a:solidFill>
                            <a:schemeClr val="accent1"/>
                          </a:solidFill>
                        </a:rPr>
                        <a:t>Notifies</a:t>
                      </a:r>
                      <a:r>
                        <a:rPr lang="en-AU" baseline="0" dirty="0">
                          <a:solidFill>
                            <a:schemeClr val="accent1"/>
                          </a:solidFill>
                        </a:rPr>
                        <a:t> the visual of an update (data, view mode, size change, etc.). Most of the visual logic is coded in this method. </a:t>
                      </a:r>
                      <a:endParaRPr lang="en-AU" dirty="0">
                        <a:solidFill>
                          <a:schemeClr val="accent1"/>
                        </a:solidFill>
                      </a:endParaRPr>
                    </a:p>
                  </a:txBody>
                  <a:tcPr/>
                </a:tc>
                <a:extLst>
                  <a:ext uri="{0D108BD9-81ED-4DB2-BD59-A6C34878D82A}">
                    <a16:rowId xmlns:a16="http://schemas.microsoft.com/office/drawing/2014/main" val="83842945"/>
                  </a:ext>
                </a:extLst>
              </a:tr>
              <a:tr h="370840">
                <a:tc>
                  <a:txBody>
                    <a:bodyPr/>
                    <a:lstStyle/>
                    <a:p>
                      <a:r>
                        <a:rPr lang="en-AU" dirty="0">
                          <a:solidFill>
                            <a:schemeClr val="accent1"/>
                          </a:solidFill>
                        </a:rPr>
                        <a:t>destroy</a:t>
                      </a:r>
                    </a:p>
                  </a:txBody>
                  <a:tcPr/>
                </a:tc>
                <a:tc>
                  <a:txBody>
                    <a:bodyPr/>
                    <a:lstStyle/>
                    <a:p>
                      <a:r>
                        <a:rPr lang="en-AU" dirty="0">
                          <a:solidFill>
                            <a:schemeClr val="accent1"/>
                          </a:solidFill>
                        </a:rPr>
                        <a:t>(Optional)</a:t>
                      </a:r>
                      <a:r>
                        <a:rPr lang="en-AU" baseline="0" dirty="0">
                          <a:solidFill>
                            <a:schemeClr val="accent1"/>
                          </a:solidFill>
                        </a:rPr>
                        <a:t> Notifies the visual that it is being destroyed, and so can be used to clean up resources or state, e.g. unsubscribing event handlers. This method is rarely used, as Power BI will destroy the iFrame used to host the visual.</a:t>
                      </a:r>
                      <a:endParaRPr lang="en-AU" dirty="0">
                        <a:solidFill>
                          <a:schemeClr val="accent1"/>
                        </a:solidFill>
                      </a:endParaRPr>
                    </a:p>
                  </a:txBody>
                  <a:tcPr/>
                </a:tc>
                <a:extLst>
                  <a:ext uri="{0D108BD9-81ED-4DB2-BD59-A6C34878D82A}">
                    <a16:rowId xmlns:a16="http://schemas.microsoft.com/office/drawing/2014/main" val="2623976730"/>
                  </a:ext>
                </a:extLst>
              </a:tr>
              <a:tr h="370840">
                <a:tc>
                  <a:txBody>
                    <a:bodyPr/>
                    <a:lstStyle/>
                    <a:p>
                      <a:r>
                        <a:rPr lang="en-AU" dirty="0">
                          <a:solidFill>
                            <a:schemeClr val="accent1"/>
                          </a:solidFill>
                        </a:rPr>
                        <a:t>enumerateObjectInstances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accent1"/>
                          </a:solidFill>
                        </a:rPr>
                        <a:t>Gets the set of objects that the visual is currently displaying. Must be overridden if custom formatting options are added</a:t>
                      </a:r>
                      <a:r>
                        <a:rPr lang="en-AU" baseline="0" dirty="0">
                          <a:solidFill>
                            <a:schemeClr val="accent1"/>
                          </a:solidFill>
                        </a:rPr>
                        <a:t> to the visual capabilities.</a:t>
                      </a:r>
                      <a:endParaRPr lang="en-AU" dirty="0">
                        <a:solidFill>
                          <a:schemeClr val="accent1"/>
                        </a:solidFill>
                      </a:endParaRPr>
                    </a:p>
                  </a:txBody>
                  <a:tcPr/>
                </a:tc>
                <a:extLst>
                  <a:ext uri="{0D108BD9-81ED-4DB2-BD59-A6C34878D82A}">
                    <a16:rowId xmlns:a16="http://schemas.microsoft.com/office/drawing/2014/main" val="3177849113"/>
                  </a:ext>
                </a:extLst>
              </a:tr>
            </a:tbl>
          </a:graphicData>
        </a:graphic>
      </p:graphicFrame>
    </p:spTree>
    <p:extLst>
      <p:ext uri="{BB962C8B-B14F-4D97-AF65-F5344CB8AC3E}">
        <p14:creationId xmlns:p14="http://schemas.microsoft.com/office/powerpoint/2010/main" val="224650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2 – Coding: Visual: Constructor</a:t>
            </a:r>
          </a:p>
        </p:txBody>
      </p:sp>
      <p:sp>
        <p:nvSpPr>
          <p:cNvPr id="4" name="Content Placeholder 3"/>
          <p:cNvSpPr>
            <a:spLocks noGrp="1"/>
          </p:cNvSpPr>
          <p:nvPr>
            <p:ph sz="quarter" idx="11"/>
          </p:nvPr>
        </p:nvSpPr>
        <p:spPr/>
        <p:txBody>
          <a:bodyPr/>
          <a:lstStyle/>
          <a:p>
            <a:r>
              <a:rPr lang="en-US" noProof="0" dirty="0"/>
              <a:t>The constructor receives the </a:t>
            </a:r>
            <a:r>
              <a:rPr lang="en-US" b="1" noProof="0" dirty="0"/>
              <a:t>options</a:t>
            </a:r>
            <a:r>
              <a:rPr lang="en-US" noProof="0" dirty="0"/>
              <a:t> object, which provides references to the hosting iFrame and </a:t>
            </a:r>
            <a:r>
              <a:rPr lang="en-US" b="1" noProof="0" dirty="0"/>
              <a:t>IVisualHost</a:t>
            </a:r>
          </a:p>
          <a:p>
            <a:r>
              <a:rPr lang="en-US" b="1" noProof="0" dirty="0"/>
              <a:t>IVisualHost</a:t>
            </a:r>
            <a:r>
              <a:rPr lang="en-US" noProof="0" dirty="0"/>
              <a:t> provides:</a:t>
            </a:r>
          </a:p>
          <a:p>
            <a:pPr lvl="1"/>
            <a:r>
              <a:rPr lang="en-US" noProof="0" dirty="0"/>
              <a:t>Selection builders and managers</a:t>
            </a:r>
          </a:p>
          <a:p>
            <a:pPr lvl="1"/>
            <a:r>
              <a:rPr lang="en-US" noProof="0" dirty="0"/>
              <a:t>Color palette</a:t>
            </a:r>
          </a:p>
          <a:p>
            <a:pPr lvl="1"/>
            <a:r>
              <a:rPr lang="en-US" noProof="0" dirty="0"/>
              <a:t>Tooltip service</a:t>
            </a:r>
          </a:p>
          <a:p>
            <a:pPr lvl="1"/>
            <a:r>
              <a:rPr lang="en-US" noProof="0" dirty="0"/>
              <a:t>Locale (i.e. language, en-US, etc.)</a:t>
            </a:r>
          </a:p>
          <a:p>
            <a:endParaRPr lang="en-US" noProof="0" dirty="0"/>
          </a:p>
        </p:txBody>
      </p:sp>
      <p:sp>
        <p:nvSpPr>
          <p:cNvPr id="7" name="Text Placeholder 6"/>
          <p:cNvSpPr>
            <a:spLocks noGrp="1"/>
          </p:cNvSpPr>
          <p:nvPr>
            <p:ph type="body" sz="quarter" idx="12"/>
          </p:nvPr>
        </p:nvSpPr>
        <p:spPr/>
        <p:txBody>
          <a:bodyPr/>
          <a:lstStyle/>
          <a:p>
            <a:r>
              <a:rPr lang="en-US" noProof="0" dirty="0"/>
              <a:t>Development lifecycle</a:t>
            </a:r>
          </a:p>
        </p:txBody>
      </p:sp>
    </p:spTree>
    <p:extLst>
      <p:ext uri="{BB962C8B-B14F-4D97-AF65-F5344CB8AC3E}">
        <p14:creationId xmlns:p14="http://schemas.microsoft.com/office/powerpoint/2010/main" val="295006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2 – Coding: Visual: Update method</a:t>
            </a:r>
          </a:p>
        </p:txBody>
      </p:sp>
      <p:sp>
        <p:nvSpPr>
          <p:cNvPr id="4" name="Content Placeholder 3"/>
          <p:cNvSpPr>
            <a:spLocks noGrp="1"/>
          </p:cNvSpPr>
          <p:nvPr>
            <p:ph sz="quarter" idx="11"/>
          </p:nvPr>
        </p:nvSpPr>
        <p:spPr/>
        <p:txBody>
          <a:bodyPr/>
          <a:lstStyle/>
          <a:p>
            <a:r>
              <a:rPr lang="en-US" noProof="0" dirty="0"/>
              <a:t>Most of the visual logic is coded in the </a:t>
            </a:r>
            <a:r>
              <a:rPr lang="en-US" b="1" noProof="0" dirty="0"/>
              <a:t>update</a:t>
            </a:r>
            <a:r>
              <a:rPr lang="en-US" noProof="0" dirty="0"/>
              <a:t> method</a:t>
            </a:r>
          </a:p>
          <a:p>
            <a:r>
              <a:rPr lang="en-US" noProof="0" dirty="0"/>
              <a:t>The </a:t>
            </a:r>
            <a:r>
              <a:rPr lang="en-US" b="1" noProof="0" dirty="0"/>
              <a:t>update</a:t>
            </a:r>
            <a:r>
              <a:rPr lang="en-US" noProof="0" dirty="0"/>
              <a:t> method receives the </a:t>
            </a:r>
            <a:r>
              <a:rPr lang="en-US" b="1" noProof="0" dirty="0"/>
              <a:t>options</a:t>
            </a:r>
            <a:r>
              <a:rPr lang="en-US" noProof="0" dirty="0"/>
              <a:t> object, which provides references to:</a:t>
            </a:r>
          </a:p>
          <a:p>
            <a:pPr lvl="1"/>
            <a:r>
              <a:rPr lang="en-US" noProof="0" dirty="0"/>
              <a:t>The viewport (visual height/width)</a:t>
            </a:r>
          </a:p>
          <a:p>
            <a:pPr lvl="1"/>
            <a:r>
              <a:rPr lang="en-US" noProof="0" dirty="0"/>
              <a:t>Dataview(s) (query results, and related metadata)</a:t>
            </a:r>
          </a:p>
          <a:p>
            <a:pPr lvl="1"/>
            <a:r>
              <a:rPr lang="en-US" noProof="0" dirty="0"/>
              <a:t>Type of update (data, resize, view mode, style, resize end), and</a:t>
            </a:r>
          </a:p>
          <a:p>
            <a:pPr lvl="1"/>
            <a:r>
              <a:rPr lang="en-US" noProof="0" dirty="0"/>
              <a:t>View mode (reading, or editing mode)</a:t>
            </a:r>
            <a:endParaRPr lang="en-US" b="1" noProof="0" dirty="0"/>
          </a:p>
          <a:p>
            <a:endParaRPr lang="en-US" noProof="0" dirty="0"/>
          </a:p>
        </p:txBody>
      </p:sp>
      <p:sp>
        <p:nvSpPr>
          <p:cNvPr id="7" name="Text Placeholder 6"/>
          <p:cNvSpPr>
            <a:spLocks noGrp="1"/>
          </p:cNvSpPr>
          <p:nvPr>
            <p:ph type="body" sz="quarter" idx="12"/>
          </p:nvPr>
        </p:nvSpPr>
        <p:spPr/>
        <p:txBody>
          <a:bodyPr/>
          <a:lstStyle/>
          <a:p>
            <a:r>
              <a:rPr lang="en-US" noProof="0" dirty="0"/>
              <a:t>Development lifecycle</a:t>
            </a:r>
          </a:p>
        </p:txBody>
      </p:sp>
    </p:spTree>
    <p:extLst>
      <p:ext uri="{BB962C8B-B14F-4D97-AF65-F5344CB8AC3E}">
        <p14:creationId xmlns:p14="http://schemas.microsoft.com/office/powerpoint/2010/main" val="313587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noProof="0" dirty="0"/>
              <a:t>3 – Testing</a:t>
            </a:r>
          </a:p>
        </p:txBody>
      </p:sp>
      <p:sp>
        <p:nvSpPr>
          <p:cNvPr id="6" name="Text Placeholder 5"/>
          <p:cNvSpPr>
            <a:spLocks noGrp="1"/>
          </p:cNvSpPr>
          <p:nvPr>
            <p:ph type="body" sz="quarter" idx="12"/>
          </p:nvPr>
        </p:nvSpPr>
        <p:spPr/>
        <p:txBody>
          <a:bodyPr/>
          <a:lstStyle/>
          <a:p>
            <a:r>
              <a:rPr lang="en-US" noProof="0" dirty="0"/>
              <a:t>Development lifecycle</a:t>
            </a:r>
          </a:p>
        </p:txBody>
      </p:sp>
      <p:grpSp>
        <p:nvGrpSpPr>
          <p:cNvPr id="13" name="Group 12"/>
          <p:cNvGrpSpPr/>
          <p:nvPr/>
        </p:nvGrpSpPr>
        <p:grpSpPr>
          <a:xfrm>
            <a:off x="275240" y="2315568"/>
            <a:ext cx="11752360" cy="3486942"/>
            <a:chOff x="275240" y="2315568"/>
            <a:chExt cx="11752360" cy="3486942"/>
          </a:xfrm>
        </p:grpSpPr>
        <p:graphicFrame>
          <p:nvGraphicFramePr>
            <p:cNvPr id="7" name="Diagram 6"/>
            <p:cNvGraphicFramePr/>
            <p:nvPr>
              <p:extLst/>
            </p:nvPr>
          </p:nvGraphicFramePr>
          <p:xfrm>
            <a:off x="1729245" y="3582628"/>
            <a:ext cx="7493589" cy="118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n 7"/>
            <p:cNvSpPr/>
            <p:nvPr/>
          </p:nvSpPr>
          <p:spPr bwMode="auto">
            <a:xfrm>
              <a:off x="9537106" y="3756832"/>
              <a:ext cx="1020726" cy="769092"/>
            </a:xfrm>
            <a:prstGeom prst="can">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Gallery</a:t>
              </a:r>
            </a:p>
          </p:txBody>
        </p:sp>
        <p:sp>
          <p:nvSpPr>
            <p:cNvPr id="22" name="TextBox 21"/>
            <p:cNvSpPr txBox="1"/>
            <p:nvPr/>
          </p:nvSpPr>
          <p:spPr>
            <a:xfrm>
              <a:off x="6383088" y="322607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24" name="TextBox 23"/>
            <p:cNvSpPr txBox="1"/>
            <p:nvPr/>
          </p:nvSpPr>
          <p:spPr>
            <a:xfrm>
              <a:off x="4878285" y="449572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grpSp>
          <p:nvGrpSpPr>
            <p:cNvPr id="34" name="Group 33"/>
            <p:cNvGrpSpPr/>
            <p:nvPr/>
          </p:nvGrpSpPr>
          <p:grpSpPr>
            <a:xfrm>
              <a:off x="2787504" y="4498746"/>
              <a:ext cx="2497469" cy="1303764"/>
              <a:chOff x="2787504" y="4498746"/>
              <a:chExt cx="2497469" cy="1303764"/>
            </a:xfrm>
          </p:grpSpPr>
          <p:sp>
            <p:nvSpPr>
              <p:cNvPr id="10" name="Rectangle 9"/>
              <p:cNvSpPr/>
              <p:nvPr/>
            </p:nvSpPr>
            <p:spPr bwMode="auto">
              <a:xfrm>
                <a:off x="2787504" y="5122026"/>
                <a:ext cx="2497469" cy="68048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Visual API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(versioned)</a:t>
                </a:r>
              </a:p>
            </p:txBody>
          </p:sp>
          <p:cxnSp>
            <p:nvCxnSpPr>
              <p:cNvPr id="11" name="Straight Arrow Connector 10"/>
              <p:cNvCxnSpPr>
                <a:endCxn id="10" idx="0"/>
              </p:cNvCxnSpPr>
              <p:nvPr/>
            </p:nvCxnSpPr>
            <p:spPr>
              <a:xfrm>
                <a:off x="4036238" y="4498746"/>
                <a:ext cx="1" cy="623280"/>
              </a:xfrm>
              <a:prstGeom prst="straightConnector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2535865" y="2315568"/>
              <a:ext cx="4416065" cy="1545466"/>
              <a:chOff x="2535865" y="2315568"/>
              <a:chExt cx="4416065" cy="1545466"/>
            </a:xfrm>
          </p:grpSpPr>
          <p:sp>
            <p:nvSpPr>
              <p:cNvPr id="20" name="TextBox 19"/>
              <p:cNvSpPr txBox="1"/>
              <p:nvPr/>
            </p:nvSpPr>
            <p:spPr>
              <a:xfrm>
                <a:off x="4873260" y="3226081"/>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9" name="Rectangle 8"/>
              <p:cNvSpPr/>
              <p:nvPr/>
            </p:nvSpPr>
            <p:spPr bwMode="auto">
              <a:xfrm>
                <a:off x="3254746" y="2315568"/>
                <a:ext cx="2497469" cy="680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effectLst/>
                    <a:uLnTx/>
                    <a:uFillTx/>
                    <a:latin typeface="Segoe UI"/>
                    <a:ea typeface="Segoe UI" pitchFamily="34" charset="0"/>
                    <a:cs typeface="Segoe UI" pitchFamily="34" charset="0"/>
                  </a:rPr>
                  <a:t>Custom Visual Tool</a:t>
                </a:r>
              </a:p>
            </p:txBody>
          </p:sp>
          <p:cxnSp>
            <p:nvCxnSpPr>
              <p:cNvPr id="19" name="Straight Arrow Connector 50"/>
              <p:cNvCxnSpPr>
                <a:endCxn id="9" idx="2"/>
              </p:cNvCxnSpPr>
              <p:nvPr/>
            </p:nvCxnSpPr>
            <p:spPr>
              <a:xfrm rot="5400000" flipH="1" flipV="1">
                <a:off x="3087182" y="2444735"/>
                <a:ext cx="864982" cy="1967616"/>
              </a:xfrm>
              <a:prstGeom prst="bentConnector3">
                <a:avLst>
                  <a:gd name="adj1" fmla="val 48830"/>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50"/>
              <p:cNvCxnSpPr>
                <a:stCxn id="20" idx="2"/>
                <a:endCxn id="9" idx="2"/>
              </p:cNvCxnSpPr>
              <p:nvPr/>
            </p:nvCxnSpPr>
            <p:spPr>
              <a:xfrm rot="5400000" flipH="1">
                <a:off x="4543845" y="2955689"/>
                <a:ext cx="857893" cy="938621"/>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50"/>
              <p:cNvCxnSpPr>
                <a:stCxn id="22" idx="2"/>
                <a:endCxn id="9" idx="2"/>
              </p:cNvCxnSpPr>
              <p:nvPr/>
            </p:nvCxnSpPr>
            <p:spPr>
              <a:xfrm rot="5400000" flipH="1">
                <a:off x="5298760" y="2200774"/>
                <a:ext cx="857891" cy="2448449"/>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447126" y="4495729"/>
              <a:ext cx="2802558" cy="1306781"/>
              <a:chOff x="5447126" y="4495729"/>
              <a:chExt cx="2802558" cy="1306781"/>
            </a:xfrm>
          </p:grpSpPr>
          <p:cxnSp>
            <p:nvCxnSpPr>
              <p:cNvPr id="25" name="Straight Arrow Connector 50"/>
              <p:cNvCxnSpPr>
                <a:stCxn id="24" idx="0"/>
                <a:endCxn id="12" idx="0"/>
              </p:cNvCxnSpPr>
              <p:nvPr/>
            </p:nvCxnSpPr>
            <p:spPr>
              <a:xfrm rot="16200000" flipH="1">
                <a:off x="5910889" y="4031966"/>
                <a:ext cx="626297" cy="1553823"/>
              </a:xfrm>
              <a:prstGeom prst="bentConnector3">
                <a:avLst>
                  <a:gd name="adj1" fmla="val 44612"/>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752215" y="5122026"/>
                <a:ext cx="2497469" cy="680484"/>
                <a:chOff x="5752215" y="5122026"/>
                <a:chExt cx="2497469" cy="680484"/>
              </a:xfrm>
            </p:grpSpPr>
            <p:sp>
              <p:nvSpPr>
                <p:cNvPr id="12" name="Rectangle 11"/>
                <p:cNvSpPr/>
                <p:nvPr/>
              </p:nvSpPr>
              <p:spPr bwMode="auto">
                <a:xfrm>
                  <a:off x="5752215" y="5122026"/>
                  <a:ext cx="2497469" cy="680484"/>
                </a:xfrm>
                <a:prstGeom prst="rect">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a:ea typeface="Segoe UI" pitchFamily="34" charset="0"/>
                      <a:cs typeface="Segoe UI" pitchFamily="34" charset="0"/>
                    </a:rPr>
                    <a:t>PowerBI.com</a:t>
                  </a:r>
                </a:p>
              </p:txBody>
            </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87465" y="5287542"/>
                  <a:ext cx="465164" cy="349451"/>
                </a:xfrm>
                <a:prstGeom prst="rect">
                  <a:avLst/>
                </a:prstGeom>
              </p:spPr>
            </p:pic>
          </p:grpSp>
        </p:grpSp>
        <p:grpSp>
          <p:nvGrpSpPr>
            <p:cNvPr id="28" name="Group 27"/>
            <p:cNvGrpSpPr/>
            <p:nvPr/>
          </p:nvGrpSpPr>
          <p:grpSpPr>
            <a:xfrm>
              <a:off x="275240" y="3687671"/>
              <a:ext cx="1366322" cy="1361707"/>
              <a:chOff x="275240" y="3687671"/>
              <a:chExt cx="1366322" cy="1361707"/>
            </a:xfrm>
          </p:grpSpPr>
          <p:sp>
            <p:nvSpPr>
              <p:cNvPr id="15" name="TextBox 14"/>
              <p:cNvSpPr txBox="1"/>
              <p:nvPr/>
            </p:nvSpPr>
            <p:spPr>
              <a:xfrm>
                <a:off x="275240" y="4532313"/>
                <a:ext cx="136632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mj-lt"/>
                  </a:rPr>
                  <a:t>Developer</a:t>
                </a:r>
              </a:p>
            </p:txBody>
          </p:sp>
          <p:sp>
            <p:nvSpPr>
              <p:cNvPr id="27" name="Freeform 26"/>
              <p:cNvSpPr/>
              <p:nvPr/>
            </p:nvSpPr>
            <p:spPr>
              <a:xfrm>
                <a:off x="604423" y="3687671"/>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grpSp>
          <p:nvGrpSpPr>
            <p:cNvPr id="30" name="Group 29"/>
            <p:cNvGrpSpPr/>
            <p:nvPr/>
          </p:nvGrpSpPr>
          <p:grpSpPr>
            <a:xfrm>
              <a:off x="10669811" y="3798782"/>
              <a:ext cx="1357789" cy="1250596"/>
              <a:chOff x="10632268" y="3687671"/>
              <a:chExt cx="1357789" cy="1250596"/>
            </a:xfrm>
          </p:grpSpPr>
          <p:sp>
            <p:nvSpPr>
              <p:cNvPr id="18" name="TextBox 17"/>
              <p:cNvSpPr txBox="1"/>
              <p:nvPr/>
            </p:nvSpPr>
            <p:spPr>
              <a:xfrm>
                <a:off x="10632268" y="4421202"/>
                <a:ext cx="1357789" cy="5170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dirty="0"/>
                  <a:t>End user</a:t>
                </a:r>
              </a:p>
            </p:txBody>
          </p:sp>
          <p:sp>
            <p:nvSpPr>
              <p:cNvPr id="29" name="Freeform 35"/>
              <p:cNvSpPr/>
              <p:nvPr/>
            </p:nvSpPr>
            <p:spPr>
              <a:xfrm>
                <a:off x="10989876" y="3687671"/>
                <a:ext cx="642575" cy="733531"/>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defRPr/>
                </a:pPr>
                <a:endParaRPr lang="en-US" kern="0" dirty="0">
                  <a:solidFill>
                    <a:prstClr val="black"/>
                  </a:solidFill>
                </a:endParaRPr>
              </a:p>
            </p:txBody>
          </p:sp>
        </p:grpSp>
        <p:sp>
          <p:nvSpPr>
            <p:cNvPr id="32" name="TextBox 31"/>
            <p:cNvSpPr txBox="1"/>
            <p:nvPr/>
          </p:nvSpPr>
          <p:spPr>
            <a:xfrm>
              <a:off x="7607174" y="4432486"/>
              <a:ext cx="1357789"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sz="1400" b="0" dirty="0">
                  <a:latin typeface="+mn-lt"/>
                </a:rPr>
                <a:t>Optional</a:t>
              </a:r>
            </a:p>
          </p:txBody>
        </p:sp>
      </p:grpSp>
      <p:sp>
        <p:nvSpPr>
          <p:cNvPr id="14" name="Rounded Rectangle 13"/>
          <p:cNvSpPr/>
          <p:nvPr/>
        </p:nvSpPr>
        <p:spPr>
          <a:xfrm>
            <a:off x="3087309" y="3719761"/>
            <a:ext cx="1830687" cy="889309"/>
          </a:xfrm>
          <a:prstGeom prst="roundRect">
            <a:avLst/>
          </a:prstGeom>
          <a:solidFill>
            <a:schemeClr val="accent3">
              <a:alpha val="25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8041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500"/>
                                  </p:stCondLst>
                                  <p:childTnLst>
                                    <p:animMotion origin="layout" path="M 4.79167E-6 4.07407E-6 L 0.12252 4.07407E-6 " pathEditMode="relative" rAng="0" ptsTypes="AA">
                                      <p:cBhvr>
                                        <p:cTn id="6" dur="2000" fill="hold"/>
                                        <p:tgtEl>
                                          <p:spTgt spid="14"/>
                                        </p:tgtEl>
                                        <p:attrNameLst>
                                          <p:attrName>ppt_x</p:attrName>
                                          <p:attrName>ppt_y</p:attrName>
                                        </p:attrNameLst>
                                      </p:cBhvr>
                                      <p:rCtr x="61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3 – Testing</a:t>
            </a:r>
          </a:p>
        </p:txBody>
      </p:sp>
      <p:sp>
        <p:nvSpPr>
          <p:cNvPr id="4" name="Content Placeholder 3"/>
          <p:cNvSpPr>
            <a:spLocks noGrp="1"/>
          </p:cNvSpPr>
          <p:nvPr>
            <p:ph sz="quarter" idx="11"/>
          </p:nvPr>
        </p:nvSpPr>
        <p:spPr/>
        <p:txBody>
          <a:bodyPr/>
          <a:lstStyle/>
          <a:p>
            <a:r>
              <a:rPr lang="en-US" noProof="0" dirty="0"/>
              <a:t>To enable testing, the developer must sign in to the Power BI service</a:t>
            </a:r>
          </a:p>
          <a:p>
            <a:pPr lvl="1"/>
            <a:r>
              <a:rPr lang="en-US" noProof="0" dirty="0"/>
              <a:t>It is not possible to test a custom visual with Power BI Desktop</a:t>
            </a:r>
          </a:p>
          <a:p>
            <a:r>
              <a:rPr lang="en-US" noProof="0" dirty="0"/>
              <a:t>In Power BI Settings, the </a:t>
            </a:r>
            <a:r>
              <a:rPr lang="en-US" b="1" noProof="0" dirty="0"/>
              <a:t>Enable Developer Visual for Testing </a:t>
            </a:r>
            <a:r>
              <a:rPr lang="en-US" noProof="0" dirty="0"/>
              <a:t>setting must be enabled</a:t>
            </a:r>
          </a:p>
          <a:p>
            <a:r>
              <a:rPr lang="en-US" noProof="0" dirty="0"/>
              <a:t>In a report, the </a:t>
            </a:r>
            <a:r>
              <a:rPr lang="en-US" b="1" noProof="0" dirty="0"/>
              <a:t>Developer Visual </a:t>
            </a:r>
            <a:br>
              <a:rPr lang="en-US" noProof="0" dirty="0"/>
            </a:br>
            <a:r>
              <a:rPr lang="en-US" noProof="0" dirty="0"/>
              <a:t>will be made available, and can be </a:t>
            </a:r>
            <a:br>
              <a:rPr lang="en-US" noProof="0" dirty="0"/>
            </a:br>
            <a:r>
              <a:rPr lang="en-US" noProof="0" dirty="0"/>
              <a:t>added to the report canvas</a:t>
            </a:r>
          </a:p>
          <a:p>
            <a:endParaRPr lang="en-US" noProof="0" dirty="0"/>
          </a:p>
        </p:txBody>
      </p:sp>
      <p:sp>
        <p:nvSpPr>
          <p:cNvPr id="7" name="Text Placeholder 6"/>
          <p:cNvSpPr>
            <a:spLocks noGrp="1"/>
          </p:cNvSpPr>
          <p:nvPr>
            <p:ph type="body" sz="quarter" idx="12"/>
          </p:nvPr>
        </p:nvSpPr>
        <p:spPr/>
        <p:txBody>
          <a:bodyPr/>
          <a:lstStyle/>
          <a:p>
            <a:r>
              <a:rPr lang="en-US" noProof="0" dirty="0"/>
              <a:t>Development lifecycle</a:t>
            </a:r>
          </a:p>
        </p:txBody>
      </p:sp>
      <p:pic>
        <p:nvPicPr>
          <p:cNvPr id="2" name="Picture 1"/>
          <p:cNvPicPr>
            <a:picLocks noChangeAspect="1"/>
          </p:cNvPicPr>
          <p:nvPr/>
        </p:nvPicPr>
        <p:blipFill>
          <a:blip r:embed="rId2"/>
          <a:stretch>
            <a:fillRect/>
          </a:stretch>
        </p:blipFill>
        <p:spPr>
          <a:xfrm>
            <a:off x="7900580" y="3806098"/>
            <a:ext cx="2361020" cy="2239942"/>
          </a:xfrm>
          <a:prstGeom prst="rect">
            <a:avLst/>
          </a:prstGeom>
        </p:spPr>
      </p:pic>
      <p:sp>
        <p:nvSpPr>
          <p:cNvPr id="8" name="Right Arrow 7"/>
          <p:cNvSpPr/>
          <p:nvPr/>
        </p:nvSpPr>
        <p:spPr>
          <a:xfrm rot="16200000">
            <a:off x="8535372" y="6077501"/>
            <a:ext cx="689258" cy="5257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218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noProof="0" dirty="0"/>
              <a:t>3 » Developing Power BI custom visuals</a:t>
            </a:r>
          </a:p>
        </p:txBody>
      </p:sp>
      <p:sp>
        <p:nvSpPr>
          <p:cNvPr id="4" name="Content Placeholder 3"/>
          <p:cNvSpPr>
            <a:spLocks noGrp="1"/>
          </p:cNvSpPr>
          <p:nvPr>
            <p:ph sz="quarter" idx="11"/>
          </p:nvPr>
        </p:nvSpPr>
        <p:spPr/>
        <p:txBody>
          <a:bodyPr/>
          <a:lstStyle/>
          <a:p>
            <a:r>
              <a:rPr lang="en-US" noProof="0" dirty="0"/>
              <a:t>Core concepts</a:t>
            </a:r>
          </a:p>
          <a:p>
            <a:pPr>
              <a:spcAft>
                <a:spcPts val="600"/>
              </a:spcAft>
            </a:pPr>
            <a:r>
              <a:rPr lang="en-US" noProof="0" dirty="0"/>
              <a:t>Development lifecycle</a:t>
            </a:r>
          </a:p>
          <a:p>
            <a:pPr marL="627063" lvl="1" indent="-363538">
              <a:buFont typeface="+mj-lt"/>
              <a:buAutoNum type="arabicPeriod"/>
            </a:pPr>
            <a:r>
              <a:rPr lang="en-US" noProof="0" dirty="0"/>
              <a:t>Creation</a:t>
            </a:r>
          </a:p>
          <a:p>
            <a:pPr marL="627063" lvl="1" indent="-363538">
              <a:buFont typeface="+mj-lt"/>
              <a:buAutoNum type="arabicPeriod"/>
            </a:pPr>
            <a:r>
              <a:rPr lang="en-US" noProof="0" dirty="0"/>
              <a:t>Coding</a:t>
            </a:r>
          </a:p>
          <a:p>
            <a:pPr marL="627063" lvl="1" indent="-363538">
              <a:buFont typeface="+mj-lt"/>
              <a:buAutoNum type="arabicPeriod"/>
            </a:pPr>
            <a:r>
              <a:rPr lang="en-US" noProof="0" dirty="0"/>
              <a:t>Testing</a:t>
            </a:r>
          </a:p>
          <a:p>
            <a:pPr marL="627063" lvl="1" indent="-363538">
              <a:buFont typeface="+mj-lt"/>
              <a:buAutoNum type="arabicPeriod"/>
            </a:pPr>
            <a:r>
              <a:rPr lang="en-US" noProof="0" dirty="0"/>
              <a:t>Packaging</a:t>
            </a:r>
          </a:p>
          <a:p>
            <a:pPr marL="627063" lvl="1" indent="-363538">
              <a:buFont typeface="+mj-lt"/>
              <a:buAutoNum type="arabicPeriod"/>
            </a:pPr>
            <a:r>
              <a:rPr lang="en-US" noProof="0" dirty="0"/>
              <a:t>Submission</a:t>
            </a:r>
          </a:p>
          <a:p>
            <a:r>
              <a:rPr lang="en-US" noProof="0" dirty="0"/>
              <a:t>Additional topics</a:t>
            </a:r>
          </a:p>
          <a:p>
            <a:endParaRPr lang="en-US" noProof="0" dirty="0"/>
          </a:p>
        </p:txBody>
      </p:sp>
      <p:sp>
        <p:nvSpPr>
          <p:cNvPr id="7" name="Text Placeholder 6"/>
          <p:cNvSpPr>
            <a:spLocks noGrp="1"/>
          </p:cNvSpPr>
          <p:nvPr>
            <p:ph type="body" sz="quarter" idx="12"/>
          </p:nvPr>
        </p:nvSpPr>
        <p:spPr/>
        <p:txBody>
          <a:bodyPr/>
          <a:lstStyle/>
          <a:p>
            <a:r>
              <a:rPr lang="en-US" noProof="0" dirty="0"/>
              <a:t>Module outline</a:t>
            </a:r>
          </a:p>
        </p:txBody>
      </p:sp>
    </p:spTree>
    <p:extLst>
      <p:ext uri="{BB962C8B-B14F-4D97-AF65-F5344CB8AC3E}">
        <p14:creationId xmlns:p14="http://schemas.microsoft.com/office/powerpoint/2010/main" val="165882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3 – Testing</a:t>
            </a:r>
          </a:p>
        </p:txBody>
      </p:sp>
      <p:sp>
        <p:nvSpPr>
          <p:cNvPr id="4" name="Content Placeholder 3"/>
          <p:cNvSpPr>
            <a:spLocks noGrp="1"/>
          </p:cNvSpPr>
          <p:nvPr>
            <p:ph sz="quarter" idx="11"/>
          </p:nvPr>
        </p:nvSpPr>
        <p:spPr/>
        <p:txBody>
          <a:bodyPr/>
          <a:lstStyle/>
          <a:p>
            <a:r>
              <a:rPr lang="en-US" noProof="0" dirty="0"/>
              <a:t>A custom visual project is started with a single command</a:t>
            </a:r>
          </a:p>
          <a:p>
            <a:endParaRPr lang="en-US" noProof="0" dirty="0"/>
          </a:p>
          <a:p>
            <a:endParaRPr lang="en-US" noProof="0" dirty="0"/>
          </a:p>
          <a:p>
            <a:r>
              <a:rPr lang="en-US" noProof="0" dirty="0"/>
              <a:t>The command rebuilds the project </a:t>
            </a:r>
            <a:br>
              <a:rPr lang="en-US" noProof="0" dirty="0"/>
            </a:br>
            <a:r>
              <a:rPr lang="en-US" noProof="0" dirty="0"/>
              <a:t>and starts a local server hosting the visual</a:t>
            </a:r>
          </a:p>
          <a:p>
            <a:r>
              <a:rPr lang="en-US" noProof="0" dirty="0"/>
              <a:t>The Power BI service connects to the server, </a:t>
            </a:r>
            <a:br>
              <a:rPr lang="en-US" noProof="0" dirty="0"/>
            </a:br>
            <a:r>
              <a:rPr lang="en-US" noProof="0" dirty="0"/>
              <a:t>enabling the </a:t>
            </a:r>
            <a:r>
              <a:rPr lang="en-US" b="1" noProof="0" dirty="0"/>
              <a:t>Developer Visual </a:t>
            </a:r>
            <a:r>
              <a:rPr lang="en-US" noProof="0" dirty="0"/>
              <a:t>to render </a:t>
            </a:r>
            <a:br>
              <a:rPr lang="en-US" noProof="0" dirty="0"/>
            </a:br>
            <a:r>
              <a:rPr lang="en-US" noProof="0" dirty="0"/>
              <a:t>the visual</a:t>
            </a:r>
          </a:p>
          <a:p>
            <a:r>
              <a:rPr lang="en-US" noProof="0" dirty="0"/>
              <a:t>A toolbar is available above the visual</a:t>
            </a:r>
          </a:p>
          <a:p>
            <a:endParaRPr lang="en-US" noProof="0" dirty="0"/>
          </a:p>
          <a:p>
            <a:endParaRPr lang="en-US" noProof="0" dirty="0"/>
          </a:p>
        </p:txBody>
      </p:sp>
      <p:sp>
        <p:nvSpPr>
          <p:cNvPr id="7" name="Text Placeholder 6"/>
          <p:cNvSpPr>
            <a:spLocks noGrp="1"/>
          </p:cNvSpPr>
          <p:nvPr>
            <p:ph type="body" sz="quarter" idx="12"/>
          </p:nvPr>
        </p:nvSpPr>
        <p:spPr/>
        <p:txBody>
          <a:bodyPr/>
          <a:lstStyle/>
          <a:p>
            <a:r>
              <a:rPr lang="en-US" noProof="0" dirty="0"/>
              <a:t>Development lifecycle</a:t>
            </a:r>
          </a:p>
        </p:txBody>
      </p:sp>
      <p:sp>
        <p:nvSpPr>
          <p:cNvPr id="3" name="TextBox 2"/>
          <p:cNvSpPr txBox="1"/>
          <p:nvPr/>
        </p:nvSpPr>
        <p:spPr>
          <a:xfrm>
            <a:off x="778932" y="2686756"/>
            <a:ext cx="10913005" cy="732848"/>
          </a:xfrm>
          <a:prstGeom prst="rect">
            <a:avLst/>
          </a:prstGeom>
          <a:solidFill>
            <a:schemeClr val="bg2"/>
          </a:solidFill>
          <a:ln>
            <a:solidFill>
              <a:schemeClr val="bg1">
                <a:lumMod val="50000"/>
              </a:schemeClr>
            </a:solidFill>
          </a:ln>
        </p:spPr>
        <p:txBody>
          <a:bodyPr wrap="square" lIns="180000" tIns="180000" rIns="180000" bIns="180000" rtlCol="0">
            <a:spAutoFit/>
          </a:bodyPr>
          <a:lstStyle/>
          <a:p>
            <a:r>
              <a:rPr lang="en-AU" sz="2400" dirty="0">
                <a:latin typeface="Consolas" panose="020B0609020204030204" pitchFamily="49" charset="0"/>
              </a:rPr>
              <a:t>pbiviz start</a:t>
            </a:r>
          </a:p>
        </p:txBody>
      </p:sp>
      <p:pic>
        <p:nvPicPr>
          <p:cNvPr id="2" name="Picture 1"/>
          <p:cNvPicPr>
            <a:picLocks noChangeAspect="1"/>
          </p:cNvPicPr>
          <p:nvPr/>
        </p:nvPicPr>
        <p:blipFill rotWithShape="1">
          <a:blip r:embed="rId3"/>
          <a:srcRect b="15686"/>
          <a:stretch/>
        </p:blipFill>
        <p:spPr>
          <a:xfrm>
            <a:off x="7833502" y="3790788"/>
            <a:ext cx="3390525" cy="3067212"/>
          </a:xfrm>
          <a:prstGeom prst="rect">
            <a:avLst/>
          </a:prstGeom>
        </p:spPr>
      </p:pic>
    </p:spTree>
    <p:extLst>
      <p:ext uri="{BB962C8B-B14F-4D97-AF65-F5344CB8AC3E}">
        <p14:creationId xmlns:p14="http://schemas.microsoft.com/office/powerpoint/2010/main" val="1618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3 – Testing: Developer Visual toolbar</a:t>
            </a:r>
          </a:p>
        </p:txBody>
      </p:sp>
      <p:sp>
        <p:nvSpPr>
          <p:cNvPr id="4" name="Content Placeholder 3"/>
          <p:cNvSpPr>
            <a:spLocks noGrp="1"/>
          </p:cNvSpPr>
          <p:nvPr>
            <p:ph sz="quarter" idx="11"/>
          </p:nvPr>
        </p:nvSpPr>
        <p:spPr>
          <a:xfrm>
            <a:off x="6252519" y="3041408"/>
            <a:ext cx="5439419" cy="3816592"/>
          </a:xfrm>
        </p:spPr>
        <p:txBody>
          <a:bodyPr/>
          <a:lstStyle/>
          <a:p>
            <a:r>
              <a:rPr lang="en-US" sz="2400" noProof="0" dirty="0"/>
              <a:t>With each project rebuild, click </a:t>
            </a:r>
            <a:r>
              <a:rPr lang="en-US" sz="2400" b="1" noProof="0" dirty="0"/>
              <a:t>Reload Visual Code</a:t>
            </a:r>
            <a:r>
              <a:rPr lang="en-US" sz="2400" noProof="0" dirty="0"/>
              <a:t>, or turn </a:t>
            </a:r>
            <a:r>
              <a:rPr lang="en-US" sz="2400" b="1" noProof="0" dirty="0"/>
              <a:t>Toggle Auto Load </a:t>
            </a:r>
            <a:r>
              <a:rPr lang="en-US" sz="2400" noProof="0" dirty="0"/>
              <a:t>on to automatically update upon each rebuild</a:t>
            </a:r>
          </a:p>
          <a:p>
            <a:r>
              <a:rPr lang="en-US" sz="2400" noProof="0" dirty="0"/>
              <a:t>Use </a:t>
            </a:r>
            <a:r>
              <a:rPr lang="en-US" sz="2400" b="1" noProof="0" dirty="0"/>
              <a:t>Show Dataview </a:t>
            </a:r>
            <a:r>
              <a:rPr lang="en-US" sz="2400" noProof="0" dirty="0"/>
              <a:t>to reveal—and then explore and interact with—the visual’s dataview(s)</a:t>
            </a:r>
          </a:p>
          <a:p>
            <a:r>
              <a:rPr lang="en-US" sz="2400" noProof="0" dirty="0"/>
              <a:t>Use </a:t>
            </a:r>
            <a:r>
              <a:rPr lang="en-US" sz="2400" b="1" noProof="0" dirty="0"/>
              <a:t>Export Dataview </a:t>
            </a:r>
            <a:r>
              <a:rPr lang="en-US" sz="2400" noProof="0" dirty="0"/>
              <a:t>to download a JSON document of the data view(s)</a:t>
            </a:r>
          </a:p>
          <a:p>
            <a:endParaRPr lang="en-US" sz="2400" noProof="0" dirty="0"/>
          </a:p>
        </p:txBody>
      </p:sp>
      <p:sp>
        <p:nvSpPr>
          <p:cNvPr id="7" name="Text Placeholder 6"/>
          <p:cNvSpPr>
            <a:spLocks noGrp="1"/>
          </p:cNvSpPr>
          <p:nvPr>
            <p:ph type="body" sz="quarter" idx="12"/>
          </p:nvPr>
        </p:nvSpPr>
        <p:spPr/>
        <p:txBody>
          <a:bodyPr/>
          <a:lstStyle/>
          <a:p>
            <a:r>
              <a:rPr lang="en-US" noProof="0" dirty="0"/>
              <a:t>Development lifecycle</a:t>
            </a:r>
          </a:p>
        </p:txBody>
      </p:sp>
      <p:grpSp>
        <p:nvGrpSpPr>
          <p:cNvPr id="34" name="Group 33"/>
          <p:cNvGrpSpPr/>
          <p:nvPr/>
        </p:nvGrpSpPr>
        <p:grpSpPr>
          <a:xfrm>
            <a:off x="615243" y="2395077"/>
            <a:ext cx="5267725" cy="3934597"/>
            <a:chOff x="1529643" y="2555714"/>
            <a:chExt cx="5267725" cy="3934597"/>
          </a:xfrm>
        </p:grpSpPr>
        <p:pic>
          <p:nvPicPr>
            <p:cNvPr id="2050" name="Picture 2" descr="C:\Users\PETERM~1\AppData\Local\Temp\SNAGHTMLc0d7eb8.PNG"/>
            <p:cNvPicPr>
              <a:picLocks noChangeAspect="1" noChangeArrowheads="1"/>
            </p:cNvPicPr>
            <p:nvPr/>
          </p:nvPicPr>
          <p:blipFill rotWithShape="1">
            <a:blip r:embed="rId3">
              <a:extLst>
                <a:ext uri="{28A0092B-C50C-407E-A947-70E740481C1C}">
                  <a14:useLocalDpi xmlns:a14="http://schemas.microsoft.com/office/drawing/2010/main" val="0"/>
                </a:ext>
              </a:extLst>
            </a:blip>
            <a:srcRect r="15499" b="81696"/>
            <a:stretch/>
          </p:blipFill>
          <p:spPr bwMode="auto">
            <a:xfrm>
              <a:off x="1529643" y="3896470"/>
              <a:ext cx="5267725" cy="129443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052254" y="2564882"/>
              <a:ext cx="1445741" cy="1366331"/>
              <a:chOff x="1590893" y="2564882"/>
              <a:chExt cx="1445741" cy="1366331"/>
            </a:xfrm>
          </p:grpSpPr>
          <p:cxnSp>
            <p:nvCxnSpPr>
              <p:cNvPr id="14" name="Straight Arrow Connector 13"/>
              <p:cNvCxnSpPr>
                <a:stCxn id="16" idx="2"/>
              </p:cNvCxnSpPr>
              <p:nvPr/>
            </p:nvCxnSpPr>
            <p:spPr>
              <a:xfrm>
                <a:off x="2313764" y="3211213"/>
                <a:ext cx="0" cy="720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90893" y="2564882"/>
                <a:ext cx="1445741" cy="646331"/>
              </a:xfrm>
              <a:prstGeom prst="rect">
                <a:avLst/>
              </a:prstGeom>
              <a:noFill/>
            </p:spPr>
            <p:txBody>
              <a:bodyPr wrap="square" rtlCol="0">
                <a:spAutoFit/>
              </a:bodyPr>
              <a:lstStyle/>
              <a:p>
                <a:pPr algn="ctr"/>
                <a:r>
                  <a:rPr lang="en-AU" dirty="0"/>
                  <a:t>Show Dataview</a:t>
                </a:r>
              </a:p>
            </p:txBody>
          </p:sp>
        </p:grpSp>
        <p:grpSp>
          <p:nvGrpSpPr>
            <p:cNvPr id="20" name="Group 19"/>
            <p:cNvGrpSpPr/>
            <p:nvPr/>
          </p:nvGrpSpPr>
          <p:grpSpPr>
            <a:xfrm>
              <a:off x="1533809" y="2555714"/>
              <a:ext cx="1445741" cy="1366331"/>
              <a:chOff x="1590893" y="2564882"/>
              <a:chExt cx="1445741" cy="1366331"/>
            </a:xfrm>
          </p:grpSpPr>
          <p:cxnSp>
            <p:nvCxnSpPr>
              <p:cNvPr id="21" name="Straight Arrow Connector 20"/>
              <p:cNvCxnSpPr>
                <a:stCxn id="22" idx="2"/>
              </p:cNvCxnSpPr>
              <p:nvPr/>
            </p:nvCxnSpPr>
            <p:spPr>
              <a:xfrm flipH="1">
                <a:off x="2313763" y="3211213"/>
                <a:ext cx="1" cy="720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90893" y="2564882"/>
                <a:ext cx="1445741" cy="646331"/>
              </a:xfrm>
              <a:prstGeom prst="rect">
                <a:avLst/>
              </a:prstGeom>
              <a:noFill/>
            </p:spPr>
            <p:txBody>
              <a:bodyPr wrap="square" rtlCol="0">
                <a:spAutoFit/>
              </a:bodyPr>
              <a:lstStyle/>
              <a:p>
                <a:pPr algn="ctr"/>
                <a:r>
                  <a:rPr lang="en-AU" dirty="0"/>
                  <a:t>Reload Visual Code</a:t>
                </a:r>
              </a:p>
            </p:txBody>
          </p:sp>
        </p:grpSp>
        <p:grpSp>
          <p:nvGrpSpPr>
            <p:cNvPr id="23" name="Group 22"/>
            <p:cNvGrpSpPr/>
            <p:nvPr/>
          </p:nvGrpSpPr>
          <p:grpSpPr>
            <a:xfrm>
              <a:off x="4560498" y="2564882"/>
              <a:ext cx="1445741" cy="1366331"/>
              <a:chOff x="1590893" y="2564882"/>
              <a:chExt cx="1445741" cy="1366331"/>
            </a:xfrm>
          </p:grpSpPr>
          <p:cxnSp>
            <p:nvCxnSpPr>
              <p:cNvPr id="24" name="Straight Arrow Connector 23"/>
              <p:cNvCxnSpPr>
                <a:stCxn id="25" idx="2"/>
              </p:cNvCxnSpPr>
              <p:nvPr/>
            </p:nvCxnSpPr>
            <p:spPr>
              <a:xfrm>
                <a:off x="2313764" y="3211213"/>
                <a:ext cx="0" cy="720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90893" y="2564882"/>
                <a:ext cx="1445741" cy="646331"/>
              </a:xfrm>
              <a:prstGeom prst="rect">
                <a:avLst/>
              </a:prstGeom>
              <a:noFill/>
            </p:spPr>
            <p:txBody>
              <a:bodyPr wrap="square" rtlCol="0">
                <a:spAutoFit/>
              </a:bodyPr>
              <a:lstStyle/>
              <a:p>
                <a:pPr algn="ctr"/>
                <a:br>
                  <a:rPr lang="en-AU" dirty="0"/>
                </a:br>
                <a:r>
                  <a:rPr lang="en-AU" dirty="0"/>
                  <a:t>Help</a:t>
                </a:r>
              </a:p>
            </p:txBody>
          </p:sp>
        </p:grpSp>
        <p:grpSp>
          <p:nvGrpSpPr>
            <p:cNvPr id="33" name="Group 32"/>
            <p:cNvGrpSpPr/>
            <p:nvPr/>
          </p:nvGrpSpPr>
          <p:grpSpPr>
            <a:xfrm>
              <a:off x="2292313" y="5123980"/>
              <a:ext cx="1445741" cy="1366331"/>
              <a:chOff x="2329384" y="5272264"/>
              <a:chExt cx="1445741" cy="1366331"/>
            </a:xfrm>
          </p:grpSpPr>
          <p:cxnSp>
            <p:nvCxnSpPr>
              <p:cNvPr id="27" name="Straight Arrow Connector 26"/>
              <p:cNvCxnSpPr>
                <a:stCxn id="28" idx="0"/>
              </p:cNvCxnSpPr>
              <p:nvPr/>
            </p:nvCxnSpPr>
            <p:spPr>
              <a:xfrm flipV="1">
                <a:off x="3052255" y="5272264"/>
                <a:ext cx="0" cy="720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329384" y="5992264"/>
                <a:ext cx="1445741" cy="646331"/>
              </a:xfrm>
              <a:prstGeom prst="rect">
                <a:avLst/>
              </a:prstGeom>
              <a:noFill/>
            </p:spPr>
            <p:txBody>
              <a:bodyPr wrap="square" rtlCol="0">
                <a:spAutoFit/>
              </a:bodyPr>
              <a:lstStyle/>
              <a:p>
                <a:pPr algn="ctr"/>
                <a:r>
                  <a:rPr lang="en-AU" dirty="0"/>
                  <a:t>Toggle </a:t>
                </a:r>
                <a:br>
                  <a:rPr lang="en-AU" dirty="0"/>
                </a:br>
                <a:r>
                  <a:rPr lang="en-AU" dirty="0"/>
                  <a:t>Auto Load</a:t>
                </a:r>
              </a:p>
            </p:txBody>
          </p:sp>
        </p:grpSp>
        <p:grpSp>
          <p:nvGrpSpPr>
            <p:cNvPr id="35" name="Group 34"/>
            <p:cNvGrpSpPr/>
            <p:nvPr/>
          </p:nvGrpSpPr>
          <p:grpSpPr>
            <a:xfrm>
              <a:off x="3783167" y="5123980"/>
              <a:ext cx="1445741" cy="1366331"/>
              <a:chOff x="2329384" y="5272264"/>
              <a:chExt cx="1445741" cy="1366331"/>
            </a:xfrm>
          </p:grpSpPr>
          <p:cxnSp>
            <p:nvCxnSpPr>
              <p:cNvPr id="36" name="Straight Arrow Connector 35"/>
              <p:cNvCxnSpPr>
                <a:stCxn id="37" idx="0"/>
              </p:cNvCxnSpPr>
              <p:nvPr/>
            </p:nvCxnSpPr>
            <p:spPr>
              <a:xfrm flipV="1">
                <a:off x="3052255" y="5272264"/>
                <a:ext cx="0" cy="720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29384" y="5992264"/>
                <a:ext cx="1445741" cy="646331"/>
              </a:xfrm>
              <a:prstGeom prst="rect">
                <a:avLst/>
              </a:prstGeom>
              <a:noFill/>
            </p:spPr>
            <p:txBody>
              <a:bodyPr wrap="square" rtlCol="0">
                <a:spAutoFit/>
              </a:bodyPr>
              <a:lstStyle/>
              <a:p>
                <a:pPr algn="ctr"/>
                <a:r>
                  <a:rPr lang="en-AU" dirty="0"/>
                  <a:t>Export Dataview</a:t>
                </a:r>
              </a:p>
            </p:txBody>
          </p:sp>
        </p:grpSp>
        <p:grpSp>
          <p:nvGrpSpPr>
            <p:cNvPr id="38" name="Group 37"/>
            <p:cNvGrpSpPr/>
            <p:nvPr/>
          </p:nvGrpSpPr>
          <p:grpSpPr>
            <a:xfrm>
              <a:off x="5332872" y="5123980"/>
              <a:ext cx="1445741" cy="1366331"/>
              <a:chOff x="2329384" y="5272264"/>
              <a:chExt cx="1445741" cy="1366331"/>
            </a:xfrm>
          </p:grpSpPr>
          <p:cxnSp>
            <p:nvCxnSpPr>
              <p:cNvPr id="39" name="Straight Arrow Connector 38"/>
              <p:cNvCxnSpPr>
                <a:stCxn id="40" idx="0"/>
              </p:cNvCxnSpPr>
              <p:nvPr/>
            </p:nvCxnSpPr>
            <p:spPr>
              <a:xfrm flipV="1">
                <a:off x="3052255" y="5272264"/>
                <a:ext cx="0" cy="720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329384" y="5992264"/>
                <a:ext cx="1445741" cy="646331"/>
              </a:xfrm>
              <a:prstGeom prst="rect">
                <a:avLst/>
              </a:prstGeom>
              <a:noFill/>
            </p:spPr>
            <p:txBody>
              <a:bodyPr wrap="square" rtlCol="0">
                <a:spAutoFit/>
              </a:bodyPr>
              <a:lstStyle/>
              <a:p>
                <a:pPr algn="ctr"/>
                <a:r>
                  <a:rPr lang="en-AU" dirty="0"/>
                  <a:t>Send Feedback</a:t>
                </a:r>
              </a:p>
            </p:txBody>
          </p:sp>
        </p:grpSp>
      </p:grpSp>
    </p:spTree>
    <p:extLst>
      <p:ext uri="{BB962C8B-B14F-4D97-AF65-F5344CB8AC3E}">
        <p14:creationId xmlns:p14="http://schemas.microsoft.com/office/powerpoint/2010/main" val="24302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3 – Testing: Show Dataview</a:t>
            </a:r>
          </a:p>
        </p:txBody>
      </p:sp>
      <p:sp>
        <p:nvSpPr>
          <p:cNvPr id="7" name="Text Placeholder 6"/>
          <p:cNvSpPr>
            <a:spLocks noGrp="1"/>
          </p:cNvSpPr>
          <p:nvPr>
            <p:ph type="body" sz="quarter" idx="12"/>
          </p:nvPr>
        </p:nvSpPr>
        <p:spPr/>
        <p:txBody>
          <a:bodyPr/>
          <a:lstStyle/>
          <a:p>
            <a:r>
              <a:rPr lang="en-US" noProof="0" dirty="0"/>
              <a:t>Development lifecycle</a:t>
            </a:r>
          </a:p>
        </p:txBody>
      </p:sp>
      <p:pic>
        <p:nvPicPr>
          <p:cNvPr id="8" name="Picture 7"/>
          <p:cNvPicPr>
            <a:picLocks noChangeAspect="1"/>
          </p:cNvPicPr>
          <p:nvPr/>
        </p:nvPicPr>
        <p:blipFill>
          <a:blip r:embed="rId3"/>
          <a:stretch>
            <a:fillRect/>
          </a:stretch>
        </p:blipFill>
        <p:spPr>
          <a:xfrm>
            <a:off x="5929044" y="2068514"/>
            <a:ext cx="4326017" cy="4665919"/>
          </a:xfrm>
          <a:prstGeom prst="rect">
            <a:avLst/>
          </a:prstGeom>
        </p:spPr>
      </p:pic>
      <p:pic>
        <p:nvPicPr>
          <p:cNvPr id="30" name="Picture 2" descr="C:\Users\PETERM~1\AppData\Local\Temp\SNAGHTMLc0d7eb8.PNG"/>
          <p:cNvPicPr>
            <a:picLocks noChangeAspect="1" noChangeArrowheads="1"/>
          </p:cNvPicPr>
          <p:nvPr/>
        </p:nvPicPr>
        <p:blipFill rotWithShape="1">
          <a:blip r:embed="rId4">
            <a:extLst>
              <a:ext uri="{28A0092B-C50C-407E-A947-70E740481C1C}">
                <a14:useLocalDpi xmlns:a14="http://schemas.microsoft.com/office/drawing/2010/main" val="0"/>
              </a:ext>
            </a:extLst>
          </a:blip>
          <a:srcRect r="15499" b="81696"/>
          <a:stretch/>
        </p:blipFill>
        <p:spPr bwMode="auto">
          <a:xfrm>
            <a:off x="617839" y="2068514"/>
            <a:ext cx="3262184" cy="80161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779373" y="1989438"/>
            <a:ext cx="457200" cy="89304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2" name="Right Arrow 31"/>
          <p:cNvSpPr/>
          <p:nvPr/>
        </p:nvSpPr>
        <p:spPr>
          <a:xfrm>
            <a:off x="4067305" y="2206445"/>
            <a:ext cx="1658953" cy="5257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231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3 – Testing: Debugging</a:t>
            </a:r>
          </a:p>
        </p:txBody>
      </p:sp>
      <p:sp>
        <p:nvSpPr>
          <p:cNvPr id="4" name="Content Placeholder 3"/>
          <p:cNvSpPr>
            <a:spLocks noGrp="1"/>
          </p:cNvSpPr>
          <p:nvPr>
            <p:ph sz="quarter" idx="11"/>
          </p:nvPr>
        </p:nvSpPr>
        <p:spPr/>
        <p:txBody>
          <a:bodyPr/>
          <a:lstStyle/>
          <a:p>
            <a:r>
              <a:rPr lang="en-US" noProof="0" dirty="0"/>
              <a:t>With each rebuild, the visual’s JavaScript is recompiled, and so breakpoints cannot be persisted</a:t>
            </a:r>
          </a:p>
          <a:p>
            <a:pPr lvl="1"/>
            <a:r>
              <a:rPr lang="en-US" noProof="0" dirty="0"/>
              <a:t>To work around this, use </a:t>
            </a:r>
            <a:r>
              <a:rPr lang="en-US" b="1" noProof="0" dirty="0"/>
              <a:t>debugger</a:t>
            </a:r>
            <a:r>
              <a:rPr lang="en-US" noProof="0" dirty="0"/>
              <a:t> statements in the code</a:t>
            </a:r>
          </a:p>
          <a:p>
            <a:r>
              <a:rPr lang="en-US" noProof="0" dirty="0"/>
              <a:t>Error messages will not be surfaced by the Power BI service, and so they should be caught and logged</a:t>
            </a:r>
          </a:p>
          <a:p>
            <a:pPr lvl="1"/>
            <a:r>
              <a:rPr lang="en-US" noProof="0" dirty="0"/>
              <a:t>It is also possible to set the browser to break on caught exceptions which will stop code execution</a:t>
            </a:r>
          </a:p>
          <a:p>
            <a:endParaRPr lang="en-US" noProof="0" dirty="0"/>
          </a:p>
        </p:txBody>
      </p:sp>
      <p:sp>
        <p:nvSpPr>
          <p:cNvPr id="7" name="Text Placeholder 6"/>
          <p:cNvSpPr>
            <a:spLocks noGrp="1"/>
          </p:cNvSpPr>
          <p:nvPr>
            <p:ph type="body" sz="quarter" idx="12"/>
          </p:nvPr>
        </p:nvSpPr>
        <p:spPr/>
        <p:txBody>
          <a:bodyPr/>
          <a:lstStyle/>
          <a:p>
            <a:r>
              <a:rPr lang="en-US" noProof="0" dirty="0"/>
              <a:t>Development lifecycle</a:t>
            </a:r>
          </a:p>
        </p:txBody>
      </p:sp>
      <p:pic>
        <p:nvPicPr>
          <p:cNvPr id="1028" name="Picture 4" descr="C:\Users\PETERM~1\AppData\Local\Temp\SNAGHTMLbfff311.PNG"/>
          <p:cNvPicPr>
            <a:picLocks noChangeAspect="1" noChangeArrowheads="1"/>
          </p:cNvPicPr>
          <p:nvPr/>
        </p:nvPicPr>
        <p:blipFill rotWithShape="1">
          <a:blip r:embed="rId3">
            <a:extLst>
              <a:ext uri="{28A0092B-C50C-407E-A947-70E740481C1C}">
                <a14:useLocalDpi xmlns:a14="http://schemas.microsoft.com/office/drawing/2010/main" val="0"/>
              </a:ext>
            </a:extLst>
          </a:blip>
          <a:srcRect b="19773"/>
          <a:stretch/>
        </p:blipFill>
        <p:spPr bwMode="auto">
          <a:xfrm>
            <a:off x="2524125" y="5299117"/>
            <a:ext cx="9667875" cy="1558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noProof="0" dirty="0"/>
              <a:t>4 – Packaging</a:t>
            </a:r>
          </a:p>
        </p:txBody>
      </p:sp>
      <p:sp>
        <p:nvSpPr>
          <p:cNvPr id="6" name="Text Placeholder 5"/>
          <p:cNvSpPr>
            <a:spLocks noGrp="1"/>
          </p:cNvSpPr>
          <p:nvPr>
            <p:ph type="body" sz="quarter" idx="12"/>
          </p:nvPr>
        </p:nvSpPr>
        <p:spPr/>
        <p:txBody>
          <a:bodyPr/>
          <a:lstStyle/>
          <a:p>
            <a:r>
              <a:rPr lang="en-US" noProof="0" dirty="0"/>
              <a:t>Development lifecycle</a:t>
            </a:r>
          </a:p>
        </p:txBody>
      </p:sp>
      <p:grpSp>
        <p:nvGrpSpPr>
          <p:cNvPr id="13" name="Group 12"/>
          <p:cNvGrpSpPr/>
          <p:nvPr/>
        </p:nvGrpSpPr>
        <p:grpSpPr>
          <a:xfrm>
            <a:off x="275240" y="2315568"/>
            <a:ext cx="11752360" cy="3486942"/>
            <a:chOff x="275240" y="2315568"/>
            <a:chExt cx="11752360" cy="3486942"/>
          </a:xfrm>
        </p:grpSpPr>
        <p:graphicFrame>
          <p:nvGraphicFramePr>
            <p:cNvPr id="7" name="Diagram 6"/>
            <p:cNvGraphicFramePr/>
            <p:nvPr>
              <p:extLst/>
            </p:nvPr>
          </p:nvGraphicFramePr>
          <p:xfrm>
            <a:off x="1729245" y="3582628"/>
            <a:ext cx="7493589" cy="118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n 7"/>
            <p:cNvSpPr/>
            <p:nvPr/>
          </p:nvSpPr>
          <p:spPr bwMode="auto">
            <a:xfrm>
              <a:off x="9537106" y="3756832"/>
              <a:ext cx="1020726" cy="769092"/>
            </a:xfrm>
            <a:prstGeom prst="can">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Gallery</a:t>
              </a:r>
            </a:p>
          </p:txBody>
        </p:sp>
        <p:sp>
          <p:nvSpPr>
            <p:cNvPr id="22" name="TextBox 21"/>
            <p:cNvSpPr txBox="1"/>
            <p:nvPr/>
          </p:nvSpPr>
          <p:spPr>
            <a:xfrm>
              <a:off x="6383088" y="322607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24" name="TextBox 23"/>
            <p:cNvSpPr txBox="1"/>
            <p:nvPr/>
          </p:nvSpPr>
          <p:spPr>
            <a:xfrm>
              <a:off x="4878285" y="449572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grpSp>
          <p:nvGrpSpPr>
            <p:cNvPr id="34" name="Group 33"/>
            <p:cNvGrpSpPr/>
            <p:nvPr/>
          </p:nvGrpSpPr>
          <p:grpSpPr>
            <a:xfrm>
              <a:off x="2787504" y="4498746"/>
              <a:ext cx="2497469" cy="1303764"/>
              <a:chOff x="2787504" y="4498746"/>
              <a:chExt cx="2497469" cy="1303764"/>
            </a:xfrm>
          </p:grpSpPr>
          <p:sp>
            <p:nvSpPr>
              <p:cNvPr id="10" name="Rectangle 9"/>
              <p:cNvSpPr/>
              <p:nvPr/>
            </p:nvSpPr>
            <p:spPr bwMode="auto">
              <a:xfrm>
                <a:off x="2787504" y="5122026"/>
                <a:ext cx="2497469" cy="68048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Visual API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(versioned)</a:t>
                </a:r>
              </a:p>
            </p:txBody>
          </p:sp>
          <p:cxnSp>
            <p:nvCxnSpPr>
              <p:cNvPr id="11" name="Straight Arrow Connector 10"/>
              <p:cNvCxnSpPr>
                <a:endCxn id="10" idx="0"/>
              </p:cNvCxnSpPr>
              <p:nvPr/>
            </p:nvCxnSpPr>
            <p:spPr>
              <a:xfrm>
                <a:off x="4036238" y="4498746"/>
                <a:ext cx="1" cy="623280"/>
              </a:xfrm>
              <a:prstGeom prst="straightConnector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2535865" y="2315568"/>
              <a:ext cx="4416065" cy="1545466"/>
              <a:chOff x="2535865" y="2315568"/>
              <a:chExt cx="4416065" cy="1545466"/>
            </a:xfrm>
          </p:grpSpPr>
          <p:sp>
            <p:nvSpPr>
              <p:cNvPr id="20" name="TextBox 19"/>
              <p:cNvSpPr txBox="1"/>
              <p:nvPr/>
            </p:nvSpPr>
            <p:spPr>
              <a:xfrm>
                <a:off x="4873260" y="3226081"/>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9" name="Rectangle 8"/>
              <p:cNvSpPr/>
              <p:nvPr/>
            </p:nvSpPr>
            <p:spPr bwMode="auto">
              <a:xfrm>
                <a:off x="3254746" y="2315568"/>
                <a:ext cx="2497469" cy="680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effectLst/>
                    <a:uLnTx/>
                    <a:uFillTx/>
                    <a:latin typeface="Segoe UI"/>
                    <a:ea typeface="Segoe UI" pitchFamily="34" charset="0"/>
                    <a:cs typeface="Segoe UI" pitchFamily="34" charset="0"/>
                  </a:rPr>
                  <a:t>Custom Visual Tool</a:t>
                </a:r>
              </a:p>
            </p:txBody>
          </p:sp>
          <p:cxnSp>
            <p:nvCxnSpPr>
              <p:cNvPr id="19" name="Straight Arrow Connector 50"/>
              <p:cNvCxnSpPr>
                <a:endCxn id="9" idx="2"/>
              </p:cNvCxnSpPr>
              <p:nvPr/>
            </p:nvCxnSpPr>
            <p:spPr>
              <a:xfrm rot="5400000" flipH="1" flipV="1">
                <a:off x="3087182" y="2444735"/>
                <a:ext cx="864982" cy="1967616"/>
              </a:xfrm>
              <a:prstGeom prst="bentConnector3">
                <a:avLst>
                  <a:gd name="adj1" fmla="val 48830"/>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50"/>
              <p:cNvCxnSpPr>
                <a:stCxn id="20" idx="2"/>
                <a:endCxn id="9" idx="2"/>
              </p:cNvCxnSpPr>
              <p:nvPr/>
            </p:nvCxnSpPr>
            <p:spPr>
              <a:xfrm rot="5400000" flipH="1">
                <a:off x="4543845" y="2955689"/>
                <a:ext cx="857893" cy="938621"/>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50"/>
              <p:cNvCxnSpPr>
                <a:stCxn id="22" idx="2"/>
                <a:endCxn id="9" idx="2"/>
              </p:cNvCxnSpPr>
              <p:nvPr/>
            </p:nvCxnSpPr>
            <p:spPr>
              <a:xfrm rot="5400000" flipH="1">
                <a:off x="5298760" y="2200774"/>
                <a:ext cx="857891" cy="2448449"/>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447126" y="4495729"/>
              <a:ext cx="2802558" cy="1306781"/>
              <a:chOff x="5447126" y="4495729"/>
              <a:chExt cx="2802558" cy="1306781"/>
            </a:xfrm>
          </p:grpSpPr>
          <p:cxnSp>
            <p:nvCxnSpPr>
              <p:cNvPr id="25" name="Straight Arrow Connector 50"/>
              <p:cNvCxnSpPr>
                <a:stCxn id="24" idx="0"/>
                <a:endCxn id="12" idx="0"/>
              </p:cNvCxnSpPr>
              <p:nvPr/>
            </p:nvCxnSpPr>
            <p:spPr>
              <a:xfrm rot="16200000" flipH="1">
                <a:off x="5910889" y="4031966"/>
                <a:ext cx="626297" cy="1553823"/>
              </a:xfrm>
              <a:prstGeom prst="bentConnector3">
                <a:avLst>
                  <a:gd name="adj1" fmla="val 44612"/>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752215" y="5122026"/>
                <a:ext cx="2497469" cy="680484"/>
                <a:chOff x="5752215" y="5122026"/>
                <a:chExt cx="2497469" cy="680484"/>
              </a:xfrm>
            </p:grpSpPr>
            <p:sp>
              <p:nvSpPr>
                <p:cNvPr id="12" name="Rectangle 11"/>
                <p:cNvSpPr/>
                <p:nvPr/>
              </p:nvSpPr>
              <p:spPr bwMode="auto">
                <a:xfrm>
                  <a:off x="5752215" y="5122026"/>
                  <a:ext cx="2497469" cy="680484"/>
                </a:xfrm>
                <a:prstGeom prst="rect">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a:ea typeface="Segoe UI" pitchFamily="34" charset="0"/>
                      <a:cs typeface="Segoe UI" pitchFamily="34" charset="0"/>
                    </a:rPr>
                    <a:t>PowerBI.com</a:t>
                  </a:r>
                </a:p>
              </p:txBody>
            </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87465" y="5287542"/>
                  <a:ext cx="465164" cy="349451"/>
                </a:xfrm>
                <a:prstGeom prst="rect">
                  <a:avLst/>
                </a:prstGeom>
              </p:spPr>
            </p:pic>
          </p:grpSp>
        </p:grpSp>
        <p:grpSp>
          <p:nvGrpSpPr>
            <p:cNvPr id="28" name="Group 27"/>
            <p:cNvGrpSpPr/>
            <p:nvPr/>
          </p:nvGrpSpPr>
          <p:grpSpPr>
            <a:xfrm>
              <a:off x="275240" y="3687671"/>
              <a:ext cx="1366322" cy="1361707"/>
              <a:chOff x="275240" y="3687671"/>
              <a:chExt cx="1366322" cy="1361707"/>
            </a:xfrm>
          </p:grpSpPr>
          <p:sp>
            <p:nvSpPr>
              <p:cNvPr id="15" name="TextBox 14"/>
              <p:cNvSpPr txBox="1"/>
              <p:nvPr/>
            </p:nvSpPr>
            <p:spPr>
              <a:xfrm>
                <a:off x="275240" y="4532313"/>
                <a:ext cx="136632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mj-lt"/>
                  </a:rPr>
                  <a:t>Developer</a:t>
                </a:r>
              </a:p>
            </p:txBody>
          </p:sp>
          <p:sp>
            <p:nvSpPr>
              <p:cNvPr id="27" name="Freeform 26"/>
              <p:cNvSpPr/>
              <p:nvPr/>
            </p:nvSpPr>
            <p:spPr>
              <a:xfrm>
                <a:off x="604423" y="3687671"/>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grpSp>
          <p:nvGrpSpPr>
            <p:cNvPr id="30" name="Group 29"/>
            <p:cNvGrpSpPr/>
            <p:nvPr/>
          </p:nvGrpSpPr>
          <p:grpSpPr>
            <a:xfrm>
              <a:off x="10669811" y="3798782"/>
              <a:ext cx="1357789" cy="1250596"/>
              <a:chOff x="10632268" y="3687671"/>
              <a:chExt cx="1357789" cy="1250596"/>
            </a:xfrm>
          </p:grpSpPr>
          <p:sp>
            <p:nvSpPr>
              <p:cNvPr id="18" name="TextBox 17"/>
              <p:cNvSpPr txBox="1"/>
              <p:nvPr/>
            </p:nvSpPr>
            <p:spPr>
              <a:xfrm>
                <a:off x="10632268" y="4421202"/>
                <a:ext cx="1357789" cy="5170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dirty="0"/>
                  <a:t>End user</a:t>
                </a:r>
              </a:p>
            </p:txBody>
          </p:sp>
          <p:sp>
            <p:nvSpPr>
              <p:cNvPr id="29" name="Freeform 35"/>
              <p:cNvSpPr/>
              <p:nvPr/>
            </p:nvSpPr>
            <p:spPr>
              <a:xfrm>
                <a:off x="10989876" y="3687671"/>
                <a:ext cx="642575" cy="733531"/>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defRPr/>
                </a:pPr>
                <a:endParaRPr lang="en-US" kern="0" dirty="0">
                  <a:solidFill>
                    <a:prstClr val="black"/>
                  </a:solidFill>
                </a:endParaRPr>
              </a:p>
            </p:txBody>
          </p:sp>
        </p:grpSp>
        <p:sp>
          <p:nvSpPr>
            <p:cNvPr id="32" name="TextBox 31"/>
            <p:cNvSpPr txBox="1"/>
            <p:nvPr/>
          </p:nvSpPr>
          <p:spPr>
            <a:xfrm>
              <a:off x="7607174" y="4432486"/>
              <a:ext cx="1357789"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sz="1400" b="0" dirty="0">
                  <a:latin typeface="+mn-lt"/>
                </a:rPr>
                <a:t>Optional</a:t>
              </a:r>
            </a:p>
          </p:txBody>
        </p:sp>
      </p:grpSp>
      <p:sp>
        <p:nvSpPr>
          <p:cNvPr id="14" name="Rounded Rectangle 13"/>
          <p:cNvSpPr/>
          <p:nvPr/>
        </p:nvSpPr>
        <p:spPr>
          <a:xfrm>
            <a:off x="4545407" y="3719761"/>
            <a:ext cx="1830687" cy="889309"/>
          </a:xfrm>
          <a:prstGeom prst="roundRect">
            <a:avLst/>
          </a:prstGeom>
          <a:solidFill>
            <a:schemeClr val="accent3">
              <a:alpha val="25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66839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500"/>
                                  </p:stCondLst>
                                  <p:childTnLst>
                                    <p:animMotion origin="layout" path="M 3.54167E-6 4.07407E-6 L 0.12252 4.07407E-6 " pathEditMode="relative" rAng="0" ptsTypes="AA">
                                      <p:cBhvr>
                                        <p:cTn id="6" dur="2000" fill="hold"/>
                                        <p:tgtEl>
                                          <p:spTgt spid="14"/>
                                        </p:tgtEl>
                                        <p:attrNameLst>
                                          <p:attrName>ppt_x</p:attrName>
                                          <p:attrName>ppt_y</p:attrName>
                                        </p:attrNameLst>
                                      </p:cBhvr>
                                      <p:rCtr x="61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4 – Packaging</a:t>
            </a:r>
          </a:p>
        </p:txBody>
      </p:sp>
      <p:sp>
        <p:nvSpPr>
          <p:cNvPr id="4" name="Content Placeholder 3"/>
          <p:cNvSpPr>
            <a:spLocks noGrp="1"/>
          </p:cNvSpPr>
          <p:nvPr>
            <p:ph sz="quarter" idx="11"/>
          </p:nvPr>
        </p:nvSpPr>
        <p:spPr>
          <a:xfrm>
            <a:off x="457200" y="2068513"/>
            <a:ext cx="5934346" cy="4789487"/>
          </a:xfrm>
        </p:spPr>
        <p:txBody>
          <a:bodyPr/>
          <a:lstStyle/>
          <a:p>
            <a:r>
              <a:rPr lang="en-US" noProof="0" dirty="0"/>
              <a:t>Before packaging the visual, ensure that the </a:t>
            </a:r>
            <a:r>
              <a:rPr lang="en-US" b="1" noProof="0" dirty="0"/>
              <a:t>pbiviz.json</a:t>
            </a:r>
            <a:r>
              <a:rPr lang="en-US" noProof="0" dirty="0"/>
              <a:t> file is configured, with:</a:t>
            </a:r>
          </a:p>
          <a:p>
            <a:pPr lvl="1"/>
            <a:r>
              <a:rPr lang="en-US" noProof="0" dirty="0"/>
              <a:t>A friendly display name</a:t>
            </a:r>
          </a:p>
          <a:p>
            <a:pPr lvl="1"/>
            <a:r>
              <a:rPr lang="en-US" noProof="0" dirty="0"/>
              <a:t>Description</a:t>
            </a:r>
          </a:p>
          <a:p>
            <a:pPr lvl="1"/>
            <a:r>
              <a:rPr lang="en-US" noProof="0" dirty="0"/>
              <a:t>Author details</a:t>
            </a:r>
          </a:p>
          <a:p>
            <a:pPr lvl="1"/>
            <a:r>
              <a:rPr lang="en-US" noProof="0" dirty="0"/>
              <a:t>Reference to assets, including an icon to be displayed in the visualizations pane</a:t>
            </a:r>
          </a:p>
          <a:p>
            <a:pPr lvl="2"/>
            <a:r>
              <a:rPr lang="en-US" noProof="0" dirty="0"/>
              <a:t>Must be 20px x 20px</a:t>
            </a:r>
          </a:p>
          <a:p>
            <a:pPr lvl="2"/>
            <a:r>
              <a:rPr lang="en-US" noProof="0" dirty="0"/>
              <a:t>Supported formats: png, jpg/jpeg or svg</a:t>
            </a:r>
          </a:p>
          <a:p>
            <a:endParaRPr lang="en-US" noProof="0" dirty="0"/>
          </a:p>
        </p:txBody>
      </p:sp>
      <p:sp>
        <p:nvSpPr>
          <p:cNvPr id="7" name="Text Placeholder 6"/>
          <p:cNvSpPr>
            <a:spLocks noGrp="1"/>
          </p:cNvSpPr>
          <p:nvPr>
            <p:ph type="body" sz="quarter" idx="12"/>
          </p:nvPr>
        </p:nvSpPr>
        <p:spPr/>
        <p:txBody>
          <a:bodyPr/>
          <a:lstStyle/>
          <a:p>
            <a:r>
              <a:rPr lang="en-US" noProof="0" dirty="0"/>
              <a:t>Development lifecycle</a:t>
            </a:r>
          </a:p>
        </p:txBody>
      </p:sp>
      <p:pic>
        <p:nvPicPr>
          <p:cNvPr id="8" name="Picture 7"/>
          <p:cNvPicPr>
            <a:picLocks noChangeAspect="1"/>
          </p:cNvPicPr>
          <p:nvPr/>
        </p:nvPicPr>
        <p:blipFill rotWithShape="1">
          <a:blip r:embed="rId3"/>
          <a:srcRect r="23622" b="-3257"/>
          <a:stretch/>
        </p:blipFill>
        <p:spPr>
          <a:xfrm>
            <a:off x="6660292" y="2068512"/>
            <a:ext cx="5721178" cy="4950125"/>
          </a:xfrm>
          <a:prstGeom prst="rect">
            <a:avLst/>
          </a:prstGeom>
          <a:ln>
            <a:solidFill>
              <a:schemeClr val="bg1">
                <a:lumMod val="50000"/>
              </a:schemeClr>
            </a:solidFill>
          </a:ln>
        </p:spPr>
      </p:pic>
    </p:spTree>
    <p:extLst>
      <p:ext uri="{BB962C8B-B14F-4D97-AF65-F5344CB8AC3E}">
        <p14:creationId xmlns:p14="http://schemas.microsoft.com/office/powerpoint/2010/main" val="100005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4 – Packaging</a:t>
            </a:r>
          </a:p>
        </p:txBody>
      </p:sp>
      <p:sp>
        <p:nvSpPr>
          <p:cNvPr id="4" name="Content Placeholder 3"/>
          <p:cNvSpPr>
            <a:spLocks noGrp="1"/>
          </p:cNvSpPr>
          <p:nvPr>
            <p:ph sz="quarter" idx="11"/>
          </p:nvPr>
        </p:nvSpPr>
        <p:spPr/>
        <p:txBody>
          <a:bodyPr/>
          <a:lstStyle/>
          <a:p>
            <a:r>
              <a:rPr lang="en-US" noProof="0" dirty="0"/>
              <a:t>A custom visual project is packaged with a single command</a:t>
            </a:r>
          </a:p>
          <a:p>
            <a:endParaRPr lang="en-US" noProof="0" dirty="0"/>
          </a:p>
          <a:p>
            <a:endParaRPr lang="en-US" noProof="0" dirty="0"/>
          </a:p>
          <a:p>
            <a:r>
              <a:rPr lang="en-US" noProof="0" dirty="0"/>
              <a:t>A pbiviz file is then output to the </a:t>
            </a:r>
            <a:r>
              <a:rPr lang="en-US" b="1" noProof="0" dirty="0"/>
              <a:t>dist</a:t>
            </a:r>
            <a:r>
              <a:rPr lang="en-US" noProof="0" dirty="0"/>
              <a:t> folder</a:t>
            </a:r>
          </a:p>
          <a:p>
            <a:r>
              <a:rPr lang="en-US" noProof="0" dirty="0"/>
              <a:t>The file is completely portable, and contains versioned resources and all dependencies</a:t>
            </a:r>
          </a:p>
          <a:p>
            <a:r>
              <a:rPr lang="en-US" noProof="0" dirty="0"/>
              <a:t>The file can then be imported into a Power BI Desktop report, or a Power BI service report</a:t>
            </a:r>
          </a:p>
          <a:p>
            <a:endParaRPr lang="en-US" noProof="0" dirty="0"/>
          </a:p>
        </p:txBody>
      </p:sp>
      <p:sp>
        <p:nvSpPr>
          <p:cNvPr id="7" name="Text Placeholder 6"/>
          <p:cNvSpPr>
            <a:spLocks noGrp="1"/>
          </p:cNvSpPr>
          <p:nvPr>
            <p:ph type="body" sz="quarter" idx="12"/>
          </p:nvPr>
        </p:nvSpPr>
        <p:spPr/>
        <p:txBody>
          <a:bodyPr/>
          <a:lstStyle/>
          <a:p>
            <a:r>
              <a:rPr lang="en-US" noProof="0" dirty="0"/>
              <a:t>Development lifecycle</a:t>
            </a:r>
          </a:p>
        </p:txBody>
      </p:sp>
      <p:sp>
        <p:nvSpPr>
          <p:cNvPr id="5" name="TextBox 4"/>
          <p:cNvSpPr txBox="1"/>
          <p:nvPr/>
        </p:nvSpPr>
        <p:spPr>
          <a:xfrm>
            <a:off x="778932" y="2686756"/>
            <a:ext cx="10913005" cy="732848"/>
          </a:xfrm>
          <a:prstGeom prst="rect">
            <a:avLst/>
          </a:prstGeom>
          <a:solidFill>
            <a:schemeClr val="bg2"/>
          </a:solidFill>
          <a:ln>
            <a:solidFill>
              <a:schemeClr val="bg1">
                <a:lumMod val="50000"/>
              </a:schemeClr>
            </a:solidFill>
          </a:ln>
        </p:spPr>
        <p:txBody>
          <a:bodyPr wrap="square" lIns="180000" tIns="180000" rIns="180000" bIns="180000" rtlCol="0">
            <a:spAutoFit/>
          </a:bodyPr>
          <a:lstStyle/>
          <a:p>
            <a:r>
              <a:rPr lang="en-AU" sz="2400" dirty="0">
                <a:latin typeface="Consolas" panose="020B0609020204030204" pitchFamily="49" charset="0"/>
              </a:rPr>
              <a:t>pbiviz package</a:t>
            </a:r>
          </a:p>
        </p:txBody>
      </p:sp>
    </p:spTree>
    <p:extLst>
      <p:ext uri="{BB962C8B-B14F-4D97-AF65-F5344CB8AC3E}">
        <p14:creationId xmlns:p14="http://schemas.microsoft.com/office/powerpoint/2010/main" val="22919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noProof="0" dirty="0"/>
              <a:t>5 – Submission</a:t>
            </a:r>
          </a:p>
        </p:txBody>
      </p:sp>
      <p:sp>
        <p:nvSpPr>
          <p:cNvPr id="6" name="Text Placeholder 5"/>
          <p:cNvSpPr>
            <a:spLocks noGrp="1"/>
          </p:cNvSpPr>
          <p:nvPr>
            <p:ph type="body" sz="quarter" idx="12"/>
          </p:nvPr>
        </p:nvSpPr>
        <p:spPr/>
        <p:txBody>
          <a:bodyPr/>
          <a:lstStyle/>
          <a:p>
            <a:r>
              <a:rPr lang="en-US" noProof="0" dirty="0"/>
              <a:t>Development lifecycle</a:t>
            </a:r>
          </a:p>
        </p:txBody>
      </p:sp>
      <p:grpSp>
        <p:nvGrpSpPr>
          <p:cNvPr id="13" name="Group 12"/>
          <p:cNvGrpSpPr/>
          <p:nvPr/>
        </p:nvGrpSpPr>
        <p:grpSpPr>
          <a:xfrm>
            <a:off x="275240" y="2315568"/>
            <a:ext cx="11752360" cy="3486942"/>
            <a:chOff x="275240" y="2315568"/>
            <a:chExt cx="11752360" cy="3486942"/>
          </a:xfrm>
        </p:grpSpPr>
        <p:graphicFrame>
          <p:nvGraphicFramePr>
            <p:cNvPr id="7" name="Diagram 6"/>
            <p:cNvGraphicFramePr/>
            <p:nvPr>
              <p:extLst/>
            </p:nvPr>
          </p:nvGraphicFramePr>
          <p:xfrm>
            <a:off x="1729245" y="3582628"/>
            <a:ext cx="7493589" cy="118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n 7"/>
            <p:cNvSpPr/>
            <p:nvPr/>
          </p:nvSpPr>
          <p:spPr bwMode="auto">
            <a:xfrm>
              <a:off x="9537106" y="3756832"/>
              <a:ext cx="1020726" cy="769092"/>
            </a:xfrm>
            <a:prstGeom prst="can">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Gallery</a:t>
              </a:r>
            </a:p>
          </p:txBody>
        </p:sp>
        <p:sp>
          <p:nvSpPr>
            <p:cNvPr id="22" name="TextBox 21"/>
            <p:cNvSpPr txBox="1"/>
            <p:nvPr/>
          </p:nvSpPr>
          <p:spPr>
            <a:xfrm>
              <a:off x="6383088" y="322607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24" name="TextBox 23"/>
            <p:cNvSpPr txBox="1"/>
            <p:nvPr/>
          </p:nvSpPr>
          <p:spPr>
            <a:xfrm>
              <a:off x="4878285" y="4495729"/>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grpSp>
          <p:nvGrpSpPr>
            <p:cNvPr id="34" name="Group 33"/>
            <p:cNvGrpSpPr/>
            <p:nvPr/>
          </p:nvGrpSpPr>
          <p:grpSpPr>
            <a:xfrm>
              <a:off x="2787504" y="4498746"/>
              <a:ext cx="2497469" cy="1303764"/>
              <a:chOff x="2787504" y="4498746"/>
              <a:chExt cx="2497469" cy="1303764"/>
            </a:xfrm>
          </p:grpSpPr>
          <p:sp>
            <p:nvSpPr>
              <p:cNvPr id="10" name="Rectangle 9"/>
              <p:cNvSpPr/>
              <p:nvPr/>
            </p:nvSpPr>
            <p:spPr bwMode="auto">
              <a:xfrm>
                <a:off x="2787504" y="5122026"/>
                <a:ext cx="2497469" cy="68048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Visual API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(versioned)</a:t>
                </a:r>
              </a:p>
            </p:txBody>
          </p:sp>
          <p:cxnSp>
            <p:nvCxnSpPr>
              <p:cNvPr id="11" name="Straight Arrow Connector 10"/>
              <p:cNvCxnSpPr>
                <a:endCxn id="10" idx="0"/>
              </p:cNvCxnSpPr>
              <p:nvPr/>
            </p:nvCxnSpPr>
            <p:spPr>
              <a:xfrm>
                <a:off x="4036238" y="4498746"/>
                <a:ext cx="1" cy="623280"/>
              </a:xfrm>
              <a:prstGeom prst="straightConnector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2535865" y="2315568"/>
              <a:ext cx="4416065" cy="1545466"/>
              <a:chOff x="2535865" y="2315568"/>
              <a:chExt cx="4416065" cy="1545466"/>
            </a:xfrm>
          </p:grpSpPr>
          <p:sp>
            <p:nvSpPr>
              <p:cNvPr id="20" name="TextBox 19"/>
              <p:cNvSpPr txBox="1"/>
              <p:nvPr/>
            </p:nvSpPr>
            <p:spPr>
              <a:xfrm>
                <a:off x="4873260" y="3226081"/>
                <a:ext cx="113768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sp>
            <p:nvSpPr>
              <p:cNvPr id="9" name="Rectangle 8"/>
              <p:cNvSpPr/>
              <p:nvPr/>
            </p:nvSpPr>
            <p:spPr bwMode="auto">
              <a:xfrm>
                <a:off x="3254746" y="2315568"/>
                <a:ext cx="2497469" cy="680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effectLst/>
                    <a:uLnTx/>
                    <a:uFillTx/>
                    <a:latin typeface="Segoe UI"/>
                    <a:ea typeface="Segoe UI" pitchFamily="34" charset="0"/>
                    <a:cs typeface="Segoe UI" pitchFamily="34" charset="0"/>
                  </a:rPr>
                  <a:t>Custom Visual Tool</a:t>
                </a:r>
              </a:p>
            </p:txBody>
          </p:sp>
          <p:cxnSp>
            <p:nvCxnSpPr>
              <p:cNvPr id="19" name="Straight Arrow Connector 50"/>
              <p:cNvCxnSpPr>
                <a:endCxn id="9" idx="2"/>
              </p:cNvCxnSpPr>
              <p:nvPr/>
            </p:nvCxnSpPr>
            <p:spPr>
              <a:xfrm rot="5400000" flipH="1" flipV="1">
                <a:off x="3087182" y="2444735"/>
                <a:ext cx="864982" cy="1967616"/>
              </a:xfrm>
              <a:prstGeom prst="bentConnector3">
                <a:avLst>
                  <a:gd name="adj1" fmla="val 48830"/>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50"/>
              <p:cNvCxnSpPr>
                <a:stCxn id="20" idx="2"/>
                <a:endCxn id="9" idx="2"/>
              </p:cNvCxnSpPr>
              <p:nvPr/>
            </p:nvCxnSpPr>
            <p:spPr>
              <a:xfrm rot="5400000" flipH="1">
                <a:off x="4543845" y="2955689"/>
                <a:ext cx="857893" cy="938621"/>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50"/>
              <p:cNvCxnSpPr>
                <a:stCxn id="22" idx="2"/>
                <a:endCxn id="9" idx="2"/>
              </p:cNvCxnSpPr>
              <p:nvPr/>
            </p:nvCxnSpPr>
            <p:spPr>
              <a:xfrm rot="5400000" flipH="1">
                <a:off x="5298760" y="2200774"/>
                <a:ext cx="857891" cy="2448449"/>
              </a:xfrm>
              <a:prstGeom prst="bentConnector3">
                <a:avLst>
                  <a:gd name="adj1" fmla="val 48271"/>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447126" y="4495729"/>
              <a:ext cx="2802558" cy="1306781"/>
              <a:chOff x="5447126" y="4495729"/>
              <a:chExt cx="2802558" cy="1306781"/>
            </a:xfrm>
          </p:grpSpPr>
          <p:cxnSp>
            <p:nvCxnSpPr>
              <p:cNvPr id="25" name="Straight Arrow Connector 50"/>
              <p:cNvCxnSpPr>
                <a:stCxn id="24" idx="0"/>
                <a:endCxn id="12" idx="0"/>
              </p:cNvCxnSpPr>
              <p:nvPr/>
            </p:nvCxnSpPr>
            <p:spPr>
              <a:xfrm rot="16200000" flipH="1">
                <a:off x="5910889" y="4031966"/>
                <a:ext cx="626297" cy="1553823"/>
              </a:xfrm>
              <a:prstGeom prst="bentConnector3">
                <a:avLst>
                  <a:gd name="adj1" fmla="val 44612"/>
                </a:avLst>
              </a:prstGeom>
              <a:ln w="38100">
                <a:solidFill>
                  <a:srgbClr val="00ABEC"/>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752215" y="5122026"/>
                <a:ext cx="2497469" cy="680484"/>
                <a:chOff x="5752215" y="5122026"/>
                <a:chExt cx="2497469" cy="680484"/>
              </a:xfrm>
            </p:grpSpPr>
            <p:sp>
              <p:nvSpPr>
                <p:cNvPr id="12" name="Rectangle 11"/>
                <p:cNvSpPr/>
                <p:nvPr/>
              </p:nvSpPr>
              <p:spPr bwMode="auto">
                <a:xfrm>
                  <a:off x="5752215" y="5122026"/>
                  <a:ext cx="2497469" cy="680484"/>
                </a:xfrm>
                <a:prstGeom prst="rect">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a:ea typeface="Segoe UI" pitchFamily="34" charset="0"/>
                      <a:cs typeface="Segoe UI" pitchFamily="34" charset="0"/>
                    </a:rPr>
                    <a:t>PowerBI.com</a:t>
                  </a:r>
                </a:p>
              </p:txBody>
            </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87465" y="5287542"/>
                  <a:ext cx="465164" cy="349451"/>
                </a:xfrm>
                <a:prstGeom prst="rect">
                  <a:avLst/>
                </a:prstGeom>
              </p:spPr>
            </p:pic>
          </p:grpSp>
        </p:grpSp>
        <p:grpSp>
          <p:nvGrpSpPr>
            <p:cNvPr id="28" name="Group 27"/>
            <p:cNvGrpSpPr/>
            <p:nvPr/>
          </p:nvGrpSpPr>
          <p:grpSpPr>
            <a:xfrm>
              <a:off x="275240" y="3687671"/>
              <a:ext cx="1366322" cy="1361707"/>
              <a:chOff x="275240" y="3687671"/>
              <a:chExt cx="1366322" cy="1361707"/>
            </a:xfrm>
          </p:grpSpPr>
          <p:sp>
            <p:nvSpPr>
              <p:cNvPr id="15" name="TextBox 14"/>
              <p:cNvSpPr txBox="1"/>
              <p:nvPr/>
            </p:nvSpPr>
            <p:spPr>
              <a:xfrm>
                <a:off x="275240" y="4532313"/>
                <a:ext cx="136632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mj-lt"/>
                  </a:rPr>
                  <a:t>Developer</a:t>
                </a:r>
              </a:p>
            </p:txBody>
          </p:sp>
          <p:sp>
            <p:nvSpPr>
              <p:cNvPr id="27" name="Freeform 26"/>
              <p:cNvSpPr/>
              <p:nvPr/>
            </p:nvSpPr>
            <p:spPr>
              <a:xfrm>
                <a:off x="604423" y="3687671"/>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grpSp>
          <p:nvGrpSpPr>
            <p:cNvPr id="30" name="Group 29"/>
            <p:cNvGrpSpPr/>
            <p:nvPr/>
          </p:nvGrpSpPr>
          <p:grpSpPr>
            <a:xfrm>
              <a:off x="10669811" y="3798782"/>
              <a:ext cx="1357789" cy="1250596"/>
              <a:chOff x="10632268" y="3687671"/>
              <a:chExt cx="1357789" cy="1250596"/>
            </a:xfrm>
          </p:grpSpPr>
          <p:sp>
            <p:nvSpPr>
              <p:cNvPr id="18" name="TextBox 17"/>
              <p:cNvSpPr txBox="1"/>
              <p:nvPr/>
            </p:nvSpPr>
            <p:spPr>
              <a:xfrm>
                <a:off x="10632268" y="4421202"/>
                <a:ext cx="1357789" cy="5170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dirty="0"/>
                  <a:t>End user</a:t>
                </a:r>
              </a:p>
            </p:txBody>
          </p:sp>
          <p:sp>
            <p:nvSpPr>
              <p:cNvPr id="29" name="Freeform 35"/>
              <p:cNvSpPr/>
              <p:nvPr/>
            </p:nvSpPr>
            <p:spPr>
              <a:xfrm>
                <a:off x="10989876" y="3687671"/>
                <a:ext cx="642575" cy="733531"/>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defRPr/>
                </a:pPr>
                <a:endParaRPr lang="en-US" kern="0" dirty="0">
                  <a:solidFill>
                    <a:prstClr val="black"/>
                  </a:solidFill>
                </a:endParaRPr>
              </a:p>
            </p:txBody>
          </p:sp>
        </p:grpSp>
        <p:sp>
          <p:nvSpPr>
            <p:cNvPr id="32" name="TextBox 31"/>
            <p:cNvSpPr txBox="1"/>
            <p:nvPr/>
          </p:nvSpPr>
          <p:spPr>
            <a:xfrm>
              <a:off x="7607174" y="4432486"/>
              <a:ext cx="1357789"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1" i="0" u="none" strike="noStrike" kern="0" cap="none" spc="0" normalizeH="0" baseline="0">
                  <a:ln>
                    <a:noFill/>
                  </a:ln>
                  <a:effectLst/>
                  <a:uLnTx/>
                  <a:uFillTx/>
                  <a:latin typeface="+mj-lt"/>
                </a:defRPr>
              </a:lvl1pPr>
            </a:lstStyle>
            <a:p>
              <a:r>
                <a:rPr lang="en-US" sz="1400" b="0" dirty="0">
                  <a:latin typeface="+mn-lt"/>
                </a:rPr>
                <a:t>Optional</a:t>
              </a:r>
            </a:p>
          </p:txBody>
        </p:sp>
      </p:grpSp>
      <p:sp>
        <p:nvSpPr>
          <p:cNvPr id="14" name="Rounded Rectangle 13"/>
          <p:cNvSpPr/>
          <p:nvPr/>
        </p:nvSpPr>
        <p:spPr>
          <a:xfrm>
            <a:off x="6003505" y="3719761"/>
            <a:ext cx="1830687" cy="889309"/>
          </a:xfrm>
          <a:prstGeom prst="roundRect">
            <a:avLst/>
          </a:prstGeom>
          <a:solidFill>
            <a:schemeClr val="accent3">
              <a:alpha val="25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58372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500"/>
                                  </p:stCondLst>
                                  <p:childTnLst>
                                    <p:animMotion origin="layout" path="M 2.08333E-6 4.07407E-6 L 0.12252 4.07407E-6 " pathEditMode="relative" rAng="0" ptsTypes="AA">
                                      <p:cBhvr>
                                        <p:cTn id="6" dur="2000" fill="hold"/>
                                        <p:tgtEl>
                                          <p:spTgt spid="14"/>
                                        </p:tgtEl>
                                        <p:attrNameLst>
                                          <p:attrName>ppt_x</p:attrName>
                                          <p:attrName>ppt_y</p:attrName>
                                        </p:attrNameLst>
                                      </p:cBhvr>
                                      <p:rCtr x="61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5 – Submission</a:t>
            </a:r>
          </a:p>
        </p:txBody>
      </p:sp>
      <p:sp>
        <p:nvSpPr>
          <p:cNvPr id="4" name="Content Placeholder 3"/>
          <p:cNvSpPr>
            <a:spLocks noGrp="1"/>
          </p:cNvSpPr>
          <p:nvPr>
            <p:ph sz="quarter" idx="11"/>
          </p:nvPr>
        </p:nvSpPr>
        <p:spPr>
          <a:xfrm>
            <a:off x="457199" y="2068513"/>
            <a:ext cx="11343503" cy="4789487"/>
          </a:xfrm>
        </p:spPr>
        <p:txBody>
          <a:bodyPr/>
          <a:lstStyle/>
          <a:p>
            <a:r>
              <a:rPr lang="en-US" noProof="0" dirty="0"/>
              <a:t>The custom visual can be submitted to the </a:t>
            </a:r>
            <a:r>
              <a:rPr lang="en-US" b="1" noProof="0" dirty="0"/>
              <a:t>Power BI Visuals Gallery</a:t>
            </a:r>
          </a:p>
          <a:p>
            <a:pPr lvl="1"/>
            <a:r>
              <a:rPr lang="en-US" noProof="0" dirty="0"/>
              <a:t>To be accepted, it must pass acceptance criteria, and pass all test cases</a:t>
            </a:r>
          </a:p>
        </p:txBody>
      </p:sp>
      <p:sp>
        <p:nvSpPr>
          <p:cNvPr id="7" name="Text Placeholder 6"/>
          <p:cNvSpPr>
            <a:spLocks noGrp="1"/>
          </p:cNvSpPr>
          <p:nvPr>
            <p:ph type="body" sz="quarter" idx="12"/>
          </p:nvPr>
        </p:nvSpPr>
        <p:spPr/>
        <p:txBody>
          <a:bodyPr/>
          <a:lstStyle/>
          <a:p>
            <a:r>
              <a:rPr lang="en-US" noProof="0" dirty="0"/>
              <a:t>Development lifecycle</a:t>
            </a:r>
          </a:p>
        </p:txBody>
      </p:sp>
      <p:pic>
        <p:nvPicPr>
          <p:cNvPr id="8" name="Picture 7"/>
          <p:cNvPicPr>
            <a:picLocks noChangeAspect="1"/>
          </p:cNvPicPr>
          <p:nvPr/>
        </p:nvPicPr>
        <p:blipFill rotWithShape="1">
          <a:blip r:embed="rId2"/>
          <a:srcRect r="18612" b="19923"/>
          <a:stretch/>
        </p:blipFill>
        <p:spPr>
          <a:xfrm>
            <a:off x="457199" y="3135545"/>
            <a:ext cx="11734801" cy="3722455"/>
          </a:xfrm>
          <a:prstGeom prst="rect">
            <a:avLst/>
          </a:prstGeom>
        </p:spPr>
      </p:pic>
    </p:spTree>
    <p:extLst>
      <p:ext uri="{BB962C8B-B14F-4D97-AF65-F5344CB8AC3E}">
        <p14:creationId xmlns:p14="http://schemas.microsoft.com/office/powerpoint/2010/main" val="237606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5 – Submission</a:t>
            </a:r>
          </a:p>
        </p:txBody>
      </p:sp>
      <p:sp>
        <p:nvSpPr>
          <p:cNvPr id="4" name="Content Placeholder 3"/>
          <p:cNvSpPr>
            <a:spLocks noGrp="1"/>
          </p:cNvSpPr>
          <p:nvPr>
            <p:ph sz="quarter" idx="11"/>
          </p:nvPr>
        </p:nvSpPr>
        <p:spPr/>
        <p:txBody>
          <a:bodyPr/>
          <a:lstStyle/>
          <a:p>
            <a:pPr marL="0" indent="0">
              <a:spcAft>
                <a:spcPts val="1200"/>
              </a:spcAft>
              <a:buNone/>
            </a:pPr>
            <a:r>
              <a:rPr lang="en-US" noProof="0" dirty="0"/>
              <a:t>Submission flow:</a:t>
            </a:r>
          </a:p>
          <a:p>
            <a:pPr marL="1162050" lvl="1" indent="-457200">
              <a:buFont typeface="+mj-lt"/>
              <a:buAutoNum type="arabicPeriod"/>
            </a:pPr>
            <a:r>
              <a:rPr lang="en-US" noProof="0" dirty="0"/>
              <a:t>Author submits a visual package and content</a:t>
            </a:r>
          </a:p>
          <a:p>
            <a:pPr marL="1162050" lvl="1" indent="-457200">
              <a:buFont typeface="+mj-lt"/>
              <a:buAutoNum type="arabicPeriod"/>
            </a:pPr>
            <a:r>
              <a:rPr lang="en-US" noProof="0" dirty="0"/>
              <a:t>Microsoft Custom Visuals Team reviews the submission</a:t>
            </a:r>
          </a:p>
          <a:p>
            <a:pPr marL="1162050" lvl="1" indent="-457200">
              <a:buFont typeface="+mj-lt"/>
              <a:buAutoNum type="arabicPeriod"/>
            </a:pPr>
            <a:r>
              <a:rPr lang="en-US" noProof="0" dirty="0"/>
              <a:t>Author corrects any issues, and re-submits</a:t>
            </a:r>
          </a:p>
          <a:p>
            <a:pPr marL="1162050" lvl="1" indent="-457200">
              <a:buFont typeface="+mj-lt"/>
              <a:buAutoNum type="arabicPeriod"/>
            </a:pPr>
            <a:r>
              <a:rPr lang="en-US" noProof="0" dirty="0"/>
              <a:t>Once all blocking issues have been resolved, author provides sample report, blog post and demonstration video</a:t>
            </a:r>
          </a:p>
          <a:p>
            <a:pPr marL="1162050" lvl="1" indent="-457200">
              <a:buFont typeface="+mj-lt"/>
              <a:buAutoNum type="arabicPeriod"/>
            </a:pPr>
            <a:r>
              <a:rPr lang="en-US" noProof="0" dirty="0"/>
              <a:t>Microsoft Custom Visuals Team publishes the visual to the Visuals Gallery</a:t>
            </a:r>
          </a:p>
        </p:txBody>
      </p:sp>
      <p:sp>
        <p:nvSpPr>
          <p:cNvPr id="7" name="Text Placeholder 6"/>
          <p:cNvSpPr>
            <a:spLocks noGrp="1"/>
          </p:cNvSpPr>
          <p:nvPr>
            <p:ph type="body" sz="quarter" idx="12"/>
          </p:nvPr>
        </p:nvSpPr>
        <p:spPr/>
        <p:txBody>
          <a:bodyPr/>
          <a:lstStyle/>
          <a:p>
            <a:r>
              <a:rPr lang="en-US" noProof="0" dirty="0"/>
              <a:t>Development lifecycle</a:t>
            </a:r>
          </a:p>
        </p:txBody>
      </p:sp>
      <p:sp>
        <p:nvSpPr>
          <p:cNvPr id="8" name="Right Arrow 7"/>
          <p:cNvSpPr/>
          <p:nvPr/>
        </p:nvSpPr>
        <p:spPr>
          <a:xfrm rot="5400000">
            <a:off x="-260007" y="3563824"/>
            <a:ext cx="2108446" cy="5257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113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AU" dirty="0"/>
          </a:p>
        </p:txBody>
      </p:sp>
      <p:sp>
        <p:nvSpPr>
          <p:cNvPr id="3" name="Content Placeholder 2"/>
          <p:cNvSpPr>
            <a:spLocks noGrp="1"/>
          </p:cNvSpPr>
          <p:nvPr>
            <p:ph sz="quarter" idx="11"/>
          </p:nvPr>
        </p:nvSpPr>
        <p:spPr/>
        <p:txBody>
          <a:bodyPr/>
          <a:lstStyle/>
          <a:p>
            <a:pPr marL="0" indent="0">
              <a:buNone/>
            </a:pPr>
            <a:r>
              <a:rPr lang="en-US" noProof="0" dirty="0"/>
              <a:t>Developers can develop custom visuals for use in Power BI solutions which enable visualizing any data in any way</a:t>
            </a:r>
          </a:p>
          <a:p>
            <a:endParaRPr lang="en-US" noProof="0" dirty="0"/>
          </a:p>
          <a:p>
            <a:endParaRPr lang="en-US" noProof="0" dirty="0"/>
          </a:p>
        </p:txBody>
      </p:sp>
      <p:sp>
        <p:nvSpPr>
          <p:cNvPr id="4" name="Text Placeholder 3"/>
          <p:cNvSpPr>
            <a:spLocks noGrp="1"/>
          </p:cNvSpPr>
          <p:nvPr>
            <p:ph type="body" sz="quarter" idx="12"/>
          </p:nvPr>
        </p:nvSpPr>
        <p:spPr/>
        <p:txBody>
          <a:bodyPr/>
          <a:lstStyle/>
          <a:p>
            <a:r>
              <a:rPr lang="en-US" noProof="0" dirty="0"/>
              <a:t>Core concepts</a:t>
            </a:r>
          </a:p>
        </p:txBody>
      </p:sp>
      <p:pic>
        <p:nvPicPr>
          <p:cNvPr id="5" name="Picture 4"/>
          <p:cNvPicPr>
            <a:picLocks noChangeAspect="1"/>
          </p:cNvPicPr>
          <p:nvPr/>
        </p:nvPicPr>
        <p:blipFill>
          <a:blip r:embed="rId3"/>
          <a:stretch>
            <a:fillRect/>
          </a:stretch>
        </p:blipFill>
        <p:spPr>
          <a:xfrm>
            <a:off x="7699875" y="5311145"/>
            <a:ext cx="1258021" cy="1223127"/>
          </a:xfrm>
          <a:prstGeom prst="rect">
            <a:avLst/>
          </a:prstGeom>
        </p:spPr>
      </p:pic>
      <p:pic>
        <p:nvPicPr>
          <p:cNvPr id="6" name="Picture 5"/>
          <p:cNvPicPr>
            <a:picLocks noChangeAspect="1"/>
          </p:cNvPicPr>
          <p:nvPr/>
        </p:nvPicPr>
        <p:blipFill>
          <a:blip r:embed="rId4"/>
          <a:stretch>
            <a:fillRect/>
          </a:stretch>
        </p:blipFill>
        <p:spPr>
          <a:xfrm>
            <a:off x="7699875" y="3220321"/>
            <a:ext cx="2358327" cy="2019468"/>
          </a:xfrm>
          <a:prstGeom prst="rect">
            <a:avLst/>
          </a:prstGeom>
        </p:spPr>
      </p:pic>
      <p:pic>
        <p:nvPicPr>
          <p:cNvPr id="7" name="Picture 6"/>
          <p:cNvPicPr>
            <a:picLocks noChangeAspect="1"/>
          </p:cNvPicPr>
          <p:nvPr/>
        </p:nvPicPr>
        <p:blipFill>
          <a:blip r:embed="rId5"/>
          <a:stretch>
            <a:fillRect/>
          </a:stretch>
        </p:blipFill>
        <p:spPr>
          <a:xfrm>
            <a:off x="5869524" y="3232908"/>
            <a:ext cx="1625984" cy="1569098"/>
          </a:xfrm>
          <a:prstGeom prst="rect">
            <a:avLst/>
          </a:prstGeom>
        </p:spPr>
      </p:pic>
      <p:pic>
        <p:nvPicPr>
          <p:cNvPr id="8" name="Picture 7"/>
          <p:cNvPicPr>
            <a:picLocks noChangeAspect="1"/>
          </p:cNvPicPr>
          <p:nvPr/>
        </p:nvPicPr>
        <p:blipFill rotWithShape="1">
          <a:blip r:embed="rId6"/>
          <a:srcRect r="6682"/>
          <a:stretch/>
        </p:blipFill>
        <p:spPr>
          <a:xfrm>
            <a:off x="4875334" y="4915599"/>
            <a:ext cx="2620174" cy="1614481"/>
          </a:xfrm>
          <a:prstGeom prst="rect">
            <a:avLst/>
          </a:prstGeom>
        </p:spPr>
      </p:pic>
      <p:pic>
        <p:nvPicPr>
          <p:cNvPr id="9" name="Picture 8"/>
          <p:cNvPicPr>
            <a:picLocks noChangeAspect="1"/>
          </p:cNvPicPr>
          <p:nvPr/>
        </p:nvPicPr>
        <p:blipFill>
          <a:blip r:embed="rId7"/>
          <a:stretch>
            <a:fillRect/>
          </a:stretch>
        </p:blipFill>
        <p:spPr>
          <a:xfrm>
            <a:off x="1914525" y="4915599"/>
            <a:ext cx="2858625" cy="1614912"/>
          </a:xfrm>
          <a:prstGeom prst="rect">
            <a:avLst/>
          </a:prstGeom>
        </p:spPr>
      </p:pic>
      <p:pic>
        <p:nvPicPr>
          <p:cNvPr id="10" name="Picture 9"/>
          <p:cNvPicPr>
            <a:picLocks noChangeAspect="1"/>
          </p:cNvPicPr>
          <p:nvPr/>
        </p:nvPicPr>
        <p:blipFill>
          <a:blip r:embed="rId8"/>
          <a:stretch>
            <a:fillRect/>
          </a:stretch>
        </p:blipFill>
        <p:spPr>
          <a:xfrm>
            <a:off x="4025400" y="3232908"/>
            <a:ext cx="1762661" cy="1574606"/>
          </a:xfrm>
          <a:prstGeom prst="rect">
            <a:avLst/>
          </a:prstGeom>
        </p:spPr>
      </p:pic>
      <p:pic>
        <p:nvPicPr>
          <p:cNvPr id="11" name="Picture 10"/>
          <p:cNvPicPr>
            <a:picLocks noChangeAspect="1"/>
          </p:cNvPicPr>
          <p:nvPr/>
        </p:nvPicPr>
        <p:blipFill>
          <a:blip r:embed="rId9"/>
          <a:stretch>
            <a:fillRect/>
          </a:stretch>
        </p:blipFill>
        <p:spPr>
          <a:xfrm>
            <a:off x="2181458" y="3220321"/>
            <a:ext cx="1639575" cy="1591820"/>
          </a:xfrm>
          <a:prstGeom prst="rect">
            <a:avLst/>
          </a:prstGeom>
        </p:spPr>
      </p:pic>
    </p:spTree>
    <p:extLst>
      <p:ext uri="{BB962C8B-B14F-4D97-AF65-F5344CB8AC3E}">
        <p14:creationId xmlns:p14="http://schemas.microsoft.com/office/powerpoint/2010/main" val="126131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3"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2"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1"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AU" dirty="0"/>
          </a:p>
        </p:txBody>
      </p:sp>
      <p:sp>
        <p:nvSpPr>
          <p:cNvPr id="3" name="Content Placeholder 2"/>
          <p:cNvSpPr>
            <a:spLocks noGrp="1"/>
          </p:cNvSpPr>
          <p:nvPr>
            <p:ph sz="quarter" idx="11"/>
          </p:nvPr>
        </p:nvSpPr>
        <p:spPr/>
        <p:txBody>
          <a:bodyPr/>
          <a:lstStyle/>
          <a:p>
            <a:r>
              <a:rPr lang="en-US" noProof="0" dirty="0"/>
              <a:t>Custom visuals utilities</a:t>
            </a:r>
          </a:p>
          <a:p>
            <a:r>
              <a:rPr lang="en-US" noProof="0" dirty="0"/>
              <a:t>Updating the API version</a:t>
            </a:r>
          </a:p>
          <a:p>
            <a:r>
              <a:rPr lang="en-US" noProof="0" dirty="0"/>
              <a:t>R-powered custom visuals</a:t>
            </a:r>
          </a:p>
          <a:p>
            <a:endParaRPr lang="en-US" noProof="0" dirty="0"/>
          </a:p>
        </p:txBody>
      </p:sp>
      <p:sp>
        <p:nvSpPr>
          <p:cNvPr id="4" name="Text Placeholder 3"/>
          <p:cNvSpPr>
            <a:spLocks noGrp="1"/>
          </p:cNvSpPr>
          <p:nvPr>
            <p:ph type="body" sz="quarter" idx="12"/>
          </p:nvPr>
        </p:nvSpPr>
        <p:spPr/>
        <p:txBody>
          <a:bodyPr/>
          <a:lstStyle/>
          <a:p>
            <a:r>
              <a:rPr lang="en-US" noProof="0" dirty="0"/>
              <a:t>Additional topics</a:t>
            </a:r>
          </a:p>
        </p:txBody>
      </p:sp>
    </p:spTree>
    <p:extLst>
      <p:ext uri="{BB962C8B-B14F-4D97-AF65-F5344CB8AC3E}">
        <p14:creationId xmlns:p14="http://schemas.microsoft.com/office/powerpoint/2010/main" val="204082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noProof="0" dirty="0"/>
              <a:t>Custom visuals utilities</a:t>
            </a:r>
          </a:p>
        </p:txBody>
      </p:sp>
      <p:sp>
        <p:nvSpPr>
          <p:cNvPr id="3" name="Content Placeholder 2"/>
          <p:cNvSpPr>
            <a:spLocks noGrp="1"/>
          </p:cNvSpPr>
          <p:nvPr>
            <p:ph sz="quarter" idx="11"/>
          </p:nvPr>
        </p:nvSpPr>
        <p:spPr/>
        <p:txBody>
          <a:bodyPr/>
          <a:lstStyle/>
          <a:p>
            <a:pPr marL="46037" indent="0">
              <a:buNone/>
            </a:pPr>
            <a:r>
              <a:rPr lang="en-US" noProof="0" dirty="0"/>
              <a:t>Available at </a:t>
            </a:r>
            <a:r>
              <a:rPr lang="en-US" noProof="0" dirty="0">
                <a:hlinkClick r:id="rId2"/>
              </a:rPr>
              <a:t>https://github.com/Microsoft/powerbi-visuals-utils-</a:t>
            </a:r>
            <a:r>
              <a:rPr lang="en-US" noProof="0" dirty="0"/>
              <a:t>...</a:t>
            </a:r>
          </a:p>
          <a:p>
            <a:endParaRPr lang="en-US" noProof="0" dirty="0"/>
          </a:p>
          <a:p>
            <a:endParaRPr lang="en-US" noProof="0" dirty="0"/>
          </a:p>
          <a:p>
            <a:pPr lvl="1"/>
            <a:r>
              <a:rPr lang="en-US" noProof="0" dirty="0"/>
              <a:t> </a:t>
            </a:r>
          </a:p>
        </p:txBody>
      </p:sp>
      <p:sp>
        <p:nvSpPr>
          <p:cNvPr id="4" name="Text Placeholder 3"/>
          <p:cNvSpPr>
            <a:spLocks noGrp="1"/>
          </p:cNvSpPr>
          <p:nvPr>
            <p:ph type="body" sz="quarter" idx="12"/>
          </p:nvPr>
        </p:nvSpPr>
        <p:spPr/>
        <p:txBody>
          <a:bodyPr/>
          <a:lstStyle/>
          <a:p>
            <a:r>
              <a:rPr lang="en-US" noProof="0" dirty="0"/>
              <a:t>Additional topics</a:t>
            </a:r>
          </a:p>
        </p:txBody>
      </p:sp>
      <p:graphicFrame>
        <p:nvGraphicFramePr>
          <p:cNvPr id="5" name="Content Placeholder 3"/>
          <p:cNvGraphicFramePr>
            <a:graphicFrameLocks/>
          </p:cNvGraphicFramePr>
          <p:nvPr>
            <p:extLst>
              <p:ext uri="{D42A27DB-BD31-4B8C-83A1-F6EECF244321}">
                <p14:modId xmlns:p14="http://schemas.microsoft.com/office/powerpoint/2010/main" val="3656731830"/>
              </p:ext>
            </p:extLst>
          </p:nvPr>
        </p:nvGraphicFramePr>
        <p:xfrm>
          <a:off x="580768" y="2764784"/>
          <a:ext cx="11111170" cy="3708400"/>
        </p:xfrm>
        <a:graphic>
          <a:graphicData uri="http://schemas.openxmlformats.org/drawingml/2006/table">
            <a:tbl>
              <a:tblPr firstRow="1" bandRow="1">
                <a:tableStyleId>{5C22544A-7EE6-4342-B048-85BDC9FD1C3A}</a:tableStyleId>
              </a:tblPr>
              <a:tblGrid>
                <a:gridCol w="2009206">
                  <a:extLst>
                    <a:ext uri="{9D8B030D-6E8A-4147-A177-3AD203B41FA5}">
                      <a16:colId xmlns:a16="http://schemas.microsoft.com/office/drawing/2014/main" val="2838923812"/>
                    </a:ext>
                  </a:extLst>
                </a:gridCol>
                <a:gridCol w="9101964">
                  <a:extLst>
                    <a:ext uri="{9D8B030D-6E8A-4147-A177-3AD203B41FA5}">
                      <a16:colId xmlns:a16="http://schemas.microsoft.com/office/drawing/2014/main" val="550852665"/>
                    </a:ext>
                  </a:extLst>
                </a:gridCol>
              </a:tblGrid>
              <a:tr h="370840">
                <a:tc>
                  <a:txBody>
                    <a:bodyPr/>
                    <a:lstStyle/>
                    <a:p>
                      <a:r>
                        <a:rPr lang="en-AU" dirty="0">
                          <a:solidFill>
                            <a:schemeClr val="bg1"/>
                          </a:solidFill>
                        </a:rPr>
                        <a:t>Utility</a:t>
                      </a:r>
                    </a:p>
                  </a:txBody>
                  <a:tcPr/>
                </a:tc>
                <a:tc>
                  <a:txBody>
                    <a:bodyPr/>
                    <a:lstStyle/>
                    <a:p>
                      <a:r>
                        <a:rPr lang="en-AU" dirty="0">
                          <a:solidFill>
                            <a:schemeClr val="bg1"/>
                          </a:solidFill>
                        </a:rPr>
                        <a:t>Description</a:t>
                      </a:r>
                    </a:p>
                  </a:txBody>
                  <a:tcPr/>
                </a:tc>
                <a:extLst>
                  <a:ext uri="{0D108BD9-81ED-4DB2-BD59-A6C34878D82A}">
                    <a16:rowId xmlns:a16="http://schemas.microsoft.com/office/drawing/2014/main" val="4021492394"/>
                  </a:ext>
                </a:extLst>
              </a:tr>
              <a:tr h="370840">
                <a:tc>
                  <a:txBody>
                    <a:bodyPr/>
                    <a:lstStyle/>
                    <a:p>
                      <a:r>
                        <a:rPr lang="en-AU" dirty="0">
                          <a:solidFill>
                            <a:schemeClr val="accent1"/>
                          </a:solidFill>
                        </a:rPr>
                        <a:t>chartutils</a:t>
                      </a:r>
                    </a:p>
                  </a:txBody>
                  <a:tcPr/>
                </a:tc>
                <a:tc>
                  <a:txBody>
                    <a:bodyPr/>
                    <a:lstStyle/>
                    <a:p>
                      <a:r>
                        <a:rPr lang="en-AU" dirty="0">
                          <a:solidFill>
                            <a:schemeClr val="accent1"/>
                          </a:solidFill>
                        </a:rPr>
                        <a:t>Set of functions and classes to manage chart axes and labels</a:t>
                      </a:r>
                    </a:p>
                  </a:txBody>
                  <a:tcPr/>
                </a:tc>
                <a:extLst>
                  <a:ext uri="{0D108BD9-81ED-4DB2-BD59-A6C34878D82A}">
                    <a16:rowId xmlns:a16="http://schemas.microsoft.com/office/drawing/2014/main" val="728835738"/>
                  </a:ext>
                </a:extLst>
              </a:tr>
              <a:tr h="370840">
                <a:tc>
                  <a:txBody>
                    <a:bodyPr/>
                    <a:lstStyle/>
                    <a:p>
                      <a:r>
                        <a:rPr lang="en-AU" dirty="0">
                          <a:solidFill>
                            <a:schemeClr val="accent1"/>
                          </a:solidFill>
                        </a:rPr>
                        <a:t>colorutils</a:t>
                      </a:r>
                    </a:p>
                  </a:txBody>
                  <a:tcPr/>
                </a:tc>
                <a:tc>
                  <a:txBody>
                    <a:bodyPr/>
                    <a:lstStyle/>
                    <a:p>
                      <a:r>
                        <a:rPr lang="en-AU" dirty="0">
                          <a:solidFill>
                            <a:schemeClr val="accent1"/>
                          </a:solidFill>
                        </a:rPr>
                        <a:t>Set of functions and classes to simplify color manipulations</a:t>
                      </a:r>
                    </a:p>
                  </a:txBody>
                  <a:tcPr/>
                </a:tc>
                <a:extLst>
                  <a:ext uri="{0D108BD9-81ED-4DB2-BD59-A6C34878D82A}">
                    <a16:rowId xmlns:a16="http://schemas.microsoft.com/office/drawing/2014/main" val="3564784601"/>
                  </a:ext>
                </a:extLst>
              </a:tr>
              <a:tr h="370840">
                <a:tc>
                  <a:txBody>
                    <a:bodyPr/>
                    <a:lstStyle/>
                    <a:p>
                      <a:r>
                        <a:rPr lang="en-AU" dirty="0">
                          <a:solidFill>
                            <a:schemeClr val="accent1"/>
                          </a:solidFill>
                        </a:rPr>
                        <a:t>dataviewutils</a:t>
                      </a:r>
                    </a:p>
                  </a:txBody>
                  <a:tcPr/>
                </a:tc>
                <a:tc>
                  <a:txBody>
                    <a:bodyPr/>
                    <a:lstStyle/>
                    <a:p>
                      <a:r>
                        <a:rPr lang="en-AU" dirty="0">
                          <a:solidFill>
                            <a:schemeClr val="accent1"/>
                          </a:solidFill>
                        </a:rPr>
                        <a:t>Set of functions and classes to simplify parsing of the Dataview object</a:t>
                      </a:r>
                    </a:p>
                  </a:txBody>
                  <a:tcPr/>
                </a:tc>
                <a:extLst>
                  <a:ext uri="{0D108BD9-81ED-4DB2-BD59-A6C34878D82A}">
                    <a16:rowId xmlns:a16="http://schemas.microsoft.com/office/drawing/2014/main" val="83842945"/>
                  </a:ext>
                </a:extLst>
              </a:tr>
              <a:tr h="370840">
                <a:tc>
                  <a:txBody>
                    <a:bodyPr/>
                    <a:lstStyle/>
                    <a:p>
                      <a:r>
                        <a:rPr lang="en-AU" dirty="0">
                          <a:solidFill>
                            <a:schemeClr val="accent1"/>
                          </a:solidFill>
                        </a:rPr>
                        <a:t>formattingutils</a:t>
                      </a:r>
                    </a:p>
                  </a:txBody>
                  <a:tcPr/>
                </a:tc>
                <a:tc>
                  <a:txBody>
                    <a:bodyPr/>
                    <a:lstStyle/>
                    <a:p>
                      <a:r>
                        <a:rPr lang="en-AU" dirty="0">
                          <a:solidFill>
                            <a:schemeClr val="accent1"/>
                          </a:solidFill>
                        </a:rPr>
                        <a:t>Set of functions and classes to format values</a:t>
                      </a:r>
                    </a:p>
                  </a:txBody>
                  <a:tcPr/>
                </a:tc>
                <a:extLst>
                  <a:ext uri="{0D108BD9-81ED-4DB2-BD59-A6C34878D82A}">
                    <a16:rowId xmlns:a16="http://schemas.microsoft.com/office/drawing/2014/main" val="2623976730"/>
                  </a:ext>
                </a:extLst>
              </a:tr>
              <a:tr h="370840">
                <a:tc>
                  <a:txBody>
                    <a:bodyPr/>
                    <a:lstStyle/>
                    <a:p>
                      <a:r>
                        <a:rPr lang="en-AU" dirty="0">
                          <a:solidFill>
                            <a:schemeClr val="accent1"/>
                          </a:solidFill>
                        </a:rPr>
                        <a:t>interactivityutils</a:t>
                      </a:r>
                    </a:p>
                  </a:txBody>
                  <a:tcPr/>
                </a:tc>
                <a:tc>
                  <a:txBody>
                    <a:bodyPr/>
                    <a:lstStyle/>
                    <a:p>
                      <a:r>
                        <a:rPr lang="en-AU" dirty="0">
                          <a:solidFill>
                            <a:schemeClr val="accent1"/>
                          </a:solidFill>
                        </a:rPr>
                        <a:t>Set of functions and classes to simplify working</a:t>
                      </a:r>
                      <a:r>
                        <a:rPr lang="en-AU" baseline="0" dirty="0">
                          <a:solidFill>
                            <a:schemeClr val="accent1"/>
                          </a:solidFill>
                        </a:rPr>
                        <a:t> with</a:t>
                      </a:r>
                      <a:r>
                        <a:rPr lang="en-AU" dirty="0">
                          <a:solidFill>
                            <a:schemeClr val="accent1"/>
                          </a:solidFill>
                        </a:rPr>
                        <a:t> cross-selection and cross-filtering</a:t>
                      </a:r>
                    </a:p>
                  </a:txBody>
                  <a:tcPr/>
                </a:tc>
                <a:extLst>
                  <a:ext uri="{0D108BD9-81ED-4DB2-BD59-A6C34878D82A}">
                    <a16:rowId xmlns:a16="http://schemas.microsoft.com/office/drawing/2014/main" val="1241105727"/>
                  </a:ext>
                </a:extLst>
              </a:tr>
              <a:tr h="370840">
                <a:tc>
                  <a:txBody>
                    <a:bodyPr/>
                    <a:lstStyle/>
                    <a:p>
                      <a:r>
                        <a:rPr lang="en-AU" dirty="0">
                          <a:solidFill>
                            <a:schemeClr val="accent1"/>
                          </a:solidFill>
                        </a:rPr>
                        <a:t>svgutils</a:t>
                      </a:r>
                    </a:p>
                  </a:txBody>
                  <a:tcPr/>
                </a:tc>
                <a:tc>
                  <a:txBody>
                    <a:bodyPr/>
                    <a:lstStyle/>
                    <a:p>
                      <a:r>
                        <a:rPr lang="en-AU" dirty="0">
                          <a:solidFill>
                            <a:schemeClr val="accent1"/>
                          </a:solidFill>
                        </a:rPr>
                        <a:t>Set of functions and classes to simplify SVG manipulations</a:t>
                      </a:r>
                    </a:p>
                  </a:txBody>
                  <a:tcPr/>
                </a:tc>
                <a:extLst>
                  <a:ext uri="{0D108BD9-81ED-4DB2-BD59-A6C34878D82A}">
                    <a16:rowId xmlns:a16="http://schemas.microsoft.com/office/drawing/2014/main" val="2712205931"/>
                  </a:ext>
                </a:extLst>
              </a:tr>
              <a:tr h="370840">
                <a:tc>
                  <a:txBody>
                    <a:bodyPr/>
                    <a:lstStyle/>
                    <a:p>
                      <a:r>
                        <a:rPr lang="en-AU" dirty="0">
                          <a:solidFill>
                            <a:schemeClr val="accent1"/>
                          </a:solidFill>
                        </a:rPr>
                        <a:t>testutils</a:t>
                      </a:r>
                    </a:p>
                  </a:txBody>
                  <a:tcPr/>
                </a:tc>
                <a:tc>
                  <a:txBody>
                    <a:bodyPr/>
                    <a:lstStyle/>
                    <a:p>
                      <a:r>
                        <a:rPr lang="en-AU" dirty="0">
                          <a:solidFill>
                            <a:schemeClr val="accent1"/>
                          </a:solidFill>
                        </a:rPr>
                        <a:t>Set of mocks and fakes to simplify unit testing</a:t>
                      </a:r>
                    </a:p>
                  </a:txBody>
                  <a:tcPr/>
                </a:tc>
                <a:extLst>
                  <a:ext uri="{0D108BD9-81ED-4DB2-BD59-A6C34878D82A}">
                    <a16:rowId xmlns:a16="http://schemas.microsoft.com/office/drawing/2014/main" val="874402744"/>
                  </a:ext>
                </a:extLst>
              </a:tr>
              <a:tr h="370840">
                <a:tc>
                  <a:txBody>
                    <a:bodyPr/>
                    <a:lstStyle/>
                    <a:p>
                      <a:r>
                        <a:rPr lang="en-AU" dirty="0">
                          <a:solidFill>
                            <a:schemeClr val="accent1"/>
                          </a:solidFill>
                        </a:rPr>
                        <a:t>tooltiputils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accent1"/>
                          </a:solidFill>
                        </a:rPr>
                        <a:t>Set of functions and classes to simplify usage of the Tooltip API</a:t>
                      </a:r>
                    </a:p>
                  </a:txBody>
                  <a:tcPr/>
                </a:tc>
                <a:extLst>
                  <a:ext uri="{0D108BD9-81ED-4DB2-BD59-A6C34878D82A}">
                    <a16:rowId xmlns:a16="http://schemas.microsoft.com/office/drawing/2014/main" val="3177849113"/>
                  </a:ext>
                </a:extLst>
              </a:tr>
              <a:tr h="370840">
                <a:tc>
                  <a:txBody>
                    <a:bodyPr/>
                    <a:lstStyle/>
                    <a:p>
                      <a:r>
                        <a:rPr lang="en-AU" dirty="0">
                          <a:solidFill>
                            <a:schemeClr val="accent1"/>
                          </a:solidFill>
                        </a:rPr>
                        <a:t>typeutils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accent1"/>
                          </a:solidFill>
                        </a:rPr>
                        <a:t>Set of functions and classes to extend the basic types</a:t>
                      </a:r>
                    </a:p>
                  </a:txBody>
                  <a:tcPr/>
                </a:tc>
                <a:extLst>
                  <a:ext uri="{0D108BD9-81ED-4DB2-BD59-A6C34878D82A}">
                    <a16:rowId xmlns:a16="http://schemas.microsoft.com/office/drawing/2014/main" val="580391097"/>
                  </a:ext>
                </a:extLst>
              </a:tr>
            </a:tbl>
          </a:graphicData>
        </a:graphic>
      </p:graphicFrame>
    </p:spTree>
    <p:extLst>
      <p:ext uri="{BB962C8B-B14F-4D97-AF65-F5344CB8AC3E}">
        <p14:creationId xmlns:p14="http://schemas.microsoft.com/office/powerpoint/2010/main" val="20324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noProof="0" dirty="0"/>
              <a:t>Updating the API version</a:t>
            </a:r>
          </a:p>
        </p:txBody>
      </p:sp>
      <p:sp>
        <p:nvSpPr>
          <p:cNvPr id="3" name="Content Placeholder 2"/>
          <p:cNvSpPr>
            <a:spLocks noGrp="1"/>
          </p:cNvSpPr>
          <p:nvPr>
            <p:ph sz="quarter" idx="11"/>
          </p:nvPr>
        </p:nvSpPr>
        <p:spPr/>
        <p:txBody>
          <a:bodyPr/>
          <a:lstStyle/>
          <a:p>
            <a:r>
              <a:rPr lang="en-US" noProof="0" dirty="0"/>
              <a:t>When the visual is created, versioned API type definitions and JSON schemas are copied into the project directory</a:t>
            </a:r>
          </a:p>
          <a:p>
            <a:r>
              <a:rPr lang="en-US" noProof="0" dirty="0"/>
              <a:t>Updating a visual is not required, but can be useful if Microsoft releases a fix for a past API version, or to benefit from new capabilities delivered in a later API version</a:t>
            </a:r>
          </a:p>
          <a:p>
            <a:r>
              <a:rPr lang="en-US" noProof="0" dirty="0"/>
              <a:t>Use the following command to update these files if needed</a:t>
            </a:r>
          </a:p>
          <a:p>
            <a:endParaRPr lang="en-US" noProof="0" dirty="0"/>
          </a:p>
          <a:p>
            <a:endParaRPr lang="en-US" noProof="0" dirty="0"/>
          </a:p>
          <a:p>
            <a:pPr lvl="1"/>
            <a:r>
              <a:rPr lang="en-US" noProof="0" dirty="0"/>
              <a:t>You can also update to a different API version by explicitly specifying an API version in the update command</a:t>
            </a:r>
          </a:p>
        </p:txBody>
      </p:sp>
      <p:sp>
        <p:nvSpPr>
          <p:cNvPr id="4" name="Text Placeholder 3"/>
          <p:cNvSpPr>
            <a:spLocks noGrp="1"/>
          </p:cNvSpPr>
          <p:nvPr>
            <p:ph type="body" sz="quarter" idx="12"/>
          </p:nvPr>
        </p:nvSpPr>
        <p:spPr/>
        <p:txBody>
          <a:bodyPr/>
          <a:lstStyle/>
          <a:p>
            <a:r>
              <a:rPr lang="en-US" noProof="0" dirty="0"/>
              <a:t>Additional topics</a:t>
            </a:r>
          </a:p>
        </p:txBody>
      </p:sp>
      <p:sp>
        <p:nvSpPr>
          <p:cNvPr id="5" name="TextBox 4"/>
          <p:cNvSpPr txBox="1"/>
          <p:nvPr/>
        </p:nvSpPr>
        <p:spPr>
          <a:xfrm>
            <a:off x="778933" y="4812119"/>
            <a:ext cx="10913005" cy="732848"/>
          </a:xfrm>
          <a:prstGeom prst="rect">
            <a:avLst/>
          </a:prstGeom>
          <a:solidFill>
            <a:schemeClr val="bg2"/>
          </a:solidFill>
          <a:ln>
            <a:solidFill>
              <a:schemeClr val="bg1">
                <a:lumMod val="50000"/>
              </a:schemeClr>
            </a:solidFill>
          </a:ln>
        </p:spPr>
        <p:txBody>
          <a:bodyPr wrap="square" lIns="180000" tIns="180000" rIns="180000" bIns="180000" rtlCol="0">
            <a:spAutoFit/>
          </a:bodyPr>
          <a:lstStyle/>
          <a:p>
            <a:r>
              <a:rPr lang="en-AU" sz="2400" dirty="0">
                <a:latin typeface="Consolas" panose="020B0609020204030204" pitchFamily="49" charset="0"/>
              </a:rPr>
              <a:t>pbiviz update</a:t>
            </a:r>
          </a:p>
        </p:txBody>
      </p:sp>
    </p:spTree>
    <p:extLst>
      <p:ext uri="{BB962C8B-B14F-4D97-AF65-F5344CB8AC3E}">
        <p14:creationId xmlns:p14="http://schemas.microsoft.com/office/powerpoint/2010/main" val="204294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AU" dirty="0"/>
          </a:p>
        </p:txBody>
      </p:sp>
      <p:sp>
        <p:nvSpPr>
          <p:cNvPr id="3" name="Content Placeholder 2"/>
          <p:cNvSpPr>
            <a:spLocks noGrp="1"/>
          </p:cNvSpPr>
          <p:nvPr>
            <p:ph sz="quarter" idx="11"/>
          </p:nvPr>
        </p:nvSpPr>
        <p:spPr>
          <a:xfrm>
            <a:off x="457200" y="2068513"/>
            <a:ext cx="5873262" cy="4789487"/>
          </a:xfrm>
        </p:spPr>
        <p:txBody>
          <a:bodyPr/>
          <a:lstStyle/>
          <a:p>
            <a:r>
              <a:rPr lang="en-US" noProof="0" dirty="0"/>
              <a:t>It is also possible to develop </a:t>
            </a:r>
            <a:br>
              <a:rPr lang="en-US" noProof="0" dirty="0"/>
            </a:br>
            <a:r>
              <a:rPr lang="en-US" noProof="0" dirty="0"/>
              <a:t>R-powered custom visuals</a:t>
            </a:r>
          </a:p>
          <a:p>
            <a:r>
              <a:rPr lang="en-US" noProof="0" dirty="0"/>
              <a:t>They are based on R script</a:t>
            </a:r>
          </a:p>
          <a:p>
            <a:r>
              <a:rPr lang="en-US" noProof="0" dirty="0"/>
              <a:t>The visual can perform analytical and statistical analysis to create compelling visuals by integrating with R</a:t>
            </a:r>
          </a:p>
        </p:txBody>
      </p:sp>
      <p:sp>
        <p:nvSpPr>
          <p:cNvPr id="4" name="Text Placeholder 3"/>
          <p:cNvSpPr>
            <a:spLocks noGrp="1"/>
          </p:cNvSpPr>
          <p:nvPr>
            <p:ph type="body" sz="quarter" idx="12"/>
          </p:nvPr>
        </p:nvSpPr>
        <p:spPr/>
        <p:txBody>
          <a:bodyPr/>
          <a:lstStyle/>
          <a:p>
            <a:r>
              <a:rPr lang="en-US" noProof="0" dirty="0"/>
              <a:t>R-powered custom visuals</a:t>
            </a:r>
          </a:p>
        </p:txBody>
      </p:sp>
      <p:pic>
        <p:nvPicPr>
          <p:cNvPr id="6" name="Picture 5"/>
          <p:cNvPicPr>
            <a:picLocks noChangeAspect="1"/>
          </p:cNvPicPr>
          <p:nvPr/>
        </p:nvPicPr>
        <p:blipFill>
          <a:blip r:embed="rId2"/>
          <a:stretch>
            <a:fillRect/>
          </a:stretch>
        </p:blipFill>
        <p:spPr>
          <a:xfrm>
            <a:off x="7004667" y="2172232"/>
            <a:ext cx="4289680" cy="4164736"/>
          </a:xfrm>
          <a:prstGeom prst="rect">
            <a:avLst/>
          </a:prstGeom>
        </p:spPr>
      </p:pic>
    </p:spTree>
    <p:extLst>
      <p:ext uri="{BB962C8B-B14F-4D97-AF65-F5344CB8AC3E}">
        <p14:creationId xmlns:p14="http://schemas.microsoft.com/office/powerpoint/2010/main" val="299007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AU" dirty="0"/>
          </a:p>
        </p:txBody>
      </p:sp>
      <p:sp>
        <p:nvSpPr>
          <p:cNvPr id="4" name="Content Placeholder 3"/>
          <p:cNvSpPr>
            <a:spLocks noGrp="1"/>
          </p:cNvSpPr>
          <p:nvPr>
            <p:ph sz="quarter" idx="11"/>
          </p:nvPr>
        </p:nvSpPr>
        <p:spPr/>
        <p:txBody>
          <a:bodyPr/>
          <a:lstStyle/>
          <a:p>
            <a:r>
              <a:rPr lang="en-US" noProof="0" dirty="0"/>
              <a:t>Power BI Visuals Gallery</a:t>
            </a:r>
          </a:p>
          <a:p>
            <a:pPr lvl="1"/>
            <a:r>
              <a:rPr lang="en-US" noProof="0" dirty="0">
                <a:hlinkClick r:id="rId2"/>
              </a:rPr>
              <a:t>https://visuals.powerbi.com/</a:t>
            </a:r>
            <a:endParaRPr lang="en-US" noProof="0" dirty="0"/>
          </a:p>
          <a:p>
            <a:r>
              <a:rPr lang="en-US" noProof="0" dirty="0"/>
              <a:t>Getting started</a:t>
            </a:r>
          </a:p>
          <a:p>
            <a:pPr lvl="1"/>
            <a:r>
              <a:rPr lang="en-US" noProof="0" dirty="0">
                <a:hlinkClick r:id="rId3"/>
              </a:rPr>
              <a:t>http://aka.ms/pbivizstart</a:t>
            </a:r>
            <a:endParaRPr lang="en-US" noProof="0" dirty="0"/>
          </a:p>
          <a:p>
            <a:r>
              <a:rPr lang="en-US" noProof="0" dirty="0"/>
              <a:t>Documentation</a:t>
            </a:r>
          </a:p>
          <a:p>
            <a:pPr lvl="1"/>
            <a:r>
              <a:rPr lang="en-US" noProof="0" dirty="0">
                <a:hlinkClick r:id="rId4"/>
              </a:rPr>
              <a:t>https://github.com/Microsoft/PowerBI-visuals</a:t>
            </a:r>
            <a:endParaRPr lang="en-US" noProof="0" dirty="0"/>
          </a:p>
          <a:p>
            <a:pPr lvl="1"/>
            <a:r>
              <a:rPr lang="en-US" noProof="0" dirty="0"/>
              <a:t>Visual Tools: </a:t>
            </a:r>
            <a:r>
              <a:rPr lang="en-US" noProof="0" dirty="0">
                <a:hlinkClick r:id="rId5"/>
              </a:rPr>
              <a:t>https://github.com/Microsoft/PowerBI-visuals-tools</a:t>
            </a:r>
            <a:endParaRPr lang="en-US" noProof="0" dirty="0"/>
          </a:p>
          <a:p>
            <a:r>
              <a:rPr lang="en-US" noProof="0" dirty="0"/>
              <a:t>Submit your visual:</a:t>
            </a:r>
          </a:p>
          <a:p>
            <a:pPr lvl="1"/>
            <a:r>
              <a:rPr lang="en-US" noProof="0" dirty="0">
                <a:hlinkClick r:id="rId6"/>
              </a:rPr>
              <a:t>https://github.com/Microsoft/PowerBI-visuals/blob/master/Tutorial/SubmittingToGallery.md</a:t>
            </a:r>
            <a:endParaRPr lang="en-US" noProof="0" dirty="0"/>
          </a:p>
          <a:p>
            <a:endParaRPr lang="en-US" noProof="0" dirty="0"/>
          </a:p>
        </p:txBody>
      </p:sp>
      <p:sp>
        <p:nvSpPr>
          <p:cNvPr id="7" name="Text Placeholder 6"/>
          <p:cNvSpPr>
            <a:spLocks noGrp="1"/>
          </p:cNvSpPr>
          <p:nvPr>
            <p:ph type="body" sz="quarter" idx="12"/>
          </p:nvPr>
        </p:nvSpPr>
        <p:spPr/>
        <p:txBody>
          <a:bodyPr/>
          <a:lstStyle/>
          <a:p>
            <a:r>
              <a:rPr lang="en-US" noProof="0" dirty="0"/>
              <a:t>Resources</a:t>
            </a:r>
          </a:p>
        </p:txBody>
      </p:sp>
    </p:spTree>
    <p:extLst>
      <p:ext uri="{BB962C8B-B14F-4D97-AF65-F5344CB8AC3E}">
        <p14:creationId xmlns:p14="http://schemas.microsoft.com/office/powerpoint/2010/main" val="254822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AU" dirty="0"/>
          </a:p>
        </p:txBody>
      </p:sp>
      <p:sp>
        <p:nvSpPr>
          <p:cNvPr id="4" name="Content Placeholder 3"/>
          <p:cNvSpPr>
            <a:spLocks noGrp="1"/>
          </p:cNvSpPr>
          <p:nvPr>
            <p:ph sz="quarter" idx="11"/>
          </p:nvPr>
        </p:nvSpPr>
        <p:spPr/>
        <p:txBody>
          <a:bodyPr/>
          <a:lstStyle/>
          <a:p>
            <a:r>
              <a:rPr lang="en-US" noProof="0" dirty="0"/>
              <a:t>R-powered Custom Visuals</a:t>
            </a:r>
          </a:p>
          <a:p>
            <a:pPr lvl="1"/>
            <a:r>
              <a:rPr lang="en-US" noProof="0" dirty="0">
                <a:hlinkClick r:id="rId2"/>
              </a:rPr>
              <a:t>https://github.com/Microsoft/PowerBI-visuals#building-r-powered-custom-visual-corrplot</a:t>
            </a:r>
            <a:endParaRPr lang="en-US" noProof="0" dirty="0"/>
          </a:p>
          <a:p>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7" name="Text Placeholder 6"/>
          <p:cNvSpPr>
            <a:spLocks noGrp="1"/>
          </p:cNvSpPr>
          <p:nvPr>
            <p:ph type="body" sz="quarter" idx="12"/>
          </p:nvPr>
        </p:nvSpPr>
        <p:spPr/>
        <p:txBody>
          <a:bodyPr/>
          <a:lstStyle/>
          <a:p>
            <a:r>
              <a:rPr lang="en-US" noProof="0" dirty="0"/>
              <a:t>Resources</a:t>
            </a:r>
          </a:p>
        </p:txBody>
      </p:sp>
    </p:spTree>
    <p:extLst>
      <p:ext uri="{BB962C8B-B14F-4D97-AF65-F5344CB8AC3E}">
        <p14:creationId xmlns:p14="http://schemas.microsoft.com/office/powerpoint/2010/main" val="274779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50"/>
                                        <p:tgtEl>
                                          <p:spTgt spid="4">
                                            <p:txEl>
                                              <p:pRg st="0" end="0"/>
                                            </p:txEl>
                                          </p:spTgt>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up)">
                                      <p:cBhvr>
                                        <p:cTn id="11" dur="2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noProof="0" dirty="0"/>
              <a:t>90 minutes</a:t>
            </a:r>
          </a:p>
        </p:txBody>
      </p:sp>
      <p:sp>
        <p:nvSpPr>
          <p:cNvPr id="5" name="Content Placeholder 4"/>
          <p:cNvSpPr>
            <a:spLocks noGrp="1"/>
          </p:cNvSpPr>
          <p:nvPr>
            <p:ph sz="quarter" idx="11"/>
          </p:nvPr>
        </p:nvSpPr>
        <p:spPr/>
        <p:txBody>
          <a:bodyPr/>
          <a:lstStyle/>
          <a:p>
            <a:pPr marL="0" indent="0">
              <a:buNone/>
            </a:pPr>
            <a:r>
              <a:rPr lang="en-US" b="1" noProof="0" dirty="0"/>
              <a:t>Developing a Power BI Custom Visual</a:t>
            </a:r>
          </a:p>
          <a:p>
            <a:endParaRPr lang="en-US" noProof="0" dirty="0"/>
          </a:p>
          <a:p>
            <a:pPr lvl="1"/>
            <a:r>
              <a:rPr lang="en-US" noProof="0" dirty="0"/>
              <a:t>Creating a Custom Visual</a:t>
            </a:r>
          </a:p>
          <a:p>
            <a:pPr lvl="1"/>
            <a:r>
              <a:rPr lang="en-US" noProof="0" dirty="0"/>
              <a:t>Adding Visual Elements</a:t>
            </a:r>
          </a:p>
          <a:p>
            <a:pPr lvl="1"/>
            <a:r>
              <a:rPr lang="en-US" noProof="0" dirty="0"/>
              <a:t>Configuring Data Binding</a:t>
            </a:r>
          </a:p>
          <a:p>
            <a:pPr lvl="1"/>
            <a:r>
              <a:rPr lang="en-US" noProof="0" dirty="0"/>
              <a:t>Installing Power BI Utilities</a:t>
            </a:r>
          </a:p>
          <a:p>
            <a:pPr lvl="1"/>
            <a:r>
              <a:rPr lang="en-US" noProof="0" dirty="0"/>
              <a:t>Formatting Data Values</a:t>
            </a:r>
          </a:p>
          <a:p>
            <a:pPr lvl="1"/>
            <a:r>
              <a:rPr lang="en-US" noProof="0" dirty="0"/>
              <a:t>Adding Formatting Options</a:t>
            </a:r>
          </a:p>
          <a:p>
            <a:pPr lvl="1"/>
            <a:r>
              <a:rPr lang="en-US" noProof="0" dirty="0"/>
              <a:t>Packaging the Custom Visual</a:t>
            </a:r>
          </a:p>
          <a:p>
            <a:pPr lvl="1"/>
            <a:r>
              <a:rPr lang="en-US" noProof="0" dirty="0"/>
              <a:t>Importing the Custom Visual</a:t>
            </a:r>
          </a:p>
        </p:txBody>
      </p:sp>
      <p:sp>
        <p:nvSpPr>
          <p:cNvPr id="10" name="Text Placeholder 9"/>
          <p:cNvSpPr>
            <a:spLocks noGrp="1"/>
          </p:cNvSpPr>
          <p:nvPr>
            <p:ph type="body" sz="quarter" idx="12"/>
          </p:nvPr>
        </p:nvSpPr>
        <p:spPr/>
        <p:txBody>
          <a:bodyPr/>
          <a:lstStyle/>
          <a:p>
            <a:r>
              <a:rPr lang="en-US" noProof="0" dirty="0"/>
              <a:t>Lab 03A</a:t>
            </a:r>
          </a:p>
        </p:txBody>
      </p:sp>
      <p:sp>
        <p:nvSpPr>
          <p:cNvPr id="6" name="Freeform 47"/>
          <p:cNvSpPr>
            <a:spLocks noEditPoints="1"/>
          </p:cNvSpPr>
          <p:nvPr/>
        </p:nvSpPr>
        <p:spPr bwMode="black">
          <a:xfrm>
            <a:off x="10689487" y="492109"/>
            <a:ext cx="835200" cy="835200"/>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9 h 150"/>
              <a:gd name="T12" fmla="*/ 10 w 150"/>
              <a:gd name="T13" fmla="*/ 75 h 150"/>
              <a:gd name="T14" fmla="*/ 75 w 150"/>
              <a:gd name="T15" fmla="*/ 140 h 150"/>
              <a:gd name="T16" fmla="*/ 140 w 150"/>
              <a:gd name="T17" fmla="*/ 75 h 150"/>
              <a:gd name="T18" fmla="*/ 75 w 150"/>
              <a:gd name="T19" fmla="*/ 9 h 150"/>
              <a:gd name="T20" fmla="*/ 47 w 150"/>
              <a:gd name="T21" fmla="*/ 94 h 150"/>
              <a:gd name="T22" fmla="*/ 43 w 150"/>
              <a:gd name="T23" fmla="*/ 98 h 150"/>
              <a:gd name="T24" fmla="*/ 38 w 150"/>
              <a:gd name="T25" fmla="*/ 94 h 150"/>
              <a:gd name="T26" fmla="*/ 43 w 150"/>
              <a:gd name="T27" fmla="*/ 89 h 150"/>
              <a:gd name="T28" fmla="*/ 47 w 150"/>
              <a:gd name="T29" fmla="*/ 94 h 150"/>
              <a:gd name="T30" fmla="*/ 43 w 150"/>
              <a:gd name="T31" fmla="*/ 52 h 150"/>
              <a:gd name="T32" fmla="*/ 38 w 150"/>
              <a:gd name="T33" fmla="*/ 56 h 150"/>
              <a:gd name="T34" fmla="*/ 43 w 150"/>
              <a:gd name="T35" fmla="*/ 61 h 150"/>
              <a:gd name="T36" fmla="*/ 47 w 150"/>
              <a:gd name="T37" fmla="*/ 56 h 150"/>
              <a:gd name="T38" fmla="*/ 43 w 150"/>
              <a:gd name="T39" fmla="*/ 52 h 150"/>
              <a:gd name="T40" fmla="*/ 53 w 150"/>
              <a:gd name="T41" fmla="*/ 98 h 150"/>
              <a:gd name="T42" fmla="*/ 101 w 150"/>
              <a:gd name="T43" fmla="*/ 98 h 150"/>
              <a:gd name="T44" fmla="*/ 101 w 150"/>
              <a:gd name="T45" fmla="*/ 89 h 150"/>
              <a:gd name="T46" fmla="*/ 53 w 150"/>
              <a:gd name="T47" fmla="*/ 89 h 150"/>
              <a:gd name="T48" fmla="*/ 53 w 150"/>
              <a:gd name="T49" fmla="*/ 98 h 150"/>
              <a:gd name="T50" fmla="*/ 108 w 150"/>
              <a:gd name="T51" fmla="*/ 52 h 150"/>
              <a:gd name="T52" fmla="*/ 53 w 150"/>
              <a:gd name="T53" fmla="*/ 52 h 150"/>
              <a:gd name="T54" fmla="*/ 53 w 150"/>
              <a:gd name="T55" fmla="*/ 61 h 150"/>
              <a:gd name="T56" fmla="*/ 108 w 150"/>
              <a:gd name="T57" fmla="*/ 61 h 150"/>
              <a:gd name="T58" fmla="*/ 108 w 150"/>
              <a:gd name="T59" fmla="*/ 52 h 150"/>
              <a:gd name="T60" fmla="*/ 53 w 150"/>
              <a:gd name="T61" fmla="*/ 70 h 150"/>
              <a:gd name="T62" fmla="*/ 53 w 150"/>
              <a:gd name="T63" fmla="*/ 80 h 150"/>
              <a:gd name="T64" fmla="*/ 116 w 150"/>
              <a:gd name="T65" fmla="*/ 80 h 150"/>
              <a:gd name="T66" fmla="*/ 116 w 150"/>
              <a:gd name="T67" fmla="*/ 70 h 150"/>
              <a:gd name="T68" fmla="*/ 53 w 150"/>
              <a:gd name="T69" fmla="*/ 70 h 150"/>
              <a:gd name="T70" fmla="*/ 43 w 150"/>
              <a:gd name="T71" fmla="*/ 70 h 150"/>
              <a:gd name="T72" fmla="*/ 38 w 150"/>
              <a:gd name="T73" fmla="*/ 75 h 150"/>
              <a:gd name="T74" fmla="*/ 43 w 150"/>
              <a:gd name="T75" fmla="*/ 80 h 150"/>
              <a:gd name="T76" fmla="*/ 47 w 150"/>
              <a:gd name="T77" fmla="*/ 75 h 150"/>
              <a:gd name="T78" fmla="*/ 43 w 150"/>
              <a:gd name="T79" fmla="*/ 7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75" y="150"/>
                </a:moveTo>
                <a:cubicBezTo>
                  <a:pt x="34" y="150"/>
                  <a:pt x="0" y="116"/>
                  <a:pt x="0" y="75"/>
                </a:cubicBezTo>
                <a:cubicBezTo>
                  <a:pt x="0" y="34"/>
                  <a:pt x="34" y="0"/>
                  <a:pt x="75" y="0"/>
                </a:cubicBezTo>
                <a:cubicBezTo>
                  <a:pt x="116" y="0"/>
                  <a:pt x="150" y="34"/>
                  <a:pt x="150" y="75"/>
                </a:cubicBezTo>
                <a:cubicBezTo>
                  <a:pt x="150" y="116"/>
                  <a:pt x="116" y="150"/>
                  <a:pt x="75" y="150"/>
                </a:cubicBezTo>
                <a:close/>
                <a:moveTo>
                  <a:pt x="75" y="9"/>
                </a:moveTo>
                <a:cubicBezTo>
                  <a:pt x="39" y="9"/>
                  <a:pt x="10" y="39"/>
                  <a:pt x="10" y="75"/>
                </a:cubicBezTo>
                <a:cubicBezTo>
                  <a:pt x="10" y="111"/>
                  <a:pt x="39" y="140"/>
                  <a:pt x="75" y="140"/>
                </a:cubicBezTo>
                <a:cubicBezTo>
                  <a:pt x="111" y="140"/>
                  <a:pt x="140" y="111"/>
                  <a:pt x="140" y="75"/>
                </a:cubicBezTo>
                <a:cubicBezTo>
                  <a:pt x="140" y="39"/>
                  <a:pt x="111" y="9"/>
                  <a:pt x="75" y="9"/>
                </a:cubicBezTo>
                <a:close/>
                <a:moveTo>
                  <a:pt x="47" y="94"/>
                </a:moveTo>
                <a:cubicBezTo>
                  <a:pt x="47" y="96"/>
                  <a:pt x="45" y="98"/>
                  <a:pt x="43" y="98"/>
                </a:cubicBezTo>
                <a:cubicBezTo>
                  <a:pt x="40" y="98"/>
                  <a:pt x="38" y="96"/>
                  <a:pt x="38" y="94"/>
                </a:cubicBezTo>
                <a:cubicBezTo>
                  <a:pt x="38" y="91"/>
                  <a:pt x="40" y="89"/>
                  <a:pt x="43" y="89"/>
                </a:cubicBezTo>
                <a:cubicBezTo>
                  <a:pt x="45" y="89"/>
                  <a:pt x="47" y="91"/>
                  <a:pt x="47" y="94"/>
                </a:cubicBezTo>
                <a:close/>
                <a:moveTo>
                  <a:pt x="43" y="52"/>
                </a:moveTo>
                <a:cubicBezTo>
                  <a:pt x="40" y="52"/>
                  <a:pt x="38" y="54"/>
                  <a:pt x="38" y="56"/>
                </a:cubicBezTo>
                <a:cubicBezTo>
                  <a:pt x="38" y="59"/>
                  <a:pt x="40" y="61"/>
                  <a:pt x="43" y="61"/>
                </a:cubicBezTo>
                <a:cubicBezTo>
                  <a:pt x="45" y="61"/>
                  <a:pt x="47" y="59"/>
                  <a:pt x="47" y="56"/>
                </a:cubicBezTo>
                <a:cubicBezTo>
                  <a:pt x="47" y="54"/>
                  <a:pt x="45" y="52"/>
                  <a:pt x="43" y="52"/>
                </a:cubicBezTo>
                <a:close/>
                <a:moveTo>
                  <a:pt x="53" y="98"/>
                </a:moveTo>
                <a:cubicBezTo>
                  <a:pt x="101" y="98"/>
                  <a:pt x="101" y="98"/>
                  <a:pt x="101" y="98"/>
                </a:cubicBezTo>
                <a:cubicBezTo>
                  <a:pt x="101" y="89"/>
                  <a:pt x="101" y="89"/>
                  <a:pt x="101" y="89"/>
                </a:cubicBezTo>
                <a:cubicBezTo>
                  <a:pt x="53" y="89"/>
                  <a:pt x="53" y="89"/>
                  <a:pt x="53" y="89"/>
                </a:cubicBezTo>
                <a:lnTo>
                  <a:pt x="53" y="98"/>
                </a:lnTo>
                <a:close/>
                <a:moveTo>
                  <a:pt x="108" y="52"/>
                </a:moveTo>
                <a:cubicBezTo>
                  <a:pt x="53" y="52"/>
                  <a:pt x="53" y="52"/>
                  <a:pt x="53" y="52"/>
                </a:cubicBezTo>
                <a:cubicBezTo>
                  <a:pt x="53" y="61"/>
                  <a:pt x="53" y="61"/>
                  <a:pt x="53" y="61"/>
                </a:cubicBezTo>
                <a:cubicBezTo>
                  <a:pt x="108" y="61"/>
                  <a:pt x="108" y="61"/>
                  <a:pt x="108" y="61"/>
                </a:cubicBezTo>
                <a:lnTo>
                  <a:pt x="108" y="52"/>
                </a:lnTo>
                <a:close/>
                <a:moveTo>
                  <a:pt x="53" y="70"/>
                </a:moveTo>
                <a:cubicBezTo>
                  <a:pt x="53" y="80"/>
                  <a:pt x="53" y="80"/>
                  <a:pt x="53" y="80"/>
                </a:cubicBezTo>
                <a:cubicBezTo>
                  <a:pt x="116" y="80"/>
                  <a:pt x="116" y="80"/>
                  <a:pt x="116" y="80"/>
                </a:cubicBezTo>
                <a:cubicBezTo>
                  <a:pt x="116" y="70"/>
                  <a:pt x="116" y="70"/>
                  <a:pt x="116" y="70"/>
                </a:cubicBezTo>
                <a:lnTo>
                  <a:pt x="53" y="70"/>
                </a:lnTo>
                <a:close/>
                <a:moveTo>
                  <a:pt x="43" y="70"/>
                </a:moveTo>
                <a:cubicBezTo>
                  <a:pt x="40" y="70"/>
                  <a:pt x="38" y="72"/>
                  <a:pt x="38" y="75"/>
                </a:cubicBezTo>
                <a:cubicBezTo>
                  <a:pt x="38" y="78"/>
                  <a:pt x="40" y="80"/>
                  <a:pt x="43" y="80"/>
                </a:cubicBezTo>
                <a:cubicBezTo>
                  <a:pt x="45" y="80"/>
                  <a:pt x="47" y="78"/>
                  <a:pt x="47" y="75"/>
                </a:cubicBezTo>
                <a:cubicBezTo>
                  <a:pt x="47" y="72"/>
                  <a:pt x="45" y="70"/>
                  <a:pt x="43" y="70"/>
                </a:cubicBezTo>
                <a:close/>
              </a:path>
            </a:pathLst>
          </a:custGeom>
          <a:solidFill>
            <a:schemeClr val="bg1"/>
          </a:solidFill>
          <a:ln>
            <a:noFill/>
          </a:ln>
          <a:extLst/>
        </p:spPr>
        <p:txBody>
          <a:bodyPr vert="horz" wrap="square" lIns="91457" tIns="45729" rIns="91457" bIns="45729" numCol="1" anchor="t" anchorCtr="0" compatLnSpc="1">
            <a:prstTxWarp prst="textNoShape">
              <a:avLst/>
            </a:prstTxWarp>
          </a:bodyPr>
          <a:lstStyle/>
          <a:p>
            <a:endParaRPr lang="en-US" sz="1765" dirty="0">
              <a:solidFill>
                <a:srgbClr val="000000"/>
              </a:solidFill>
            </a:endParaRPr>
          </a:p>
        </p:txBody>
      </p:sp>
      <p:pic>
        <p:nvPicPr>
          <p:cNvPr id="7" name="Picture 6"/>
          <p:cNvPicPr/>
          <p:nvPr/>
        </p:nvPicPr>
        <p:blipFill>
          <a:blip r:embed="rId3"/>
          <a:stretch>
            <a:fillRect/>
          </a:stretch>
        </p:blipFill>
        <p:spPr>
          <a:xfrm>
            <a:off x="5838092" y="2973660"/>
            <a:ext cx="2589696" cy="2533561"/>
          </a:xfrm>
          <a:prstGeom prst="rect">
            <a:avLst/>
          </a:prstGeom>
        </p:spPr>
      </p:pic>
      <p:pic>
        <p:nvPicPr>
          <p:cNvPr id="8" name="Picture 7"/>
          <p:cNvPicPr/>
          <p:nvPr/>
        </p:nvPicPr>
        <p:blipFill>
          <a:blip r:embed="rId4"/>
          <a:stretch>
            <a:fillRect/>
          </a:stretch>
        </p:blipFill>
        <p:spPr>
          <a:xfrm>
            <a:off x="8277516" y="4481102"/>
            <a:ext cx="3564695" cy="2052238"/>
          </a:xfrm>
          <a:prstGeom prst="rect">
            <a:avLst/>
          </a:prstGeom>
          <a:ln>
            <a:solidFill>
              <a:schemeClr val="tx1">
                <a:lumMod val="75000"/>
                <a:lumOff val="25000"/>
              </a:schemeClr>
            </a:solidFill>
          </a:ln>
        </p:spPr>
      </p:pic>
    </p:spTree>
    <p:extLst>
      <p:ext uri="{BB962C8B-B14F-4D97-AF65-F5344CB8AC3E}">
        <p14:creationId xmlns:p14="http://schemas.microsoft.com/office/powerpoint/2010/main" val="60868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AU" dirty="0"/>
          </a:p>
        </p:txBody>
      </p:sp>
      <p:sp>
        <p:nvSpPr>
          <p:cNvPr id="4" name="Content Placeholder 3"/>
          <p:cNvSpPr>
            <a:spLocks noGrp="1"/>
          </p:cNvSpPr>
          <p:nvPr>
            <p:ph sz="quarter" idx="11"/>
          </p:nvPr>
        </p:nvSpPr>
        <p:spPr/>
        <p:txBody>
          <a:bodyPr/>
          <a:lstStyle/>
          <a:p>
            <a:endParaRPr lang="en-AU" dirty="0"/>
          </a:p>
        </p:txBody>
      </p:sp>
      <p:sp>
        <p:nvSpPr>
          <p:cNvPr id="6" name="Text Placeholder 5"/>
          <p:cNvSpPr>
            <a:spLocks noGrp="1"/>
          </p:cNvSpPr>
          <p:nvPr>
            <p:ph type="body" sz="quarter" idx="12"/>
          </p:nvPr>
        </p:nvSpPr>
        <p:spPr/>
        <p:txBody>
          <a:bodyPr/>
          <a:lstStyle/>
          <a:p>
            <a:r>
              <a:rPr lang="en-US" noProof="0" dirty="0"/>
              <a:t>Questions?</a:t>
            </a:r>
          </a:p>
        </p:txBody>
      </p:sp>
    </p:spTree>
    <p:extLst>
      <p:ext uri="{BB962C8B-B14F-4D97-AF65-F5344CB8AC3E}">
        <p14:creationId xmlns:p14="http://schemas.microsoft.com/office/powerpoint/2010/main" val="379089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AU" dirty="0"/>
          </a:p>
        </p:txBody>
      </p:sp>
      <p:sp>
        <p:nvSpPr>
          <p:cNvPr id="3" name="Content Placeholder 2"/>
          <p:cNvSpPr>
            <a:spLocks noGrp="1"/>
          </p:cNvSpPr>
          <p:nvPr>
            <p:ph sz="quarter" idx="11"/>
          </p:nvPr>
        </p:nvSpPr>
        <p:spPr/>
        <p:txBody>
          <a:bodyPr/>
          <a:lstStyle/>
          <a:p>
            <a:r>
              <a:rPr lang="en-US" noProof="0" dirty="0"/>
              <a:t>Custom visuals can be added to:</a:t>
            </a:r>
          </a:p>
          <a:p>
            <a:pPr lvl="1"/>
            <a:r>
              <a:rPr lang="en-US" noProof="0" dirty="0"/>
              <a:t>Power BI Desktop reports</a:t>
            </a:r>
          </a:p>
          <a:p>
            <a:pPr lvl="1"/>
            <a:r>
              <a:rPr lang="en-US" noProof="0" dirty="0"/>
              <a:t>Power BI service reports, and then pinned to dashboards</a:t>
            </a:r>
          </a:p>
          <a:p>
            <a:r>
              <a:rPr lang="en-US" noProof="0" dirty="0"/>
              <a:t>They behave just like the native Power BI visuals, and can:</a:t>
            </a:r>
          </a:p>
          <a:p>
            <a:pPr lvl="1"/>
            <a:r>
              <a:rPr lang="en-US" noProof="0" dirty="0"/>
              <a:t>Have formatting properties</a:t>
            </a:r>
          </a:p>
          <a:p>
            <a:pPr lvl="1"/>
            <a:r>
              <a:rPr lang="en-US" noProof="0" dirty="0"/>
              <a:t>Support filtering, highlighting, and editing</a:t>
            </a:r>
          </a:p>
          <a:p>
            <a:pPr lvl="1"/>
            <a:r>
              <a:rPr lang="en-US" noProof="0" dirty="0"/>
              <a:t>Display localized information (Power BI supports 42 languages)</a:t>
            </a:r>
          </a:p>
          <a:p>
            <a:r>
              <a:rPr lang="en-US" noProof="0" dirty="0"/>
              <a:t>R-powered custom visuals can also be developed, based on R script</a:t>
            </a:r>
          </a:p>
          <a:p>
            <a:r>
              <a:rPr lang="en-US" noProof="0" dirty="0"/>
              <a:t>Optionally, they may be submitted to the </a:t>
            </a:r>
            <a:r>
              <a:rPr lang="en-US" b="1" noProof="0" dirty="0"/>
              <a:t>Power BI Visuals Gallery</a:t>
            </a:r>
            <a:r>
              <a:rPr lang="en-US" noProof="0" dirty="0"/>
              <a:t> where they can become discoverable for public download and use </a:t>
            </a:r>
          </a:p>
          <a:p>
            <a:endParaRPr lang="en-US" noProof="0" dirty="0"/>
          </a:p>
        </p:txBody>
      </p:sp>
      <p:sp>
        <p:nvSpPr>
          <p:cNvPr id="4" name="Text Placeholder 3"/>
          <p:cNvSpPr>
            <a:spLocks noGrp="1"/>
          </p:cNvSpPr>
          <p:nvPr>
            <p:ph type="body" sz="quarter" idx="12"/>
          </p:nvPr>
        </p:nvSpPr>
        <p:spPr/>
        <p:txBody>
          <a:bodyPr/>
          <a:lstStyle/>
          <a:p>
            <a:r>
              <a:rPr lang="en-US" noProof="0" dirty="0"/>
              <a:t>Core concepts</a:t>
            </a:r>
          </a:p>
        </p:txBody>
      </p:sp>
    </p:spTree>
    <p:extLst>
      <p:ext uri="{BB962C8B-B14F-4D97-AF65-F5344CB8AC3E}">
        <p14:creationId xmlns:p14="http://schemas.microsoft.com/office/powerpoint/2010/main" val="113577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noProof="0" dirty="0"/>
              <a:t>Development</a:t>
            </a:r>
          </a:p>
        </p:txBody>
      </p:sp>
      <p:sp>
        <p:nvSpPr>
          <p:cNvPr id="3" name="Content Placeholder 2"/>
          <p:cNvSpPr>
            <a:spLocks noGrp="1"/>
          </p:cNvSpPr>
          <p:nvPr>
            <p:ph sz="quarter" idx="11"/>
          </p:nvPr>
        </p:nvSpPr>
        <p:spPr/>
        <p:txBody>
          <a:bodyPr/>
          <a:lstStyle/>
          <a:p>
            <a:r>
              <a:rPr lang="en-US" noProof="0" dirty="0"/>
              <a:t>Custom visuals can be developed on Windows, Linux or macOS</a:t>
            </a:r>
          </a:p>
          <a:p>
            <a:r>
              <a:rPr lang="en-US" noProof="0" dirty="0"/>
              <a:t>Developers will require skills with web development languages:</a:t>
            </a:r>
          </a:p>
          <a:p>
            <a:pPr lvl="1"/>
            <a:r>
              <a:rPr lang="en-US" noProof="0" dirty="0"/>
              <a:t>JavaScript</a:t>
            </a:r>
          </a:p>
          <a:p>
            <a:pPr lvl="1"/>
            <a:r>
              <a:rPr lang="en-US" noProof="0" dirty="0"/>
              <a:t>TypeScript</a:t>
            </a:r>
          </a:p>
          <a:p>
            <a:pPr lvl="1"/>
            <a:r>
              <a:rPr lang="en-US" noProof="0" dirty="0"/>
              <a:t>HTML5</a:t>
            </a:r>
          </a:p>
          <a:p>
            <a:pPr lvl="1"/>
            <a:r>
              <a:rPr lang="en-US" noProof="0" dirty="0"/>
              <a:t>SVG</a:t>
            </a:r>
          </a:p>
          <a:p>
            <a:pPr lvl="1"/>
            <a:r>
              <a:rPr lang="en-US" noProof="0" dirty="0"/>
              <a:t>CSS/Less</a:t>
            </a:r>
          </a:p>
          <a:p>
            <a:r>
              <a:rPr lang="en-US" noProof="0" dirty="0"/>
              <a:t>Typically, web drawing libraries will be used, like D3, WebGL, etc.</a:t>
            </a:r>
          </a:p>
          <a:p>
            <a:endParaRPr lang="en-US" noProof="0" dirty="0"/>
          </a:p>
        </p:txBody>
      </p:sp>
      <p:sp>
        <p:nvSpPr>
          <p:cNvPr id="4" name="Text Placeholder 3"/>
          <p:cNvSpPr>
            <a:spLocks noGrp="1"/>
          </p:cNvSpPr>
          <p:nvPr>
            <p:ph type="body" sz="quarter" idx="12"/>
          </p:nvPr>
        </p:nvSpPr>
        <p:spPr/>
        <p:txBody>
          <a:bodyPr/>
          <a:lstStyle/>
          <a:p>
            <a:r>
              <a:rPr lang="en-US" noProof="0" dirty="0"/>
              <a:t>Core concepts</a:t>
            </a:r>
          </a:p>
        </p:txBody>
      </p:sp>
    </p:spTree>
    <p:extLst>
      <p:ext uri="{BB962C8B-B14F-4D97-AF65-F5344CB8AC3E}">
        <p14:creationId xmlns:p14="http://schemas.microsoft.com/office/powerpoint/2010/main" val="43963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noProof="0" dirty="0"/>
              <a:t>Framework</a:t>
            </a:r>
          </a:p>
        </p:txBody>
      </p:sp>
      <p:sp>
        <p:nvSpPr>
          <p:cNvPr id="3" name="Content Placeholder 2"/>
          <p:cNvSpPr>
            <a:spLocks noGrp="1"/>
          </p:cNvSpPr>
          <p:nvPr>
            <p:ph sz="quarter" idx="11"/>
          </p:nvPr>
        </p:nvSpPr>
        <p:spPr/>
        <p:txBody>
          <a:bodyPr/>
          <a:lstStyle/>
          <a:p>
            <a:r>
              <a:rPr lang="en-US" noProof="0" dirty="0"/>
              <a:t>Custom visuals are rendered to an iFrame, into which code dependencies are injected</a:t>
            </a:r>
          </a:p>
          <a:p>
            <a:r>
              <a:rPr lang="en-US" noProof="0" dirty="0"/>
              <a:t>For stability reasons, the iFrame is sandboxed, ensuring that the visual’s code runs with low privilege, and with no domain</a:t>
            </a:r>
          </a:p>
          <a:p>
            <a:r>
              <a:rPr lang="en-US" noProof="0" dirty="0"/>
              <a:t>As a result, it is not possible to access:</a:t>
            </a:r>
          </a:p>
          <a:p>
            <a:pPr lvl="1"/>
            <a:r>
              <a:rPr lang="en-US" noProof="0" dirty="0"/>
              <a:t>Power BI styles</a:t>
            </a:r>
          </a:p>
          <a:p>
            <a:pPr lvl="1"/>
            <a:r>
              <a:rPr lang="en-US" noProof="0" dirty="0"/>
              <a:t>Power BI fonts, or</a:t>
            </a:r>
          </a:p>
          <a:p>
            <a:pPr lvl="1"/>
            <a:r>
              <a:rPr lang="en-US" noProof="0" dirty="0"/>
              <a:t>Undocumented APIs</a:t>
            </a:r>
          </a:p>
          <a:p>
            <a:r>
              <a:rPr lang="en-US" noProof="0" dirty="0"/>
              <a:t>Also, as the iFrame has no domain, it does noes have access to cookies or local storage</a:t>
            </a:r>
          </a:p>
          <a:p>
            <a:endParaRPr lang="en-US" noProof="0" dirty="0"/>
          </a:p>
        </p:txBody>
      </p:sp>
      <p:sp>
        <p:nvSpPr>
          <p:cNvPr id="4" name="Text Placeholder 3"/>
          <p:cNvSpPr>
            <a:spLocks noGrp="1"/>
          </p:cNvSpPr>
          <p:nvPr>
            <p:ph type="body" sz="quarter" idx="12"/>
          </p:nvPr>
        </p:nvSpPr>
        <p:spPr/>
        <p:txBody>
          <a:bodyPr/>
          <a:lstStyle/>
          <a:p>
            <a:r>
              <a:rPr lang="en-US" noProof="0" dirty="0"/>
              <a:t>Core concepts</a:t>
            </a:r>
          </a:p>
        </p:txBody>
      </p:sp>
    </p:spTree>
    <p:extLst>
      <p:ext uri="{BB962C8B-B14F-4D97-AF65-F5344CB8AC3E}">
        <p14:creationId xmlns:p14="http://schemas.microsoft.com/office/powerpoint/2010/main" val="133476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112528" y="3379704"/>
            <a:ext cx="3354542" cy="3226418"/>
          </a:xfrm>
          <a:prstGeom prst="rect">
            <a:avLst/>
          </a:prstGeom>
        </p:spPr>
      </p:pic>
      <p:sp>
        <p:nvSpPr>
          <p:cNvPr id="6" name="Text Placeholder 5"/>
          <p:cNvSpPr>
            <a:spLocks noGrp="1"/>
          </p:cNvSpPr>
          <p:nvPr>
            <p:ph type="body" sz="quarter" idx="10"/>
          </p:nvPr>
        </p:nvSpPr>
        <p:spPr/>
        <p:txBody>
          <a:bodyPr/>
          <a:lstStyle/>
          <a:p>
            <a:r>
              <a:rPr lang="en-US" noProof="0" dirty="0"/>
              <a:t>Development prerequisites</a:t>
            </a:r>
          </a:p>
        </p:txBody>
      </p:sp>
      <p:sp>
        <p:nvSpPr>
          <p:cNvPr id="4" name="Content Placeholder 3"/>
          <p:cNvSpPr>
            <a:spLocks noGrp="1"/>
          </p:cNvSpPr>
          <p:nvPr>
            <p:ph sz="quarter" idx="11"/>
          </p:nvPr>
        </p:nvSpPr>
        <p:spPr/>
        <p:txBody>
          <a:bodyPr/>
          <a:lstStyle/>
          <a:p>
            <a:r>
              <a:rPr lang="en-US" noProof="0" dirty="0"/>
              <a:t>To develop a custom visual, the following software is required:</a:t>
            </a:r>
          </a:p>
          <a:p>
            <a:pPr lvl="1"/>
            <a:r>
              <a:rPr lang="en-US" noProof="0" dirty="0"/>
              <a:t>NodeJS 4.0 (5.0, or later is recommended)</a:t>
            </a:r>
          </a:p>
          <a:p>
            <a:pPr lvl="1"/>
            <a:r>
              <a:rPr lang="en-US" noProof="0" dirty="0"/>
              <a:t>Power BI Custom Visual Tool (this content describes v1.4.0)</a:t>
            </a:r>
          </a:p>
          <a:p>
            <a:pPr lvl="1"/>
            <a:r>
              <a:rPr lang="en-US" noProof="0" dirty="0"/>
              <a:t>A source code editor—Visual Studio Code is recommended</a:t>
            </a:r>
          </a:p>
          <a:p>
            <a:endParaRPr lang="en-US" noProof="0" dirty="0"/>
          </a:p>
          <a:p>
            <a:endParaRPr lang="en-US" noProof="0" dirty="0"/>
          </a:p>
        </p:txBody>
      </p:sp>
      <p:sp>
        <p:nvSpPr>
          <p:cNvPr id="7" name="Text Placeholder 6"/>
          <p:cNvSpPr>
            <a:spLocks noGrp="1"/>
          </p:cNvSpPr>
          <p:nvPr>
            <p:ph type="body" sz="quarter" idx="12"/>
          </p:nvPr>
        </p:nvSpPr>
        <p:spPr/>
        <p:txBody>
          <a:bodyPr/>
          <a:lstStyle/>
          <a:p>
            <a:r>
              <a:rPr lang="en-US" noProof="0" dirty="0"/>
              <a:t>Core concepts</a:t>
            </a:r>
          </a:p>
        </p:txBody>
      </p:sp>
      <p:sp>
        <p:nvSpPr>
          <p:cNvPr id="8" name="TextBox 7"/>
          <p:cNvSpPr txBox="1"/>
          <p:nvPr/>
        </p:nvSpPr>
        <p:spPr>
          <a:xfrm>
            <a:off x="967703" y="3771769"/>
            <a:ext cx="5929808" cy="646331"/>
          </a:xfrm>
          <a:prstGeom prst="rect">
            <a:avLst/>
          </a:prstGeom>
          <a:solidFill>
            <a:schemeClr val="bg1">
              <a:lumMod val="85000"/>
            </a:schemeClr>
          </a:solidFill>
        </p:spPr>
        <p:txBody>
          <a:bodyPr wrap="square" rtlCol="0">
            <a:spAutoFit/>
          </a:bodyPr>
          <a:lstStyle/>
          <a:p>
            <a:pPr algn="ctr"/>
            <a:r>
              <a:rPr lang="en-AU" dirty="0">
                <a:solidFill>
                  <a:schemeClr val="accent1"/>
                </a:solidFill>
              </a:rPr>
              <a:t>Visual Studio Code is a free open source code editor developed by Microsoft for Windows, Linus and macOS</a:t>
            </a:r>
          </a:p>
        </p:txBody>
      </p:sp>
    </p:spTree>
    <p:extLst>
      <p:ext uri="{BB962C8B-B14F-4D97-AF65-F5344CB8AC3E}">
        <p14:creationId xmlns:p14="http://schemas.microsoft.com/office/powerpoint/2010/main" val="263996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noProof="0" dirty="0"/>
              <a:t>Development prerequisites</a:t>
            </a:r>
          </a:p>
        </p:txBody>
      </p:sp>
      <p:sp>
        <p:nvSpPr>
          <p:cNvPr id="4" name="Content Placeholder 3"/>
          <p:cNvSpPr>
            <a:spLocks noGrp="1"/>
          </p:cNvSpPr>
          <p:nvPr>
            <p:ph sz="quarter" idx="11"/>
          </p:nvPr>
        </p:nvSpPr>
        <p:spPr/>
        <p:txBody>
          <a:bodyPr/>
          <a:lstStyle/>
          <a:p>
            <a:r>
              <a:rPr lang="en-US" noProof="0" dirty="0"/>
              <a:t>Install the </a:t>
            </a:r>
            <a:r>
              <a:rPr lang="en-US" b="1" noProof="0" dirty="0"/>
              <a:t>Power BI Custom Visual Tool </a:t>
            </a:r>
            <a:r>
              <a:rPr lang="en-US" noProof="0" dirty="0"/>
              <a:t>with a single command</a:t>
            </a:r>
          </a:p>
          <a:p>
            <a:endParaRPr lang="en-US" noProof="0" dirty="0"/>
          </a:p>
          <a:p>
            <a:endParaRPr lang="en-US" noProof="0" dirty="0"/>
          </a:p>
          <a:p>
            <a:r>
              <a:rPr lang="en-US" noProof="0" dirty="0"/>
              <a:t>Additionally, a localhost certificate must be installed on the computer used to develop/test the custom visual</a:t>
            </a:r>
          </a:p>
          <a:p>
            <a:pPr lvl="1"/>
            <a:r>
              <a:rPr lang="en-US" noProof="0" dirty="0"/>
              <a:t>Testing is achieved with the Power BI service, and the developer’s computer will start the custom visual as a service</a:t>
            </a:r>
          </a:p>
        </p:txBody>
      </p:sp>
      <p:sp>
        <p:nvSpPr>
          <p:cNvPr id="7" name="Text Placeholder 6"/>
          <p:cNvSpPr>
            <a:spLocks noGrp="1"/>
          </p:cNvSpPr>
          <p:nvPr>
            <p:ph type="body" sz="quarter" idx="12"/>
          </p:nvPr>
        </p:nvSpPr>
        <p:spPr/>
        <p:txBody>
          <a:bodyPr/>
          <a:lstStyle/>
          <a:p>
            <a:r>
              <a:rPr lang="en-US" noProof="0" dirty="0"/>
              <a:t>Core concepts</a:t>
            </a:r>
          </a:p>
        </p:txBody>
      </p:sp>
      <p:sp>
        <p:nvSpPr>
          <p:cNvPr id="5" name="TextBox 4"/>
          <p:cNvSpPr txBox="1"/>
          <p:nvPr/>
        </p:nvSpPr>
        <p:spPr>
          <a:xfrm>
            <a:off x="778933" y="2672436"/>
            <a:ext cx="10913005" cy="732848"/>
          </a:xfrm>
          <a:prstGeom prst="rect">
            <a:avLst/>
          </a:prstGeom>
          <a:solidFill>
            <a:schemeClr val="bg2"/>
          </a:solidFill>
          <a:ln>
            <a:solidFill>
              <a:schemeClr val="bg1">
                <a:lumMod val="50000"/>
              </a:schemeClr>
            </a:solidFill>
          </a:ln>
        </p:spPr>
        <p:txBody>
          <a:bodyPr wrap="square" lIns="180000" tIns="180000" rIns="180000" bIns="180000" rtlCol="0">
            <a:spAutoFit/>
          </a:bodyPr>
          <a:lstStyle/>
          <a:p>
            <a:r>
              <a:rPr lang="en-AU" sz="2400" dirty="0">
                <a:latin typeface="Consolas" panose="020B0609020204030204" pitchFamily="49" charset="0"/>
              </a:rPr>
              <a:t>npm install -g powerbi-visuals-tools</a:t>
            </a:r>
          </a:p>
        </p:txBody>
      </p:sp>
    </p:spTree>
    <p:extLst>
      <p:ext uri="{BB962C8B-B14F-4D97-AF65-F5344CB8AC3E}">
        <p14:creationId xmlns:p14="http://schemas.microsoft.com/office/powerpoint/2010/main" val="17312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ower BI Embedded Oct 2016">
  <a:themeElements>
    <a:clrScheme name="Custom 19">
      <a:dk1>
        <a:sysClr val="windowText" lastClr="000000"/>
      </a:dk1>
      <a:lt1>
        <a:srgbClr val="FFFFFF"/>
      </a:lt1>
      <a:dk2>
        <a:srgbClr val="595959"/>
      </a:dk2>
      <a:lt2>
        <a:srgbClr val="E7E6E6"/>
      </a:lt2>
      <a:accent1>
        <a:srgbClr val="002050"/>
      </a:accent1>
      <a:accent2>
        <a:srgbClr val="00BCF2"/>
      </a:accent2>
      <a:accent3>
        <a:srgbClr val="89C402"/>
      </a:accent3>
      <a:accent4>
        <a:srgbClr val="F2F2F2"/>
      </a:accent4>
      <a:accent5>
        <a:srgbClr val="4472C4"/>
      </a:accent5>
      <a:accent6>
        <a:srgbClr val="70AD47"/>
      </a:accent6>
      <a:hlink>
        <a:srgbClr val="00BCF2"/>
      </a:hlink>
      <a:folHlink>
        <a:srgbClr val="5C2D91"/>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3.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Description xmlns="230e9df3-be65-4c73-a93b-d1236ebd677e">The purpose of this deck is to provide a technical overview of the Power BI Embedded feature.</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Saptarshi Mukherjee</DisplayName>
        <AccountId>729</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ContentID xmlns="230e9df3-be65-4c73-a93b-d1236ebd677e" xsi:nil="true"/>
    <Coowner xmlns="230e9df3-be65-4c73-a93b-d1236ebd677e">
      <UserInfo>
        <DisplayName>i:0#.f|membership|yvonhar@microsoft.com</DisplayName>
        <AccountId>446</AccountId>
        <AccountType/>
      </UserInfo>
      <UserInfo>
        <DisplayName>i:0#.f|membership|ssoni@microsoft.com</DisplayName>
        <AccountId>234</AccountId>
        <AccountType/>
      </UserInfo>
      <UserInfo>
        <DisplayName>i:0#.f|membership|cuongp@microsoft.com</DisplayName>
        <AccountId>680</AccountId>
        <AccountType/>
      </UserInfo>
      <UserInfo>
        <DisplayName>i:0#.f|membership|v-danaja@microsoft.com</DisplayName>
        <AccountId>176</AccountId>
        <AccountType/>
      </UserInfo>
      <UserInfo>
        <DisplayName>i:0#.f|membership|v-anmarv@microsoft.com</DisplayName>
        <AccountId>45</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SQL Server Business Intelligence</TermName>
          <TermId xmlns="http://schemas.microsoft.com/office/infopath/2007/PartnerControls">9ffb7045-1f1b-41c0-987f-ffdc7c6f53c0</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https://microsoft.sharepoint.com/sites/Infopedia_G01KC/Media/Thumbnails/G01KC-1-17489/Power%20BI%20Embedded%20GA%20pitch%20deck.png</Url>
      <Description>/sites/Infopedia_G01KC/Media/Thumbnails/G01KC-1-17489/Power BI Embedded GA pitch deck.png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399</Value>
      <Value>14</Value>
      <Value>351</Value>
      <Value>435</Value>
      <Value>82</Value>
      <Value>22</Value>
      <Value>598</Value>
      <Value>73</Value>
      <Value>42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G01KC-99682991-17492</_dlc_DocId>
    <_dlc_DocIdUrl xmlns="230e9df3-be65-4c73-a93b-d1236ebd677e">
      <Url>https://microsoft.sharepoint.com/sites/Infopedia_G01KC/_layouts/15/DocIdRedir.aspx?ID=G01KC-99682991-17492</Url>
      <Description>G01KC-99682991-17492</Description>
    </_dlc_DocIdUrl>
  </documentManagement>
</p:properties>
</file>

<file path=customXml/itemProps1.xml><?xml version="1.0" encoding="utf-8"?>
<ds:datastoreItem xmlns:ds="http://schemas.openxmlformats.org/officeDocument/2006/customXml" ds:itemID="{731A4802-E047-4B24-B7E3-8D55E1FC3046}">
  <ds:schemaRefs>
    <ds:schemaRef ds:uri="http://schemas.microsoft.com/sharepoint/events"/>
  </ds:schemaRefs>
</ds:datastoreItem>
</file>

<file path=customXml/itemProps2.xml><?xml version="1.0" encoding="utf-8"?>
<ds:datastoreItem xmlns:ds="http://schemas.openxmlformats.org/officeDocument/2006/customXml" ds:itemID="{7ABFB5B1-1CB2-4578-85B7-BC688075F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3D841D-28D8-4C7E-9E00-D5E5201C5E1E}">
  <ds:schemaRefs>
    <ds:schemaRef ds:uri="http://schemas.microsoft.com/sharepoint/v3/contenttype/forms"/>
  </ds:schemaRefs>
</ds:datastoreItem>
</file>

<file path=customXml/itemProps4.xml><?xml version="1.0" encoding="utf-8"?>
<ds:datastoreItem xmlns:ds="http://schemas.openxmlformats.org/officeDocument/2006/customXml" ds:itemID="{FEB23872-A414-4448-81F5-89CFCAC5B484}">
  <ds:schemaRefs>
    <ds:schemaRef ds:uri="Microsoft.SharePoint.Taxonomy.ContentTypeSync"/>
  </ds:schemaRefs>
</ds:datastoreItem>
</file>

<file path=customXml/itemProps5.xml><?xml version="1.0" encoding="utf-8"?>
<ds:datastoreItem xmlns:ds="http://schemas.openxmlformats.org/officeDocument/2006/customXml" ds:itemID="{A44323A5-542C-4CDA-B95F-BADCFD03D9B1}">
  <ds:schemaRefs>
    <ds:schemaRef ds:uri="http://schemas.microsoft.com/office/2006/documentManagement/types"/>
    <ds:schemaRef ds:uri="http://purl.org/dc/terms/"/>
    <ds:schemaRef ds:uri="230E9DF3-BE65-4C73-A93B-D1236EBD677E"/>
    <ds:schemaRef ds:uri="http://schemas.openxmlformats.org/package/2006/metadata/core-properties"/>
    <ds:schemaRef ds:uri="http://purl.org/dc/dcmitype/"/>
    <ds:schemaRef ds:uri="http://www.w3.org/XML/1998/namespace"/>
    <ds:schemaRef ds:uri="http://schemas.microsoft.com/office/infopath/2007/PartnerControls"/>
    <ds:schemaRef ds:uri="230e9df3-be65-4c73-a93b-d1236ebd677e"/>
    <ds:schemaRef ds:uri="b3bc04a5-d503-43b1-b98c-a8cf663329d9"/>
    <ds:schemaRef ds:uri="2478d1b8-79bf-461f-b8e8-704d21601f1a"/>
    <ds:schemaRef ds:uri="http://schemas.microsoft.com/sharepoint/v3"/>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25546</TotalTime>
  <Words>2091</Words>
  <Application>Microsoft Office PowerPoint</Application>
  <PresentationFormat>Widescreen</PresentationFormat>
  <Paragraphs>444</Paragraphs>
  <Slides>47</Slides>
  <Notes>31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47</vt:i4>
      </vt:variant>
    </vt:vector>
  </HeadingPairs>
  <TitlesOfParts>
    <vt:vector size="58" baseType="lpstr">
      <vt:lpstr>Arial</vt:lpstr>
      <vt:lpstr>Calibri</vt:lpstr>
      <vt:lpstr>Consolas</vt:lpstr>
      <vt:lpstr>Segoe UI</vt:lpstr>
      <vt:lpstr>Segoe UI Black</vt:lpstr>
      <vt:lpstr>Segoe UI Light</vt:lpstr>
      <vt:lpstr>Segoe UI Semibold</vt:lpstr>
      <vt:lpstr>Wingdings</vt:lpstr>
      <vt:lpstr>Power BI Embedded Oct 2016</vt:lpstr>
      <vt:lpstr>1_6-50001_WPC 2016 Breakout Template</vt:lpstr>
      <vt:lpstr>6-50001_WPC 2016 Breakout Template</vt:lpstr>
      <vt:lpstr>Power BI Dev in a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Embedded GA pitch deck</dc:title>
  <dc:creator>Soleil Kelley (2A Consulting)</dc:creator>
  <cp:lastModifiedBy>Peter Myers</cp:lastModifiedBy>
  <cp:revision>797</cp:revision>
  <dcterms:created xsi:type="dcterms:W3CDTF">2016-01-13T00:10:52Z</dcterms:created>
  <dcterms:modified xsi:type="dcterms:W3CDTF">2017-06-05T06:39:50Z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ItemType">
    <vt:lpwstr>435;#technical presentations|83a894cf-702b-47fc-aba5-41bd10dc1e75;#351;#feedback requests|00ce1828-98a3-430e-af54-eda270e1be04</vt:lpwstr>
  </property>
  <property fmtid="{D5CDD505-2E9C-101B-9397-08002B2CF9AE}" pid="9" name="Confidentiality">
    <vt:lpwstr>14;#customer ready|8986c41d-21c5-4f8f-8a12-ea4625b46858</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82;#SQL Server Domain|0c0f1824-39dc-4b26-8c74-eff4364b812b;#22;#Server and Tools Business|6783548d-8609-4f97-be4a-4ca2616905a6</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73;#Microsoft SQL Server|261ba873-f3ab-420e-96d6-e3004596a551;#598;#Microsoft SQL Server Business Intelligence|9ffb7045-1f1b-41c0-987f-ffdc7c6f53c0</vt:lpwstr>
  </property>
  <property fmtid="{D5CDD505-2E9C-101B-9397-08002B2CF9AE}" pid="18" name="_dlc_DocIdItemGuid">
    <vt:lpwstr>08b5ad56-c881-4475-840e-f3e2617bcf83</vt:lpwstr>
  </property>
  <property fmtid="{D5CDD505-2E9C-101B-9397-08002B2CF9AE}" pid="19" name="MSPhysicalGeography">
    <vt:lpwstr/>
  </property>
  <property fmtid="{D5CDD505-2E9C-101B-9397-08002B2CF9AE}" pid="20" name="j3562c58ee414e028925bc902cfc01a1">
    <vt:lpwstr/>
  </property>
  <property fmtid="{D5CDD505-2E9C-101B-9397-08002B2CF9AE}" pid="21" name="EnterpriseDomainTags">
    <vt:lpwstr/>
  </property>
  <property fmtid="{D5CDD505-2E9C-101B-9397-08002B2CF9AE}" pid="22" name="l6f004f21209409da86a713c0f24627d">
    <vt:lpwstr/>
  </property>
  <property fmtid="{D5CDD505-2E9C-101B-9397-08002B2CF9AE}" pid="23" name="Segments">
    <vt:lpwstr/>
  </property>
  <property fmtid="{D5CDD505-2E9C-101B-9397-08002B2CF9AE}" pid="24" name="ActivitiesAndPrograms">
    <vt:lpwstr/>
  </property>
  <property fmtid="{D5CDD505-2E9C-101B-9397-08002B2CF9AE}" pid="25" name="Partners">
    <vt:lpwstr/>
  </property>
  <property fmtid="{D5CDD505-2E9C-101B-9397-08002B2CF9AE}" pid="26" name="la4444b61d19467597d63190b69ac227">
    <vt:lpwstr/>
  </property>
  <property fmtid="{D5CDD505-2E9C-101B-9397-08002B2CF9AE}" pid="27" name="MSProductsTaxHTField0">
    <vt:lpwstr/>
  </property>
  <property fmtid="{D5CDD505-2E9C-101B-9397-08002B2CF9AE}" pid="28" name="Topics">
    <vt:lpwstr/>
  </property>
  <property fmtid="{D5CDD505-2E9C-101B-9397-08002B2CF9AE}" pid="29" name="Groups">
    <vt:lpwstr>399;#SQL Server Marketing|bb7921b3-c1d8-4da4-b894-8b6075d9546d;#42;#Cloud and Enterprise Marketing Group|4f75e184-e5aa-4234-a07f-b032d60df254</vt:lpwstr>
  </property>
  <property fmtid="{D5CDD505-2E9C-101B-9397-08002B2CF9AE}" pid="30" name="Languages">
    <vt:lpwstr/>
  </property>
  <property fmtid="{D5CDD505-2E9C-101B-9397-08002B2CF9AE}" pid="31" name="e8080b0481964c759b2c36ae49591b31">
    <vt:lpwstr/>
  </property>
  <property fmtid="{D5CDD505-2E9C-101B-9397-08002B2CF9AE}" pid="32" name="_docset_NoMedatataSyncRequired">
    <vt:lpwstr>False</vt:lpwstr>
  </property>
  <property fmtid="{D5CDD505-2E9C-101B-9397-08002B2CF9AE}" pid="33" name="TechnicalLevel">
    <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Roles">
    <vt:lpwstr/>
  </property>
  <property fmtid="{D5CDD505-2E9C-101B-9397-08002B2CF9AE}" pid="39" name="ItemRetentionFormula">
    <vt:lpwstr/>
  </property>
  <property fmtid="{D5CDD505-2E9C-101B-9397-08002B2CF9AE}" pid="40" name="NewsSource">
    <vt:lpwstr/>
  </property>
  <property fmtid="{D5CDD505-2E9C-101B-9397-08002B2CF9AE}" pid="41" name="SMSGTags">
    <vt:lpwstr/>
  </property>
</Properties>
</file>